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3" r:id="rId1"/>
  </p:sldMasterIdLst>
  <p:notesMasterIdLst>
    <p:notesMasterId r:id="rId15"/>
  </p:notesMasterIdLst>
  <p:handoutMasterIdLst>
    <p:handoutMasterId r:id="rId16"/>
  </p:handoutMasterIdLst>
  <p:sldIdLst>
    <p:sldId id="295" r:id="rId2"/>
    <p:sldId id="356" r:id="rId3"/>
    <p:sldId id="357" r:id="rId4"/>
    <p:sldId id="358" r:id="rId5"/>
    <p:sldId id="367" r:id="rId6"/>
    <p:sldId id="368" r:id="rId7"/>
    <p:sldId id="365" r:id="rId8"/>
    <p:sldId id="366" r:id="rId9"/>
    <p:sldId id="360" r:id="rId10"/>
    <p:sldId id="361" r:id="rId11"/>
    <p:sldId id="362" r:id="rId12"/>
    <p:sldId id="369" r:id="rId13"/>
    <p:sldId id="292" r:id="rId14"/>
  </p:sldIdLst>
  <p:sldSz cx="9906000" cy="6858000" type="A4"/>
  <p:notesSz cx="6858000" cy="9144000"/>
  <p:defaultTextStyle>
    <a:defPPr>
      <a:defRPr lang="ja-JP"/>
    </a:defPPr>
    <a:lvl1pPr algn="l" rtl="0" fontAlgn="base">
      <a:spcBef>
        <a:spcPct val="50000"/>
      </a:spcBef>
      <a:spcAft>
        <a:spcPct val="0"/>
      </a:spcAft>
      <a:defRPr kumimoji="1" sz="3600" b="1" kern="1200">
        <a:solidFill>
          <a:schemeClr val="accent2"/>
        </a:solidFill>
        <a:latin typeface="Arial" charset="0"/>
        <a:ea typeface="华文中宋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3600" b="1" kern="1200">
        <a:solidFill>
          <a:schemeClr val="accent2"/>
        </a:solidFill>
        <a:latin typeface="Arial" charset="0"/>
        <a:ea typeface="华文中宋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3600" b="1" kern="1200">
        <a:solidFill>
          <a:schemeClr val="accent2"/>
        </a:solidFill>
        <a:latin typeface="Arial" charset="0"/>
        <a:ea typeface="华文中宋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3600" b="1" kern="1200">
        <a:solidFill>
          <a:schemeClr val="accent2"/>
        </a:solidFill>
        <a:latin typeface="Arial" charset="0"/>
        <a:ea typeface="华文中宋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3600" b="1" kern="1200">
        <a:solidFill>
          <a:schemeClr val="accent2"/>
        </a:solidFill>
        <a:latin typeface="Arial" charset="0"/>
        <a:ea typeface="华文中宋" pitchFamily="2" charset="-122"/>
        <a:cs typeface="+mn-cs"/>
      </a:defRPr>
    </a:lvl5pPr>
    <a:lvl6pPr marL="2286000" algn="l" defTabSz="914400" rtl="0" eaLnBrk="1" latinLnBrk="0" hangingPunct="1">
      <a:defRPr kumimoji="1" sz="3600" b="1" kern="1200">
        <a:solidFill>
          <a:schemeClr val="accent2"/>
        </a:solidFill>
        <a:latin typeface="Arial" charset="0"/>
        <a:ea typeface="华文中宋" pitchFamily="2" charset="-122"/>
        <a:cs typeface="+mn-cs"/>
      </a:defRPr>
    </a:lvl6pPr>
    <a:lvl7pPr marL="2743200" algn="l" defTabSz="914400" rtl="0" eaLnBrk="1" latinLnBrk="0" hangingPunct="1">
      <a:defRPr kumimoji="1" sz="3600" b="1" kern="1200">
        <a:solidFill>
          <a:schemeClr val="accent2"/>
        </a:solidFill>
        <a:latin typeface="Arial" charset="0"/>
        <a:ea typeface="华文中宋" pitchFamily="2" charset="-122"/>
        <a:cs typeface="+mn-cs"/>
      </a:defRPr>
    </a:lvl7pPr>
    <a:lvl8pPr marL="3200400" algn="l" defTabSz="914400" rtl="0" eaLnBrk="1" latinLnBrk="0" hangingPunct="1">
      <a:defRPr kumimoji="1" sz="3600" b="1" kern="1200">
        <a:solidFill>
          <a:schemeClr val="accent2"/>
        </a:solidFill>
        <a:latin typeface="Arial" charset="0"/>
        <a:ea typeface="华文中宋" pitchFamily="2" charset="-122"/>
        <a:cs typeface="+mn-cs"/>
      </a:defRPr>
    </a:lvl8pPr>
    <a:lvl9pPr marL="3657600" algn="l" defTabSz="914400" rtl="0" eaLnBrk="1" latinLnBrk="0" hangingPunct="1">
      <a:defRPr kumimoji="1" sz="3600" b="1" kern="1200">
        <a:solidFill>
          <a:schemeClr val="accent2"/>
        </a:solidFill>
        <a:latin typeface="Arial" charset="0"/>
        <a:ea typeface="华文中宋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00"/>
    <a:srgbClr val="FF0066"/>
    <a:srgbClr val="FF3300"/>
    <a:srgbClr val="6699FF"/>
    <a:srgbClr val="000066"/>
    <a:srgbClr val="00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4" autoAdjust="0"/>
    <p:restoredTop sz="94588" autoAdjust="0"/>
  </p:normalViewPr>
  <p:slideViewPr>
    <p:cSldViewPr>
      <p:cViewPr varScale="1">
        <p:scale>
          <a:sx n="104" d="100"/>
          <a:sy n="104" d="100"/>
        </p:scale>
        <p:origin x="-1830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CAF1953-0EFD-46C1-9718-44CCC5165DC0}" type="datetimeFigureOut">
              <a:rPr lang="zh-CN" altLang="en-US"/>
              <a:pPr>
                <a:defRPr/>
              </a:pPr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50E2100-CFAC-4BB1-A5C5-9360FCEB25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224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smtClean="0">
                <a:solidFill>
                  <a:schemeClr val="tx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smtClean="0">
                <a:solidFill>
                  <a:schemeClr val="tx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smtClean="0">
                <a:solidFill>
                  <a:schemeClr val="tx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smtClean="0">
                <a:solidFill>
                  <a:schemeClr val="tx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6F195C14-F7CF-445D-8ACC-D29109A09A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0851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fld id="{2222296A-091D-4300-86C5-84C8F341E03B}" type="slidenum">
              <a:rPr lang="zh-CN" altLang="en-US" sz="1200" b="0">
                <a:solidFill>
                  <a:schemeClr val="tx1"/>
                </a:solidFill>
                <a:ea typeface="MS PGothic" pitchFamily="34" charset="-128"/>
              </a:rPr>
              <a:pPr eaLnBrk="1" hangingPunct="1"/>
              <a:t>5</a:t>
            </a:fld>
            <a:endParaRPr lang="en-US" altLang="zh-CN" sz="1200" b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fld id="{83E9FB1C-909D-4BEC-B0E9-18AF31A675AB}" type="slidenum">
              <a:rPr lang="zh-CN" altLang="en-US" sz="1200" b="0">
                <a:solidFill>
                  <a:schemeClr val="tx1"/>
                </a:solidFill>
                <a:ea typeface="MS PGothic" pitchFamily="34" charset="-128"/>
              </a:rPr>
              <a:pPr eaLnBrk="1" hangingPunct="1"/>
              <a:t>6</a:t>
            </a:fld>
            <a:endParaRPr lang="en-US" altLang="zh-CN" sz="1200" b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>
            <a:lvl1pPr algn="ctr">
              <a:defRPr>
                <a:solidFill>
                  <a:srgbClr val="000066"/>
                </a:solidFill>
              </a:defRPr>
            </a:lvl1pPr>
          </a:lstStyle>
          <a:p>
            <a:pPr lvl="0"/>
            <a:r>
              <a:rPr lang="ja-JP" altLang="en-US" noProof="0" smtClean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66"/>
                </a:solidFill>
              </a:defRPr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 smtClean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 smtClean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</p:spPr>
        <p:txBody>
          <a:bodyPr/>
          <a:lstStyle>
            <a:lvl1pPr>
              <a:defRPr smtClean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16738826-93CB-49E5-B3B3-260E8791E6A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1698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5F3EC-DCC7-40EA-BF3E-938F9D0BD38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2801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B5217-AF84-4CA1-B824-2CF8E191DF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70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30400" y="274638"/>
            <a:ext cx="74803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30400" y="1600200"/>
            <a:ext cx="74803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304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0530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5388" y="6245225"/>
            <a:ext cx="18653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B10449C8-AA6A-4D03-8CEB-52A62AF8BBA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4" r:id="rId2"/>
    <p:sldLayoutId id="214748371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5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6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7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Arial" charset="0"/>
        <a:buChar char="◆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Arial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99FF"/>
        </a:buClr>
        <a:buFont typeface="Arial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99FF"/>
        </a:buClr>
        <a:buFont typeface="Arial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99FF"/>
        </a:buClr>
        <a:buFont typeface="Arial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99FF"/>
        </a:buClr>
        <a:buFont typeface="Arial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4"/>
          <p:cNvSpPr txBox="1">
            <a:spLocks noChangeArrowheads="1"/>
          </p:cNvSpPr>
          <p:nvPr/>
        </p:nvSpPr>
        <p:spPr bwMode="auto">
          <a:xfrm>
            <a:off x="200025" y="4887913"/>
            <a:ext cx="932973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zh-CN" altLang="en-US" sz="4000" b="0">
                <a:solidFill>
                  <a:srgbClr val="0033CC"/>
                </a:solidFill>
              </a:rPr>
              <a:t>第二章  恒定电流</a:t>
            </a:r>
          </a:p>
          <a:p>
            <a:pPr algn="ctr" eaLnBrk="1" hangingPunct="1">
              <a:lnSpc>
                <a:spcPct val="80000"/>
              </a:lnSpc>
            </a:pPr>
            <a:r>
              <a:rPr lang="zh-CN" altLang="en-US" sz="4000">
                <a:solidFill>
                  <a:srgbClr val="0033CC"/>
                </a:solidFill>
              </a:rPr>
              <a:t>第九节   实验：测定电池的电动势和内阻</a:t>
            </a:r>
          </a:p>
        </p:txBody>
      </p:sp>
      <p:sp>
        <p:nvSpPr>
          <p:cNvPr id="3075" name="Text Box 15"/>
          <p:cNvSpPr txBox="1">
            <a:spLocks noChangeArrowheads="1"/>
          </p:cNvSpPr>
          <p:nvPr/>
        </p:nvSpPr>
        <p:spPr bwMode="auto">
          <a:xfrm>
            <a:off x="836613" y="1449388"/>
            <a:ext cx="2970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rgbClr val="0033CC"/>
                </a:solidFill>
              </a:rPr>
              <a:t>人教版选修</a:t>
            </a:r>
            <a:r>
              <a:rPr lang="en-US" altLang="zh-CN" sz="1800" b="0">
                <a:solidFill>
                  <a:srgbClr val="0033CC"/>
                </a:solidFill>
              </a:rPr>
              <a:t>3-1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69863" y="692150"/>
            <a:ext cx="94107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algn="just" eaLnBrk="1" hangingPunct="1"/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、用伏安法测电池的电动势和内电阻的实验中，下列注意事项中错误的是           (      )</a:t>
            </a:r>
          </a:p>
          <a:p>
            <a:pPr algn="just" eaLnBrk="1" hangingPunct="1"/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  </a:t>
            </a:r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A．</a:t>
            </a: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应选用旧的干电池作为被测电源，以使电压表示数的变化比较明显</a:t>
            </a:r>
          </a:p>
          <a:p>
            <a:pPr algn="just" eaLnBrk="1" hangingPunct="1"/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  B．</a:t>
            </a: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应选用内阻较小的电压表和电流表</a:t>
            </a:r>
          </a:p>
          <a:p>
            <a:pPr algn="just" eaLnBrk="1" hangingPunct="1"/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  C．</a:t>
            </a: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移动变阻器的触头时，不能使滑动变阻器短路造成电流表过载</a:t>
            </a:r>
          </a:p>
          <a:p>
            <a:pPr algn="just" eaLnBrk="1" hangingPunct="1"/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  </a:t>
            </a:r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D．</a:t>
            </a: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根据实验记录的数据作</a:t>
            </a:r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U</a:t>
            </a: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一</a:t>
            </a:r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I</a:t>
            </a: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图象时，应通过尽可能多的点画一条直线，并使不在直线上的点大致均匀分布在直线两侧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28588" y="115888"/>
            <a:ext cx="110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方正姚体" pitchFamily="2" charset="-122"/>
              </a:rPr>
              <a:t>例题</a:t>
            </a:r>
          </a:p>
        </p:txBody>
      </p:sp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5673725" y="1196975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30200" y="0"/>
            <a:ext cx="9575800" cy="628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algn="just" eaLnBrk="1" hangingPunct="1"/>
            <a:r>
              <a:rPr lang="zh-CN" altLang="en-US" sz="2800" b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2、</a:t>
            </a:r>
            <a:r>
              <a:rPr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下面给出多种用伏安法测电池电动势和内电阻的数据处理方法，其中既能减小偶然误差，又直观、简便的方法是                 （     ）                                                        </a:t>
            </a:r>
          </a:p>
          <a:p>
            <a:pPr algn="just" eaLnBrk="1" hangingPunct="1"/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A．</a:t>
            </a:r>
            <a:r>
              <a:rPr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测出两组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I、U</a:t>
            </a:r>
            <a:r>
              <a:rPr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的数据，代人方程组．：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E＝U</a:t>
            </a:r>
            <a:r>
              <a:rPr lang="en-US" altLang="zh-CN" sz="2800" baseline="-300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十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I</a:t>
            </a:r>
            <a:r>
              <a:rPr lang="en-US" altLang="zh-CN" sz="2800" baseline="-300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r</a:t>
            </a:r>
            <a:r>
              <a:rPr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和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E＝U</a:t>
            </a:r>
            <a:r>
              <a:rPr lang="en-US" altLang="zh-CN" sz="2800" baseline="-300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十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I</a:t>
            </a:r>
            <a:r>
              <a:rPr lang="en-US" altLang="zh-CN" sz="2800" baseline="-300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r，</a:t>
            </a:r>
            <a:r>
              <a:rPr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求出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E</a:t>
            </a:r>
            <a:r>
              <a:rPr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和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r</a:t>
            </a:r>
          </a:p>
          <a:p>
            <a:pPr algn="just" eaLnBrk="1" hangingPunct="1"/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B．</a:t>
            </a:r>
            <a:r>
              <a:rPr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多测几组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I、U</a:t>
            </a:r>
            <a:r>
              <a:rPr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的数据，求出几组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E、r，</a:t>
            </a:r>
            <a:r>
              <a:rPr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最后分别求出其平均值</a:t>
            </a:r>
          </a:p>
          <a:p>
            <a:pPr algn="just" eaLnBrk="1" hangingPunct="1"/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C．</a:t>
            </a:r>
            <a:r>
              <a:rPr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测出多组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I、U</a:t>
            </a:r>
            <a:r>
              <a:rPr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的数据，画出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U－I</a:t>
            </a:r>
            <a:r>
              <a:rPr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图象，再根据图象求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E、r</a:t>
            </a:r>
          </a:p>
          <a:p>
            <a:pPr algn="just" eaLnBrk="1" hangingPunct="1"/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D．</a:t>
            </a:r>
            <a:r>
              <a:rPr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多测出几组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I、U</a:t>
            </a:r>
            <a:r>
              <a:rPr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数据，分别求出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I</a:t>
            </a:r>
            <a:r>
              <a:rPr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和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U</a:t>
            </a:r>
            <a:r>
              <a:rPr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的平均值，用电压表测出断路时的路端电压即为电动势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E，</a:t>
            </a:r>
            <a:r>
              <a:rPr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再用闭合电路欧姆定律求出内电阻。</a:t>
            </a:r>
          </a:p>
          <a:p>
            <a:pPr eaLnBrk="1" hangingPunct="1"/>
            <a:endParaRPr lang="zh-CN" altLang="en-US" sz="2800">
              <a:solidFill>
                <a:schemeClr val="tx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58051" name="Text Box 3"/>
          <p:cNvSpPr txBox="1">
            <a:spLocks noChangeArrowheads="1"/>
          </p:cNvSpPr>
          <p:nvPr/>
        </p:nvSpPr>
        <p:spPr bwMode="auto">
          <a:xfrm>
            <a:off x="776288" y="836613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Text Box 2"/>
          <p:cNvSpPr txBox="1"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、测量电源</a:t>
            </a:r>
            <a:r>
              <a:rPr lang="en-US" altLang="zh-CN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B</a:t>
            </a:r>
            <a:r>
              <a:rPr lang="zh-CN" altLang="en-US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的电动势</a:t>
            </a:r>
            <a:r>
              <a:rPr lang="en-US" altLang="zh-CN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E</a:t>
            </a:r>
            <a:r>
              <a:rPr lang="zh-CN" altLang="en-US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及电阻</a:t>
            </a:r>
            <a:r>
              <a:rPr lang="en-US" altLang="zh-CN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r</a:t>
            </a:r>
            <a:r>
              <a:rPr lang="zh-CN" altLang="en-US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E</a:t>
            </a:r>
            <a:r>
              <a:rPr lang="zh-CN" altLang="en-US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约为</a:t>
            </a:r>
            <a:r>
              <a:rPr lang="en-US" altLang="zh-CN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4.5V</a:t>
            </a:r>
            <a:r>
              <a:rPr lang="zh-CN" altLang="en-US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r</a:t>
            </a:r>
            <a:r>
              <a:rPr lang="zh-CN" altLang="en-US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约为</a:t>
            </a:r>
            <a:r>
              <a:rPr lang="en-US" altLang="zh-CN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1.5Ω</a:t>
            </a:r>
            <a:r>
              <a:rPr lang="zh-CN" altLang="en-US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）</a:t>
            </a:r>
            <a:r>
              <a:rPr lang="zh-CN" altLang="en-US" sz="2400" b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 </a:t>
            </a:r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0" y="476250"/>
            <a:ext cx="99060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器材：量程</a:t>
            </a:r>
            <a:r>
              <a:rPr lang="en-US" altLang="zh-CN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3V</a:t>
            </a:r>
            <a:r>
              <a:rPr lang="zh-CN" altLang="en-US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的理想电压表、量程</a:t>
            </a:r>
            <a:r>
              <a:rPr lang="en-US" altLang="zh-CN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0.5A</a:t>
            </a:r>
            <a:r>
              <a:rPr lang="zh-CN" altLang="en-US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的电流表（具有一定内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           阻）、固定电阻</a:t>
            </a:r>
            <a:r>
              <a:rPr lang="en-US" altLang="zh-CN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R=4Ω</a:t>
            </a:r>
            <a:r>
              <a:rPr lang="zh-CN" altLang="en-US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、电键</a:t>
            </a:r>
            <a:r>
              <a:rPr lang="en-US" altLang="zh-CN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K</a:t>
            </a:r>
            <a:r>
              <a:rPr lang="zh-CN" altLang="en-US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、滑线变阻器</a:t>
            </a:r>
            <a:r>
              <a:rPr lang="en-US" altLang="zh-CN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R′</a:t>
            </a:r>
            <a:r>
              <a:rPr lang="zh-CN" altLang="en-US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、导线若干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要求：① 画出实验电路原理图（图中各元件需用题目中给出的符    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            号或字母标出）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            ② 实验中，当电流表读数为</a:t>
            </a:r>
            <a:r>
              <a:rPr lang="en-US" altLang="zh-CN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时，电压表读数为</a:t>
            </a:r>
            <a:r>
              <a:rPr lang="en-US" altLang="zh-CN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U</a:t>
            </a:r>
            <a:r>
              <a:rPr lang="en-US" altLang="zh-CN" sz="20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，当电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            流表读数为</a:t>
            </a:r>
            <a:r>
              <a:rPr lang="en-US" altLang="zh-CN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时，电压表读数为</a:t>
            </a:r>
            <a:r>
              <a:rPr lang="en-US" altLang="zh-CN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U</a:t>
            </a:r>
            <a:r>
              <a:rPr lang="en-US" altLang="zh-CN" sz="20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则可以求出</a:t>
            </a:r>
            <a:r>
              <a:rPr lang="en-US" altLang="zh-CN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E= ______________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                     r= ______________</a:t>
            </a:r>
            <a:r>
              <a:rPr lang="zh-CN" altLang="en-US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（用</a:t>
            </a:r>
            <a:r>
              <a:rPr lang="en-US" altLang="zh-CN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U</a:t>
            </a:r>
            <a:r>
              <a:rPr lang="en-US" altLang="zh-CN" sz="20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U</a:t>
            </a:r>
            <a:r>
              <a:rPr lang="en-US" altLang="zh-CN" sz="20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及</a:t>
            </a:r>
            <a:r>
              <a:rPr lang="en-US" altLang="zh-CN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R</a:t>
            </a:r>
            <a:r>
              <a:rPr lang="zh-CN" altLang="en-US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表示）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0" y="3500438"/>
            <a:ext cx="339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）电路如图所示：</a:t>
            </a:r>
          </a:p>
        </p:txBody>
      </p:sp>
      <p:grpSp>
        <p:nvGrpSpPr>
          <p:cNvPr id="267269" name="Group 5"/>
          <p:cNvGrpSpPr>
            <a:grpSpLocks/>
          </p:cNvGrpSpPr>
          <p:nvPr/>
        </p:nvGrpSpPr>
        <p:grpSpPr bwMode="auto">
          <a:xfrm>
            <a:off x="741363" y="3978275"/>
            <a:ext cx="2886075" cy="2374900"/>
            <a:chOff x="2940" y="1755"/>
            <a:chExt cx="2715" cy="2625"/>
          </a:xfrm>
        </p:grpSpPr>
        <p:grpSp>
          <p:nvGrpSpPr>
            <p:cNvPr id="14344" name="xjhzja20"/>
            <p:cNvGrpSpPr>
              <a:grpSpLocks/>
            </p:cNvGrpSpPr>
            <p:nvPr/>
          </p:nvGrpSpPr>
          <p:grpSpPr bwMode="auto">
            <a:xfrm>
              <a:off x="3450" y="2235"/>
              <a:ext cx="720" cy="356"/>
              <a:chOff x="6357" y="1213"/>
              <a:chExt cx="720" cy="356"/>
            </a:xfrm>
          </p:grpSpPr>
          <p:sp>
            <p:nvSpPr>
              <p:cNvPr id="14376" name="Freeform 7"/>
              <p:cNvSpPr>
                <a:spLocks/>
              </p:cNvSpPr>
              <p:nvPr/>
            </p:nvSpPr>
            <p:spPr bwMode="auto">
              <a:xfrm>
                <a:off x="6357" y="1213"/>
                <a:ext cx="420" cy="280"/>
              </a:xfrm>
              <a:custGeom>
                <a:avLst/>
                <a:gdLst>
                  <a:gd name="T0" fmla="*/ 0 w 390"/>
                  <a:gd name="T1" fmla="*/ 280 h 270"/>
                  <a:gd name="T2" fmla="*/ 0 w 390"/>
                  <a:gd name="T3" fmla="*/ 0 h 270"/>
                  <a:gd name="T4" fmla="*/ 420 w 390"/>
                  <a:gd name="T5" fmla="*/ 0 h 270"/>
                  <a:gd name="T6" fmla="*/ 420 w 390"/>
                  <a:gd name="T7" fmla="*/ 226 h 27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90" h="270">
                    <a:moveTo>
                      <a:pt x="0" y="270"/>
                    </a:moveTo>
                    <a:lnTo>
                      <a:pt x="0" y="0"/>
                    </a:lnTo>
                    <a:lnTo>
                      <a:pt x="390" y="0"/>
                    </a:lnTo>
                    <a:lnTo>
                      <a:pt x="390" y="21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" name="Rectangle 8"/>
              <p:cNvSpPr>
                <a:spLocks noChangeArrowheads="1"/>
              </p:cNvSpPr>
              <p:nvPr/>
            </p:nvSpPr>
            <p:spPr bwMode="auto">
              <a:xfrm>
                <a:off x="6547" y="1409"/>
                <a:ext cx="530" cy="1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45" name="xjhzja15"/>
            <p:cNvGrpSpPr>
              <a:grpSpLocks/>
            </p:cNvGrpSpPr>
            <p:nvPr/>
          </p:nvGrpSpPr>
          <p:grpSpPr bwMode="auto">
            <a:xfrm>
              <a:off x="4530" y="2310"/>
              <a:ext cx="446" cy="406"/>
              <a:chOff x="4860" y="2844"/>
              <a:chExt cx="446" cy="406"/>
            </a:xfrm>
          </p:grpSpPr>
          <p:sp>
            <p:nvSpPr>
              <p:cNvPr id="14374" name="Oval 10"/>
              <p:cNvSpPr>
                <a:spLocks noChangeArrowheads="1"/>
              </p:cNvSpPr>
              <p:nvPr/>
            </p:nvSpPr>
            <p:spPr bwMode="auto">
              <a:xfrm>
                <a:off x="4860" y="2844"/>
                <a:ext cx="406" cy="40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" name="Text Box 11"/>
              <p:cNvSpPr txBox="1">
                <a:spLocks noChangeArrowheads="1"/>
              </p:cNvSpPr>
              <p:nvPr/>
            </p:nvSpPr>
            <p:spPr bwMode="auto">
              <a:xfrm>
                <a:off x="5006" y="2898"/>
                <a:ext cx="30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1pPr>
                <a:lvl2pPr marL="742950" indent="-285750" eaLnBrk="0" hangingPunct="0"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2pPr>
                <a:lvl3pPr marL="1143000" indent="-228600" eaLnBrk="0" hangingPunct="0"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3pPr>
                <a:lvl4pPr marL="1600200" indent="-228600" eaLnBrk="0" hangingPunct="0"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4pPr>
                <a:lvl5pPr marL="2057400" indent="-228600" eaLnBrk="0" hangingPunct="0"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0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  <a:endParaRPr lang="en-US" altLang="zh-CN" sz="24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14346" name="xjhzja15"/>
            <p:cNvGrpSpPr>
              <a:grpSpLocks/>
            </p:cNvGrpSpPr>
            <p:nvPr/>
          </p:nvGrpSpPr>
          <p:grpSpPr bwMode="auto">
            <a:xfrm>
              <a:off x="3720" y="2835"/>
              <a:ext cx="446" cy="406"/>
              <a:chOff x="4860" y="2844"/>
              <a:chExt cx="446" cy="406"/>
            </a:xfrm>
          </p:grpSpPr>
          <p:sp>
            <p:nvSpPr>
              <p:cNvPr id="14372" name="Oval 13"/>
              <p:cNvSpPr>
                <a:spLocks noChangeArrowheads="1"/>
              </p:cNvSpPr>
              <p:nvPr/>
            </p:nvSpPr>
            <p:spPr bwMode="auto">
              <a:xfrm>
                <a:off x="4860" y="2844"/>
                <a:ext cx="406" cy="40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3" name="Text Box 14"/>
              <p:cNvSpPr txBox="1">
                <a:spLocks noChangeArrowheads="1"/>
              </p:cNvSpPr>
              <p:nvPr/>
            </p:nvSpPr>
            <p:spPr bwMode="auto">
              <a:xfrm>
                <a:off x="5006" y="2898"/>
                <a:ext cx="30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1pPr>
                <a:lvl2pPr marL="742950" indent="-285750" eaLnBrk="0" hangingPunct="0"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2pPr>
                <a:lvl3pPr marL="1143000" indent="-228600" eaLnBrk="0" hangingPunct="0"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3pPr>
                <a:lvl4pPr marL="1600200" indent="-228600" eaLnBrk="0" hangingPunct="0"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4pPr>
                <a:lvl5pPr marL="2057400" indent="-228600" eaLnBrk="0" hangingPunct="0"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</a:pPr>
                <a:r>
                  <a:rPr lang="en-US" altLang="zh-CN" sz="10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V</a:t>
                </a:r>
                <a:endParaRPr lang="en-US" altLang="zh-CN" sz="24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4347" name="xjhzja19"/>
            <p:cNvSpPr>
              <a:spLocks noChangeArrowheads="1"/>
            </p:cNvSpPr>
            <p:nvPr/>
          </p:nvSpPr>
          <p:spPr bwMode="auto">
            <a:xfrm rot="5400000">
              <a:off x="4964" y="3480"/>
              <a:ext cx="460" cy="1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48" name="xjhzja16"/>
            <p:cNvGrpSpPr>
              <a:grpSpLocks/>
            </p:cNvGrpSpPr>
            <p:nvPr/>
          </p:nvGrpSpPr>
          <p:grpSpPr bwMode="auto">
            <a:xfrm>
              <a:off x="4170" y="3720"/>
              <a:ext cx="115" cy="348"/>
              <a:chOff x="2322" y="1653"/>
              <a:chExt cx="315" cy="468"/>
            </a:xfrm>
          </p:grpSpPr>
          <p:sp>
            <p:nvSpPr>
              <p:cNvPr id="14369" name="Rectangle 17"/>
              <p:cNvSpPr>
                <a:spLocks noChangeArrowheads="1"/>
              </p:cNvSpPr>
              <p:nvPr/>
            </p:nvSpPr>
            <p:spPr bwMode="auto">
              <a:xfrm>
                <a:off x="2322" y="1653"/>
                <a:ext cx="315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0" name="Line 18"/>
              <p:cNvSpPr>
                <a:spLocks noChangeShapeType="1"/>
              </p:cNvSpPr>
              <p:nvPr/>
            </p:nvSpPr>
            <p:spPr bwMode="auto">
              <a:xfrm>
                <a:off x="2322" y="1733"/>
                <a:ext cx="0" cy="3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1" name="Line 19"/>
              <p:cNvSpPr>
                <a:spLocks noChangeShapeType="1"/>
              </p:cNvSpPr>
              <p:nvPr/>
            </p:nvSpPr>
            <p:spPr bwMode="auto">
              <a:xfrm>
                <a:off x="2637" y="1653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49" name="xjhzja18"/>
            <p:cNvGrpSpPr>
              <a:grpSpLocks/>
            </p:cNvGrpSpPr>
            <p:nvPr/>
          </p:nvGrpSpPr>
          <p:grpSpPr bwMode="auto">
            <a:xfrm>
              <a:off x="3406" y="3720"/>
              <a:ext cx="362" cy="312"/>
              <a:chOff x="3248" y="4092"/>
              <a:chExt cx="362" cy="312"/>
            </a:xfrm>
          </p:grpSpPr>
          <p:sp>
            <p:nvSpPr>
              <p:cNvPr id="14365" name="Rectangle 21"/>
              <p:cNvSpPr>
                <a:spLocks noChangeArrowheads="1"/>
              </p:cNvSpPr>
              <p:nvPr/>
            </p:nvSpPr>
            <p:spPr bwMode="auto">
              <a:xfrm>
                <a:off x="3248" y="4092"/>
                <a:ext cx="362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366" name="Group 22"/>
              <p:cNvGrpSpPr>
                <a:grpSpLocks/>
              </p:cNvGrpSpPr>
              <p:nvPr/>
            </p:nvGrpSpPr>
            <p:grpSpPr bwMode="auto">
              <a:xfrm>
                <a:off x="3248" y="4092"/>
                <a:ext cx="362" cy="156"/>
                <a:chOff x="2162" y="3936"/>
                <a:chExt cx="362" cy="156"/>
              </a:xfrm>
            </p:grpSpPr>
            <p:sp>
              <p:nvSpPr>
                <p:cNvPr id="1436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2" y="3936"/>
                  <a:ext cx="362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68" name="Line 24"/>
                <p:cNvSpPr>
                  <a:spLocks noChangeShapeType="1"/>
                </p:cNvSpPr>
                <p:nvPr/>
              </p:nvSpPr>
              <p:spPr bwMode="auto">
                <a:xfrm>
                  <a:off x="2524" y="4092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sm" len="sm"/>
                  <a:tailEnd type="oval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350" name="Line 25"/>
            <p:cNvSpPr>
              <a:spLocks noChangeShapeType="1"/>
            </p:cNvSpPr>
            <p:nvPr/>
          </p:nvSpPr>
          <p:spPr bwMode="auto">
            <a:xfrm flipH="1">
              <a:off x="2954" y="2520"/>
              <a:ext cx="6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Line 26"/>
            <p:cNvSpPr>
              <a:spLocks noChangeShapeType="1"/>
            </p:cNvSpPr>
            <p:nvPr/>
          </p:nvSpPr>
          <p:spPr bwMode="auto">
            <a:xfrm>
              <a:off x="2940" y="2520"/>
              <a:ext cx="0" cy="13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Line 27"/>
            <p:cNvSpPr>
              <a:spLocks noChangeShapeType="1"/>
            </p:cNvSpPr>
            <p:nvPr/>
          </p:nvSpPr>
          <p:spPr bwMode="auto">
            <a:xfrm>
              <a:off x="2940" y="3885"/>
              <a:ext cx="4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Line 28"/>
            <p:cNvSpPr>
              <a:spLocks noChangeShapeType="1"/>
            </p:cNvSpPr>
            <p:nvPr/>
          </p:nvSpPr>
          <p:spPr bwMode="auto">
            <a:xfrm>
              <a:off x="3764" y="3885"/>
              <a:ext cx="4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Line 29"/>
            <p:cNvSpPr>
              <a:spLocks noChangeShapeType="1"/>
            </p:cNvSpPr>
            <p:nvPr/>
          </p:nvSpPr>
          <p:spPr bwMode="auto">
            <a:xfrm flipV="1">
              <a:off x="5189" y="3765"/>
              <a:ext cx="0" cy="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Line 30"/>
            <p:cNvSpPr>
              <a:spLocks noChangeShapeType="1"/>
            </p:cNvSpPr>
            <p:nvPr/>
          </p:nvSpPr>
          <p:spPr bwMode="auto">
            <a:xfrm flipV="1">
              <a:off x="5190" y="2490"/>
              <a:ext cx="0" cy="8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Line 31"/>
            <p:cNvSpPr>
              <a:spLocks noChangeShapeType="1"/>
            </p:cNvSpPr>
            <p:nvPr/>
          </p:nvSpPr>
          <p:spPr bwMode="auto">
            <a:xfrm flipH="1">
              <a:off x="4110" y="3060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Line 32"/>
            <p:cNvSpPr>
              <a:spLocks noChangeShapeType="1"/>
            </p:cNvSpPr>
            <p:nvPr/>
          </p:nvSpPr>
          <p:spPr bwMode="auto">
            <a:xfrm>
              <a:off x="2940" y="3060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Line 33"/>
            <p:cNvSpPr>
              <a:spLocks noChangeShapeType="1"/>
            </p:cNvSpPr>
            <p:nvPr/>
          </p:nvSpPr>
          <p:spPr bwMode="auto">
            <a:xfrm>
              <a:off x="4170" y="2505"/>
              <a:ext cx="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Line 34"/>
            <p:cNvSpPr>
              <a:spLocks noChangeShapeType="1"/>
            </p:cNvSpPr>
            <p:nvPr/>
          </p:nvSpPr>
          <p:spPr bwMode="auto">
            <a:xfrm flipH="1">
              <a:off x="4934" y="2505"/>
              <a:ext cx="2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Line 35"/>
            <p:cNvSpPr>
              <a:spLocks noChangeShapeType="1"/>
            </p:cNvSpPr>
            <p:nvPr/>
          </p:nvSpPr>
          <p:spPr bwMode="auto">
            <a:xfrm>
              <a:off x="4274" y="3885"/>
              <a:ext cx="9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Text Box 36"/>
            <p:cNvSpPr txBox="1">
              <a:spLocks noChangeArrowheads="1"/>
            </p:cNvSpPr>
            <p:nvPr/>
          </p:nvSpPr>
          <p:spPr bwMode="auto">
            <a:xfrm>
              <a:off x="3344" y="3855"/>
              <a:ext cx="496" cy="40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0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K</a:t>
              </a:r>
              <a:endParaRPr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362" name="Text Box 37"/>
            <p:cNvSpPr txBox="1">
              <a:spLocks noChangeArrowheads="1"/>
            </p:cNvSpPr>
            <p:nvPr/>
          </p:nvSpPr>
          <p:spPr bwMode="auto">
            <a:xfrm>
              <a:off x="4020" y="3975"/>
              <a:ext cx="496" cy="40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0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endParaRPr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363" name="Text Box 38"/>
            <p:cNvSpPr txBox="1">
              <a:spLocks noChangeArrowheads="1"/>
            </p:cNvSpPr>
            <p:nvPr/>
          </p:nvSpPr>
          <p:spPr bwMode="auto">
            <a:xfrm>
              <a:off x="5159" y="3330"/>
              <a:ext cx="496" cy="40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0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endParaRPr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364" name="Text Box 39"/>
            <p:cNvSpPr txBox="1">
              <a:spLocks noChangeArrowheads="1"/>
            </p:cNvSpPr>
            <p:nvPr/>
          </p:nvSpPr>
          <p:spPr bwMode="auto">
            <a:xfrm>
              <a:off x="3598" y="1755"/>
              <a:ext cx="720" cy="40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</a:pPr>
              <a:r>
                <a:rPr lang="en-US" altLang="zh-CN" sz="1000" b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R’</a:t>
              </a:r>
              <a:endParaRPr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aphicFrame>
        <p:nvGraphicFramePr>
          <p:cNvPr id="267304" name="Object 40"/>
          <p:cNvGraphicFramePr>
            <a:graphicFrameLocks noChangeAspect="1"/>
          </p:cNvGraphicFramePr>
          <p:nvPr/>
        </p:nvGraphicFramePr>
        <p:xfrm>
          <a:off x="4562475" y="4021138"/>
          <a:ext cx="29987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公式" r:id="rId3" imgW="1244600" imgH="393700" progId="Equation.3">
                  <p:embed/>
                </p:oleObj>
              </mc:Choice>
              <mc:Fallback>
                <p:oleObj name="公式" r:id="rId3" imgW="1244600" imgH="3937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4021138"/>
                        <a:ext cx="29987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305" name="Object 41"/>
          <p:cNvGraphicFramePr>
            <a:graphicFrameLocks noChangeAspect="1"/>
          </p:cNvGraphicFramePr>
          <p:nvPr/>
        </p:nvGraphicFramePr>
        <p:xfrm>
          <a:off x="5264150" y="5129213"/>
          <a:ext cx="2497138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公式" r:id="rId5" imgW="990170" imgH="393529" progId="Equation.3">
                  <p:embed/>
                </p:oleObj>
              </mc:Choice>
              <mc:Fallback>
                <p:oleObj name="公式" r:id="rId5" imgW="990170" imgH="393529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150" y="5129213"/>
                        <a:ext cx="2497138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6" grpId="0"/>
      <p:bldP spid="267267" grpId="0"/>
      <p:bldP spid="2672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273050" y="620713"/>
            <a:ext cx="338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C00000"/>
                </a:solidFill>
                <a:latin typeface="Times New Roman" pitchFamily="18" charset="0"/>
                <a:ea typeface="方正姚体" pitchFamily="2" charset="-122"/>
              </a:rPr>
              <a:t>一、实验原理</a:t>
            </a:r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176213" y="1447800"/>
            <a:ext cx="4210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/>
                </a:solidFill>
                <a:latin typeface="Times New Roman" pitchFamily="18" charset="0"/>
                <a:ea typeface="方正姚体" pitchFamily="2" charset="-122"/>
              </a:rPr>
              <a:t>闭合电路欧姆定律</a:t>
            </a:r>
          </a:p>
        </p:txBody>
      </p:sp>
      <p:sp>
        <p:nvSpPr>
          <p:cNvPr id="251910" name="Line 6"/>
          <p:cNvSpPr>
            <a:spLocks noChangeShapeType="1"/>
          </p:cNvSpPr>
          <p:nvPr/>
        </p:nvSpPr>
        <p:spPr bwMode="auto">
          <a:xfrm>
            <a:off x="3905250" y="1752600"/>
            <a:ext cx="74295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11" name="Text Box 7"/>
          <p:cNvSpPr txBox="1">
            <a:spLocks noChangeArrowheads="1"/>
          </p:cNvSpPr>
          <p:nvPr/>
        </p:nvSpPr>
        <p:spPr bwMode="auto">
          <a:xfrm>
            <a:off x="4638675" y="1447800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E=U+Ir</a:t>
            </a:r>
          </a:p>
        </p:txBody>
      </p:sp>
      <p:sp>
        <p:nvSpPr>
          <p:cNvPr id="251912" name="AutoShape 8"/>
          <p:cNvSpPr>
            <a:spLocks/>
          </p:cNvSpPr>
          <p:nvPr/>
        </p:nvSpPr>
        <p:spPr bwMode="auto">
          <a:xfrm>
            <a:off x="6273800" y="1371600"/>
            <a:ext cx="165100" cy="914400"/>
          </a:xfrm>
          <a:prstGeom prst="leftBrace">
            <a:avLst>
              <a:gd name="adj1" fmla="val 46154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13" name="Text Box 9"/>
          <p:cNvSpPr txBox="1">
            <a:spLocks noChangeArrowheads="1"/>
          </p:cNvSpPr>
          <p:nvPr/>
        </p:nvSpPr>
        <p:spPr bwMode="auto">
          <a:xfrm>
            <a:off x="6438900" y="1143000"/>
            <a:ext cx="2393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E=U</a:t>
            </a:r>
            <a:r>
              <a:rPr lang="en-US" altLang="zh-CN" sz="3200" baseline="-250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1</a:t>
            </a:r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+I</a:t>
            </a:r>
            <a:r>
              <a:rPr lang="en-US" altLang="zh-CN" sz="3200" baseline="-250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1</a:t>
            </a:r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r</a:t>
            </a:r>
          </a:p>
        </p:txBody>
      </p:sp>
      <p:sp>
        <p:nvSpPr>
          <p:cNvPr id="251914" name="Text Box 10"/>
          <p:cNvSpPr txBox="1">
            <a:spLocks noChangeArrowheads="1"/>
          </p:cNvSpPr>
          <p:nvPr/>
        </p:nvSpPr>
        <p:spPr bwMode="auto">
          <a:xfrm>
            <a:off x="6438900" y="1752600"/>
            <a:ext cx="2393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E=U</a:t>
            </a:r>
            <a:r>
              <a:rPr lang="en-US" altLang="zh-CN" sz="3200" baseline="-250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2</a:t>
            </a:r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+I</a:t>
            </a:r>
            <a:r>
              <a:rPr lang="en-US" altLang="zh-CN" sz="3200" baseline="-250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2</a:t>
            </a:r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r</a:t>
            </a:r>
          </a:p>
        </p:txBody>
      </p:sp>
      <p:sp>
        <p:nvSpPr>
          <p:cNvPr id="251915" name="Text Box 11"/>
          <p:cNvSpPr txBox="1">
            <a:spLocks noChangeArrowheads="1"/>
          </p:cNvSpPr>
          <p:nvPr/>
        </p:nvSpPr>
        <p:spPr bwMode="auto">
          <a:xfrm>
            <a:off x="1981200" y="2676525"/>
            <a:ext cx="2228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求出</a:t>
            </a:r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E、r</a:t>
            </a:r>
          </a:p>
        </p:txBody>
      </p:sp>
      <p:sp>
        <p:nvSpPr>
          <p:cNvPr id="251916" name="Line 12"/>
          <p:cNvSpPr>
            <a:spLocks noChangeShapeType="1"/>
          </p:cNvSpPr>
          <p:nvPr/>
        </p:nvSpPr>
        <p:spPr bwMode="auto">
          <a:xfrm>
            <a:off x="1238250" y="2971800"/>
            <a:ext cx="74295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17" name="Line 13"/>
          <p:cNvSpPr>
            <a:spLocks noChangeShapeType="1"/>
          </p:cNvSpPr>
          <p:nvPr/>
        </p:nvSpPr>
        <p:spPr bwMode="auto">
          <a:xfrm>
            <a:off x="3962400" y="3000375"/>
            <a:ext cx="74295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18" name="Text Box 14"/>
          <p:cNvSpPr txBox="1">
            <a:spLocks noChangeArrowheads="1"/>
          </p:cNvSpPr>
          <p:nvPr/>
        </p:nvSpPr>
        <p:spPr bwMode="auto">
          <a:xfrm>
            <a:off x="4705350" y="2738438"/>
            <a:ext cx="495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电压表、电流表测</a:t>
            </a:r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U、I</a:t>
            </a:r>
          </a:p>
        </p:txBody>
      </p:sp>
      <p:sp>
        <p:nvSpPr>
          <p:cNvPr id="251919" name="Text Box 15"/>
          <p:cNvSpPr txBox="1">
            <a:spLocks noChangeArrowheads="1"/>
          </p:cNvSpPr>
          <p:nvPr/>
        </p:nvSpPr>
        <p:spPr bwMode="auto">
          <a:xfrm>
            <a:off x="247650" y="3276600"/>
            <a:ext cx="197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C00000"/>
                </a:solidFill>
                <a:latin typeface="Times New Roman" pitchFamily="18" charset="0"/>
                <a:ea typeface="方正姚体" pitchFamily="2" charset="-122"/>
              </a:rPr>
              <a:t>思考：</a:t>
            </a:r>
          </a:p>
        </p:txBody>
      </p:sp>
      <p:sp>
        <p:nvSpPr>
          <p:cNvPr id="251920" name="Text Box 16"/>
          <p:cNvSpPr txBox="1">
            <a:spLocks noChangeArrowheads="1"/>
          </p:cNvSpPr>
          <p:nvPr/>
        </p:nvSpPr>
        <p:spPr bwMode="auto">
          <a:xfrm>
            <a:off x="46038" y="3886200"/>
            <a:ext cx="396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/>
                </a:solidFill>
                <a:latin typeface="Times New Roman" pitchFamily="18" charset="0"/>
                <a:ea typeface="方正姚体" pitchFamily="2" charset="-122"/>
              </a:rPr>
              <a:t>有没有其他方法？</a:t>
            </a:r>
          </a:p>
        </p:txBody>
      </p:sp>
      <p:sp>
        <p:nvSpPr>
          <p:cNvPr id="251921" name="AutoShape 17"/>
          <p:cNvSpPr>
            <a:spLocks/>
          </p:cNvSpPr>
          <p:nvPr/>
        </p:nvSpPr>
        <p:spPr bwMode="auto">
          <a:xfrm>
            <a:off x="3467100" y="3733800"/>
            <a:ext cx="165100" cy="914400"/>
          </a:xfrm>
          <a:prstGeom prst="leftBrace">
            <a:avLst>
              <a:gd name="adj1" fmla="val 46154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22" name="Text Box 18"/>
          <p:cNvSpPr txBox="1">
            <a:spLocks noChangeArrowheads="1"/>
          </p:cNvSpPr>
          <p:nvPr/>
        </p:nvSpPr>
        <p:spPr bwMode="auto">
          <a:xfrm>
            <a:off x="3549650" y="3581400"/>
            <a:ext cx="132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U=IR</a:t>
            </a:r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4622800" y="3886200"/>
            <a:ext cx="74295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24" name="Text Box 20"/>
          <p:cNvSpPr txBox="1">
            <a:spLocks noChangeArrowheads="1"/>
          </p:cNvSpPr>
          <p:nvPr/>
        </p:nvSpPr>
        <p:spPr bwMode="auto">
          <a:xfrm>
            <a:off x="5299075" y="3581400"/>
            <a:ext cx="462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/>
                </a:solidFill>
                <a:latin typeface="Times New Roman" pitchFamily="18" charset="0"/>
                <a:ea typeface="方正姚体" pitchFamily="2" charset="-122"/>
              </a:rPr>
              <a:t>电流表、两个定值电阻</a:t>
            </a:r>
            <a:endParaRPr lang="en-US" altLang="zh-CN" sz="3200">
              <a:solidFill>
                <a:schemeClr val="tx1"/>
              </a:solidFill>
              <a:latin typeface="Times New Roman" pitchFamily="18" charset="0"/>
              <a:ea typeface="方正姚体" pitchFamily="2" charset="-122"/>
            </a:endParaRPr>
          </a:p>
        </p:txBody>
      </p:sp>
      <p:sp>
        <p:nvSpPr>
          <p:cNvPr id="251925" name="Text Box 21"/>
          <p:cNvSpPr txBox="1">
            <a:spLocks noChangeArrowheads="1"/>
          </p:cNvSpPr>
          <p:nvPr/>
        </p:nvSpPr>
        <p:spPr bwMode="auto">
          <a:xfrm>
            <a:off x="3549650" y="4267200"/>
            <a:ext cx="1485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I=U/R</a:t>
            </a:r>
          </a:p>
        </p:txBody>
      </p:sp>
      <p:sp>
        <p:nvSpPr>
          <p:cNvPr id="251926" name="Line 22"/>
          <p:cNvSpPr>
            <a:spLocks noChangeShapeType="1"/>
          </p:cNvSpPr>
          <p:nvPr/>
        </p:nvSpPr>
        <p:spPr bwMode="auto">
          <a:xfrm>
            <a:off x="4757738" y="4572000"/>
            <a:ext cx="74295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27" name="Text Box 23"/>
          <p:cNvSpPr txBox="1">
            <a:spLocks noChangeArrowheads="1"/>
          </p:cNvSpPr>
          <p:nvPr/>
        </p:nvSpPr>
        <p:spPr bwMode="auto">
          <a:xfrm>
            <a:off x="5262563" y="4267200"/>
            <a:ext cx="470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/>
                </a:solidFill>
                <a:latin typeface="Times New Roman" pitchFamily="18" charset="0"/>
                <a:ea typeface="方正姚体" pitchFamily="2" charset="-122"/>
              </a:rPr>
              <a:t>电压表、两个定值电阻</a:t>
            </a:r>
            <a:endParaRPr lang="en-US" altLang="zh-CN" sz="3200">
              <a:solidFill>
                <a:schemeClr val="tx1"/>
              </a:solidFill>
              <a:latin typeface="Times New Roman" pitchFamily="18" charset="0"/>
              <a:ea typeface="方正姚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5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5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5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5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5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5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5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5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5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25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8" grpId="0" autoUpdateAnimBg="0"/>
      <p:bldP spid="251909" grpId="0" autoUpdateAnimBg="0"/>
      <p:bldP spid="251910" grpId="0" animBg="1"/>
      <p:bldP spid="251911" grpId="0" autoUpdateAnimBg="0"/>
      <p:bldP spid="251912" grpId="0" animBg="1"/>
      <p:bldP spid="251913" grpId="0" autoUpdateAnimBg="0"/>
      <p:bldP spid="251914" grpId="0" autoUpdateAnimBg="0"/>
      <p:bldP spid="251915" grpId="0" autoUpdateAnimBg="0"/>
      <p:bldP spid="251916" grpId="0" animBg="1"/>
      <p:bldP spid="251917" grpId="0" animBg="1"/>
      <p:bldP spid="251918" grpId="0" autoUpdateAnimBg="0"/>
      <p:bldP spid="251919" grpId="0" autoUpdateAnimBg="0"/>
      <p:bldP spid="251920" grpId="0" autoUpdateAnimBg="0"/>
      <p:bldP spid="251921" grpId="0" animBg="1"/>
      <p:bldP spid="251922" grpId="0" autoUpdateAnimBg="0"/>
      <p:bldP spid="251923" grpId="0" animBg="1"/>
      <p:bldP spid="251924" grpId="0" autoUpdateAnimBg="0"/>
      <p:bldP spid="251925" grpId="0" autoUpdateAnimBg="0"/>
      <p:bldP spid="251926" grpId="0" animBg="1"/>
      <p:bldP spid="25192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247650" y="114300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C00000"/>
                </a:solidFill>
                <a:latin typeface="Times New Roman" pitchFamily="18" charset="0"/>
                <a:ea typeface="方正姚体" pitchFamily="2" charset="-122"/>
              </a:rPr>
              <a:t>二、实验方案和电路图</a:t>
            </a:r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330200" y="762000"/>
            <a:ext cx="8172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1、用电压表、电流表测电池的</a:t>
            </a:r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E、r</a:t>
            </a:r>
          </a:p>
        </p:txBody>
      </p:sp>
      <p:sp>
        <p:nvSpPr>
          <p:cNvPr id="252933" name="Text Box 5"/>
          <p:cNvSpPr txBox="1">
            <a:spLocks noChangeArrowheads="1"/>
          </p:cNvSpPr>
          <p:nvPr/>
        </p:nvSpPr>
        <p:spPr bwMode="auto">
          <a:xfrm>
            <a:off x="330200" y="3276600"/>
            <a:ext cx="8172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2、用电流表、定值电阻测电池的</a:t>
            </a:r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E、r</a:t>
            </a:r>
          </a:p>
        </p:txBody>
      </p:sp>
      <p:pic>
        <p:nvPicPr>
          <p:cNvPr id="2529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4149725"/>
            <a:ext cx="27241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2935" name="AutoShape 7"/>
          <p:cNvSpPr>
            <a:spLocks noChangeArrowheads="1"/>
          </p:cNvSpPr>
          <p:nvPr/>
        </p:nvSpPr>
        <p:spPr bwMode="auto">
          <a:xfrm>
            <a:off x="3632200" y="4876800"/>
            <a:ext cx="1057275" cy="485775"/>
          </a:xfrm>
          <a:prstGeom prst="rightArrow">
            <a:avLst>
              <a:gd name="adj1" fmla="val 50000"/>
              <a:gd name="adj2" fmla="val 54412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5293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9" r="11111"/>
          <a:stretch>
            <a:fillRect/>
          </a:stretch>
        </p:blipFill>
        <p:spPr bwMode="auto">
          <a:xfrm>
            <a:off x="4881563" y="3860800"/>
            <a:ext cx="3797300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37" name="Line 9"/>
          <p:cNvSpPr>
            <a:spLocks noChangeShapeType="1"/>
          </p:cNvSpPr>
          <p:nvPr/>
        </p:nvSpPr>
        <p:spPr bwMode="auto">
          <a:xfrm flipV="1">
            <a:off x="7429500" y="4419600"/>
            <a:ext cx="412750" cy="6096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2938" name="Text Box 10"/>
          <p:cNvSpPr txBox="1">
            <a:spLocks noChangeArrowheads="1"/>
          </p:cNvSpPr>
          <p:nvPr/>
        </p:nvSpPr>
        <p:spPr bwMode="auto">
          <a:xfrm>
            <a:off x="7099300" y="3810000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  <a:ea typeface="黑体" pitchFamily="2" charset="-122"/>
              </a:rPr>
              <a:t>电阻箱</a:t>
            </a:r>
          </a:p>
        </p:txBody>
      </p:sp>
      <p:grpSp>
        <p:nvGrpSpPr>
          <p:cNvPr id="252940" name="Group 12"/>
          <p:cNvGrpSpPr>
            <a:grpSpLocks/>
          </p:cNvGrpSpPr>
          <p:nvPr/>
        </p:nvGrpSpPr>
        <p:grpSpPr bwMode="auto">
          <a:xfrm>
            <a:off x="631825" y="1412875"/>
            <a:ext cx="2900363" cy="1762125"/>
            <a:chOff x="3140" y="2246"/>
            <a:chExt cx="4567" cy="2775"/>
          </a:xfrm>
        </p:grpSpPr>
        <p:sp>
          <p:nvSpPr>
            <p:cNvPr id="5131" name="Rectangle 13"/>
            <p:cNvSpPr>
              <a:spLocks noChangeArrowheads="1"/>
            </p:cNvSpPr>
            <p:nvPr/>
          </p:nvSpPr>
          <p:spPr bwMode="auto">
            <a:xfrm>
              <a:off x="3140" y="3851"/>
              <a:ext cx="137" cy="5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32" name="Group 14"/>
            <p:cNvGrpSpPr>
              <a:grpSpLocks/>
            </p:cNvGrpSpPr>
            <p:nvPr/>
          </p:nvGrpSpPr>
          <p:grpSpPr bwMode="auto">
            <a:xfrm>
              <a:off x="4267" y="2246"/>
              <a:ext cx="3440" cy="2775"/>
              <a:chOff x="2255" y="1473"/>
              <a:chExt cx="3441" cy="2775"/>
            </a:xfrm>
          </p:grpSpPr>
          <p:sp>
            <p:nvSpPr>
              <p:cNvPr id="5133" name="Rectangle 15"/>
              <p:cNvSpPr>
                <a:spLocks noChangeArrowheads="1"/>
              </p:cNvSpPr>
              <p:nvPr/>
            </p:nvSpPr>
            <p:spPr bwMode="auto">
              <a:xfrm>
                <a:off x="4274" y="1872"/>
                <a:ext cx="617" cy="2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4" name="Line 16"/>
              <p:cNvSpPr>
                <a:spLocks noChangeShapeType="1"/>
              </p:cNvSpPr>
              <p:nvPr/>
            </p:nvSpPr>
            <p:spPr bwMode="auto">
              <a:xfrm>
                <a:off x="4560" y="1473"/>
                <a:ext cx="1" cy="3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5" name="Line 17"/>
              <p:cNvSpPr>
                <a:spLocks noChangeShapeType="1"/>
              </p:cNvSpPr>
              <p:nvPr/>
            </p:nvSpPr>
            <p:spPr bwMode="auto">
              <a:xfrm>
                <a:off x="4560" y="1473"/>
                <a:ext cx="54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6" name="Line 18"/>
              <p:cNvSpPr>
                <a:spLocks noChangeShapeType="1"/>
              </p:cNvSpPr>
              <p:nvPr/>
            </p:nvSpPr>
            <p:spPr bwMode="auto">
              <a:xfrm>
                <a:off x="5101" y="1473"/>
                <a:ext cx="1" cy="5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7" name="Line 19"/>
              <p:cNvSpPr>
                <a:spLocks noChangeShapeType="1"/>
              </p:cNvSpPr>
              <p:nvPr/>
            </p:nvSpPr>
            <p:spPr bwMode="auto">
              <a:xfrm>
                <a:off x="4875" y="1977"/>
                <a:ext cx="82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8" name="Line 20"/>
              <p:cNvSpPr>
                <a:spLocks noChangeShapeType="1"/>
              </p:cNvSpPr>
              <p:nvPr/>
            </p:nvSpPr>
            <p:spPr bwMode="auto">
              <a:xfrm flipH="1">
                <a:off x="3583" y="1977"/>
                <a:ext cx="67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139" name="xjhzja15"/>
              <p:cNvGrpSpPr>
                <a:grpSpLocks/>
              </p:cNvGrpSpPr>
              <p:nvPr/>
            </p:nvGrpSpPr>
            <p:grpSpPr bwMode="auto">
              <a:xfrm>
                <a:off x="3090" y="1709"/>
                <a:ext cx="523" cy="571"/>
                <a:chOff x="4860" y="2844"/>
                <a:chExt cx="446" cy="406"/>
              </a:xfrm>
            </p:grpSpPr>
            <p:sp>
              <p:nvSpPr>
                <p:cNvPr id="5159" name="Oval 22"/>
                <p:cNvSpPr>
                  <a:spLocks noChangeArrowheads="1"/>
                </p:cNvSpPr>
                <p:nvPr/>
              </p:nvSpPr>
              <p:spPr bwMode="auto">
                <a:xfrm>
                  <a:off x="4860" y="2844"/>
                  <a:ext cx="406" cy="40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6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006" y="2898"/>
                  <a:ext cx="300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1pPr>
                  <a:lvl2pPr marL="742950" indent="-28575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2pPr>
                  <a:lvl3pPr marL="1143000" indent="-22860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3pPr>
                  <a:lvl4pPr marL="1600200" indent="-22860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4pPr>
                  <a:lvl5pPr marL="2057400" indent="-22860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</a:pPr>
                  <a:r>
                    <a:rPr lang="en-US" altLang="zh-CN" sz="1000" b="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rPr>
                    <a:t>A</a:t>
                  </a:r>
                  <a:endParaRPr lang="en-US" altLang="zh-CN" sz="24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5140" name="Line 24"/>
              <p:cNvSpPr>
                <a:spLocks noChangeShapeType="1"/>
              </p:cNvSpPr>
              <p:nvPr/>
            </p:nvSpPr>
            <p:spPr bwMode="auto">
              <a:xfrm flipH="1">
                <a:off x="2270" y="1998"/>
                <a:ext cx="78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1" name="Line 25"/>
              <p:cNvSpPr>
                <a:spLocks noChangeShapeType="1"/>
              </p:cNvSpPr>
              <p:nvPr/>
            </p:nvSpPr>
            <p:spPr bwMode="auto">
              <a:xfrm>
                <a:off x="2270" y="1998"/>
                <a:ext cx="1" cy="19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2" name="Line 26"/>
              <p:cNvSpPr>
                <a:spLocks noChangeShapeType="1"/>
              </p:cNvSpPr>
              <p:nvPr/>
            </p:nvSpPr>
            <p:spPr bwMode="auto">
              <a:xfrm>
                <a:off x="2255" y="3049"/>
                <a:ext cx="117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143" name="xjhzja15"/>
              <p:cNvGrpSpPr>
                <a:grpSpLocks/>
              </p:cNvGrpSpPr>
              <p:nvPr/>
            </p:nvGrpSpPr>
            <p:grpSpPr bwMode="auto">
              <a:xfrm>
                <a:off x="3443" y="2775"/>
                <a:ext cx="520" cy="568"/>
                <a:chOff x="4860" y="2844"/>
                <a:chExt cx="446" cy="406"/>
              </a:xfrm>
            </p:grpSpPr>
            <p:sp>
              <p:nvSpPr>
                <p:cNvPr id="5157" name="Oval 28"/>
                <p:cNvSpPr>
                  <a:spLocks noChangeArrowheads="1"/>
                </p:cNvSpPr>
                <p:nvPr/>
              </p:nvSpPr>
              <p:spPr bwMode="auto">
                <a:xfrm>
                  <a:off x="4860" y="2844"/>
                  <a:ext cx="406" cy="40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8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006" y="2898"/>
                  <a:ext cx="300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1pPr>
                  <a:lvl2pPr marL="742950" indent="-28575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2pPr>
                  <a:lvl3pPr marL="1143000" indent="-22860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3pPr>
                  <a:lvl4pPr marL="1600200" indent="-22860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4pPr>
                  <a:lvl5pPr marL="2057400" indent="-22860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</a:pPr>
                  <a:r>
                    <a:rPr lang="en-US" altLang="zh-CN" sz="1000" b="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rPr>
                    <a:t>V</a:t>
                  </a:r>
                  <a:endParaRPr lang="en-US" altLang="zh-CN" sz="24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5144" name="Line 30"/>
              <p:cNvSpPr>
                <a:spLocks noChangeShapeType="1"/>
              </p:cNvSpPr>
              <p:nvPr/>
            </p:nvSpPr>
            <p:spPr bwMode="auto">
              <a:xfrm>
                <a:off x="3914" y="3034"/>
                <a:ext cx="176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5" name="Line 31"/>
              <p:cNvSpPr>
                <a:spLocks noChangeShapeType="1"/>
              </p:cNvSpPr>
              <p:nvPr/>
            </p:nvSpPr>
            <p:spPr bwMode="auto">
              <a:xfrm>
                <a:off x="5679" y="1977"/>
                <a:ext cx="1" cy="20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6" name="Line 32"/>
              <p:cNvSpPr>
                <a:spLocks noChangeShapeType="1"/>
              </p:cNvSpPr>
              <p:nvPr/>
            </p:nvSpPr>
            <p:spPr bwMode="auto">
              <a:xfrm>
                <a:off x="2255" y="3971"/>
                <a:ext cx="73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7" name="Rectangle 33"/>
              <p:cNvSpPr>
                <a:spLocks noChangeArrowheads="1"/>
              </p:cNvSpPr>
              <p:nvPr/>
            </p:nvSpPr>
            <p:spPr bwMode="auto">
              <a:xfrm>
                <a:off x="3112" y="3761"/>
                <a:ext cx="134" cy="4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8" name="Line 34"/>
              <p:cNvSpPr>
                <a:spLocks noChangeShapeType="1"/>
              </p:cNvSpPr>
              <p:nvPr/>
            </p:nvSpPr>
            <p:spPr bwMode="auto">
              <a:xfrm>
                <a:off x="3129" y="3846"/>
                <a:ext cx="1" cy="32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9" name="Line 35"/>
              <p:cNvSpPr>
                <a:spLocks noChangeShapeType="1"/>
              </p:cNvSpPr>
              <p:nvPr/>
            </p:nvSpPr>
            <p:spPr bwMode="auto">
              <a:xfrm>
                <a:off x="3018" y="3761"/>
                <a:ext cx="0" cy="4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0" name="Line 36"/>
              <p:cNvSpPr>
                <a:spLocks noChangeShapeType="1"/>
              </p:cNvSpPr>
              <p:nvPr/>
            </p:nvSpPr>
            <p:spPr bwMode="auto">
              <a:xfrm>
                <a:off x="3127" y="3971"/>
                <a:ext cx="52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151" name="xjhzja18"/>
              <p:cNvGrpSpPr>
                <a:grpSpLocks/>
              </p:cNvGrpSpPr>
              <p:nvPr/>
            </p:nvGrpSpPr>
            <p:grpSpPr bwMode="auto">
              <a:xfrm>
                <a:off x="3688" y="3741"/>
                <a:ext cx="419" cy="436"/>
                <a:chOff x="3248" y="4092"/>
                <a:chExt cx="362" cy="312"/>
              </a:xfrm>
            </p:grpSpPr>
            <p:sp>
              <p:nvSpPr>
                <p:cNvPr id="5153" name="Rectangle 38"/>
                <p:cNvSpPr>
                  <a:spLocks noChangeArrowheads="1"/>
                </p:cNvSpPr>
                <p:nvPr/>
              </p:nvSpPr>
              <p:spPr bwMode="auto">
                <a:xfrm>
                  <a:off x="3248" y="4092"/>
                  <a:ext cx="362" cy="3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154" name="Group 39"/>
                <p:cNvGrpSpPr>
                  <a:grpSpLocks/>
                </p:cNvGrpSpPr>
                <p:nvPr/>
              </p:nvGrpSpPr>
              <p:grpSpPr bwMode="auto">
                <a:xfrm>
                  <a:off x="3248" y="4092"/>
                  <a:ext cx="362" cy="156"/>
                  <a:chOff x="2162" y="3936"/>
                  <a:chExt cx="362" cy="156"/>
                </a:xfrm>
              </p:grpSpPr>
              <p:sp>
                <p:nvSpPr>
                  <p:cNvPr id="5155" name="Line 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2" y="3936"/>
                    <a:ext cx="362" cy="15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oval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56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2524" y="4092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oval" w="sm" len="sm"/>
                    <a:tailEnd type="oval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5152" name="Line 42"/>
              <p:cNvSpPr>
                <a:spLocks noChangeShapeType="1"/>
              </p:cNvSpPr>
              <p:nvPr/>
            </p:nvSpPr>
            <p:spPr bwMode="auto">
              <a:xfrm>
                <a:off x="4192" y="3971"/>
                <a:ext cx="148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/>
      <p:bldP spid="252932" grpId="0"/>
      <p:bldP spid="252933" grpId="0"/>
      <p:bldP spid="252935" grpId="0" animBg="1"/>
      <p:bldP spid="252937" grpId="0" animBg="1"/>
      <p:bldP spid="2529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165100" y="276225"/>
            <a:ext cx="8172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3、用电压表、定值电阻测电池的</a:t>
            </a:r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E、r</a:t>
            </a:r>
          </a:p>
        </p:txBody>
      </p:sp>
      <p:pic>
        <p:nvPicPr>
          <p:cNvPr id="25395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6000" contrast="12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914400"/>
            <a:ext cx="23495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3956" name="AutoShape 4"/>
          <p:cNvSpPr>
            <a:spLocks noChangeArrowheads="1"/>
          </p:cNvSpPr>
          <p:nvPr/>
        </p:nvSpPr>
        <p:spPr bwMode="auto">
          <a:xfrm>
            <a:off x="3136900" y="1981200"/>
            <a:ext cx="1057275" cy="485775"/>
          </a:xfrm>
          <a:prstGeom prst="rightArrow">
            <a:avLst>
              <a:gd name="adj1" fmla="val 50000"/>
              <a:gd name="adj2" fmla="val 54412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539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t="16505" r="7143"/>
          <a:stretch>
            <a:fillRect/>
          </a:stretch>
        </p:blipFill>
        <p:spPr bwMode="auto">
          <a:xfrm>
            <a:off x="4210050" y="990600"/>
            <a:ext cx="33845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3958" name="Line 6"/>
          <p:cNvSpPr>
            <a:spLocks noChangeShapeType="1"/>
          </p:cNvSpPr>
          <p:nvPr/>
        </p:nvSpPr>
        <p:spPr bwMode="auto">
          <a:xfrm flipV="1">
            <a:off x="6273800" y="1447800"/>
            <a:ext cx="74295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3959" name="Text Box 7"/>
          <p:cNvSpPr txBox="1">
            <a:spLocks noChangeArrowheads="1"/>
          </p:cNvSpPr>
          <p:nvPr/>
        </p:nvSpPr>
        <p:spPr bwMode="auto">
          <a:xfrm>
            <a:off x="6686550" y="838200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  <a:ea typeface="黑体" pitchFamily="2" charset="-122"/>
              </a:rPr>
              <a:t>电阻箱</a:t>
            </a:r>
          </a:p>
        </p:txBody>
      </p:sp>
      <p:sp>
        <p:nvSpPr>
          <p:cNvPr id="253960" name="Text Box 8"/>
          <p:cNvSpPr txBox="1">
            <a:spLocks noChangeArrowheads="1"/>
          </p:cNvSpPr>
          <p:nvPr/>
        </p:nvSpPr>
        <p:spPr bwMode="auto">
          <a:xfrm>
            <a:off x="165100" y="3581400"/>
            <a:ext cx="338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C00000"/>
                </a:solidFill>
                <a:latin typeface="Times New Roman" pitchFamily="18" charset="0"/>
                <a:ea typeface="方正姚体" pitchFamily="2" charset="-122"/>
              </a:rPr>
              <a:t>二、实验方法</a:t>
            </a:r>
            <a:endParaRPr lang="en-US" altLang="zh-CN" sz="3200">
              <a:solidFill>
                <a:srgbClr val="C00000"/>
              </a:solidFill>
              <a:latin typeface="Times New Roman" pitchFamily="18" charset="0"/>
              <a:ea typeface="方正姚体" pitchFamily="2" charset="-122"/>
            </a:endParaRPr>
          </a:p>
        </p:txBody>
      </p:sp>
      <p:sp>
        <p:nvSpPr>
          <p:cNvPr id="253961" name="Text Box 9"/>
          <p:cNvSpPr txBox="1">
            <a:spLocks noChangeArrowheads="1"/>
          </p:cNvSpPr>
          <p:nvPr/>
        </p:nvSpPr>
        <p:spPr bwMode="auto">
          <a:xfrm>
            <a:off x="330200" y="4419600"/>
            <a:ext cx="2889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1、水果电池</a:t>
            </a:r>
            <a:endParaRPr lang="en-US" altLang="zh-CN" sz="3200">
              <a:solidFill>
                <a:schemeClr val="tx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53962" name="AutoShape 10"/>
          <p:cNvSpPr>
            <a:spLocks/>
          </p:cNvSpPr>
          <p:nvPr/>
        </p:nvSpPr>
        <p:spPr bwMode="auto">
          <a:xfrm>
            <a:off x="2889250" y="4267200"/>
            <a:ext cx="165100" cy="914400"/>
          </a:xfrm>
          <a:prstGeom prst="leftBrace">
            <a:avLst>
              <a:gd name="adj1" fmla="val 46154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63" name="Text Box 11"/>
          <p:cNvSpPr txBox="1">
            <a:spLocks noChangeArrowheads="1"/>
          </p:cNvSpPr>
          <p:nvPr/>
        </p:nvSpPr>
        <p:spPr bwMode="auto">
          <a:xfrm>
            <a:off x="3003550" y="4076700"/>
            <a:ext cx="1663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/>
                </a:solidFill>
                <a:latin typeface="Times New Roman" pitchFamily="18" charset="0"/>
                <a:ea typeface="方正姚体" pitchFamily="2" charset="-122"/>
              </a:rPr>
              <a:t>优点：</a:t>
            </a:r>
            <a:endParaRPr lang="en-US" altLang="zh-CN" sz="3200">
              <a:solidFill>
                <a:schemeClr val="tx1"/>
              </a:solidFill>
              <a:latin typeface="Times New Roman" pitchFamily="18" charset="0"/>
              <a:ea typeface="方正姚体" pitchFamily="2" charset="-122"/>
            </a:endParaRPr>
          </a:p>
        </p:txBody>
      </p:sp>
      <p:sp>
        <p:nvSpPr>
          <p:cNvPr id="253964" name="Line 12"/>
          <p:cNvSpPr>
            <a:spLocks noChangeShapeType="1"/>
          </p:cNvSpPr>
          <p:nvPr/>
        </p:nvSpPr>
        <p:spPr bwMode="auto">
          <a:xfrm>
            <a:off x="4292600" y="4419600"/>
            <a:ext cx="6604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3965" name="Text Box 13"/>
          <p:cNvSpPr txBox="1">
            <a:spLocks noChangeArrowheads="1"/>
          </p:cNvSpPr>
          <p:nvPr/>
        </p:nvSpPr>
        <p:spPr bwMode="auto">
          <a:xfrm>
            <a:off x="4953000" y="4110038"/>
            <a:ext cx="2146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/>
                </a:solidFill>
                <a:latin typeface="Times New Roman" pitchFamily="18" charset="0"/>
                <a:ea typeface="方正姚体" pitchFamily="2" charset="-122"/>
              </a:rPr>
              <a:t>内阻较大</a:t>
            </a:r>
            <a:endParaRPr lang="en-US" altLang="zh-CN" sz="3200">
              <a:solidFill>
                <a:schemeClr val="tx1"/>
              </a:solidFill>
              <a:latin typeface="Times New Roman" pitchFamily="18" charset="0"/>
              <a:ea typeface="方正姚体" pitchFamily="2" charset="-122"/>
            </a:endParaRPr>
          </a:p>
        </p:txBody>
      </p:sp>
      <p:sp>
        <p:nvSpPr>
          <p:cNvPr id="253966" name="Text Box 14"/>
          <p:cNvSpPr txBox="1">
            <a:spLocks noChangeArrowheads="1"/>
          </p:cNvSpPr>
          <p:nvPr/>
        </p:nvSpPr>
        <p:spPr bwMode="auto">
          <a:xfrm>
            <a:off x="3054350" y="4797425"/>
            <a:ext cx="1587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/>
                </a:solidFill>
                <a:latin typeface="Times New Roman" pitchFamily="18" charset="0"/>
                <a:ea typeface="方正姚体" pitchFamily="2" charset="-122"/>
              </a:rPr>
              <a:t>缺点：</a:t>
            </a:r>
            <a:endParaRPr lang="en-US" altLang="zh-CN" sz="3200">
              <a:solidFill>
                <a:schemeClr val="tx1"/>
              </a:solidFill>
              <a:latin typeface="Times New Roman" pitchFamily="18" charset="0"/>
              <a:ea typeface="方正姚体" pitchFamily="2" charset="-122"/>
            </a:endParaRPr>
          </a:p>
        </p:txBody>
      </p:sp>
      <p:sp>
        <p:nvSpPr>
          <p:cNvPr id="253967" name="Line 15"/>
          <p:cNvSpPr>
            <a:spLocks noChangeShapeType="1"/>
          </p:cNvSpPr>
          <p:nvPr/>
        </p:nvSpPr>
        <p:spPr bwMode="auto">
          <a:xfrm>
            <a:off x="4292600" y="5181600"/>
            <a:ext cx="6604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3968" name="Text Box 16"/>
          <p:cNvSpPr txBox="1">
            <a:spLocks noChangeArrowheads="1"/>
          </p:cNvSpPr>
          <p:nvPr/>
        </p:nvSpPr>
        <p:spPr bwMode="auto">
          <a:xfrm>
            <a:off x="4953000" y="4876800"/>
            <a:ext cx="264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/>
                </a:solidFill>
                <a:latin typeface="Times New Roman" pitchFamily="18" charset="0"/>
                <a:ea typeface="方正姚体" pitchFamily="2" charset="-122"/>
              </a:rPr>
              <a:t>内阻易变化</a:t>
            </a:r>
            <a:endParaRPr lang="en-US" altLang="zh-CN" sz="3200">
              <a:solidFill>
                <a:schemeClr val="tx1"/>
              </a:solidFill>
              <a:latin typeface="Times New Roman" pitchFamily="18" charset="0"/>
              <a:ea typeface="方正姚体" pitchFamily="2" charset="-122"/>
            </a:endParaRPr>
          </a:p>
        </p:txBody>
      </p:sp>
      <p:sp>
        <p:nvSpPr>
          <p:cNvPr id="253969" name="Text Box 17"/>
          <p:cNvSpPr txBox="1">
            <a:spLocks noChangeArrowheads="1"/>
          </p:cNvSpPr>
          <p:nvPr/>
        </p:nvSpPr>
        <p:spPr bwMode="auto">
          <a:xfrm>
            <a:off x="330200" y="5638800"/>
            <a:ext cx="4540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2、测出多组作图求解</a:t>
            </a:r>
            <a:endParaRPr lang="en-US" altLang="zh-CN" sz="3200">
              <a:solidFill>
                <a:schemeClr val="tx1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5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5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5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5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53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5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5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5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 autoUpdateAnimBg="0"/>
      <p:bldP spid="253956" grpId="0" animBg="1"/>
      <p:bldP spid="253958" grpId="0" animBg="1"/>
      <p:bldP spid="253959" grpId="0" autoUpdateAnimBg="0"/>
      <p:bldP spid="253960" grpId="0" autoUpdateAnimBg="0"/>
      <p:bldP spid="253961" grpId="0" autoUpdateAnimBg="0"/>
      <p:bldP spid="253962" grpId="0" animBg="1"/>
      <p:bldP spid="253963" grpId="0" autoUpdateAnimBg="0"/>
      <p:bldP spid="253964" grpId="0" animBg="1"/>
      <p:bldP spid="253965" grpId="0" autoUpdateAnimBg="0"/>
      <p:bldP spid="253966" grpId="0" autoUpdateAnimBg="0"/>
      <p:bldP spid="253967" grpId="0" animBg="1"/>
      <p:bldP spid="253968" grpId="0" autoUpdateAnimBg="0"/>
      <p:bldP spid="25396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ext Box 2"/>
          <p:cNvSpPr txBox="1">
            <a:spLocks noChangeArrowheads="1"/>
          </p:cNvSpPr>
          <p:nvPr/>
        </p:nvSpPr>
        <p:spPr bwMode="auto">
          <a:xfrm>
            <a:off x="273050" y="260350"/>
            <a:ext cx="47593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zh-CN" altLang="en-US" sz="4400">
                <a:solidFill>
                  <a:srgbClr val="FF6600"/>
                </a:solidFill>
                <a:ea typeface="方正姚体" pitchFamily="2" charset="-122"/>
              </a:rPr>
              <a:t>实验步骤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4891088" y="3321050"/>
          <a:ext cx="12382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8" y="3321050"/>
                        <a:ext cx="12382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661988" y="1268413"/>
            <a:ext cx="56943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kumimoji="0"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1</a:t>
            </a:r>
            <a:r>
              <a:rPr kumimoji="0"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：按原理图连接实物图</a:t>
            </a:r>
          </a:p>
        </p:txBody>
      </p:sp>
      <p:pic>
        <p:nvPicPr>
          <p:cNvPr id="263173" name="xjhsy8" descr="w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5249863"/>
            <a:ext cx="1430338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3174" name="xjhsy6" descr="w4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838" y="2349500"/>
            <a:ext cx="2182812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3175" name="xjhsy7" descr="w5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50" y="3500438"/>
            <a:ext cx="2027238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3176" name="xjhsy9" descr="w61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2276475"/>
            <a:ext cx="2184400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3177" name="Group 9"/>
          <p:cNvGrpSpPr>
            <a:grpSpLocks/>
          </p:cNvGrpSpPr>
          <p:nvPr/>
        </p:nvGrpSpPr>
        <p:grpSpPr bwMode="auto">
          <a:xfrm rot="5400000">
            <a:off x="2782887" y="5918201"/>
            <a:ext cx="360363" cy="855662"/>
            <a:chOff x="975" y="2523"/>
            <a:chExt cx="227" cy="589"/>
          </a:xfrm>
        </p:grpSpPr>
        <p:sp>
          <p:nvSpPr>
            <p:cNvPr id="7208" name="Oval 10"/>
            <p:cNvSpPr>
              <a:spLocks noChangeArrowheads="1"/>
            </p:cNvSpPr>
            <p:nvPr/>
          </p:nvSpPr>
          <p:spPr bwMode="auto">
            <a:xfrm>
              <a:off x="975" y="2614"/>
              <a:ext cx="227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9" name="Oval 11"/>
            <p:cNvSpPr>
              <a:spLocks noChangeArrowheads="1"/>
            </p:cNvSpPr>
            <p:nvPr/>
          </p:nvSpPr>
          <p:spPr bwMode="auto">
            <a:xfrm>
              <a:off x="975" y="3022"/>
              <a:ext cx="227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0" name="Line 12"/>
            <p:cNvSpPr>
              <a:spLocks noChangeShapeType="1"/>
            </p:cNvSpPr>
            <p:nvPr/>
          </p:nvSpPr>
          <p:spPr bwMode="auto">
            <a:xfrm>
              <a:off x="975" y="2659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1" name="Line 13"/>
            <p:cNvSpPr>
              <a:spLocks noChangeShapeType="1"/>
            </p:cNvSpPr>
            <p:nvPr/>
          </p:nvSpPr>
          <p:spPr bwMode="auto">
            <a:xfrm>
              <a:off x="1202" y="2659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2" name="Line 14"/>
            <p:cNvSpPr>
              <a:spLocks noChangeShapeType="1"/>
            </p:cNvSpPr>
            <p:nvPr/>
          </p:nvSpPr>
          <p:spPr bwMode="auto">
            <a:xfrm flipV="1">
              <a:off x="1066" y="2523"/>
              <a:ext cx="0" cy="136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3183" name="Freeform 15"/>
          <p:cNvSpPr>
            <a:spLocks/>
          </p:cNvSpPr>
          <p:nvPr/>
        </p:nvSpPr>
        <p:spPr bwMode="auto">
          <a:xfrm>
            <a:off x="3333750" y="5965825"/>
            <a:ext cx="3128963" cy="347663"/>
          </a:xfrm>
          <a:custGeom>
            <a:avLst/>
            <a:gdLst>
              <a:gd name="T0" fmla="*/ 0 w 1820"/>
              <a:gd name="T1" fmla="*/ 347663 h 219"/>
              <a:gd name="T2" fmla="*/ 1683107 w 1820"/>
              <a:gd name="T3" fmla="*/ 290513 h 219"/>
              <a:gd name="T4" fmla="*/ 2044141 w 1820"/>
              <a:gd name="T5" fmla="*/ 231775 h 219"/>
              <a:gd name="T6" fmla="*/ 2389703 w 1820"/>
              <a:gd name="T7" fmla="*/ 144463 h 219"/>
              <a:gd name="T8" fmla="*/ 2656180 w 1820"/>
              <a:gd name="T9" fmla="*/ 42863 h 219"/>
              <a:gd name="T10" fmla="*/ 3003461 w 1820"/>
              <a:gd name="T11" fmla="*/ 28575 h 219"/>
              <a:gd name="T12" fmla="*/ 3128963 w 1820"/>
              <a:gd name="T13" fmla="*/ 0 h 2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20" h="219">
                <a:moveTo>
                  <a:pt x="0" y="219"/>
                </a:moveTo>
                <a:cubicBezTo>
                  <a:pt x="287" y="149"/>
                  <a:pt x="668" y="193"/>
                  <a:pt x="979" y="183"/>
                </a:cubicBezTo>
                <a:cubicBezTo>
                  <a:pt x="1045" y="158"/>
                  <a:pt x="1119" y="157"/>
                  <a:pt x="1189" y="146"/>
                </a:cubicBezTo>
                <a:cubicBezTo>
                  <a:pt x="1255" y="124"/>
                  <a:pt x="1324" y="113"/>
                  <a:pt x="1390" y="91"/>
                </a:cubicBezTo>
                <a:cubicBezTo>
                  <a:pt x="1442" y="74"/>
                  <a:pt x="1486" y="31"/>
                  <a:pt x="1545" y="27"/>
                </a:cubicBezTo>
                <a:cubicBezTo>
                  <a:pt x="1612" y="22"/>
                  <a:pt x="1680" y="21"/>
                  <a:pt x="1747" y="18"/>
                </a:cubicBezTo>
                <a:cubicBezTo>
                  <a:pt x="1769" y="13"/>
                  <a:pt x="1797" y="0"/>
                  <a:pt x="182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184" name="Freeform 16"/>
          <p:cNvSpPr>
            <a:spLocks/>
          </p:cNvSpPr>
          <p:nvPr/>
        </p:nvSpPr>
        <p:spPr bwMode="auto">
          <a:xfrm>
            <a:off x="7296150" y="2903538"/>
            <a:ext cx="361950" cy="3017837"/>
          </a:xfrm>
          <a:custGeom>
            <a:avLst/>
            <a:gdLst>
              <a:gd name="T0" fmla="*/ 0 w 211"/>
              <a:gd name="T1" fmla="*/ 0 h 1901"/>
              <a:gd name="T2" fmla="*/ 63470 w 211"/>
              <a:gd name="T3" fmla="*/ 347662 h 1901"/>
              <a:gd name="T4" fmla="*/ 142378 w 211"/>
              <a:gd name="T5" fmla="*/ 477837 h 1901"/>
              <a:gd name="T6" fmla="*/ 157817 w 211"/>
              <a:gd name="T7" fmla="*/ 579437 h 1901"/>
              <a:gd name="T8" fmla="*/ 204133 w 211"/>
              <a:gd name="T9" fmla="*/ 623887 h 1901"/>
              <a:gd name="T10" fmla="*/ 252164 w 211"/>
              <a:gd name="T11" fmla="*/ 855662 h 1901"/>
              <a:gd name="T12" fmla="*/ 283041 w 211"/>
              <a:gd name="T13" fmla="*/ 1016000 h 1901"/>
              <a:gd name="T14" fmla="*/ 313919 w 211"/>
              <a:gd name="T15" fmla="*/ 1101725 h 1901"/>
              <a:gd name="T16" fmla="*/ 329357 w 211"/>
              <a:gd name="T17" fmla="*/ 2365375 h 1901"/>
              <a:gd name="T18" fmla="*/ 204133 w 211"/>
              <a:gd name="T19" fmla="*/ 2743200 h 1901"/>
              <a:gd name="T20" fmla="*/ 142378 w 211"/>
              <a:gd name="T21" fmla="*/ 2873375 h 1901"/>
              <a:gd name="T22" fmla="*/ 109786 w 211"/>
              <a:gd name="T23" fmla="*/ 2901950 h 1901"/>
              <a:gd name="T24" fmla="*/ 78909 w 211"/>
              <a:gd name="T25" fmla="*/ 2946400 h 1901"/>
              <a:gd name="T26" fmla="*/ 63470 w 211"/>
              <a:gd name="T27" fmla="*/ 2989262 h 1901"/>
              <a:gd name="T28" fmla="*/ 15439 w 211"/>
              <a:gd name="T29" fmla="*/ 3017837 h 190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1" h="1901">
                <a:moveTo>
                  <a:pt x="0" y="0"/>
                </a:moveTo>
                <a:cubicBezTo>
                  <a:pt x="4" y="58"/>
                  <a:pt x="4" y="159"/>
                  <a:pt x="37" y="219"/>
                </a:cubicBezTo>
                <a:cubicBezTo>
                  <a:pt x="92" y="319"/>
                  <a:pt x="59" y="237"/>
                  <a:pt x="83" y="301"/>
                </a:cubicBezTo>
                <a:cubicBezTo>
                  <a:pt x="86" y="322"/>
                  <a:pt x="84" y="345"/>
                  <a:pt x="92" y="365"/>
                </a:cubicBezTo>
                <a:cubicBezTo>
                  <a:pt x="97" y="377"/>
                  <a:pt x="115" y="381"/>
                  <a:pt x="119" y="393"/>
                </a:cubicBezTo>
                <a:cubicBezTo>
                  <a:pt x="135" y="446"/>
                  <a:pt x="128" y="488"/>
                  <a:pt x="147" y="539"/>
                </a:cubicBezTo>
                <a:cubicBezTo>
                  <a:pt x="153" y="582"/>
                  <a:pt x="154" y="602"/>
                  <a:pt x="165" y="640"/>
                </a:cubicBezTo>
                <a:cubicBezTo>
                  <a:pt x="170" y="658"/>
                  <a:pt x="183" y="694"/>
                  <a:pt x="183" y="694"/>
                </a:cubicBezTo>
                <a:cubicBezTo>
                  <a:pt x="211" y="1006"/>
                  <a:pt x="205" y="964"/>
                  <a:pt x="192" y="1490"/>
                </a:cubicBezTo>
                <a:cubicBezTo>
                  <a:pt x="190" y="1550"/>
                  <a:pt x="160" y="1685"/>
                  <a:pt x="119" y="1728"/>
                </a:cubicBezTo>
                <a:cubicBezTo>
                  <a:pt x="112" y="1749"/>
                  <a:pt x="94" y="1792"/>
                  <a:pt x="83" y="1810"/>
                </a:cubicBezTo>
                <a:cubicBezTo>
                  <a:pt x="78" y="1817"/>
                  <a:pt x="69" y="1821"/>
                  <a:pt x="64" y="1828"/>
                </a:cubicBezTo>
                <a:cubicBezTo>
                  <a:pt x="57" y="1837"/>
                  <a:pt x="51" y="1846"/>
                  <a:pt x="46" y="1856"/>
                </a:cubicBezTo>
                <a:cubicBezTo>
                  <a:pt x="42" y="1865"/>
                  <a:pt x="43" y="1876"/>
                  <a:pt x="37" y="1883"/>
                </a:cubicBezTo>
                <a:cubicBezTo>
                  <a:pt x="30" y="1892"/>
                  <a:pt x="9" y="1901"/>
                  <a:pt x="9" y="1901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185" name="Freeform 17"/>
          <p:cNvSpPr>
            <a:spLocks/>
          </p:cNvSpPr>
          <p:nvPr/>
        </p:nvSpPr>
        <p:spPr bwMode="auto">
          <a:xfrm>
            <a:off x="1604963" y="2366963"/>
            <a:ext cx="4354512" cy="1552575"/>
          </a:xfrm>
          <a:custGeom>
            <a:avLst/>
            <a:gdLst>
              <a:gd name="T0" fmla="*/ 0 w 2532"/>
              <a:gd name="T1" fmla="*/ 1174750 h 978"/>
              <a:gd name="T2" fmla="*/ 61912 w 2532"/>
              <a:gd name="T3" fmla="*/ 1363663 h 978"/>
              <a:gd name="T4" fmla="*/ 110067 w 2532"/>
              <a:gd name="T5" fmla="*/ 1493838 h 978"/>
              <a:gd name="T6" fmla="*/ 251090 w 2532"/>
              <a:gd name="T7" fmla="*/ 1552575 h 978"/>
              <a:gd name="T8" fmla="*/ 1241689 w 2532"/>
              <a:gd name="T9" fmla="*/ 1536700 h 978"/>
              <a:gd name="T10" fmla="*/ 1351756 w 2532"/>
              <a:gd name="T11" fmla="*/ 1493838 h 978"/>
              <a:gd name="T12" fmla="*/ 1540933 w 2532"/>
              <a:gd name="T13" fmla="*/ 1435100 h 978"/>
              <a:gd name="T14" fmla="*/ 1728390 w 2532"/>
              <a:gd name="T15" fmla="*/ 1349375 h 978"/>
              <a:gd name="T16" fmla="*/ 1807501 w 2532"/>
              <a:gd name="T17" fmla="*/ 1304925 h 978"/>
              <a:gd name="T18" fmla="*/ 1853935 w 2532"/>
              <a:gd name="T19" fmla="*/ 1262063 h 978"/>
              <a:gd name="T20" fmla="*/ 1996678 w 2532"/>
              <a:gd name="T21" fmla="*/ 1174750 h 978"/>
              <a:gd name="T22" fmla="*/ 2168657 w 2532"/>
              <a:gd name="T23" fmla="*/ 1116013 h 978"/>
              <a:gd name="T24" fmla="*/ 2294202 w 2532"/>
              <a:gd name="T25" fmla="*/ 1028700 h 978"/>
              <a:gd name="T26" fmla="*/ 2514335 w 2532"/>
              <a:gd name="T27" fmla="*/ 855663 h 978"/>
              <a:gd name="T28" fmla="*/ 2798101 w 2532"/>
              <a:gd name="T29" fmla="*/ 695325 h 978"/>
              <a:gd name="T30" fmla="*/ 3018234 w 2532"/>
              <a:gd name="T31" fmla="*/ 565150 h 978"/>
              <a:gd name="T32" fmla="*/ 3222889 w 2532"/>
              <a:gd name="T33" fmla="*/ 404813 h 978"/>
              <a:gd name="T34" fmla="*/ 3504935 w 2532"/>
              <a:gd name="T35" fmla="*/ 274638 h 978"/>
              <a:gd name="T36" fmla="*/ 3632200 w 2532"/>
              <a:gd name="T37" fmla="*/ 215900 h 978"/>
              <a:gd name="T38" fmla="*/ 3678634 w 2532"/>
              <a:gd name="T39" fmla="*/ 173038 h 978"/>
              <a:gd name="T40" fmla="*/ 3773222 w 2532"/>
              <a:gd name="T41" fmla="*/ 144463 h 978"/>
              <a:gd name="T42" fmla="*/ 3804179 w 2532"/>
              <a:gd name="T43" fmla="*/ 114300 h 978"/>
              <a:gd name="T44" fmla="*/ 3898767 w 2532"/>
              <a:gd name="T45" fmla="*/ 85725 h 978"/>
              <a:gd name="T46" fmla="*/ 4354512 w 2532"/>
              <a:gd name="T47" fmla="*/ 231775 h 97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532" h="978">
                <a:moveTo>
                  <a:pt x="0" y="740"/>
                </a:moveTo>
                <a:cubicBezTo>
                  <a:pt x="6" y="793"/>
                  <a:pt x="2" y="823"/>
                  <a:pt x="36" y="859"/>
                </a:cubicBezTo>
                <a:cubicBezTo>
                  <a:pt x="45" y="886"/>
                  <a:pt x="46" y="919"/>
                  <a:pt x="64" y="941"/>
                </a:cubicBezTo>
                <a:cubicBezTo>
                  <a:pt x="83" y="964"/>
                  <a:pt x="146" y="978"/>
                  <a:pt x="146" y="978"/>
                </a:cubicBezTo>
                <a:cubicBezTo>
                  <a:pt x="338" y="975"/>
                  <a:pt x="530" y="974"/>
                  <a:pt x="722" y="968"/>
                </a:cubicBezTo>
                <a:cubicBezTo>
                  <a:pt x="767" y="967"/>
                  <a:pt x="749" y="956"/>
                  <a:pt x="786" y="941"/>
                </a:cubicBezTo>
                <a:cubicBezTo>
                  <a:pt x="844" y="917"/>
                  <a:pt x="819" y="955"/>
                  <a:pt x="896" y="904"/>
                </a:cubicBezTo>
                <a:cubicBezTo>
                  <a:pt x="929" y="882"/>
                  <a:pt x="968" y="862"/>
                  <a:pt x="1005" y="850"/>
                </a:cubicBezTo>
                <a:cubicBezTo>
                  <a:pt x="1064" y="791"/>
                  <a:pt x="980" y="869"/>
                  <a:pt x="1051" y="822"/>
                </a:cubicBezTo>
                <a:cubicBezTo>
                  <a:pt x="1062" y="815"/>
                  <a:pt x="1068" y="802"/>
                  <a:pt x="1078" y="795"/>
                </a:cubicBezTo>
                <a:cubicBezTo>
                  <a:pt x="1098" y="780"/>
                  <a:pt x="1139" y="753"/>
                  <a:pt x="1161" y="740"/>
                </a:cubicBezTo>
                <a:cubicBezTo>
                  <a:pt x="1190" y="723"/>
                  <a:pt x="1229" y="714"/>
                  <a:pt x="1261" y="703"/>
                </a:cubicBezTo>
                <a:cubicBezTo>
                  <a:pt x="1296" y="670"/>
                  <a:pt x="1273" y="690"/>
                  <a:pt x="1334" y="648"/>
                </a:cubicBezTo>
                <a:cubicBezTo>
                  <a:pt x="1380" y="617"/>
                  <a:pt x="1418" y="573"/>
                  <a:pt x="1462" y="539"/>
                </a:cubicBezTo>
                <a:cubicBezTo>
                  <a:pt x="1513" y="499"/>
                  <a:pt x="1571" y="469"/>
                  <a:pt x="1627" y="438"/>
                </a:cubicBezTo>
                <a:cubicBezTo>
                  <a:pt x="1670" y="414"/>
                  <a:pt x="1709" y="371"/>
                  <a:pt x="1755" y="356"/>
                </a:cubicBezTo>
                <a:cubicBezTo>
                  <a:pt x="1783" y="327"/>
                  <a:pt x="1840" y="272"/>
                  <a:pt x="1874" y="255"/>
                </a:cubicBezTo>
                <a:cubicBezTo>
                  <a:pt x="1959" y="212"/>
                  <a:pt x="1933" y="272"/>
                  <a:pt x="2038" y="173"/>
                </a:cubicBezTo>
                <a:cubicBezTo>
                  <a:pt x="2058" y="154"/>
                  <a:pt x="2112" y="136"/>
                  <a:pt x="2112" y="136"/>
                </a:cubicBezTo>
                <a:cubicBezTo>
                  <a:pt x="2121" y="127"/>
                  <a:pt x="2128" y="115"/>
                  <a:pt x="2139" y="109"/>
                </a:cubicBezTo>
                <a:cubicBezTo>
                  <a:pt x="2156" y="100"/>
                  <a:pt x="2194" y="91"/>
                  <a:pt x="2194" y="91"/>
                </a:cubicBezTo>
                <a:cubicBezTo>
                  <a:pt x="2200" y="85"/>
                  <a:pt x="2204" y="76"/>
                  <a:pt x="2212" y="72"/>
                </a:cubicBezTo>
                <a:cubicBezTo>
                  <a:pt x="2229" y="63"/>
                  <a:pt x="2267" y="54"/>
                  <a:pt x="2267" y="54"/>
                </a:cubicBezTo>
                <a:cubicBezTo>
                  <a:pt x="2421" y="60"/>
                  <a:pt x="2532" y="0"/>
                  <a:pt x="2532" y="146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186" name="Freeform 18"/>
          <p:cNvSpPr>
            <a:spLocks/>
          </p:cNvSpPr>
          <p:nvPr/>
        </p:nvSpPr>
        <p:spPr bwMode="auto">
          <a:xfrm>
            <a:off x="1217613" y="3527425"/>
            <a:ext cx="1377950" cy="2800350"/>
          </a:xfrm>
          <a:custGeom>
            <a:avLst/>
            <a:gdLst>
              <a:gd name="T0" fmla="*/ 8601 w 801"/>
              <a:gd name="T1" fmla="*/ 0 h 1764"/>
              <a:gd name="T2" fmla="*/ 24084 w 801"/>
              <a:gd name="T3" fmla="*/ 812800 h 1764"/>
              <a:gd name="T4" fmla="*/ 87735 w 801"/>
              <a:gd name="T5" fmla="*/ 884238 h 1764"/>
              <a:gd name="T6" fmla="*/ 118700 w 801"/>
              <a:gd name="T7" fmla="*/ 957263 h 1764"/>
              <a:gd name="T8" fmla="*/ 182350 w 801"/>
              <a:gd name="T9" fmla="*/ 1103313 h 1764"/>
              <a:gd name="T10" fmla="*/ 276966 w 801"/>
              <a:gd name="T11" fmla="*/ 1233488 h 1764"/>
              <a:gd name="T12" fmla="*/ 338897 w 801"/>
              <a:gd name="T13" fmla="*/ 1306513 h 1764"/>
              <a:gd name="T14" fmla="*/ 354379 w 801"/>
              <a:gd name="T15" fmla="*/ 1349375 h 1764"/>
              <a:gd name="T16" fmla="*/ 402547 w 801"/>
              <a:gd name="T17" fmla="*/ 1392238 h 1764"/>
              <a:gd name="T18" fmla="*/ 590058 w 801"/>
              <a:gd name="T19" fmla="*/ 1625600 h 1764"/>
              <a:gd name="T20" fmla="*/ 638227 w 801"/>
              <a:gd name="T21" fmla="*/ 1755775 h 1764"/>
              <a:gd name="T22" fmla="*/ 684674 w 801"/>
              <a:gd name="T23" fmla="*/ 1798638 h 1764"/>
              <a:gd name="T24" fmla="*/ 794773 w 801"/>
              <a:gd name="T25" fmla="*/ 1916113 h 1764"/>
              <a:gd name="T26" fmla="*/ 920354 w 801"/>
              <a:gd name="T27" fmla="*/ 2119313 h 1764"/>
              <a:gd name="T28" fmla="*/ 984004 w 801"/>
              <a:gd name="T29" fmla="*/ 2306638 h 1764"/>
              <a:gd name="T30" fmla="*/ 1109585 w 801"/>
              <a:gd name="T31" fmla="*/ 2452688 h 1764"/>
              <a:gd name="T32" fmla="*/ 1235166 w 801"/>
              <a:gd name="T33" fmla="*/ 2627313 h 1764"/>
              <a:gd name="T34" fmla="*/ 1377950 w 801"/>
              <a:gd name="T35" fmla="*/ 2800350 h 176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01" h="1764">
                <a:moveTo>
                  <a:pt x="5" y="0"/>
                </a:moveTo>
                <a:cubicBezTo>
                  <a:pt x="8" y="171"/>
                  <a:pt x="0" y="342"/>
                  <a:pt x="14" y="512"/>
                </a:cubicBezTo>
                <a:cubicBezTo>
                  <a:pt x="16" y="531"/>
                  <a:pt x="41" y="540"/>
                  <a:pt x="51" y="557"/>
                </a:cubicBezTo>
                <a:cubicBezTo>
                  <a:pt x="60" y="571"/>
                  <a:pt x="63" y="588"/>
                  <a:pt x="69" y="603"/>
                </a:cubicBezTo>
                <a:cubicBezTo>
                  <a:pt x="82" y="638"/>
                  <a:pt x="79" y="668"/>
                  <a:pt x="106" y="695"/>
                </a:cubicBezTo>
                <a:cubicBezTo>
                  <a:pt x="117" y="729"/>
                  <a:pt x="141" y="747"/>
                  <a:pt x="161" y="777"/>
                </a:cubicBezTo>
                <a:cubicBezTo>
                  <a:pt x="183" y="844"/>
                  <a:pt x="151" y="764"/>
                  <a:pt x="197" y="823"/>
                </a:cubicBezTo>
                <a:cubicBezTo>
                  <a:pt x="203" y="830"/>
                  <a:pt x="201" y="842"/>
                  <a:pt x="206" y="850"/>
                </a:cubicBezTo>
                <a:cubicBezTo>
                  <a:pt x="213" y="861"/>
                  <a:pt x="226" y="867"/>
                  <a:pt x="234" y="877"/>
                </a:cubicBezTo>
                <a:cubicBezTo>
                  <a:pt x="273" y="924"/>
                  <a:pt x="301" y="979"/>
                  <a:pt x="343" y="1024"/>
                </a:cubicBezTo>
                <a:cubicBezTo>
                  <a:pt x="353" y="1051"/>
                  <a:pt x="351" y="1086"/>
                  <a:pt x="371" y="1106"/>
                </a:cubicBezTo>
                <a:cubicBezTo>
                  <a:pt x="380" y="1115"/>
                  <a:pt x="390" y="1123"/>
                  <a:pt x="398" y="1133"/>
                </a:cubicBezTo>
                <a:cubicBezTo>
                  <a:pt x="456" y="1208"/>
                  <a:pt x="409" y="1170"/>
                  <a:pt x="462" y="1207"/>
                </a:cubicBezTo>
                <a:cubicBezTo>
                  <a:pt x="489" y="1258"/>
                  <a:pt x="493" y="1291"/>
                  <a:pt x="535" y="1335"/>
                </a:cubicBezTo>
                <a:cubicBezTo>
                  <a:pt x="543" y="1362"/>
                  <a:pt x="555" y="1435"/>
                  <a:pt x="572" y="1453"/>
                </a:cubicBezTo>
                <a:cubicBezTo>
                  <a:pt x="602" y="1485"/>
                  <a:pt x="619" y="1506"/>
                  <a:pt x="645" y="1545"/>
                </a:cubicBezTo>
                <a:cubicBezTo>
                  <a:pt x="671" y="1584"/>
                  <a:pt x="685" y="1620"/>
                  <a:pt x="718" y="1655"/>
                </a:cubicBezTo>
                <a:cubicBezTo>
                  <a:pt x="726" y="1721"/>
                  <a:pt x="724" y="1764"/>
                  <a:pt x="801" y="1764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187" name="Freeform 19"/>
          <p:cNvSpPr>
            <a:spLocks/>
          </p:cNvSpPr>
          <p:nvPr/>
        </p:nvSpPr>
        <p:spPr bwMode="auto">
          <a:xfrm>
            <a:off x="1211263" y="3584575"/>
            <a:ext cx="2797175" cy="1035050"/>
          </a:xfrm>
          <a:custGeom>
            <a:avLst/>
            <a:gdLst>
              <a:gd name="T0" fmla="*/ 0 w 1627"/>
              <a:gd name="T1" fmla="*/ 0 h 652"/>
              <a:gd name="T2" fmla="*/ 63611 w 1627"/>
              <a:gd name="T3" fmla="*/ 14288 h 652"/>
              <a:gd name="T4" fmla="*/ 79084 w 1627"/>
              <a:gd name="T5" fmla="*/ 58738 h 652"/>
              <a:gd name="T6" fmla="*/ 140976 w 1627"/>
              <a:gd name="T7" fmla="*/ 131763 h 652"/>
              <a:gd name="T8" fmla="*/ 299145 w 1627"/>
              <a:gd name="T9" fmla="*/ 304800 h 652"/>
              <a:gd name="T10" fmla="*/ 440121 w 1627"/>
              <a:gd name="T11" fmla="*/ 450850 h 652"/>
              <a:gd name="T12" fmla="*/ 471067 w 1627"/>
              <a:gd name="T13" fmla="*/ 508000 h 652"/>
              <a:gd name="T14" fmla="*/ 534678 w 1627"/>
              <a:gd name="T15" fmla="*/ 522288 h 652"/>
              <a:gd name="T16" fmla="*/ 644708 w 1627"/>
              <a:gd name="T17" fmla="*/ 639763 h 652"/>
              <a:gd name="T18" fmla="*/ 770212 w 1627"/>
              <a:gd name="T19" fmla="*/ 668338 h 652"/>
              <a:gd name="T20" fmla="*/ 990272 w 1627"/>
              <a:gd name="T21" fmla="*/ 769938 h 652"/>
              <a:gd name="T22" fmla="*/ 1146721 w 1627"/>
              <a:gd name="T23" fmla="*/ 871538 h 652"/>
              <a:gd name="T24" fmla="*/ 1366782 w 1627"/>
              <a:gd name="T25" fmla="*/ 900113 h 652"/>
              <a:gd name="T26" fmla="*/ 2797175 w 1627"/>
              <a:gd name="T27" fmla="*/ 958850 h 65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627" h="652">
                <a:moveTo>
                  <a:pt x="0" y="0"/>
                </a:moveTo>
                <a:cubicBezTo>
                  <a:pt x="12" y="3"/>
                  <a:pt x="27" y="1"/>
                  <a:pt x="37" y="9"/>
                </a:cubicBezTo>
                <a:cubicBezTo>
                  <a:pt x="45" y="15"/>
                  <a:pt x="42" y="28"/>
                  <a:pt x="46" y="37"/>
                </a:cubicBezTo>
                <a:cubicBezTo>
                  <a:pt x="56" y="58"/>
                  <a:pt x="67" y="67"/>
                  <a:pt x="82" y="83"/>
                </a:cubicBezTo>
                <a:cubicBezTo>
                  <a:pt x="98" y="132"/>
                  <a:pt x="138" y="158"/>
                  <a:pt x="174" y="192"/>
                </a:cubicBezTo>
                <a:cubicBezTo>
                  <a:pt x="201" y="247"/>
                  <a:pt x="225" y="240"/>
                  <a:pt x="256" y="284"/>
                </a:cubicBezTo>
                <a:cubicBezTo>
                  <a:pt x="264" y="295"/>
                  <a:pt x="264" y="312"/>
                  <a:pt x="274" y="320"/>
                </a:cubicBezTo>
                <a:cubicBezTo>
                  <a:pt x="284" y="328"/>
                  <a:pt x="299" y="326"/>
                  <a:pt x="311" y="329"/>
                </a:cubicBezTo>
                <a:cubicBezTo>
                  <a:pt x="328" y="365"/>
                  <a:pt x="335" y="392"/>
                  <a:pt x="375" y="403"/>
                </a:cubicBezTo>
                <a:cubicBezTo>
                  <a:pt x="399" y="410"/>
                  <a:pt x="448" y="421"/>
                  <a:pt x="448" y="421"/>
                </a:cubicBezTo>
                <a:cubicBezTo>
                  <a:pt x="506" y="460"/>
                  <a:pt x="498" y="472"/>
                  <a:pt x="576" y="485"/>
                </a:cubicBezTo>
                <a:cubicBezTo>
                  <a:pt x="604" y="506"/>
                  <a:pt x="631" y="543"/>
                  <a:pt x="667" y="549"/>
                </a:cubicBezTo>
                <a:cubicBezTo>
                  <a:pt x="709" y="556"/>
                  <a:pt x="795" y="567"/>
                  <a:pt x="795" y="567"/>
                </a:cubicBezTo>
                <a:cubicBezTo>
                  <a:pt x="1060" y="652"/>
                  <a:pt x="1361" y="604"/>
                  <a:pt x="1627" y="604"/>
                </a:cubicBezTo>
              </a:path>
            </a:pathLst>
          </a:custGeom>
          <a:noFill/>
          <a:ln w="28575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188" name="Freeform 20"/>
          <p:cNvSpPr>
            <a:spLocks/>
          </p:cNvSpPr>
          <p:nvPr/>
        </p:nvSpPr>
        <p:spPr bwMode="auto">
          <a:xfrm>
            <a:off x="4292600" y="2946400"/>
            <a:ext cx="2974975" cy="2249488"/>
          </a:xfrm>
          <a:custGeom>
            <a:avLst/>
            <a:gdLst>
              <a:gd name="T0" fmla="*/ 0 w 1730"/>
              <a:gd name="T1" fmla="*/ 1552575 h 1417"/>
              <a:gd name="T2" fmla="*/ 141010 w 1730"/>
              <a:gd name="T3" fmla="*/ 1611313 h 1417"/>
              <a:gd name="T4" fmla="*/ 235591 w 1730"/>
              <a:gd name="T5" fmla="*/ 1727200 h 1417"/>
              <a:gd name="T6" fmla="*/ 361124 w 1730"/>
              <a:gd name="T7" fmla="*/ 1857375 h 1417"/>
              <a:gd name="T8" fmla="*/ 393797 w 1730"/>
              <a:gd name="T9" fmla="*/ 1901825 h 1417"/>
              <a:gd name="T10" fmla="*/ 440228 w 1730"/>
              <a:gd name="T11" fmla="*/ 1930400 h 1417"/>
              <a:gd name="T12" fmla="*/ 455704 w 1730"/>
              <a:gd name="T13" fmla="*/ 1973263 h 1417"/>
              <a:gd name="T14" fmla="*/ 581238 w 1730"/>
              <a:gd name="T15" fmla="*/ 2074863 h 1417"/>
              <a:gd name="T16" fmla="*/ 629388 w 1730"/>
              <a:gd name="T17" fmla="*/ 2133600 h 1417"/>
              <a:gd name="T18" fmla="*/ 849502 w 1730"/>
              <a:gd name="T19" fmla="*/ 2192338 h 1417"/>
              <a:gd name="T20" fmla="*/ 1036942 w 1730"/>
              <a:gd name="T21" fmla="*/ 2249488 h 1417"/>
              <a:gd name="T22" fmla="*/ 1587227 w 1730"/>
              <a:gd name="T23" fmla="*/ 2206625 h 1417"/>
              <a:gd name="T24" fmla="*/ 1917397 w 1730"/>
              <a:gd name="T25" fmla="*/ 2105025 h 1417"/>
              <a:gd name="T26" fmla="*/ 2122034 w 1730"/>
              <a:gd name="T27" fmla="*/ 1944688 h 1417"/>
              <a:gd name="T28" fmla="*/ 2264764 w 1730"/>
              <a:gd name="T29" fmla="*/ 1785938 h 1417"/>
              <a:gd name="T30" fmla="*/ 2326671 w 1730"/>
              <a:gd name="T31" fmla="*/ 1698625 h 1417"/>
              <a:gd name="T32" fmla="*/ 2342148 w 1730"/>
              <a:gd name="T33" fmla="*/ 1625600 h 1417"/>
              <a:gd name="T34" fmla="*/ 2374821 w 1730"/>
              <a:gd name="T35" fmla="*/ 1597025 h 1417"/>
              <a:gd name="T36" fmla="*/ 2452205 w 1730"/>
              <a:gd name="T37" fmla="*/ 1335088 h 1417"/>
              <a:gd name="T38" fmla="*/ 2531308 w 1730"/>
              <a:gd name="T39" fmla="*/ 973138 h 1417"/>
              <a:gd name="T40" fmla="*/ 2594935 w 1730"/>
              <a:gd name="T41" fmla="*/ 900113 h 1417"/>
              <a:gd name="T42" fmla="*/ 2625888 w 1730"/>
              <a:gd name="T43" fmla="*/ 769938 h 1417"/>
              <a:gd name="T44" fmla="*/ 2656842 w 1730"/>
              <a:gd name="T45" fmla="*/ 739775 h 1417"/>
              <a:gd name="T46" fmla="*/ 2687795 w 1730"/>
              <a:gd name="T47" fmla="*/ 682625 h 1417"/>
              <a:gd name="T48" fmla="*/ 2720468 w 1730"/>
              <a:gd name="T49" fmla="*/ 508000 h 1417"/>
              <a:gd name="T50" fmla="*/ 2782375 w 1730"/>
              <a:gd name="T51" fmla="*/ 420688 h 1417"/>
              <a:gd name="T52" fmla="*/ 2861479 w 1730"/>
              <a:gd name="T53" fmla="*/ 160338 h 1417"/>
              <a:gd name="T54" fmla="*/ 2892432 w 1730"/>
              <a:gd name="T55" fmla="*/ 130175 h 1417"/>
              <a:gd name="T56" fmla="*/ 2940582 w 1730"/>
              <a:gd name="T57" fmla="*/ 115888 h 1417"/>
              <a:gd name="T58" fmla="*/ 2971536 w 1730"/>
              <a:gd name="T59" fmla="*/ 0 h 141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730" h="1417">
                <a:moveTo>
                  <a:pt x="0" y="978"/>
                </a:moveTo>
                <a:cubicBezTo>
                  <a:pt x="65" y="1001"/>
                  <a:pt x="39" y="986"/>
                  <a:pt x="82" y="1015"/>
                </a:cubicBezTo>
                <a:cubicBezTo>
                  <a:pt x="92" y="1064"/>
                  <a:pt x="91" y="1073"/>
                  <a:pt x="137" y="1088"/>
                </a:cubicBezTo>
                <a:cubicBezTo>
                  <a:pt x="162" y="1121"/>
                  <a:pt x="176" y="1148"/>
                  <a:pt x="210" y="1170"/>
                </a:cubicBezTo>
                <a:cubicBezTo>
                  <a:pt x="216" y="1179"/>
                  <a:pt x="221" y="1190"/>
                  <a:pt x="229" y="1198"/>
                </a:cubicBezTo>
                <a:cubicBezTo>
                  <a:pt x="237" y="1206"/>
                  <a:pt x="249" y="1208"/>
                  <a:pt x="256" y="1216"/>
                </a:cubicBezTo>
                <a:cubicBezTo>
                  <a:pt x="262" y="1223"/>
                  <a:pt x="260" y="1235"/>
                  <a:pt x="265" y="1243"/>
                </a:cubicBezTo>
                <a:cubicBezTo>
                  <a:pt x="283" y="1270"/>
                  <a:pt x="308" y="1297"/>
                  <a:pt x="338" y="1307"/>
                </a:cubicBezTo>
                <a:cubicBezTo>
                  <a:pt x="347" y="1319"/>
                  <a:pt x="354" y="1334"/>
                  <a:pt x="366" y="1344"/>
                </a:cubicBezTo>
                <a:cubicBezTo>
                  <a:pt x="398" y="1372"/>
                  <a:pt x="456" y="1373"/>
                  <a:pt x="494" y="1381"/>
                </a:cubicBezTo>
                <a:cubicBezTo>
                  <a:pt x="540" y="1391"/>
                  <a:pt x="551" y="1398"/>
                  <a:pt x="603" y="1417"/>
                </a:cubicBezTo>
                <a:cubicBezTo>
                  <a:pt x="722" y="1409"/>
                  <a:pt x="815" y="1411"/>
                  <a:pt x="923" y="1390"/>
                </a:cubicBezTo>
                <a:cubicBezTo>
                  <a:pt x="991" y="1377"/>
                  <a:pt x="1050" y="1342"/>
                  <a:pt x="1115" y="1326"/>
                </a:cubicBezTo>
                <a:cubicBezTo>
                  <a:pt x="1158" y="1283"/>
                  <a:pt x="1176" y="1254"/>
                  <a:pt x="1234" y="1225"/>
                </a:cubicBezTo>
                <a:cubicBezTo>
                  <a:pt x="1259" y="1189"/>
                  <a:pt x="1291" y="1159"/>
                  <a:pt x="1317" y="1125"/>
                </a:cubicBezTo>
                <a:cubicBezTo>
                  <a:pt x="1330" y="1107"/>
                  <a:pt x="1353" y="1070"/>
                  <a:pt x="1353" y="1070"/>
                </a:cubicBezTo>
                <a:cubicBezTo>
                  <a:pt x="1356" y="1055"/>
                  <a:pt x="1356" y="1038"/>
                  <a:pt x="1362" y="1024"/>
                </a:cubicBezTo>
                <a:cubicBezTo>
                  <a:pt x="1365" y="1016"/>
                  <a:pt x="1378" y="1014"/>
                  <a:pt x="1381" y="1006"/>
                </a:cubicBezTo>
                <a:cubicBezTo>
                  <a:pt x="1405" y="952"/>
                  <a:pt x="1393" y="892"/>
                  <a:pt x="1426" y="841"/>
                </a:cubicBezTo>
                <a:cubicBezTo>
                  <a:pt x="1444" y="771"/>
                  <a:pt x="1433" y="679"/>
                  <a:pt x="1472" y="613"/>
                </a:cubicBezTo>
                <a:cubicBezTo>
                  <a:pt x="1482" y="596"/>
                  <a:pt x="1498" y="583"/>
                  <a:pt x="1509" y="567"/>
                </a:cubicBezTo>
                <a:cubicBezTo>
                  <a:pt x="1516" y="540"/>
                  <a:pt x="1516" y="511"/>
                  <a:pt x="1527" y="485"/>
                </a:cubicBezTo>
                <a:cubicBezTo>
                  <a:pt x="1530" y="477"/>
                  <a:pt x="1540" y="473"/>
                  <a:pt x="1545" y="466"/>
                </a:cubicBezTo>
                <a:cubicBezTo>
                  <a:pt x="1552" y="455"/>
                  <a:pt x="1557" y="442"/>
                  <a:pt x="1563" y="430"/>
                </a:cubicBezTo>
                <a:cubicBezTo>
                  <a:pt x="1571" y="394"/>
                  <a:pt x="1569" y="355"/>
                  <a:pt x="1582" y="320"/>
                </a:cubicBezTo>
                <a:cubicBezTo>
                  <a:pt x="1590" y="300"/>
                  <a:pt x="1618" y="265"/>
                  <a:pt x="1618" y="265"/>
                </a:cubicBezTo>
                <a:cubicBezTo>
                  <a:pt x="1622" y="213"/>
                  <a:pt x="1603" y="121"/>
                  <a:pt x="1664" y="101"/>
                </a:cubicBezTo>
                <a:cubicBezTo>
                  <a:pt x="1670" y="95"/>
                  <a:pt x="1675" y="87"/>
                  <a:pt x="1682" y="82"/>
                </a:cubicBezTo>
                <a:cubicBezTo>
                  <a:pt x="1690" y="77"/>
                  <a:pt x="1704" y="81"/>
                  <a:pt x="1710" y="73"/>
                </a:cubicBezTo>
                <a:cubicBezTo>
                  <a:pt x="1730" y="45"/>
                  <a:pt x="1728" y="27"/>
                  <a:pt x="1728" y="0"/>
                </a:cubicBezTo>
              </a:path>
            </a:pathLst>
          </a:custGeom>
          <a:noFill/>
          <a:ln w="28575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84" name="Group 22"/>
          <p:cNvGrpSpPr>
            <a:grpSpLocks/>
          </p:cNvGrpSpPr>
          <p:nvPr/>
        </p:nvGrpSpPr>
        <p:grpSpPr bwMode="auto">
          <a:xfrm>
            <a:off x="6897688" y="476250"/>
            <a:ext cx="2573337" cy="1968500"/>
            <a:chOff x="3832" y="1117"/>
            <a:chExt cx="1497" cy="1240"/>
          </a:xfrm>
        </p:grpSpPr>
        <p:grpSp>
          <p:nvGrpSpPr>
            <p:cNvPr id="7186" name="Group 23"/>
            <p:cNvGrpSpPr>
              <a:grpSpLocks/>
            </p:cNvGrpSpPr>
            <p:nvPr/>
          </p:nvGrpSpPr>
          <p:grpSpPr bwMode="auto">
            <a:xfrm>
              <a:off x="3832" y="1117"/>
              <a:ext cx="1497" cy="1105"/>
              <a:chOff x="2744" y="1162"/>
              <a:chExt cx="1497" cy="1105"/>
            </a:xfrm>
          </p:grpSpPr>
          <p:sp>
            <p:nvSpPr>
              <p:cNvPr id="7188" name="Rectangle 24"/>
              <p:cNvSpPr>
                <a:spLocks noChangeArrowheads="1"/>
              </p:cNvSpPr>
              <p:nvPr/>
            </p:nvSpPr>
            <p:spPr bwMode="auto">
              <a:xfrm>
                <a:off x="3061" y="1344"/>
                <a:ext cx="454" cy="90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189" name="Line 25"/>
              <p:cNvSpPr>
                <a:spLocks noChangeShapeType="1"/>
              </p:cNvSpPr>
              <p:nvPr/>
            </p:nvSpPr>
            <p:spPr bwMode="auto">
              <a:xfrm>
                <a:off x="2744" y="1162"/>
                <a:ext cx="5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190" name="Line 26"/>
              <p:cNvSpPr>
                <a:spLocks noChangeShapeType="1"/>
              </p:cNvSpPr>
              <p:nvPr/>
            </p:nvSpPr>
            <p:spPr bwMode="auto">
              <a:xfrm>
                <a:off x="3288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191" name="Line 27"/>
              <p:cNvSpPr>
                <a:spLocks noChangeShapeType="1"/>
              </p:cNvSpPr>
              <p:nvPr/>
            </p:nvSpPr>
            <p:spPr bwMode="auto">
              <a:xfrm>
                <a:off x="2744" y="1162"/>
                <a:ext cx="0" cy="9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192" name="Line 28"/>
              <p:cNvSpPr>
                <a:spLocks noChangeShapeType="1"/>
              </p:cNvSpPr>
              <p:nvPr/>
            </p:nvSpPr>
            <p:spPr bwMode="auto">
              <a:xfrm>
                <a:off x="2744" y="2069"/>
                <a:ext cx="3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193" name="Line 29"/>
              <p:cNvSpPr>
                <a:spLocks noChangeShapeType="1"/>
              </p:cNvSpPr>
              <p:nvPr/>
            </p:nvSpPr>
            <p:spPr bwMode="auto">
              <a:xfrm>
                <a:off x="3107" y="1933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194" name="Line 30"/>
              <p:cNvSpPr>
                <a:spLocks noChangeShapeType="1"/>
              </p:cNvSpPr>
              <p:nvPr/>
            </p:nvSpPr>
            <p:spPr bwMode="auto">
              <a:xfrm flipV="1">
                <a:off x="3152" y="1979"/>
                <a:ext cx="0" cy="1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195" name="Line 31"/>
              <p:cNvSpPr>
                <a:spLocks noChangeShapeType="1"/>
              </p:cNvSpPr>
              <p:nvPr/>
            </p:nvSpPr>
            <p:spPr bwMode="auto">
              <a:xfrm>
                <a:off x="3152" y="2069"/>
                <a:ext cx="3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196" name="Line 32"/>
              <p:cNvSpPr>
                <a:spLocks noChangeShapeType="1"/>
              </p:cNvSpPr>
              <p:nvPr/>
            </p:nvSpPr>
            <p:spPr bwMode="auto">
              <a:xfrm flipV="1">
                <a:off x="3515" y="1933"/>
                <a:ext cx="136" cy="1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197" name="Line 33"/>
              <p:cNvSpPr>
                <a:spLocks noChangeShapeType="1"/>
              </p:cNvSpPr>
              <p:nvPr/>
            </p:nvSpPr>
            <p:spPr bwMode="auto">
              <a:xfrm>
                <a:off x="3696" y="2069"/>
                <a:ext cx="5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198" name="Line 34"/>
              <p:cNvSpPr>
                <a:spLocks noChangeShapeType="1"/>
              </p:cNvSpPr>
              <p:nvPr/>
            </p:nvSpPr>
            <p:spPr bwMode="auto">
              <a:xfrm>
                <a:off x="4241" y="1389"/>
                <a:ext cx="0" cy="6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199" name="Text Box 35"/>
              <p:cNvSpPr txBox="1">
                <a:spLocks noChangeArrowheads="1"/>
              </p:cNvSpPr>
              <p:nvPr/>
            </p:nvSpPr>
            <p:spPr bwMode="auto">
              <a:xfrm>
                <a:off x="3696" y="1253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1pPr>
                <a:lvl2pPr marL="742950" indent="-285750" eaLnBrk="0" hangingPunct="0"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2pPr>
                <a:lvl3pPr marL="1143000" indent="-228600" eaLnBrk="0" hangingPunct="0"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3pPr>
                <a:lvl4pPr marL="1600200" indent="-228600" eaLnBrk="0" hangingPunct="0"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4pPr>
                <a:lvl5pPr marL="2057400" indent="-228600" eaLnBrk="0" hangingPunct="0"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kumimoji="0" lang="en-US" altLang="zh-CN" sz="2400" b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A</a:t>
                </a:r>
                <a:endParaRPr kumimoji="0" lang="en-US" altLang="zh-CN" sz="1800" b="0">
                  <a:solidFill>
                    <a:schemeClr val="tx1"/>
                  </a:solidFill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200" name="Oval 36"/>
              <p:cNvSpPr>
                <a:spLocks noChangeArrowheads="1"/>
              </p:cNvSpPr>
              <p:nvPr/>
            </p:nvSpPr>
            <p:spPr bwMode="auto">
              <a:xfrm>
                <a:off x="3696" y="1298"/>
                <a:ext cx="227" cy="22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201" name="Line 37"/>
              <p:cNvSpPr>
                <a:spLocks noChangeShapeType="1"/>
              </p:cNvSpPr>
              <p:nvPr/>
            </p:nvSpPr>
            <p:spPr bwMode="auto">
              <a:xfrm>
                <a:off x="3515" y="1389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202" name="Line 38"/>
              <p:cNvSpPr>
                <a:spLocks noChangeShapeType="1"/>
              </p:cNvSpPr>
              <p:nvPr/>
            </p:nvSpPr>
            <p:spPr bwMode="auto">
              <a:xfrm>
                <a:off x="3923" y="1389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203" name="Text Box 39"/>
              <p:cNvSpPr txBox="1">
                <a:spLocks noChangeArrowheads="1"/>
              </p:cNvSpPr>
              <p:nvPr/>
            </p:nvSpPr>
            <p:spPr bwMode="auto">
              <a:xfrm>
                <a:off x="3379" y="1525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1pPr>
                <a:lvl2pPr marL="742950" indent="-285750" eaLnBrk="0" hangingPunct="0"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2pPr>
                <a:lvl3pPr marL="1143000" indent="-228600" eaLnBrk="0" hangingPunct="0"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3pPr>
                <a:lvl4pPr marL="1600200" indent="-228600" eaLnBrk="0" hangingPunct="0"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4pPr>
                <a:lvl5pPr marL="2057400" indent="-228600" eaLnBrk="0" hangingPunct="0"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kumimoji="0" lang="en-US" altLang="zh-CN" sz="2400" b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V</a:t>
                </a:r>
                <a:endParaRPr kumimoji="0" lang="en-US" altLang="zh-CN" sz="1800" b="0">
                  <a:solidFill>
                    <a:schemeClr val="tx1"/>
                  </a:solidFill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204" name="Oval 40"/>
              <p:cNvSpPr>
                <a:spLocks noChangeArrowheads="1"/>
              </p:cNvSpPr>
              <p:nvPr/>
            </p:nvSpPr>
            <p:spPr bwMode="auto">
              <a:xfrm>
                <a:off x="3379" y="1571"/>
                <a:ext cx="272" cy="22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205" name="Line 41"/>
              <p:cNvSpPr>
                <a:spLocks noChangeShapeType="1"/>
              </p:cNvSpPr>
              <p:nvPr/>
            </p:nvSpPr>
            <p:spPr bwMode="auto">
              <a:xfrm>
                <a:off x="3651" y="1661"/>
                <a:ext cx="59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206" name="Line 42"/>
              <p:cNvSpPr>
                <a:spLocks noChangeShapeType="1"/>
              </p:cNvSpPr>
              <p:nvPr/>
            </p:nvSpPr>
            <p:spPr bwMode="auto">
              <a:xfrm flipH="1">
                <a:off x="2744" y="1661"/>
                <a:ext cx="6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207" name="Text Box 43"/>
              <p:cNvSpPr txBox="1">
                <a:spLocks noChangeArrowheads="1"/>
              </p:cNvSpPr>
              <p:nvPr/>
            </p:nvSpPr>
            <p:spPr bwMode="auto">
              <a:xfrm>
                <a:off x="3470" y="1979"/>
                <a:ext cx="3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1pPr>
                <a:lvl2pPr marL="742950" indent="-285750" eaLnBrk="0" hangingPunct="0"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2pPr>
                <a:lvl3pPr marL="1143000" indent="-228600" eaLnBrk="0" hangingPunct="0"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3pPr>
                <a:lvl4pPr marL="1600200" indent="-228600" eaLnBrk="0" hangingPunct="0"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4pPr>
                <a:lvl5pPr marL="2057400" indent="-228600" eaLnBrk="0" hangingPunct="0"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kumimoji="0" lang="en-US" altLang="zh-CN" sz="2400" b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S</a:t>
                </a:r>
                <a:endParaRPr kumimoji="0" lang="en-US" altLang="zh-CN" sz="1800" b="0">
                  <a:solidFill>
                    <a:schemeClr val="tx1"/>
                  </a:solidFill>
                  <a:ea typeface="宋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7187" name="Text Box 44"/>
            <p:cNvSpPr txBox="1">
              <a:spLocks noChangeArrowheads="1"/>
            </p:cNvSpPr>
            <p:nvPr/>
          </p:nvSpPr>
          <p:spPr bwMode="auto">
            <a:xfrm>
              <a:off x="4422" y="206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kumimoji="0" lang="zh-CN" altLang="en-US" sz="1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7185" name="Text Box 45"/>
          <p:cNvSpPr txBox="1">
            <a:spLocks noChangeArrowheads="1"/>
          </p:cNvSpPr>
          <p:nvPr/>
        </p:nvSpPr>
        <p:spPr bwMode="auto">
          <a:xfrm>
            <a:off x="7916863" y="404813"/>
            <a:ext cx="468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zh-CN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endParaRPr kumimoji="0" lang="en-US" altLang="zh-CN" sz="1800" b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3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3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3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3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3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3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0" grpId="0"/>
      <p:bldP spid="263172" grpId="0"/>
      <p:bldP spid="263183" grpId="0" animBg="1"/>
      <p:bldP spid="263184" grpId="0" animBg="1"/>
      <p:bldP spid="263185" grpId="0" animBg="1"/>
      <p:bldP spid="263186" grpId="0" animBg="1"/>
      <p:bldP spid="263187" grpId="0" animBg="1"/>
      <p:bldP spid="2631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ext Box 2"/>
          <p:cNvSpPr txBox="1">
            <a:spLocks noChangeArrowheads="1"/>
          </p:cNvSpPr>
          <p:nvPr/>
        </p:nvSpPr>
        <p:spPr bwMode="auto">
          <a:xfrm>
            <a:off x="350838" y="765175"/>
            <a:ext cx="95551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kumimoji="0" lang="en-US" altLang="zh-CN" b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2</a:t>
            </a:r>
            <a:r>
              <a:rPr kumimoji="0" lang="zh-CN" altLang="en-US" b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、</a:t>
            </a:r>
            <a:r>
              <a:rPr kumimoji="0" lang="zh-CN" altLang="en-US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把变阻器的滑片移到一端使电阻值最大</a:t>
            </a:r>
          </a:p>
        </p:txBody>
      </p:sp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350838" y="1773238"/>
            <a:ext cx="8970962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3</a:t>
            </a:r>
            <a:r>
              <a:rPr kumimoji="0" lang="zh-CN" altLang="en-US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、闭合电键，调节变阻器，使电流表的读   </a:t>
            </a:r>
          </a:p>
          <a:p>
            <a:pPr eaLnBrk="1" hangingPunct="1"/>
            <a:r>
              <a:rPr kumimoji="0" lang="zh-CN" altLang="en-US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   数有明显示数，记录一组电流表和电压</a:t>
            </a:r>
          </a:p>
          <a:p>
            <a:pPr eaLnBrk="1" hangingPunct="1"/>
            <a:r>
              <a:rPr kumimoji="0" lang="zh-CN" altLang="en-US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   表的示数，用同样的方法测量并记录几 </a:t>
            </a:r>
          </a:p>
          <a:p>
            <a:pPr eaLnBrk="1" hangingPunct="1"/>
            <a:r>
              <a:rPr kumimoji="0" lang="zh-CN" altLang="en-US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   组</a:t>
            </a:r>
            <a:r>
              <a:rPr kumimoji="0" lang="en-US" altLang="zh-CN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U</a:t>
            </a:r>
            <a:r>
              <a:rPr kumimoji="0" lang="zh-CN" altLang="en-US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，</a:t>
            </a:r>
            <a:r>
              <a:rPr kumimoji="0" lang="en-US" altLang="zh-CN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I</a:t>
            </a:r>
            <a:r>
              <a:rPr kumimoji="0" lang="zh-CN" altLang="en-US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值</a:t>
            </a:r>
            <a:r>
              <a:rPr kumimoji="0" lang="zh-CN" altLang="en-US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344488" y="5229225"/>
            <a:ext cx="741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4</a:t>
            </a:r>
            <a:r>
              <a:rPr kumimoji="0" lang="zh-CN" altLang="en-US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、断开电键，整理好器材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71463" y="2349500"/>
            <a:ext cx="43703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zh-CN" altLang="en-US">
              <a:solidFill>
                <a:srgbClr val="FF6600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8" grpId="0"/>
      <p:bldP spid="265219" grpId="0"/>
      <p:bldP spid="2652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115888"/>
            <a:ext cx="4608513" cy="1143000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C00000"/>
                </a:solidFill>
                <a:ea typeface="方正姚体" pitchFamily="2" charset="-122"/>
              </a:rPr>
              <a:t>三、数据处理</a:t>
            </a:r>
            <a:endParaRPr lang="zh-CN" altLang="en-US" sz="4000" b="1" smtClean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428625" y="1412875"/>
            <a:ext cx="44465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zh-CN" altLang="en-US">
                <a:solidFill>
                  <a:schemeClr val="tx1"/>
                </a:solidFill>
                <a:ea typeface="方正姚体" pitchFamily="2" charset="-122"/>
              </a:rPr>
              <a:t>方法一：公式法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350838" y="2205038"/>
            <a:ext cx="88138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</a:t>
            </a:r>
            <a:r>
              <a:rPr kumimoji="0" lang="zh-CN" altLang="en-US" sz="280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改变</a:t>
            </a:r>
            <a:r>
              <a:rPr kumimoji="0" lang="en-US" altLang="zh-CN" sz="280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R</a:t>
            </a:r>
            <a:r>
              <a:rPr kumimoji="0" lang="zh-CN" altLang="en-US" sz="280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的阻值，从电流表和电压表中读取两组</a:t>
            </a:r>
            <a:r>
              <a:rPr kumimoji="0" lang="en-US" altLang="zh-CN" sz="280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I</a:t>
            </a:r>
            <a:r>
              <a:rPr kumimoji="0" lang="zh-CN" altLang="en-US" sz="280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、</a:t>
            </a:r>
            <a:r>
              <a:rPr kumimoji="0" lang="en-US" altLang="zh-CN" sz="280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U</a:t>
            </a:r>
            <a:r>
              <a:rPr kumimoji="0" lang="zh-CN" altLang="en-US" sz="280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的值，代入方程组联立求解，多测量几次</a:t>
            </a:r>
            <a:r>
              <a:rPr kumimoji="0" lang="en-US" altLang="zh-CN" sz="280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I</a:t>
            </a:r>
            <a:r>
              <a:rPr kumimoji="0" lang="zh-CN" altLang="en-US" sz="280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、</a:t>
            </a:r>
            <a:r>
              <a:rPr kumimoji="0" lang="en-US" altLang="zh-CN" sz="280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U</a:t>
            </a:r>
            <a:r>
              <a:rPr kumimoji="0" lang="zh-CN" altLang="en-US" sz="280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的值，算出</a:t>
            </a:r>
            <a:r>
              <a:rPr kumimoji="0" lang="en-US" altLang="zh-CN" sz="280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E</a:t>
            </a:r>
            <a:r>
              <a:rPr kumimoji="0" lang="zh-CN" altLang="en-US" sz="280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、</a:t>
            </a:r>
            <a:r>
              <a:rPr kumimoji="0" lang="en-US" altLang="zh-CN" sz="280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r</a:t>
            </a:r>
            <a:r>
              <a:rPr kumimoji="0" lang="zh-CN" altLang="en-US" sz="280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取平均值</a:t>
            </a:r>
            <a:r>
              <a:rPr kumimoji="0" lang="en-US" altLang="zh-CN" sz="280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.</a:t>
            </a:r>
            <a:r>
              <a:rPr kumimoji="0"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 </a:t>
            </a:r>
            <a:endParaRPr kumimoji="0" lang="en-US" altLang="zh-CN" sz="2800">
              <a:solidFill>
                <a:srgbClr val="00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graphicFrame>
        <p:nvGraphicFramePr>
          <p:cNvPr id="261125" name="Object 5"/>
          <p:cNvGraphicFramePr>
            <a:graphicFrameLocks noChangeAspect="1"/>
          </p:cNvGraphicFramePr>
          <p:nvPr/>
        </p:nvGraphicFramePr>
        <p:xfrm>
          <a:off x="1443038" y="4076700"/>
          <a:ext cx="2574925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公式" r:id="rId3" imgW="800100" imgH="457200" progId="Equation.3">
                  <p:embed/>
                </p:oleObj>
              </mc:Choice>
              <mc:Fallback>
                <p:oleObj name="公式" r:id="rId3" imgW="8001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4076700"/>
                        <a:ext cx="2574925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6" name="Object 6"/>
          <p:cNvGraphicFramePr>
            <a:graphicFrameLocks noChangeAspect="1"/>
          </p:cNvGraphicFramePr>
          <p:nvPr/>
        </p:nvGraphicFramePr>
        <p:xfrm>
          <a:off x="5811838" y="3644900"/>
          <a:ext cx="2651125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公式" r:id="rId5" imgW="1016000" imgH="889000" progId="Equation.3">
                  <p:embed/>
                </p:oleObj>
              </mc:Choice>
              <mc:Fallback>
                <p:oleObj name="公式" r:id="rId5" imgW="1016000" imgH="889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838" y="3644900"/>
                        <a:ext cx="2651125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7" name="Line 7"/>
          <p:cNvSpPr>
            <a:spLocks noChangeShapeType="1"/>
          </p:cNvSpPr>
          <p:nvPr/>
        </p:nvSpPr>
        <p:spPr bwMode="auto">
          <a:xfrm>
            <a:off x="4329113" y="5013325"/>
            <a:ext cx="1092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/>
      <p:bldP spid="261124" grpId="0"/>
      <p:bldP spid="2611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Text Box 2"/>
          <p:cNvSpPr txBox="1">
            <a:spLocks noChangeArrowheads="1"/>
          </p:cNvSpPr>
          <p:nvPr/>
        </p:nvSpPr>
        <p:spPr bwMode="auto">
          <a:xfrm>
            <a:off x="428625" y="276225"/>
            <a:ext cx="3395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zh-CN" altLang="en-US">
                <a:solidFill>
                  <a:schemeClr val="tx1"/>
                </a:solidFill>
                <a:ea typeface="方正姚体" pitchFamily="2" charset="-122"/>
              </a:rPr>
              <a:t>方法二：图象法</a:t>
            </a:r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584200" y="1125538"/>
            <a:ext cx="47593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zh-CN" altLang="en-US" sz="3200">
                <a:solidFill>
                  <a:srgbClr val="000000"/>
                </a:solidFill>
                <a:ea typeface="方正姚体" pitchFamily="2" charset="-122"/>
                <a:cs typeface="Times New Roman" pitchFamily="18" charset="0"/>
              </a:rPr>
              <a:t>在坐标纸上以Ｉ轴为横坐标，Ｕ为纵坐标，用测出几组的Ｕ，Ｉ值画出Ｕ－－Ｉ图像</a:t>
            </a:r>
            <a:endParaRPr kumimoji="0" lang="zh-CN" altLang="en-US" sz="3200" b="0">
              <a:solidFill>
                <a:schemeClr val="tx1"/>
              </a:solidFill>
              <a:ea typeface="方正姚体" pitchFamily="2" charset="-122"/>
              <a:cs typeface="Times New Roman" pitchFamily="18" charset="0"/>
            </a:endParaRPr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350838" y="3357563"/>
            <a:ext cx="88138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zh-CN" altLang="en-US" sz="32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  </a:t>
            </a:r>
            <a:r>
              <a:rPr kumimoji="0" lang="zh-CN" altLang="en-US" sz="320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所得直线跟纵轴的交点即为电动势</a:t>
            </a:r>
            <a:r>
              <a:rPr kumimoji="0" lang="en-US" altLang="zh-CN" sz="320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E</a:t>
            </a:r>
            <a:r>
              <a:rPr kumimoji="0" lang="zh-CN" altLang="en-US" sz="320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  <a:cs typeface="Times New Roman" pitchFamily="18" charset="0"/>
              </a:rPr>
              <a:t>的值，图线的斜率的绝对值即为内阻的值。</a:t>
            </a:r>
            <a:endParaRPr kumimoji="0" lang="zh-CN" altLang="en-US" sz="3200" b="0">
              <a:solidFill>
                <a:schemeClr val="tx1"/>
              </a:solidFill>
              <a:latin typeface="方正姚体" pitchFamily="2" charset="-122"/>
              <a:ea typeface="方正姚体" pitchFamily="2" charset="-122"/>
              <a:cs typeface="Times New Roman" pitchFamily="18" charset="0"/>
            </a:endParaRPr>
          </a:p>
        </p:txBody>
      </p:sp>
      <p:graphicFrame>
        <p:nvGraphicFramePr>
          <p:cNvPr id="262149" name="Object 5"/>
          <p:cNvGraphicFramePr>
            <a:graphicFrameLocks noChangeAspect="1"/>
          </p:cNvGraphicFramePr>
          <p:nvPr/>
        </p:nvGraphicFramePr>
        <p:xfrm>
          <a:off x="2690813" y="4437063"/>
          <a:ext cx="280987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3" imgW="748975" imgH="393529" progId="Equation.DSMT4">
                  <p:embed/>
                </p:oleObj>
              </mc:Choice>
              <mc:Fallback>
                <p:oleObj name="Equation" r:id="rId3" imgW="748975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4437063"/>
                        <a:ext cx="2809875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2150" name="Group 6"/>
          <p:cNvGrpSpPr>
            <a:grpSpLocks/>
          </p:cNvGrpSpPr>
          <p:nvPr/>
        </p:nvGrpSpPr>
        <p:grpSpPr bwMode="auto">
          <a:xfrm>
            <a:off x="6045200" y="0"/>
            <a:ext cx="3355975" cy="2447925"/>
            <a:chOff x="3243" y="527"/>
            <a:chExt cx="1951" cy="1542"/>
          </a:xfrm>
        </p:grpSpPr>
        <p:grpSp>
          <p:nvGrpSpPr>
            <p:cNvPr id="10255" name="Group 7"/>
            <p:cNvGrpSpPr>
              <a:grpSpLocks/>
            </p:cNvGrpSpPr>
            <p:nvPr/>
          </p:nvGrpSpPr>
          <p:grpSpPr bwMode="auto">
            <a:xfrm>
              <a:off x="3288" y="527"/>
              <a:ext cx="1906" cy="1542"/>
              <a:chOff x="3016" y="1752"/>
              <a:chExt cx="1724" cy="1333"/>
            </a:xfrm>
          </p:grpSpPr>
          <p:sp>
            <p:nvSpPr>
              <p:cNvPr id="10259" name="Text Box 8"/>
              <p:cNvSpPr txBox="1">
                <a:spLocks noChangeArrowheads="1"/>
              </p:cNvSpPr>
              <p:nvPr/>
            </p:nvSpPr>
            <p:spPr bwMode="auto">
              <a:xfrm>
                <a:off x="3016" y="2810"/>
                <a:ext cx="31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1pPr>
                <a:lvl2pPr marL="742950" indent="-285750" eaLnBrk="0" hangingPunct="0"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2pPr>
                <a:lvl3pPr marL="1143000" indent="-228600" eaLnBrk="0" hangingPunct="0"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3pPr>
                <a:lvl4pPr marL="1600200" indent="-228600" eaLnBrk="0" hangingPunct="0"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4pPr>
                <a:lvl5pPr marL="2057400" indent="-228600" eaLnBrk="0" hangingPunct="0"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600" b="1">
                    <a:solidFill>
                      <a:schemeClr val="accent2"/>
                    </a:solidFill>
                    <a:latin typeface="Arial" charset="0"/>
                    <a:ea typeface="华文中宋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kumimoji="0" lang="en-US" altLang="zh-CN" sz="2400" b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O</a:t>
                </a:r>
                <a:endParaRPr kumimoji="0" lang="en-US" altLang="zh-CN" sz="1800" b="0">
                  <a:solidFill>
                    <a:schemeClr val="tx1"/>
                  </a:solidFill>
                  <a:ea typeface="宋体" pitchFamily="2" charset="-122"/>
                  <a:cs typeface="Times New Roman" pitchFamily="18" charset="0"/>
                </a:endParaRPr>
              </a:p>
            </p:txBody>
          </p:sp>
          <p:grpSp>
            <p:nvGrpSpPr>
              <p:cNvPr id="10260" name="Group 9"/>
              <p:cNvGrpSpPr>
                <a:grpSpLocks/>
              </p:cNvGrpSpPr>
              <p:nvPr/>
            </p:nvGrpSpPr>
            <p:grpSpPr bwMode="auto">
              <a:xfrm>
                <a:off x="3198" y="1752"/>
                <a:ext cx="1542" cy="1333"/>
                <a:chOff x="3198" y="1735"/>
                <a:chExt cx="1542" cy="1333"/>
              </a:xfrm>
            </p:grpSpPr>
            <p:sp>
              <p:nvSpPr>
                <p:cNvPr id="1026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241" y="2795"/>
                  <a:ext cx="499" cy="2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1pPr>
                  <a:lvl2pPr marL="742950" indent="-28575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2pPr>
                  <a:lvl3pPr marL="1143000" indent="-22860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3pPr>
                  <a:lvl4pPr marL="1600200" indent="-22860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4pPr>
                  <a:lvl5pPr marL="2057400" indent="-22860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kumimoji="0" lang="en-US" altLang="zh-CN" sz="2400" b="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I/A</a:t>
                  </a:r>
                  <a:endParaRPr kumimoji="0" lang="en-US" altLang="zh-CN" sz="1800" b="0">
                    <a:solidFill>
                      <a:schemeClr val="tx1"/>
                    </a:solidFill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grpSp>
              <p:nvGrpSpPr>
                <p:cNvPr id="10262" name="Group 11"/>
                <p:cNvGrpSpPr>
                  <a:grpSpLocks/>
                </p:cNvGrpSpPr>
                <p:nvPr/>
              </p:nvGrpSpPr>
              <p:grpSpPr bwMode="auto">
                <a:xfrm>
                  <a:off x="3198" y="1735"/>
                  <a:ext cx="1043" cy="1161"/>
                  <a:chOff x="567" y="2840"/>
                  <a:chExt cx="1043" cy="1225"/>
                </a:xfrm>
              </p:grpSpPr>
              <p:sp>
                <p:nvSpPr>
                  <p:cNvPr id="10263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12" y="2931"/>
                    <a:ext cx="0" cy="113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64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612" y="4065"/>
                    <a:ext cx="99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65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7" y="2840"/>
                    <a:ext cx="49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BBE0E3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3600" b="1">
                        <a:solidFill>
                          <a:schemeClr val="accent2"/>
                        </a:solidFill>
                        <a:latin typeface="Arial" charset="0"/>
                        <a:ea typeface="华文中宋" pitchFamily="2" charset="-122"/>
                      </a:defRPr>
                    </a:lvl1pPr>
                    <a:lvl2pPr marL="742950" indent="-285750" eaLnBrk="0" hangingPunct="0">
                      <a:defRPr kumimoji="1" sz="3600" b="1">
                        <a:solidFill>
                          <a:schemeClr val="accent2"/>
                        </a:solidFill>
                        <a:latin typeface="Arial" charset="0"/>
                        <a:ea typeface="华文中宋" pitchFamily="2" charset="-122"/>
                      </a:defRPr>
                    </a:lvl2pPr>
                    <a:lvl3pPr marL="1143000" indent="-228600" eaLnBrk="0" hangingPunct="0">
                      <a:defRPr kumimoji="1" sz="3600" b="1">
                        <a:solidFill>
                          <a:schemeClr val="accent2"/>
                        </a:solidFill>
                        <a:latin typeface="Arial" charset="0"/>
                        <a:ea typeface="华文中宋" pitchFamily="2" charset="-122"/>
                      </a:defRPr>
                    </a:lvl3pPr>
                    <a:lvl4pPr marL="1600200" indent="-228600" eaLnBrk="0" hangingPunct="0">
                      <a:defRPr kumimoji="1" sz="3600" b="1">
                        <a:solidFill>
                          <a:schemeClr val="accent2"/>
                        </a:solidFill>
                        <a:latin typeface="Arial" charset="0"/>
                        <a:ea typeface="华文中宋" pitchFamily="2" charset="-122"/>
                      </a:defRPr>
                    </a:lvl4pPr>
                    <a:lvl5pPr marL="2057400" indent="-228600" eaLnBrk="0" hangingPunct="0">
                      <a:defRPr kumimoji="1" sz="3600" b="1">
                        <a:solidFill>
                          <a:schemeClr val="accent2"/>
                        </a:solidFill>
                        <a:latin typeface="Arial" charset="0"/>
                        <a:ea typeface="华文中宋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accent2"/>
                        </a:solidFill>
                        <a:latin typeface="Arial" charset="0"/>
                        <a:ea typeface="华文中宋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accent2"/>
                        </a:solidFill>
                        <a:latin typeface="Arial" charset="0"/>
                        <a:ea typeface="华文中宋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accent2"/>
                        </a:solidFill>
                        <a:latin typeface="Arial" charset="0"/>
                        <a:ea typeface="华文中宋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accent2"/>
                        </a:solidFill>
                        <a:latin typeface="Arial" charset="0"/>
                        <a:ea typeface="华文中宋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</a:pPr>
                    <a:r>
                      <a:rPr kumimoji="0" lang="en-US" altLang="zh-CN" sz="2400" b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U/V</a:t>
                    </a:r>
                    <a:endParaRPr kumimoji="0" lang="en-US" altLang="zh-CN" sz="1800" b="0">
                      <a:solidFill>
                        <a:schemeClr val="tx1"/>
                      </a:solidFill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266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703" y="3294"/>
                    <a:ext cx="499" cy="59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67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3884"/>
                    <a:ext cx="136" cy="18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68" name="Line 1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12" y="3158"/>
                    <a:ext cx="91" cy="13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0256" name="Text Box 18"/>
            <p:cNvSpPr txBox="1">
              <a:spLocks noChangeArrowheads="1"/>
            </p:cNvSpPr>
            <p:nvPr/>
          </p:nvSpPr>
          <p:spPr bwMode="auto">
            <a:xfrm>
              <a:off x="3464" y="618"/>
              <a:ext cx="1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0" lang="en-US" altLang="zh-CN" sz="3200">
                  <a:solidFill>
                    <a:srgbClr val="FF0066"/>
                  </a:solidFill>
                  <a:ea typeface="宋体" pitchFamily="2" charset="-122"/>
                  <a:cs typeface="Arial" charset="0"/>
                </a:rPr>
                <a:t>.</a:t>
              </a:r>
            </a:p>
          </p:txBody>
        </p:sp>
        <p:sp>
          <p:nvSpPr>
            <p:cNvPr id="10257" name="Text Box 19"/>
            <p:cNvSpPr txBox="1">
              <a:spLocks noChangeArrowheads="1"/>
            </p:cNvSpPr>
            <p:nvPr/>
          </p:nvSpPr>
          <p:spPr bwMode="auto">
            <a:xfrm>
              <a:off x="3243" y="75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E</a:t>
              </a:r>
            </a:p>
          </p:txBody>
        </p:sp>
        <p:sp>
          <p:nvSpPr>
            <p:cNvPr id="10258" name="Text Box 20"/>
            <p:cNvSpPr txBox="1">
              <a:spLocks noChangeArrowheads="1"/>
            </p:cNvSpPr>
            <p:nvPr/>
          </p:nvSpPr>
          <p:spPr bwMode="auto">
            <a:xfrm>
              <a:off x="4241" y="1570"/>
              <a:ext cx="1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0" lang="en-US" altLang="zh-CN">
                  <a:solidFill>
                    <a:srgbClr val="FF0066"/>
                  </a:solidFill>
                  <a:ea typeface="宋体" pitchFamily="2" charset="-122"/>
                  <a:cs typeface="Arial" charset="0"/>
                </a:rPr>
                <a:t>.</a:t>
              </a:r>
            </a:p>
          </p:txBody>
        </p:sp>
      </p:grpSp>
      <p:grpSp>
        <p:nvGrpSpPr>
          <p:cNvPr id="262166" name="Group 22"/>
          <p:cNvGrpSpPr>
            <a:grpSpLocks noChangeAspect="1"/>
          </p:cNvGrpSpPr>
          <p:nvPr/>
        </p:nvGrpSpPr>
        <p:grpSpPr bwMode="auto">
          <a:xfrm>
            <a:off x="6904038" y="2276475"/>
            <a:ext cx="1716087" cy="944563"/>
            <a:chOff x="2426" y="1979"/>
            <a:chExt cx="998" cy="595"/>
          </a:xfrm>
        </p:grpSpPr>
        <p:sp>
          <p:nvSpPr>
            <p:cNvPr id="10248" name="AutoShape 23"/>
            <p:cNvSpPr>
              <a:spLocks noChangeAspect="1" noChangeArrowheads="1" noTextEdit="1"/>
            </p:cNvSpPr>
            <p:nvPr/>
          </p:nvSpPr>
          <p:spPr bwMode="auto">
            <a:xfrm>
              <a:off x="2426" y="1979"/>
              <a:ext cx="998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Line 24"/>
            <p:cNvSpPr>
              <a:spLocks noChangeShapeType="1"/>
            </p:cNvSpPr>
            <p:nvPr/>
          </p:nvSpPr>
          <p:spPr bwMode="auto">
            <a:xfrm>
              <a:off x="3118" y="2275"/>
              <a:ext cx="244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Rectangle 25"/>
            <p:cNvSpPr>
              <a:spLocks noChangeArrowheads="1"/>
            </p:cNvSpPr>
            <p:nvPr/>
          </p:nvSpPr>
          <p:spPr bwMode="auto">
            <a:xfrm>
              <a:off x="3147" y="1992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800" b="0" i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E</a:t>
              </a:r>
              <a:endParaRPr kumimoji="0" lang="en-US" altLang="zh-CN" sz="24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251" name="Rectangle 26"/>
            <p:cNvSpPr>
              <a:spLocks noChangeArrowheads="1"/>
            </p:cNvSpPr>
            <p:nvPr/>
          </p:nvSpPr>
          <p:spPr bwMode="auto">
            <a:xfrm>
              <a:off x="2482" y="2132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800" b="0" i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endParaRPr kumimoji="0" lang="en-US" altLang="zh-CN" sz="24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252" name="Rectangle 27"/>
            <p:cNvSpPr>
              <a:spLocks noChangeArrowheads="1"/>
            </p:cNvSpPr>
            <p:nvPr/>
          </p:nvSpPr>
          <p:spPr bwMode="auto">
            <a:xfrm>
              <a:off x="3175" y="2305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800" b="0" i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endParaRPr kumimoji="0" lang="en-US" altLang="zh-CN" sz="24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253" name="Rectangle 28"/>
            <p:cNvSpPr>
              <a:spLocks noChangeArrowheads="1"/>
            </p:cNvSpPr>
            <p:nvPr/>
          </p:nvSpPr>
          <p:spPr bwMode="auto">
            <a:xfrm>
              <a:off x="2873" y="2107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altLang="zh-CN" sz="2800" b="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=</a:t>
              </a:r>
              <a:endParaRPr kumimoji="0" lang="en-US" altLang="zh-CN" sz="24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254" name="Rectangle 29"/>
            <p:cNvSpPr>
              <a:spLocks noChangeArrowheads="1"/>
            </p:cNvSpPr>
            <p:nvPr/>
          </p:nvSpPr>
          <p:spPr bwMode="auto">
            <a:xfrm>
              <a:off x="2594" y="2284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zh-CN" altLang="en-US" sz="1600" b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短</a:t>
              </a:r>
              <a:endParaRPr kumimoji="0" lang="zh-CN" altLang="en-US" sz="24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6" grpId="0"/>
      <p:bldP spid="262147" grpId="0"/>
      <p:bldP spid="2621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247650" y="228600"/>
            <a:ext cx="3219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C00000"/>
                </a:solidFill>
                <a:latin typeface="Times New Roman" pitchFamily="18" charset="0"/>
                <a:ea typeface="方正姚体" pitchFamily="2" charset="-122"/>
              </a:rPr>
              <a:t>四、注意</a:t>
            </a:r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247650" y="838200"/>
            <a:ext cx="9080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1、测干电池的电动势和内阻，应选用旧电池</a:t>
            </a:r>
          </a:p>
        </p:txBody>
      </p:sp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825500" y="1557338"/>
            <a:ext cx="9080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/>
                </a:solidFill>
                <a:latin typeface="Times New Roman" pitchFamily="18" charset="0"/>
                <a:ea typeface="方正姚体" pitchFamily="2" charset="-122"/>
              </a:rPr>
              <a:t>旧电池的内阻较大，以使电压表示数变化明显</a:t>
            </a:r>
          </a:p>
        </p:txBody>
      </p:sp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247650" y="2133600"/>
            <a:ext cx="90805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2、用电压表和电流表测电池的电动势和内阻，应  </a:t>
            </a:r>
          </a:p>
          <a:p>
            <a:pPr eaLnBrk="1" hangingPunct="1"/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      选用安培表的外接法</a:t>
            </a:r>
          </a:p>
        </p:txBody>
      </p:sp>
      <p:sp>
        <p:nvSpPr>
          <p:cNvPr id="256007" name="Text Box 7"/>
          <p:cNvSpPr txBox="1">
            <a:spLocks noChangeArrowheads="1"/>
          </p:cNvSpPr>
          <p:nvPr/>
        </p:nvSpPr>
        <p:spPr bwMode="auto">
          <a:xfrm>
            <a:off x="200025" y="3573463"/>
            <a:ext cx="6108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3、</a:t>
            </a:r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U=0</a:t>
            </a: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时的电流为短路电流</a:t>
            </a:r>
          </a:p>
        </p:txBody>
      </p:sp>
      <p:sp>
        <p:nvSpPr>
          <p:cNvPr id="256008" name="Text Box 8"/>
          <p:cNvSpPr txBox="1">
            <a:spLocks noChangeArrowheads="1"/>
          </p:cNvSpPr>
          <p:nvPr/>
        </p:nvSpPr>
        <p:spPr bwMode="auto">
          <a:xfrm>
            <a:off x="273050" y="4365625"/>
            <a:ext cx="6108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4、根据图象求</a:t>
            </a:r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E、r</a:t>
            </a: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误差较小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5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0" autoUpdateAnimBg="0"/>
      <p:bldP spid="256003" grpId="0" autoUpdateAnimBg="0"/>
      <p:bldP spid="256005" grpId="0" autoUpdateAnimBg="0"/>
      <p:bldP spid="256006" grpId="0" autoUpdateAnimBg="0"/>
      <p:bldP spid="256007" grpId="0" autoUpdateAnimBg="0"/>
      <p:bldP spid="256008" grpId="0" autoUpdateAnimBg="0"/>
    </p:bldLst>
  </p:timing>
</p:sld>
</file>

<file path=ppt/theme/theme1.xml><?xml version="1.0" encoding="utf-8"?>
<a:theme xmlns:a="http://schemas.openxmlformats.org/drawingml/2006/main" name="东方纹理图案设计模板">
  <a:themeElements>
    <a:clrScheme name="东方纹理图案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东方纹理图案设计模板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36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36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华文中宋" pitchFamily="2" charset="-122"/>
          </a:defRPr>
        </a:defPPr>
      </a:lstStyle>
    </a:lnDef>
  </a:objectDefaults>
  <a:extraClrSchemeLst>
    <a:extraClrScheme>
      <a:clrScheme name="东方纹理图案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东方纹理图案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东方纹理图案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东方纹理图案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东方纹理图案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东方纹理图案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东方纹理图案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东方纹理图案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东方纹理图案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东方纹理图案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东方纹理图案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东方纹理图案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808</Words>
  <Application>Microsoft Office PowerPoint</Application>
  <PresentationFormat>A4 纸张(210x297 毫米)</PresentationFormat>
  <Paragraphs>98</Paragraphs>
  <Slides>13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华文中宋</vt:lpstr>
      <vt:lpstr>MS PGothic</vt:lpstr>
      <vt:lpstr>宋体</vt:lpstr>
      <vt:lpstr>Times New Roman</vt:lpstr>
      <vt:lpstr>方正姚体</vt:lpstr>
      <vt:lpstr>黑体</vt:lpstr>
      <vt:lpstr>华文新魏</vt:lpstr>
      <vt:lpstr>Symbol</vt:lpstr>
      <vt:lpstr>东方纹理图案设计模板</vt:lpstr>
      <vt:lpstr>Microsoft 公式 3.0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三、数据处理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thtfpc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教考资源</dc:title>
  <dc:subject>www.zxjkw.com</dc:subject>
  <dc:creator>中学教考网</dc:creator>
  <cp:keywords>教学 考试 资源平台</cp:keywords>
  <cp:lastModifiedBy>Administrator</cp:lastModifiedBy>
  <cp:revision>12</cp:revision>
  <dcterms:created xsi:type="dcterms:W3CDTF">2008-06-12T02:21:45Z</dcterms:created>
  <dcterms:modified xsi:type="dcterms:W3CDTF">2015-05-05T08:23:39Z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TC011962412052</vt:lpwstr>
  </property>
</Properties>
</file>