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1520" r:id="rId2"/>
    <p:sldId id="1575" r:id="rId3"/>
    <p:sldId id="1296" r:id="rId4"/>
    <p:sldId id="1360" r:id="rId5"/>
    <p:sldId id="856" r:id="rId6"/>
    <p:sldId id="1579" r:id="rId7"/>
    <p:sldId id="1748" r:id="rId8"/>
    <p:sldId id="1658" r:id="rId9"/>
    <p:sldId id="1659" r:id="rId10"/>
    <p:sldId id="1660" r:id="rId11"/>
    <p:sldId id="1661" r:id="rId12"/>
    <p:sldId id="1384" r:id="rId13"/>
    <p:sldId id="1619" r:id="rId14"/>
    <p:sldId id="1686" r:id="rId15"/>
    <p:sldId id="1687" r:id="rId16"/>
    <p:sldId id="1688" r:id="rId17"/>
    <p:sldId id="1689" r:id="rId18"/>
    <p:sldId id="1690" r:id="rId19"/>
    <p:sldId id="1691" r:id="rId20"/>
    <p:sldId id="1692" r:id="rId21"/>
    <p:sldId id="1747" r:id="rId22"/>
    <p:sldId id="1746" r:id="rId23"/>
    <p:sldId id="1698" r:id="rId24"/>
    <p:sldId id="1699" r:id="rId25"/>
    <p:sldId id="1700" r:id="rId26"/>
    <p:sldId id="1519" r:id="rId27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727" autoAdjust="0"/>
  </p:normalViewPr>
  <p:slideViewPr>
    <p:cSldViewPr>
      <p:cViewPr>
        <p:scale>
          <a:sx n="75" d="100"/>
          <a:sy n="75" d="100"/>
        </p:scale>
        <p:origin x="-384" y="-269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师阁小朋友\20678893_151435340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3"/>
          <a:stretch/>
        </p:blipFill>
        <p:spPr bwMode="auto">
          <a:xfrm>
            <a:off x="-6387" y="1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标题 2"/>
          <p:cNvSpPr txBox="1">
            <a:spLocks/>
          </p:cNvSpPr>
          <p:nvPr/>
        </p:nvSpPr>
        <p:spPr>
          <a:xfrm>
            <a:off x="-4852" y="3862218"/>
            <a:ext cx="1460760" cy="10797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写作专题训练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标题 2"/>
          <p:cNvSpPr txBox="1">
            <a:spLocks/>
          </p:cNvSpPr>
          <p:nvPr/>
        </p:nvSpPr>
        <p:spPr>
          <a:xfrm>
            <a:off x="3523238" y="4055503"/>
            <a:ext cx="5886491" cy="67043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专题训练七　用好例证法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2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443931"/>
            <a:ext cx="11478502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花有五颜六色，树有高低疏密。每朵花、每棵树都有它自己的价值。金无足赤，人无完人，既然没有谁能在各个领域都做得到很好，那么标准也要视情况而改，因人而异。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,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总结，又概列大自然之事物为类比。</a:t>
            </a:r>
            <a:endParaRPr lang="zh-CN" altLang="zh-CN" sz="1050" kern="100" dirty="0">
              <a:solidFill>
                <a:srgbClr val="0000FF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35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333450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err="1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亮点点评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此文用例，堪称艺术，主要特色是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：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选例典型。有古有今，有艺术家有政治家有帝王。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排列清晰。由古及今，顺序清晰。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两两对举，搭配合理。同中有异，异中有同。尤其是两位李姓君王，两位诺奖获得者，搭配堪称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绝对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假设反问，极有力量。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当然，语言清新流畅，富有灵韵也是其一大亮点。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子非鱼，又何必曳尾？子非鸟，又何必高飞？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花有五颜六色，树有高低疏密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等，灵韵毕具。文章题目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陟罚臧否可异同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观点鲜明，冲击力强。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066" y="3076446"/>
            <a:ext cx="6598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指点技巧，找到提升门径</a:t>
            </a:r>
            <a:endParaRPr lang="en-US" altLang="zh-CN" sz="40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8520" y="380211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一、精心选例，选</a:t>
            </a:r>
            <a:r>
              <a:rPr lang="en-US" altLang="zh-CN" sz="2800" b="1" kern="100" dirty="0">
                <a:solidFill>
                  <a:srgbClr val="0000FF"/>
                </a:solidFill>
                <a:latin typeface="宋体" pitchFamily="2" charset="-122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真</a:t>
            </a:r>
            <a:r>
              <a:rPr lang="en-US" altLang="zh-CN" sz="2800" b="1" kern="100" dirty="0">
                <a:solidFill>
                  <a:srgbClr val="0000FF"/>
                </a:solidFill>
                <a:latin typeface="宋体" pitchFamily="2" charset="-122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选</a:t>
            </a:r>
            <a:r>
              <a:rPr lang="en-US" altLang="zh-CN" sz="2800" b="1" kern="100" dirty="0">
                <a:solidFill>
                  <a:srgbClr val="0000FF"/>
                </a:solidFill>
                <a:latin typeface="宋体" pitchFamily="2" charset="-122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对</a:t>
            </a:r>
            <a:r>
              <a:rPr lang="en-US" altLang="zh-CN" sz="2800" b="1" kern="100" dirty="0">
                <a:solidFill>
                  <a:srgbClr val="0000FF"/>
                </a:solidFill>
                <a:latin typeface="宋体" pitchFamily="2" charset="-122"/>
                <a:ea typeface="微软雅黑"/>
                <a:cs typeface="Times New Roman"/>
              </a:rPr>
              <a:t>”</a:t>
            </a:r>
            <a:endParaRPr lang="zh-CN" altLang="zh-CN" sz="2800" b="1" kern="100" dirty="0">
              <a:solidFill>
                <a:srgbClr val="0000FF"/>
              </a:solidFill>
              <a:latin typeface="宋体" pitchFamily="2" charset="-122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例子要真实。如果例子不真实，不但不能使论点得到证明，反而会动摇论点。一般说来，道听途说的没有充分调查的事例、主观臆造的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想当然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的事例、由不合理推测得来的事例，都不能用作事实论据。特别是涉及人名、国籍、年代、出处等等，都要力求准确，不能有硬伤。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例子要能证明论点。例子是论据的一种，是为论点服务的，必须与论点保持一致，这叫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观点与材料相统一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，这是论述类文体最起码的要求。因此，所选例子必须与论点有本质的联系，必须切实有效地支撑论点，能够充分证明论点。一句话，要对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6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236613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二、合理分类，巧妙布局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议论文要做到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材料丰富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论据充实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，自然免不了在文中大量援引事例。那么，这些丰富的例子在全文中应该如何选用、布局呢？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合理分类。可以从古今、中外、政治、经济、历史、文化、艺术、体育等不同的角度分类，这样可避免堆砌例子。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巧妙布局。用好例，贵在选好例，选用哪些事例入文章，须有全局考量，最好是一中一外，一古一今，一人一物，一正一反，一详一略，一历史一哲学，一名人一凡人，一个人一集体，这样可以从不同角度、不同侧面证明论点，举例典型有力，材料丰富多彩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72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98376"/>
            <a:ext cx="11478502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三、叙述精当，突出细节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议论文中如何叙述事例极为重要。因为一旦叙述过于详细，则极可能叙多而议少，那就会有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文体不明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之危险。因此，叙述事例应简练，概括精当，不宜冗长拖沓。如有可能，可以间以细节描写，这样既生动，给人以深刻的印象，又能突出论点。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四、点面结合，详略相衬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点者详，详者透；面者略，略者排。写议论文一般选两到三个事例作为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展开，浓墨重彩，突出论点；再用对偶、排比的手法将众多的事例从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上铺开，惜墨如金，表现主题，点到为止。点面结合，详略有别，节奏分明。请看下面这篇以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梦想为帆、工作为桨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为主题的优秀作文其中三个用例片段：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23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79909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无独有偶，著名的印象派大师雷诺阿以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美会留下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励志格言，决心通过一切努力去创造奇迹。他坚守自己的诺言，甚至在疾病缠身之际，依然百折不挠地在画架前作画，最终倒在画架旁。因为有梦想的指引，一切付出和辛劳都是值得的，他的工作也得到了世人的肯定和褒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不仅雷诺阿这样，法国大文豪巴尔扎克也有着相似的人生经历。巴尔扎克决心用犀利的笔触来无情地揭露资本主义社会的现实，给受伤的人们开出一剂精神良药，他曾说过：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拿破仑用剑没有完成的事业，我要用笔来完成它。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正因为这样，他才能在一贫如洗的小木屋里，数十年如一日地笔耕不辍，终于完成巨著《人间喜剧》的创作。他履行了自己的承诺，并最终实现了梦想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0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558" y="724867"/>
            <a:ext cx="1147850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indent="720725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是因为希望再续经典，卡梅隆才能全心创作，历时十三年，震撼推出《阿凡达》；是因为希望圆梦奥运，冰坛伉俪申雪和赵宏博才能不离不弃地共同奋斗了十八载；是因为希望能在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NBA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创造更好的成绩，乔丹才能在经历了几个失败的赛季后，仍旧毫不气馁地执着于自己的梦想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段各用一个事例，叫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一例说透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段连用三个事例，叫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事例铺排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，论证极有力量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1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665179"/>
            <a:ext cx="11478502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五、双向举例，双向说理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列举事例不要光从正向列举，还要从反向列举，这样正反对比，论述有力。举一事例展开分析时，可正向亦可反向；这样正反结合，论述全面。如举陶潜之例，可以分析他辞官归隐，守住了心灵的纯洁，这是正向分析；假如他继续做彭泽县令，就会内心不宁静，这是反向分析。如果只用几个同向例子，这样的观点就没有正反，没有对立，思维是线性、平行的，构不成立体说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51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449155"/>
            <a:ext cx="11478502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六、舍旧求新，化熟为生</a:t>
            </a:r>
            <a:endParaRPr lang="zh-CN" altLang="zh-CN" sz="2800" b="1" kern="100" dirty="0">
              <a:solidFill>
                <a:srgbClr val="0000FF"/>
              </a:solidFill>
              <a:latin typeface="微软雅黑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选例一定要摒弃人人皆知的事例，如动辄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王羲之、王国维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钱钟书、钱学森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，一定要选新颖新鲜的事例，尤其是其他人很少用的事例。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即便有些熟悉事例非举不可，也要避熟就生，化熟为生，如可以变换观察其人的角度，或者写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熟人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中别人不曾写过的东西。如举林黛玉，大家都知道她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，如果写她的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，岂不是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熟中求生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了？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4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7662" y="1197546"/>
            <a:ext cx="11472828" cy="332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专题引语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无论是平时写作还是考场作文，考生写议论文的最多，而写议论文，用例最多，几乎离开事例就无法写作。可是，一样用例，为什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么有的作文被阅卷老师判以</a:t>
            </a:r>
            <a:r>
              <a:rPr lang="en-US" altLang="zh-CN" sz="2800" kern="100" spc="-5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例子堆砌</a:t>
            </a:r>
            <a:r>
              <a:rPr lang="en-US" altLang="zh-CN" sz="2800" kern="100" spc="-5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，而有的却被赞之</a:t>
            </a:r>
            <a:r>
              <a:rPr lang="en-US" altLang="zh-CN" sz="2800" kern="100" spc="-5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用例精当</a:t>
            </a:r>
            <a:r>
              <a:rPr lang="en-US" altLang="zh-CN" sz="2800" kern="100" spc="-5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呢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？看来，使用事例，大有讲究，不可习焉不察。那么，使用事例究竟有怎样的艺术性呢？请看下面的内容。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37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509" y="246543"/>
            <a:ext cx="11636345" cy="65051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ts val="408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000" y="189434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举例六忌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一忌知识错误。指举例时在时间、地点、人物、事件、籍贯等细节方面的错误。此类错误一旦出现，必然使人对论据的真实度产生怀疑，从而影响对作文分数的评判。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二忌陈旧僵化。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陈旧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指事例本身，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僵化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指运用事例的角度。在材料的运用上，我们要力求避熟避俗，或者把一个既熟又俗的例子挖掘出新鲜的意味来，也可使材料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脱胎换骨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三忌烦琐冗长。事例的安排，应是关键例子详写，其他例子可用排比方式罗列。这样既能显示论据的充分，又能使议论文字的比例增加，有利于深入分析，突出文章主旨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71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509" y="300748"/>
            <a:ext cx="11636345" cy="53761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ts val="408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086" y="224293"/>
            <a:ext cx="11252330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四忌不够典型。观点要立住脚，如果没有典型事例做支柱则很难使人信服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五忌时空倒置。议论文在材料运用上，要考虑材料的时间和空间因素，恰当地排列材料。一般是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由古到今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由中到外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，同一时代的事例按事情发生的先后排列。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六忌逆情悖理。有些论据不符合国情或民族习惯，与读者易产生心灵上的抵触。这种论据的运用往往有负面影响，其错误导向还会造成读者的思想混乱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270782" y="5185418"/>
            <a:ext cx="1728192" cy="512784"/>
            <a:chOff x="5231262" y="2052914"/>
            <a:chExt cx="1368000" cy="51278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262" y="2080112"/>
              <a:ext cx="1368000" cy="4855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303194" y="205291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温馨提示</a:t>
              </a:r>
              <a:endPara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" name="图片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066" y="3076446"/>
            <a:ext cx="6598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Ⅲ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实战演练，练出训练实效</a:t>
            </a:r>
          </a:p>
        </p:txBody>
      </p:sp>
    </p:spTree>
    <p:extLst>
      <p:ext uri="{BB962C8B-B14F-4D97-AF65-F5344CB8AC3E}">
        <p14:creationId xmlns:p14="http://schemas.microsoft.com/office/powerpoint/2010/main" val="21556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297405"/>
            <a:ext cx="11478502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一、针对训练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认真阅读考场作文《从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掌印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唇印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说开去》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原文见专题训练六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实战演练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部分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，说说它在选例用例上有何可借鉴之处。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5942" y="177361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矩形 4"/>
          <p:cNvSpPr/>
          <p:nvPr/>
        </p:nvSpPr>
        <p:spPr>
          <a:xfrm>
            <a:off x="478582" y="2465115"/>
            <a:ext cx="11162246" cy="194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论据选取精当。本文既有新闻例，又有影视例，既有大陆例，又有台湾例，既有正例，又有反例，事实论据绝不重复，体现了考生用例的匠心。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20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17426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二、整篇训练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阅读下面的材料，根据要求写一篇不少于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字的文章。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活就像三类鱼。第一类：鱼缸中的鱼。被装在精致的鱼缸里，并受到无微不至的照顾，美丽动人，每天都有许多人来欣赏它。它特别高兴，后来没有人来欣赏它了，它几乎被人们淡忘。日子一天天地过去，生活在狭小空间里的那条鱼，忧郁而死。第二类：池塘中的鱼。被饲养在池中，太阳初升时钻出水草觅食；傍晚又钻进水草酣睡。突然有一天，一张大网撒向鱼池，所有鱼被一网打尽。第三类：海中的鱼。所有的海鱼组成一个大集体，无止境地漫游，没有任何约束，每天与大自然作着无止境的搏斗。它们中有的死了，有的则幸存下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20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238355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要求：结合材料的内容和含意，选好角度，确定立意，写成论述类文章，自拟标题；不要套作，不得抄袭。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写作提示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　第一类鱼只有空虚的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美丽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，其实一无所有，过着没有价值的生活。第二类鱼拥有了自由，却只能在等待中死去。而第三类鱼既有拥有也有失去。它们拥有自由，拥有为生存而进行搏斗的意志；它们有的会失去生命，但那种死亡是值得的，因为它们真正体验过生活。由此，可以有以下几种立意：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要拥有自己的空间；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生于忧患，死于安乐；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没有远虑必有近忧；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在拼搏中获得生存；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自由与安逸；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生命在搏击中绽放异彩；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Courier New"/>
              </a:rPr>
              <a:t>适者生存，等等。立意时要注意三类鱼之间对比的契合点。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dministrator\Desktop\师阁小朋友\20678893_151435340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3"/>
          <a:stretch/>
        </p:blipFill>
        <p:spPr bwMode="auto">
          <a:xfrm>
            <a:off x="-6387" y="1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6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887341" y="289194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3862958" y="2368724"/>
            <a:ext cx="481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</a:t>
            </a:r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品读佳作，体悟出彩理由</a:t>
            </a:r>
            <a:endParaRPr lang="en-US" altLang="zh-CN" sz="2800" b="1" dirty="0" smtClean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887341" y="3924021"/>
            <a:ext cx="4680000" cy="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862958" y="3400839"/>
            <a:ext cx="467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指点技巧，找到提升门径</a:t>
            </a:r>
            <a:endParaRPr lang="en-US" altLang="zh-CN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862958" y="4490750"/>
            <a:ext cx="481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Ⅲ  </a:t>
            </a:r>
            <a:r>
              <a:rPr lang="zh-CN" altLang="en-US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实战演练，练出训练实效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862958" y="5013970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066" y="3076446"/>
            <a:ext cx="6598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品读佳作，体悟出彩理由</a:t>
            </a:r>
            <a:endParaRPr lang="en-US" altLang="zh-CN" sz="40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58" y="261442"/>
            <a:ext cx="1144927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err="1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真题回放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(2016·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全国乙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题目见专题训练二</a:t>
            </a:r>
            <a:r>
              <a:rPr lang="en-US" altLang="zh-CN" sz="2800" kern="100" dirty="0" err="1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品读佳作</a:t>
            </a:r>
            <a:r>
              <a:rPr lang="en-US" altLang="zh-CN" sz="2800" kern="100" dirty="0" err="1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部分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满分佳作</a:t>
            </a:r>
            <a:r>
              <a:rPr lang="en-US" altLang="zh-CN" sz="2800" b="1" kern="100" dirty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 </a:t>
            </a:r>
            <a:endParaRPr lang="zh-CN" altLang="zh-CN" sz="2800" b="1" kern="100" dirty="0">
              <a:solidFill>
                <a:srgbClr val="C00000"/>
              </a:solidFill>
              <a:latin typeface="微软雅黑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隶书"/>
                <a:ea typeface="华文细黑"/>
                <a:cs typeface="宋体"/>
              </a:rPr>
              <a:t>陟罚臧否可异同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漫画中左边的小朋友考了九十八分而遭到的批评，与右边小朋友考了六十一分而受到的表扬，形成了鲜明对比，看似不公，实则体现了标准因人而异。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大千世界，芸芸众生，各有各的特点，各有各的标准。子非鱼，又何必曳尾？子非鸟，又何必高飞？生而为人，你不必曳尾，无需高飞，尽管脚踏实地行走。万物不同，标准有异。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79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012899"/>
            <a:ext cx="1147850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廉颇出谋划策略逊一筹，难道就不是良将？蔺相如领兵杀敌稍差一点，难道就不是贤臣？不，不是的。标准因人而异，廉颇率军能破敌军，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拔石城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，蔺相如出谋可完璧归赵，将相和。两人是赵王的左膀右臂，缺一不可。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将廉颇与蔺相如并列举出，恰好证明标准因人而异。而且，两人均来自课本，倍感亲切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81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721384"/>
            <a:ext cx="1147850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indent="720725" algn="just">
              <a:lnSpc>
                <a:spcPct val="150000"/>
              </a:lnSpc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李煜，倘若与开辟贞观之治的李世民等明君对比，他不是一个明主，而是一个声色犬马歌舞升平的亡国之主。可难道他对中国历史一点积极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影响都没有吗？非也，非也！他仍是</a:t>
            </a:r>
            <a:r>
              <a:rPr lang="en-US" altLang="zh-CN" sz="2800" kern="100" spc="-5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变伶工之词为士大夫之词</a:t>
            </a:r>
            <a:r>
              <a:rPr lang="en-US" altLang="zh-CN" sz="2800" kern="100" spc="-5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的词人，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他的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问君能有几多愁？恰似一江春水向东流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等依旧是中国文坛闪烁的名句。由此观之，公平并非绝对的始终如一，而是让标准因人而异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将李煜与李世民两位李姓君王对比举出，特别好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990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656341"/>
            <a:ext cx="1147850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标准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因人而异绝非有失公平，若国家遇大事需要捐款，一个年收入过百万的人拿出几十万。倘若你以此为标准要求每一位工薪族、农民工，怕是强人所难。标准不同，正是为追求公平，而不是有失公平。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标准因人而异正是公平。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一代书圣王羲之，其书法如行云流水般飘逸洒脱，他的《兰亭集序》让人赞不绝口，但你若以公正规范的楷书来要求他，他怕是不及颜真卿等人啊！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举书法家王羲之例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89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236613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一代诗仙李白，吟得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弄扁舟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的豪放之语，但你若让他创作清丽委婉描写男女爱情的诗篇，他怕是要让人大失所望了。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再举大诗人李白例。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如今摇滚唱将汪峰，唱得了《飞得更高》《勇敢的心》等摇滚名作，但你若让他唱许嵩的《山水之间》，怕是要遭人吐槽。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又举当今艺人汪峰例。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正如你无法让莫言去提取青蒿素，屠呦呦也难写《红高粱》，但诺奖对他们的肯定是不能否定的，标准因人而不同。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将莫言、屠呦呦两位诺奖获得者对举。</a:t>
            </a:r>
            <a:endParaRPr lang="zh-CN" altLang="zh-CN" sz="1050" kern="100" dirty="0">
              <a:solidFill>
                <a:srgbClr val="0000FF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5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6057</TotalTime>
  <Words>2227</Words>
  <Application>Microsoft Office PowerPoint</Application>
  <PresentationFormat>自定义</PresentationFormat>
  <Paragraphs>76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3978</cp:revision>
  <dcterms:created xsi:type="dcterms:W3CDTF">2014-11-27T01:03:00Z</dcterms:created>
  <dcterms:modified xsi:type="dcterms:W3CDTF">2017-03-27T06:11:19Z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