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handoutMasterIdLst>
    <p:handoutMasterId r:id="rId36"/>
  </p:handoutMasterIdLst>
  <p:sldIdLst>
    <p:sldId id="1520" r:id="rId2"/>
    <p:sldId id="1749" r:id="rId3"/>
    <p:sldId id="1296" r:id="rId4"/>
    <p:sldId id="1360" r:id="rId5"/>
    <p:sldId id="856" r:id="rId6"/>
    <p:sldId id="1579" r:id="rId7"/>
    <p:sldId id="1658" r:id="rId8"/>
    <p:sldId id="1659" r:id="rId9"/>
    <p:sldId id="1660" r:id="rId10"/>
    <p:sldId id="1661" r:id="rId11"/>
    <p:sldId id="1384" r:id="rId12"/>
    <p:sldId id="1619" r:id="rId13"/>
    <p:sldId id="1750" r:id="rId14"/>
    <p:sldId id="1687" r:id="rId15"/>
    <p:sldId id="1688" r:id="rId16"/>
    <p:sldId id="1689" r:id="rId17"/>
    <p:sldId id="1690" r:id="rId18"/>
    <p:sldId id="1691" r:id="rId19"/>
    <p:sldId id="1692" r:id="rId20"/>
    <p:sldId id="1747" r:id="rId21"/>
    <p:sldId id="1748" r:id="rId22"/>
    <p:sldId id="1746" r:id="rId23"/>
    <p:sldId id="1698" r:id="rId24"/>
    <p:sldId id="1699" r:id="rId25"/>
    <p:sldId id="1700" r:id="rId26"/>
    <p:sldId id="1701" r:id="rId27"/>
    <p:sldId id="1702" r:id="rId28"/>
    <p:sldId id="1703" r:id="rId29"/>
    <p:sldId id="1751" r:id="rId30"/>
    <p:sldId id="1704" r:id="rId31"/>
    <p:sldId id="1705" r:id="rId32"/>
    <p:sldId id="1706" r:id="rId33"/>
    <p:sldId id="1519" r:id="rId34"/>
  </p:sldIdLst>
  <p:sldSz cx="12190413" cy="6859588"/>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9BBD59"/>
    <a:srgbClr val="B4C7E7"/>
    <a:srgbClr val="7BC14A"/>
    <a:srgbClr val="FFD966"/>
    <a:srgbClr val="F3EFE5"/>
    <a:srgbClr val="00CCFF"/>
    <a:srgbClr val="FF99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16" autoAdjust="0"/>
    <p:restoredTop sz="96727" autoAdjust="0"/>
  </p:normalViewPr>
  <p:slideViewPr>
    <p:cSldViewPr>
      <p:cViewPr>
        <p:scale>
          <a:sx n="75" d="100"/>
          <a:sy n="75" d="100"/>
        </p:scale>
        <p:origin x="-384" y="-269"/>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396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2017/3/27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38111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2017/3/27</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2725096833"/>
      </p:ext>
    </p:extLst>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6_标题幻灯片">
    <p:bg>
      <p:bgPr>
        <a:solidFill>
          <a:srgbClr val="F3EFE5"/>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3"/>
            <a:ext cx="2844430" cy="365210"/>
          </a:xfrm>
          <a:prstGeom prst="rect">
            <a:avLst/>
          </a:prstGeom>
        </p:spPr>
        <p:txBody>
          <a:bodyPr/>
          <a:lstStyle/>
          <a:p>
            <a:fld id="{7CD490C1-7E7E-423A-91D8-058624AF834B}" type="datetimeFigureOut">
              <a:rPr lang="zh-CN" altLang="en-US" smtClean="0"/>
              <a:t>2017/3/27</a:t>
            </a:fld>
            <a:endParaRPr lang="zh-CN" altLang="en-US"/>
          </a:p>
        </p:txBody>
      </p:sp>
      <p:sp>
        <p:nvSpPr>
          <p:cNvPr id="3" name="页脚占位符 2"/>
          <p:cNvSpPr>
            <a:spLocks noGrp="1"/>
          </p:cNvSpPr>
          <p:nvPr>
            <p:ph type="ftr" sz="quarter" idx="11"/>
          </p:nvPr>
        </p:nvSpPr>
        <p:spPr>
          <a:xfrm>
            <a:off x="4165058" y="6357823"/>
            <a:ext cx="3860297" cy="365210"/>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6463" y="6357823"/>
            <a:ext cx="2844430" cy="365210"/>
          </a:xfrm>
          <a:prstGeom prst="rect">
            <a:avLst/>
          </a:prstGeom>
        </p:spPr>
        <p:txBody>
          <a:bodyPr/>
          <a:lstStyle/>
          <a:p>
            <a:fld id="{EA5C5624-0453-40A9-9FFF-DD435B6A2D1D}" type="slidenum">
              <a:rPr lang="zh-CN" altLang="en-US" smtClean="0"/>
              <a:t>‹#›</a:t>
            </a:fld>
            <a:endParaRPr lang="zh-CN" altLang="en-US"/>
          </a:p>
        </p:txBody>
      </p:sp>
    </p:spTree>
    <p:extLst>
      <p:ext uri="{BB962C8B-B14F-4D97-AF65-F5344CB8AC3E}">
        <p14:creationId xmlns:p14="http://schemas.microsoft.com/office/powerpoint/2010/main" val="25821305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EFE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2" r:id="rId2"/>
    <p:sldLayoutId id="2147483664" r:id="rId3"/>
  </p:sldLayoutIdLst>
  <p:timing>
    <p:tnLst>
      <p:par>
        <p:cTn id="1" dur="indefinite" restart="never" nodeType="tmRoot"/>
      </p:par>
    </p:tnLst>
  </p:timing>
  <p:txStyles>
    <p:titleStyle>
      <a:lvl1pPr algn="ctr" defTabSz="12185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slide" Target="slide22.xml"/><Relationship Id="rId4" Type="http://schemas.openxmlformats.org/officeDocument/2006/relationships/slide" Target="slide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descr="C:\Users\Administrator\Desktop\师阁小朋友\17961491_111756146000_2.jpg"/>
          <p:cNvPicPr>
            <a:picLocks noChangeAspect="1" noChangeArrowheads="1"/>
          </p:cNvPicPr>
          <p:nvPr/>
        </p:nvPicPr>
        <p:blipFill rotWithShape="1">
          <a:blip r:embed="rId2">
            <a:extLst>
              <a:ext uri="{28A0092B-C50C-407E-A947-70E740481C1C}">
                <a14:useLocalDpi xmlns:a14="http://schemas.microsoft.com/office/drawing/2010/main" val="0"/>
              </a:ext>
            </a:extLst>
          </a:blip>
          <a:srcRect l="979" t="9540" b="9840"/>
          <a:stretch/>
        </p:blipFill>
        <p:spPr bwMode="auto">
          <a:xfrm>
            <a:off x="-1" y="0"/>
            <a:ext cx="12190413"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组合 28"/>
          <p:cNvGrpSpPr/>
          <p:nvPr/>
        </p:nvGrpSpPr>
        <p:grpSpPr>
          <a:xfrm>
            <a:off x="-1275" y="3707638"/>
            <a:ext cx="12192000" cy="1375395"/>
            <a:chOff x="-1524000" y="2705990"/>
            <a:chExt cx="12192000" cy="1375395"/>
          </a:xfrm>
        </p:grpSpPr>
        <p:cxnSp>
          <p:nvCxnSpPr>
            <p:cNvPr id="30" name="直接连接符 29"/>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1524000" y="2705990"/>
              <a:ext cx="12192000" cy="1375395"/>
              <a:chOff x="-1524000" y="2705990"/>
              <a:chExt cx="12192000" cy="1375395"/>
            </a:xfrm>
          </p:grpSpPr>
          <p:sp>
            <p:nvSpPr>
              <p:cNvPr id="32" name="矩形 31"/>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5" name="标题 2"/>
          <p:cNvSpPr txBox="1">
            <a:spLocks/>
          </p:cNvSpPr>
          <p:nvPr/>
        </p:nvSpPr>
        <p:spPr>
          <a:xfrm>
            <a:off x="-4852" y="3862218"/>
            <a:ext cx="1460760" cy="1079744"/>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spcBef>
                <a:spcPct val="20000"/>
              </a:spcBef>
            </a:pPr>
            <a:r>
              <a:rPr lang="zh-CN" altLang="en-US" sz="3200" dirty="0" smtClean="0">
                <a:solidFill>
                  <a:schemeClr val="tx1">
                    <a:lumMod val="75000"/>
                    <a:lumOff val="25000"/>
                  </a:schemeClr>
                </a:solidFill>
                <a:latin typeface="+mn-lt"/>
                <a:ea typeface="+mn-ea"/>
                <a:cs typeface="+mn-cs"/>
              </a:rPr>
              <a:t>写作专题训练</a:t>
            </a:r>
            <a:endParaRPr lang="en-US" altLang="zh-CN" sz="3200" dirty="0" smtClean="0">
              <a:solidFill>
                <a:schemeClr val="tx1">
                  <a:lumMod val="75000"/>
                  <a:lumOff val="25000"/>
                </a:schemeClr>
              </a:solidFill>
              <a:latin typeface="+mn-lt"/>
              <a:ea typeface="+mn-ea"/>
              <a:cs typeface="+mn-cs"/>
            </a:endParaRPr>
          </a:p>
        </p:txBody>
      </p:sp>
      <p:sp>
        <p:nvSpPr>
          <p:cNvPr id="16" name="标题 2"/>
          <p:cNvSpPr txBox="1">
            <a:spLocks/>
          </p:cNvSpPr>
          <p:nvPr/>
        </p:nvSpPr>
        <p:spPr>
          <a:xfrm>
            <a:off x="3636774" y="4028540"/>
            <a:ext cx="5351355" cy="670435"/>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r>
              <a:rPr lang="zh-CN" altLang="zh-CN" sz="3600" b="1" kern="100" dirty="0">
                <a:solidFill>
                  <a:schemeClr val="tx1">
                    <a:lumMod val="85000"/>
                    <a:lumOff val="15000"/>
                  </a:schemeClr>
                </a:solidFill>
                <a:latin typeface="Times New Roman"/>
                <a:ea typeface="微软雅黑" pitchFamily="34" charset="-122"/>
                <a:cs typeface="Times New Roman"/>
              </a:rPr>
              <a:t>专题训练三　妙拟标题</a:t>
            </a:r>
          </a:p>
        </p:txBody>
      </p:sp>
      <p:grpSp>
        <p:nvGrpSpPr>
          <p:cNvPr id="12" name="组合 11"/>
          <p:cNvGrpSpPr/>
          <p:nvPr/>
        </p:nvGrpSpPr>
        <p:grpSpPr>
          <a:xfrm>
            <a:off x="1466492" y="3650010"/>
            <a:ext cx="1440612" cy="1536473"/>
            <a:chOff x="1466492" y="3650010"/>
            <a:chExt cx="1440612" cy="1536473"/>
          </a:xfrm>
        </p:grpSpPr>
        <p:pic>
          <p:nvPicPr>
            <p:cNvPr id="13" name="图片 12"/>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50010"/>
              <a:ext cx="1440612" cy="1536473"/>
            </a:xfrm>
            <a:prstGeom prst="rect">
              <a:avLst/>
            </a:prstGeom>
          </p:spPr>
        </p:pic>
        <p:pic>
          <p:nvPicPr>
            <p:cNvPr id="14" name="图片 13"/>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58518"/>
              <a:ext cx="1383104" cy="1438721"/>
            </a:xfrm>
            <a:prstGeom prst="rect">
              <a:avLst/>
            </a:prstGeom>
          </p:spPr>
        </p:pic>
      </p:grpSp>
    </p:spTree>
    <p:extLst>
      <p:ext uri="{BB962C8B-B14F-4D97-AF65-F5344CB8AC3E}">
        <p14:creationId xmlns:p14="http://schemas.microsoft.com/office/powerpoint/2010/main" val="948288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251917"/>
            <a:ext cx="11478502" cy="5940063"/>
          </a:xfrm>
          <a:prstGeom prst="rect">
            <a:avLst/>
          </a:prstGeom>
        </p:spPr>
        <p:txBody>
          <a:bodyPr wrap="square" lIns="121898" tIns="60948" rIns="121898" bIns="60948">
            <a:spAutoFit/>
          </a:bodyPr>
          <a:lstStyle/>
          <a:p>
            <a:pPr lvl="0" algn="just">
              <a:lnSpc>
                <a:spcPct val="150000"/>
              </a:lnSpc>
            </a:pPr>
            <a:r>
              <a:rPr lang="en-US" altLang="zh-CN" sz="2800" kern="100" dirty="0">
                <a:solidFill>
                  <a:prstClr val="black"/>
                </a:solidFill>
                <a:latin typeface="Times New Roman"/>
                <a:ea typeface="华文细黑"/>
                <a:cs typeface="Courier New"/>
              </a:rPr>
              <a:t>5.</a:t>
            </a:r>
            <a:r>
              <a:rPr lang="zh-CN" altLang="zh-CN" sz="2800" kern="100" dirty="0">
                <a:solidFill>
                  <a:prstClr val="black"/>
                </a:solidFill>
                <a:latin typeface="Times New Roman"/>
                <a:ea typeface="华文细黑"/>
                <a:cs typeface="Times New Roman"/>
              </a:rPr>
              <a:t>近林问烟尘，赏十里桃花</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广东卷，广东一考生</a:t>
            </a:r>
            <a:r>
              <a:rPr lang="en-US" altLang="zh-CN" sz="2800" kern="100" dirty="0">
                <a:solidFill>
                  <a:prstClr val="black"/>
                </a:solidFill>
                <a:latin typeface="Times New Roman"/>
                <a:ea typeface="华文细黑"/>
                <a:cs typeface="Courier New"/>
              </a:rPr>
              <a:t>)</a:t>
            </a:r>
            <a:endParaRPr lang="zh-CN" altLang="zh-CN" sz="1050" kern="100" dirty="0">
              <a:solidFill>
                <a:prstClr val="black"/>
              </a:solidFill>
              <a:latin typeface="宋体"/>
              <a:cs typeface="Courier New"/>
            </a:endParaRPr>
          </a:p>
          <a:p>
            <a:pPr lvl="0" algn="just">
              <a:lnSpc>
                <a:spcPct val="150000"/>
              </a:lnSpc>
            </a:pPr>
            <a:r>
              <a:rPr lang="zh-CN" altLang="zh-CN" sz="2800" b="1" kern="100" dirty="0">
                <a:solidFill>
                  <a:srgbClr val="0000FF"/>
                </a:solidFill>
                <a:latin typeface="Times New Roman"/>
                <a:ea typeface="华文细黑"/>
                <a:cs typeface="Times New Roman"/>
              </a:rPr>
              <a:t>赏析：</a:t>
            </a:r>
            <a:r>
              <a:rPr lang="zh-CN" altLang="zh-CN" sz="2800" kern="100" dirty="0">
                <a:solidFill>
                  <a:prstClr val="black"/>
                </a:solidFill>
                <a:latin typeface="Times New Roman"/>
                <a:ea typeface="华文细黑"/>
                <a:cs typeface="Times New Roman"/>
              </a:rPr>
              <a:t>该标题用诗意的笔触表达了亲近自然、感知自然的愿望。</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近</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字一语双关，既是</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亲近</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意，又关联材料关键词</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近</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；采用对偶句，为文章增添了文采，创设了诗境</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借风唤花醒，聊赠一枝春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湖南卷，湖南一考生</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ea typeface="华文细黑"/>
                <a:cs typeface="Times New Roman"/>
              </a:rPr>
              <a:t>赏析：</a:t>
            </a:r>
            <a:r>
              <a:rPr lang="zh-CN" altLang="zh-CN" sz="2800" kern="100" dirty="0">
                <a:latin typeface="Times New Roman"/>
                <a:ea typeface="华文细黑"/>
                <a:cs typeface="Times New Roman"/>
              </a:rPr>
              <a:t>光看标题，顿觉诗意盎然，再看正文，方知作者借此标题形象地表达了借助他人智慧把花香吹满世界的观点。标题用了拟人手法，化用南北朝诗人陆凯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江南无所有，聊赠一枝春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的诗句，显示了作者非凡的文学功底</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pic>
        <p:nvPicPr>
          <p:cNvPr id="3" name="图片 2">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2931728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796066" y="3076446"/>
            <a:ext cx="6598281" cy="707886"/>
          </a:xfrm>
          <a:prstGeom prst="rect">
            <a:avLst/>
          </a:prstGeom>
        </p:spPr>
        <p:txBody>
          <a:bodyPr wrap="none">
            <a:spAutoFit/>
          </a:bodyPr>
          <a:lstStyle/>
          <a:p>
            <a:pPr algn="ctr"/>
            <a:r>
              <a:rPr lang="en-US" altLang="zh-CN" sz="4000" b="1" dirty="0">
                <a:solidFill>
                  <a:schemeClr val="bg1"/>
                </a:solidFill>
                <a:latin typeface="Times New Roman" pitchFamily="18" charset="0"/>
                <a:ea typeface="微软雅黑" pitchFamily="34" charset="-122"/>
                <a:cs typeface="Times New Roman" pitchFamily="18" charset="0"/>
              </a:rPr>
              <a:t>Ⅱ  </a:t>
            </a:r>
            <a:r>
              <a:rPr lang="zh-CN" altLang="en-US" sz="4000" b="1" dirty="0">
                <a:solidFill>
                  <a:schemeClr val="bg1"/>
                </a:solidFill>
                <a:latin typeface="Times New Roman" pitchFamily="18" charset="0"/>
                <a:ea typeface="微软雅黑" pitchFamily="34" charset="-122"/>
                <a:cs typeface="Times New Roman" pitchFamily="18" charset="0"/>
              </a:rPr>
              <a:t>指点技巧，找到提升门径</a:t>
            </a:r>
            <a:endParaRPr lang="en-US" altLang="zh-CN" sz="4000" b="1"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2255220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825" y="1095486"/>
            <a:ext cx="11364853" cy="4257680"/>
          </a:xfrm>
          <a:prstGeom prst="rect">
            <a:avLst/>
          </a:prstGeom>
        </p:spPr>
        <p:txBody>
          <a:bodyPr wrap="square" lIns="121898" tIns="60948" rIns="121898" bIns="60948">
            <a:spAutoFit/>
          </a:bodyPr>
          <a:lstStyle/>
          <a:p>
            <a:pPr algn="just">
              <a:lnSpc>
                <a:spcPts val="5500"/>
              </a:lnSpc>
              <a:spcAft>
                <a:spcPts val="0"/>
              </a:spcAft>
            </a:pPr>
            <a:r>
              <a:rPr lang="zh-CN" altLang="zh-CN" sz="2800" kern="100" dirty="0">
                <a:latin typeface="Times New Roman"/>
                <a:ea typeface="华文细黑"/>
                <a:cs typeface="Times New Roman"/>
              </a:rPr>
              <a:t>新材料作文的拟题是材料作文写作之重、之难。言其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它是架设在材料与作文之间的桥梁，一头连着材料，一头连着作文，起沟通二者的作用。对学生而言，是从审题立意走向行文表达的必经之路，是对作文主题、立意的一种提示、指引。对阅卷老师而言，又起到传递第一印象的重要作用，影响其评判文章优劣的第一感，所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印象有时比事实还重要</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03651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825" y="1095486"/>
            <a:ext cx="11364853" cy="4258449"/>
          </a:xfrm>
          <a:prstGeom prst="rect">
            <a:avLst/>
          </a:prstGeom>
        </p:spPr>
        <p:txBody>
          <a:bodyPr wrap="square" lIns="121898" tIns="60948" rIns="121898" bIns="60948">
            <a:spAutoFit/>
          </a:bodyPr>
          <a:lstStyle/>
          <a:p>
            <a:pPr lvl="0" algn="just">
              <a:lnSpc>
                <a:spcPts val="5500"/>
              </a:lnSpc>
            </a:pPr>
            <a:r>
              <a:rPr lang="zh-CN" altLang="zh-CN" sz="2800" kern="100" dirty="0">
                <a:solidFill>
                  <a:prstClr val="black"/>
                </a:solidFill>
                <a:latin typeface="Times New Roman"/>
                <a:ea typeface="华文细黑"/>
                <a:cs typeface="Times New Roman"/>
              </a:rPr>
              <a:t>说其</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难</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，则在于考生要在极短的时间内，用简练、准确、优美的文字，把自己心中所想最</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适切</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地表达出来。叶圣陶先生指出：</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在意思的全部里必然有论断或主张之类，在情感的全部里至少有一个集注点：这些统称为中心。把这些中心写出简约的文字，不就是题目吗？</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作者在努力写作之外，不惮斟酌尽善，把中心写成个适切的题目。</a:t>
            </a:r>
            <a:r>
              <a:rPr lang="en-US" altLang="zh-CN" sz="2800" kern="100" dirty="0">
                <a:solidFill>
                  <a:prstClr val="black"/>
                </a:solidFill>
                <a:latin typeface="宋体"/>
                <a:ea typeface="华文细黑"/>
                <a:cs typeface="Times New Roman"/>
              </a:rPr>
              <a:t>”</a:t>
            </a:r>
          </a:p>
          <a:p>
            <a:pPr lvl="0" algn="r">
              <a:lnSpc>
                <a:spcPts val="5500"/>
              </a:lnSpc>
            </a:pP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《作文论》</a:t>
            </a:r>
            <a:r>
              <a:rPr lang="en-US" altLang="zh-CN" sz="2800" kern="100" dirty="0">
                <a:solidFill>
                  <a:prstClr val="black"/>
                </a:solidFill>
                <a:latin typeface="Times New Roman"/>
                <a:ea typeface="华文细黑"/>
                <a:cs typeface="Courier New"/>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3419520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88366"/>
            <a:ext cx="11478502" cy="6687704"/>
          </a:xfrm>
          <a:prstGeom prst="rect">
            <a:avLst/>
          </a:prstGeom>
        </p:spPr>
        <p:txBody>
          <a:bodyPr wrap="square" lIns="121898" tIns="60948" rIns="121898" bIns="60948">
            <a:spAutoFit/>
          </a:bodyPr>
          <a:lstStyle/>
          <a:p>
            <a:pPr algn="just">
              <a:lnSpc>
                <a:spcPct val="140000"/>
              </a:lnSpc>
              <a:spcAft>
                <a:spcPts val="0"/>
              </a:spcAft>
            </a:pPr>
            <a:r>
              <a:rPr lang="zh-CN" altLang="zh-CN" sz="2800" b="1" kern="100" dirty="0">
                <a:solidFill>
                  <a:srgbClr val="0000FF"/>
                </a:solidFill>
                <a:latin typeface="+mj-ea"/>
                <a:ea typeface="+mj-ea"/>
                <a:cs typeface="Times New Roman"/>
              </a:rPr>
              <a:t>一、拟题原则</a:t>
            </a:r>
          </a:p>
          <a:p>
            <a:pPr algn="just">
              <a:lnSpc>
                <a:spcPct val="14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扣住材料，切合文意。这里的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，不是完全地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，可以扣住材料中的一两个关键词，如</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年广东卷一考生作文拟题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远观流云近嗅花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就扣住、切合了材料中的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。这里的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，可以是明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，也可以是暗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借风唤花醒，聊赠一枝春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就是暗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要能明白显示文章，不劳读者猜测。也就是说，要稍有含蓄，过于晦涩也不好。</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要能引人入胜，使读者看到题目就想知道内容。</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注意音节和谐，过长过短都不太好。</a:t>
            </a:r>
            <a:endParaRPr lang="zh-CN" altLang="zh-CN" sz="1050" kern="100" dirty="0">
              <a:effectLst/>
              <a:latin typeface="宋体"/>
              <a:cs typeface="Courier New"/>
            </a:endParaRPr>
          </a:p>
        </p:txBody>
      </p:sp>
    </p:spTree>
    <p:extLst>
      <p:ext uri="{BB962C8B-B14F-4D97-AF65-F5344CB8AC3E}">
        <p14:creationId xmlns:p14="http://schemas.microsoft.com/office/powerpoint/2010/main" val="2842396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45418"/>
            <a:ext cx="11478502" cy="6504577"/>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mj-ea"/>
                <a:ea typeface="+mj-ea"/>
                <a:cs typeface="Times New Roman"/>
              </a:rPr>
              <a:t>二、拟题方法</a:t>
            </a:r>
            <a:endParaRPr lang="zh-CN" altLang="zh-CN" sz="1050" b="1" kern="100" dirty="0">
              <a:solidFill>
                <a:srgbClr val="0000FF"/>
              </a:solidFill>
              <a:latin typeface="+mj-ea"/>
              <a:ea typeface="+mj-ea"/>
              <a:cs typeface="Courier New"/>
            </a:endParaRPr>
          </a:p>
          <a:p>
            <a:pPr algn="just">
              <a:lnSpc>
                <a:spcPct val="150000"/>
              </a:lnSpc>
              <a:spcAft>
                <a:spcPts val="0"/>
              </a:spcAft>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立意法拟题</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立意法就是把文章的立意中心概括为标题，这是最常用的方法。如：素养，源于实践</a:t>
            </a:r>
            <a:r>
              <a:rPr lang="en-US" altLang="zh-CN" sz="2800" kern="100" dirty="0">
                <a:latin typeface="Times New Roman"/>
                <a:ea typeface="华文细黑"/>
                <a:cs typeface="Courier New"/>
              </a:rPr>
              <a:t>(2016</a:t>
            </a:r>
            <a:r>
              <a:rPr lang="zh-CN" altLang="zh-CN" sz="2800" kern="100" dirty="0">
                <a:latin typeface="Times New Roman"/>
                <a:ea typeface="华文细黑"/>
                <a:cs typeface="Times New Roman"/>
              </a:rPr>
              <a:t>年全国甲卷甘肃考生</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；分数不是衡量孩子的唯一标准</a:t>
            </a:r>
            <a:r>
              <a:rPr lang="en-US" altLang="zh-CN" sz="2800" kern="100" dirty="0">
                <a:latin typeface="Times New Roman"/>
                <a:ea typeface="华文细黑"/>
                <a:cs typeface="Courier New"/>
              </a:rPr>
              <a:t>(2016</a:t>
            </a:r>
            <a:r>
              <a:rPr lang="zh-CN" altLang="zh-CN" sz="2800" kern="100" dirty="0">
                <a:latin typeface="Times New Roman"/>
                <a:ea typeface="华文细黑"/>
                <a:cs typeface="Times New Roman"/>
              </a:rPr>
              <a:t>年全国乙卷广东考生</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修辞法拟题</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在标题中运用修辞手法，显得既简明生动，又新颖别致，对读者极富吸引力。常用的方法有：</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比喻。如：规范之花，创新之泉</a:t>
            </a:r>
            <a:r>
              <a:rPr lang="en-US" altLang="zh-CN" sz="2800" kern="100" dirty="0">
                <a:latin typeface="Times New Roman"/>
                <a:ea typeface="华文细黑"/>
                <a:cs typeface="Courier New"/>
              </a:rPr>
              <a:t>(2016</a:t>
            </a:r>
            <a:r>
              <a:rPr lang="zh-CN" altLang="zh-CN" sz="2800" kern="100" dirty="0">
                <a:latin typeface="Times New Roman"/>
                <a:ea typeface="华文细黑"/>
                <a:cs typeface="Times New Roman"/>
              </a:rPr>
              <a:t>年全国丙卷四川考生</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拟人。如：分数的告白</a:t>
            </a:r>
            <a:r>
              <a:rPr lang="en-US" altLang="zh-CN" sz="2800" kern="100" dirty="0">
                <a:latin typeface="Times New Roman"/>
                <a:ea typeface="华文细黑"/>
                <a:cs typeface="Courier New"/>
              </a:rPr>
              <a:t>(2016</a:t>
            </a:r>
            <a:r>
              <a:rPr lang="zh-CN" altLang="zh-CN" sz="2800" kern="100" dirty="0">
                <a:latin typeface="Times New Roman"/>
                <a:ea typeface="华文细黑"/>
                <a:cs typeface="Times New Roman"/>
              </a:rPr>
              <a:t>年全国乙卷安徽考生</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88071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02810"/>
            <a:ext cx="11478502" cy="658639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呼告。如：唯分数英雄，当休矣</a:t>
            </a:r>
            <a:r>
              <a:rPr lang="en-US" altLang="zh-CN" sz="2800" kern="100" dirty="0">
                <a:latin typeface="Times New Roman"/>
                <a:ea typeface="华文细黑"/>
                <a:cs typeface="Courier New"/>
              </a:rPr>
              <a:t>(2016</a:t>
            </a:r>
            <a:r>
              <a:rPr lang="zh-CN" altLang="zh-CN" sz="2800" kern="100" dirty="0">
                <a:latin typeface="Times New Roman"/>
                <a:ea typeface="华文细黑"/>
                <a:cs typeface="Times New Roman"/>
              </a:rPr>
              <a:t>年全国乙卷江西考生</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对偶。如：投身社会实践，提升语文素养</a:t>
            </a:r>
            <a:r>
              <a:rPr lang="en-US" altLang="zh-CN" sz="2800" kern="100" dirty="0">
                <a:latin typeface="Times New Roman"/>
                <a:ea typeface="华文细黑"/>
                <a:cs typeface="Courier New"/>
              </a:rPr>
              <a:t>(2016</a:t>
            </a:r>
            <a:r>
              <a:rPr lang="zh-CN" altLang="zh-CN" sz="2800" kern="100" dirty="0">
                <a:latin typeface="Times New Roman"/>
                <a:ea typeface="华文细黑"/>
                <a:cs typeface="Times New Roman"/>
              </a:rPr>
              <a:t>年全国甲卷吉林考生</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反问。如：唯分数论，我们的亲情何在？</a:t>
            </a:r>
            <a:r>
              <a:rPr lang="en-US" altLang="zh-CN" sz="2800" kern="100" dirty="0">
                <a:latin typeface="Times New Roman"/>
                <a:ea typeface="华文细黑"/>
                <a:cs typeface="Courier New"/>
              </a:rPr>
              <a:t>(2016</a:t>
            </a:r>
            <a:r>
              <a:rPr lang="zh-CN" altLang="zh-CN" sz="2800" kern="100" dirty="0">
                <a:latin typeface="Times New Roman"/>
                <a:ea typeface="华文细黑"/>
                <a:cs typeface="Times New Roman"/>
              </a:rPr>
              <a:t>年全国乙卷广东考生</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引用。如：书到用时方恨少</a:t>
            </a:r>
            <a:r>
              <a:rPr lang="en-US" altLang="zh-CN" sz="2800" kern="100" dirty="0">
                <a:latin typeface="Times New Roman"/>
                <a:ea typeface="华文细黑"/>
                <a:cs typeface="Courier New"/>
              </a:rPr>
              <a:t>(2016</a:t>
            </a:r>
            <a:r>
              <a:rPr lang="zh-CN" altLang="zh-CN" sz="2800" kern="100" dirty="0">
                <a:latin typeface="Times New Roman"/>
                <a:ea typeface="华文细黑"/>
                <a:cs typeface="Times New Roman"/>
              </a:rPr>
              <a:t>年山东卷考生</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⑦</a:t>
            </a:r>
            <a:r>
              <a:rPr lang="zh-CN" altLang="zh-CN" sz="2800" kern="100" dirty="0">
                <a:latin typeface="Times New Roman"/>
                <a:ea typeface="华文细黑"/>
                <a:cs typeface="Times New Roman"/>
              </a:rPr>
              <a:t>对比。如：近的是自然，远的是人心</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年广东卷考生</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lvl="0" algn="just">
              <a:lnSpc>
                <a:spcPct val="150000"/>
              </a:lnSpc>
            </a:pPr>
            <a:r>
              <a:rPr lang="en-US" altLang="zh-CN" sz="2800" b="1" kern="100" dirty="0">
                <a:solidFill>
                  <a:prstClr val="black"/>
                </a:solidFill>
                <a:latin typeface="Times New Roman"/>
                <a:ea typeface="华文细黑"/>
                <a:cs typeface="Courier New"/>
              </a:rPr>
              <a:t>3.</a:t>
            </a:r>
            <a:r>
              <a:rPr lang="zh-CN" altLang="zh-CN" sz="2800" b="1" kern="100" dirty="0">
                <a:solidFill>
                  <a:prstClr val="black"/>
                </a:solidFill>
                <a:latin typeface="Times New Roman"/>
                <a:ea typeface="华文细黑"/>
                <a:cs typeface="Times New Roman"/>
              </a:rPr>
              <a:t>引用法拟题</a:t>
            </a:r>
            <a:endParaRPr lang="zh-CN" altLang="zh-CN" sz="1050" b="1" kern="100" dirty="0">
              <a:solidFill>
                <a:prstClr val="black"/>
              </a:solidFill>
              <a:latin typeface="宋体"/>
              <a:cs typeface="Courier New"/>
            </a:endParaRPr>
          </a:p>
          <a:p>
            <a:pPr lvl="0" algn="just">
              <a:lnSpc>
                <a:spcPct val="150000"/>
              </a:lnSpc>
            </a:pPr>
            <a:r>
              <a:rPr lang="zh-CN" altLang="zh-CN" sz="2800" kern="100" dirty="0">
                <a:solidFill>
                  <a:prstClr val="black"/>
                </a:solidFill>
                <a:latin typeface="Times New Roman"/>
                <a:ea typeface="华文细黑"/>
                <a:cs typeface="Times New Roman"/>
              </a:rPr>
              <a:t>引用法就是引用或化用古诗文名句、名言警句、成语、俗语、歌词、广告词、文学作品、影视剧题目</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这样做往往能化俗为雅、化拙为巧，增强文章的文化气息，彰显作者的人文素养。借他山之石，来包装润色自己文章的标题</a:t>
            </a:r>
            <a:r>
              <a:rPr lang="zh-CN" altLang="zh-CN" sz="28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08149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512325"/>
            <a:ext cx="11478502" cy="529373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运用引用法拟题，通俗明了，妥帖自然，并为大家所喜闻乐见。平时多背些古诗词名句，多积累歌曲、俗语、歇后语等知识，不但可以丰富我们的文学素养，同时对作文拟题也有帮助。</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直接引用。如：看似寻常最奇崛</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年江苏卷考生</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；苟日新，又日新，日日新</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年湖南卷考生</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间接引用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化用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。如：存天理，明人欲</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年上海卷考生，化用宋朝理学家朱熹名句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存天理，灭人欲</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；我在，故路在</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年福建卷考生，化用法国哲学家笛卡尔名句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我思，故我在</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p:txBody>
      </p:sp>
    </p:spTree>
    <p:extLst>
      <p:ext uri="{BB962C8B-B14F-4D97-AF65-F5344CB8AC3E}">
        <p14:creationId xmlns:p14="http://schemas.microsoft.com/office/powerpoint/2010/main" val="2145104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70051"/>
            <a:ext cx="11478502" cy="5940063"/>
          </a:xfrm>
          <a:prstGeom prst="rect">
            <a:avLst/>
          </a:prstGeom>
        </p:spPr>
        <p:txBody>
          <a:bodyPr wrap="square" lIns="121898" tIns="60948" rIns="121898" bIns="60948">
            <a:spAutoFit/>
          </a:bodyPr>
          <a:lstStyle/>
          <a:p>
            <a:pPr lvl="0" algn="just">
              <a:lnSpc>
                <a:spcPct val="150000"/>
              </a:lnSpc>
            </a:pPr>
            <a:r>
              <a:rPr lang="zh-CN" altLang="zh-CN" sz="2800" kern="100" dirty="0">
                <a:solidFill>
                  <a:prstClr val="black"/>
                </a:solidFill>
                <a:latin typeface="Times New Roman"/>
                <a:ea typeface="华文细黑"/>
                <a:cs typeface="Times New Roman"/>
              </a:rPr>
              <a:t>需要指出的是上面三种拟题方法是最常见最常用的；文章是分文体的，但拟题不分文体，不同文体的拟题方法之间是互通互融的。当然，拟题时也可以区别文体，如记叙文多用时间、地点、人物、事件、意象等方式，议论文多用</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谈</a:t>
            </a:r>
            <a:r>
              <a:rPr lang="en-US" altLang="zh-CN" sz="2800" kern="100" dirty="0">
                <a:solidFill>
                  <a:prstClr val="black"/>
                </a:solidFill>
                <a:latin typeface="宋体"/>
                <a:ea typeface="华文细黑"/>
                <a:cs typeface="Times New Roman"/>
              </a:rPr>
              <a:t>……”“</a:t>
            </a:r>
            <a:r>
              <a:rPr lang="en-US" altLang="zh-CN" sz="2800" kern="100" dirty="0">
                <a:solidFill>
                  <a:prstClr val="black"/>
                </a:solidFill>
                <a:latin typeface="Times New Roman"/>
                <a:ea typeface="华文细黑"/>
                <a:cs typeface="Courier New"/>
              </a:rPr>
              <a:t>A</a:t>
            </a:r>
            <a:r>
              <a:rPr lang="zh-CN" altLang="zh-CN" sz="2800" kern="100" dirty="0">
                <a:solidFill>
                  <a:prstClr val="black"/>
                </a:solidFill>
                <a:latin typeface="Times New Roman"/>
                <a:ea typeface="华文细黑"/>
                <a:cs typeface="Times New Roman"/>
              </a:rPr>
              <a:t>与</a:t>
            </a:r>
            <a:r>
              <a:rPr lang="en-US" altLang="zh-CN" sz="2800" kern="100" dirty="0">
                <a:solidFill>
                  <a:prstClr val="black"/>
                </a:solidFill>
                <a:latin typeface="Times New Roman"/>
                <a:ea typeface="华文细黑"/>
                <a:cs typeface="Courier New"/>
              </a:rPr>
              <a:t>B</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等方式</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其实，上面介绍的方法只是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题面拟题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只关乎语言文字的修辞层面，而拟题更涉及作者的思维层面，因为拟题与审题立意甚至行文是一个写作思维连贯的过程，是一个写作整体；从某种意义上说，拟题，是写作者在阅读理解揣摩考题材料后，借以表达自己文意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适切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形式的过程，而标题，则是写作者思想感情、论断或主张的体现，是写作者</a:t>
            </a:r>
            <a:r>
              <a:rPr lang="zh-CN" altLang="zh-CN" sz="2800" kern="100" dirty="0" smtClean="0">
                <a:latin typeface="Times New Roman"/>
                <a:ea typeface="华文细黑"/>
                <a:cs typeface="Times New Roman"/>
              </a:rPr>
              <a:t>审题</a:t>
            </a:r>
            <a:endParaRPr lang="zh-CN" altLang="zh-CN" sz="1050" kern="100" dirty="0">
              <a:latin typeface="宋体"/>
              <a:cs typeface="Courier New"/>
            </a:endParaRPr>
          </a:p>
        </p:txBody>
      </p:sp>
    </p:spTree>
    <p:extLst>
      <p:ext uri="{BB962C8B-B14F-4D97-AF65-F5344CB8AC3E}">
        <p14:creationId xmlns:p14="http://schemas.microsoft.com/office/powerpoint/2010/main" val="399461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582592"/>
            <a:ext cx="11478502" cy="4647402"/>
          </a:xfrm>
          <a:prstGeom prst="rect">
            <a:avLst/>
          </a:prstGeom>
        </p:spPr>
        <p:txBody>
          <a:bodyPr wrap="square" lIns="121898" tIns="60948" rIns="121898" bIns="60948">
            <a:spAutoFit/>
          </a:bodyPr>
          <a:lstStyle/>
          <a:p>
            <a:pPr algn="just">
              <a:lnSpc>
                <a:spcPct val="150000"/>
              </a:lnSpc>
            </a:pPr>
            <a:r>
              <a:rPr lang="zh-CN" altLang="zh-CN" sz="2800" kern="100" dirty="0">
                <a:latin typeface="Times New Roman"/>
                <a:ea typeface="华文细黑"/>
                <a:cs typeface="Times New Roman"/>
              </a:rPr>
              <a:t>立意思维的直接的文字表现形式。下面介绍一种从思维层面来扣题的方法</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断语式。</a:t>
            </a:r>
            <a:endParaRPr lang="zh-CN" altLang="zh-CN" sz="1050" kern="100" dirty="0">
              <a:latin typeface="宋体"/>
              <a:cs typeface="Courier New"/>
            </a:endParaRPr>
          </a:p>
          <a:p>
            <a:pPr algn="just">
              <a:lnSpc>
                <a:spcPct val="150000"/>
              </a:lnSpc>
              <a:spcAft>
                <a:spcPts val="0"/>
              </a:spcAft>
            </a:pPr>
            <a:r>
              <a:rPr lang="zh-CN" altLang="zh-CN" sz="2800" kern="100" dirty="0" smtClean="0">
                <a:latin typeface="Times New Roman"/>
                <a:ea typeface="华文细黑"/>
                <a:cs typeface="Times New Roman"/>
              </a:rPr>
              <a:t>所谓</a:t>
            </a:r>
            <a:r>
              <a:rPr lang="zh-CN" altLang="zh-CN" sz="2800" kern="100" dirty="0">
                <a:latin typeface="Times New Roman"/>
                <a:ea typeface="华文细黑"/>
                <a:cs typeface="Times New Roman"/>
              </a:rPr>
              <a:t>断语式，就是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甲是乙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甲非乙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这种形式。一般要具备两个要素：一是断定对象，二是断定态度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肯定或否定</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。有常式与变式两种。</a:t>
            </a:r>
            <a:endParaRPr lang="zh-CN" altLang="zh-CN" sz="1050" kern="100" dirty="0">
              <a:latin typeface="宋体"/>
              <a:cs typeface="Courier New"/>
            </a:endParaRPr>
          </a:p>
          <a:p>
            <a:pPr algn="just">
              <a:lnSpc>
                <a:spcPct val="150000"/>
              </a:lnSpc>
              <a:spcAft>
                <a:spcPts val="0"/>
              </a:spcAft>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常式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采用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字句形式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。如：评价是一种修行</a:t>
            </a:r>
            <a:r>
              <a:rPr lang="en-US" altLang="zh-CN" sz="2800" kern="100" dirty="0">
                <a:latin typeface="Times New Roman"/>
                <a:ea typeface="华文细黑"/>
                <a:cs typeface="Courier New"/>
              </a:rPr>
              <a:t>(2016</a:t>
            </a:r>
            <a:r>
              <a:rPr lang="zh-CN" altLang="zh-CN" sz="2800" kern="100" dirty="0">
                <a:latin typeface="Times New Roman"/>
                <a:ea typeface="华文细黑"/>
                <a:cs typeface="Times New Roman"/>
              </a:rPr>
              <a:t>年上海卷考生</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；等待是最真诚的善良</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年重庆卷考生</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；智慧是一间寂寞空屋</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年江苏卷考生</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4371332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9676" y="718890"/>
            <a:ext cx="11615478" cy="5262979"/>
          </a:xfrm>
          <a:prstGeom prst="rect">
            <a:avLst/>
          </a:prstGeom>
          <a:solidFill>
            <a:schemeClr val="accent1">
              <a:lumMod val="20000"/>
              <a:lumOff val="80000"/>
            </a:schemeClr>
          </a:solidFill>
        </p:spPr>
        <p:txBody>
          <a:bodyPr wrap="square">
            <a:spAutoFit/>
          </a:bodyPr>
          <a:lstStyle/>
          <a:p>
            <a:pPr lvl="0" algn="just">
              <a:lnSpc>
                <a:spcPct val="150000"/>
              </a:lnSpc>
            </a:pPr>
            <a:r>
              <a:rPr lang="en-US" altLang="zh-CN" sz="2800" b="1" kern="100" dirty="0">
                <a:solidFill>
                  <a:srgbClr val="0000FF"/>
                </a:solidFill>
                <a:latin typeface="IPAPANNEW"/>
                <a:ea typeface="华文细黑" pitchFamily="2" charset="-122"/>
                <a:cs typeface="Times New Roman"/>
              </a:rPr>
              <a:t>[</a:t>
            </a:r>
            <a:r>
              <a:rPr lang="zh-CN" altLang="zh-CN" sz="2800" b="1" kern="100" dirty="0">
                <a:solidFill>
                  <a:srgbClr val="0000FF"/>
                </a:solidFill>
                <a:latin typeface="IPAPANNEW"/>
                <a:ea typeface="华文细黑" pitchFamily="2" charset="-122"/>
                <a:cs typeface="Times New Roman"/>
              </a:rPr>
              <a:t>专题引语</a:t>
            </a:r>
            <a:r>
              <a:rPr lang="en-US" altLang="zh-CN" sz="2800" b="1" kern="100" dirty="0">
                <a:solidFill>
                  <a:srgbClr val="0000FF"/>
                </a:solidFill>
                <a:latin typeface="IPAPANNEW"/>
                <a:ea typeface="华文细黑" pitchFamily="2" charset="-122"/>
                <a:cs typeface="Times New Roman"/>
              </a:rPr>
              <a:t>]</a:t>
            </a:r>
            <a:r>
              <a:rPr lang="zh-CN" altLang="zh-CN" sz="2800" b="1" kern="100" dirty="0">
                <a:solidFill>
                  <a:prstClr val="black"/>
                </a:solidFill>
                <a:latin typeface="Times New Roman"/>
                <a:ea typeface="华文细黑" pitchFamily="2" charset="-122"/>
                <a:cs typeface="Times New Roman"/>
              </a:rPr>
              <a:t>　</a:t>
            </a:r>
            <a:r>
              <a:rPr lang="zh-CN" altLang="zh-CN" sz="2800" kern="100" dirty="0">
                <a:solidFill>
                  <a:prstClr val="black"/>
                </a:solidFill>
                <a:latin typeface="Times New Roman"/>
                <a:ea typeface="华文细黑" pitchFamily="2" charset="-122"/>
                <a:cs typeface="Times New Roman"/>
              </a:rPr>
              <a:t>在新材料作文命题</a:t>
            </a:r>
            <a:r>
              <a:rPr lang="en-US" altLang="zh-CN" sz="2800" kern="100" dirty="0">
                <a:solidFill>
                  <a:prstClr val="black"/>
                </a:solidFill>
                <a:latin typeface="宋体"/>
                <a:ea typeface="华文细黑" pitchFamily="2" charset="-122"/>
                <a:cs typeface="Times New Roman"/>
              </a:rPr>
              <a:t>“</a:t>
            </a:r>
            <a:r>
              <a:rPr lang="zh-CN" altLang="zh-CN" sz="2800" kern="100" dirty="0">
                <a:solidFill>
                  <a:prstClr val="black"/>
                </a:solidFill>
                <a:latin typeface="Times New Roman"/>
                <a:ea typeface="华文细黑" pitchFamily="2" charset="-122"/>
                <a:cs typeface="Times New Roman"/>
              </a:rPr>
              <a:t>一统天下</a:t>
            </a:r>
            <a:r>
              <a:rPr lang="en-US" altLang="zh-CN" sz="2800" kern="100" dirty="0">
                <a:solidFill>
                  <a:prstClr val="black"/>
                </a:solidFill>
                <a:latin typeface="宋体"/>
                <a:ea typeface="华文细黑" pitchFamily="2" charset="-122"/>
                <a:cs typeface="Times New Roman"/>
              </a:rPr>
              <a:t>”</a:t>
            </a:r>
            <a:r>
              <a:rPr lang="zh-CN" altLang="zh-CN" sz="2800" kern="100" dirty="0">
                <a:solidFill>
                  <a:prstClr val="black"/>
                </a:solidFill>
                <a:latin typeface="Times New Roman"/>
                <a:ea typeface="华文细黑" pitchFamily="2" charset="-122"/>
                <a:cs typeface="Times New Roman"/>
              </a:rPr>
              <a:t>之际，考生在考场上总有这样的写作习惯：写好正文后匆忙起个标题。这里，拟题的先后并不重要</a:t>
            </a:r>
            <a:r>
              <a:rPr lang="zh-CN" altLang="zh-CN" sz="2800" kern="100" dirty="0" smtClean="0">
                <a:solidFill>
                  <a:prstClr val="black"/>
                </a:solidFill>
                <a:latin typeface="Times New Roman"/>
                <a:ea typeface="华文细黑" pitchFamily="2" charset="-122"/>
                <a:cs typeface="Times New Roman"/>
              </a:rPr>
              <a:t>，</a:t>
            </a:r>
            <a:r>
              <a:rPr lang="zh-CN" altLang="zh-CN" sz="2800" kern="100" spc="-50" dirty="0" smtClean="0">
                <a:solidFill>
                  <a:prstClr val="black"/>
                </a:solidFill>
                <a:latin typeface="Times New Roman"/>
                <a:ea typeface="华文细黑" pitchFamily="2" charset="-122"/>
                <a:cs typeface="Times New Roman"/>
              </a:rPr>
              <a:t>问题是仓促拟题，也只能拟个大众化的题目，根本起不到</a:t>
            </a:r>
            <a:r>
              <a:rPr lang="en-US" altLang="zh-CN" sz="2800" kern="100" spc="-50" dirty="0" smtClean="0">
                <a:solidFill>
                  <a:prstClr val="black"/>
                </a:solidFill>
                <a:latin typeface="宋体"/>
                <a:ea typeface="华文细黑" pitchFamily="2" charset="-122"/>
                <a:cs typeface="Times New Roman"/>
              </a:rPr>
              <a:t>“</a:t>
            </a:r>
            <a:r>
              <a:rPr lang="zh-CN" altLang="zh-CN" sz="2800" kern="100" spc="-50" dirty="0" smtClean="0">
                <a:solidFill>
                  <a:prstClr val="black"/>
                </a:solidFill>
                <a:latin typeface="Times New Roman"/>
                <a:ea typeface="华文细黑" pitchFamily="2" charset="-122"/>
                <a:cs typeface="Times New Roman"/>
              </a:rPr>
              <a:t>抢眼</a:t>
            </a:r>
            <a:r>
              <a:rPr lang="en-US" altLang="zh-CN" sz="2800" kern="100" spc="-50" dirty="0" smtClean="0">
                <a:solidFill>
                  <a:prstClr val="black"/>
                </a:solidFill>
                <a:latin typeface="宋体"/>
                <a:ea typeface="华文细黑" pitchFamily="2" charset="-122"/>
                <a:cs typeface="Times New Roman"/>
              </a:rPr>
              <a:t>”“</a:t>
            </a:r>
            <a:r>
              <a:rPr lang="zh-CN" altLang="zh-CN" sz="2800" kern="100" spc="-50" dirty="0" smtClean="0">
                <a:solidFill>
                  <a:prstClr val="black"/>
                </a:solidFill>
                <a:latin typeface="Times New Roman"/>
                <a:ea typeface="华文细黑" pitchFamily="2" charset="-122"/>
                <a:cs typeface="Times New Roman"/>
              </a:rPr>
              <a:t>亮眼</a:t>
            </a:r>
            <a:r>
              <a:rPr lang="en-US" altLang="zh-CN" sz="2800" kern="100" spc="-50" dirty="0" smtClean="0">
                <a:solidFill>
                  <a:prstClr val="black"/>
                </a:solidFill>
                <a:latin typeface="宋体"/>
                <a:ea typeface="华文细黑" pitchFamily="2" charset="-122"/>
                <a:cs typeface="Times New Roman"/>
              </a:rPr>
              <a:t>”</a:t>
            </a:r>
            <a:r>
              <a:rPr lang="zh-CN" altLang="zh-CN" sz="2800" kern="100" dirty="0" smtClean="0">
                <a:solidFill>
                  <a:prstClr val="black"/>
                </a:solidFill>
                <a:latin typeface="Times New Roman"/>
                <a:ea typeface="华文细黑" pitchFamily="2" charset="-122"/>
                <a:cs typeface="Times New Roman"/>
              </a:rPr>
              <a:t>的</a:t>
            </a:r>
            <a:r>
              <a:rPr lang="zh-CN" altLang="zh-CN" sz="2800" kern="100" dirty="0">
                <a:solidFill>
                  <a:prstClr val="black"/>
                </a:solidFill>
                <a:latin typeface="Times New Roman"/>
                <a:ea typeface="华文细黑" pitchFamily="2" charset="-122"/>
                <a:cs typeface="Times New Roman"/>
              </a:rPr>
              <a:t>效果。</a:t>
            </a:r>
            <a:r>
              <a:rPr lang="en-US" altLang="zh-CN" sz="2800" kern="100" dirty="0">
                <a:solidFill>
                  <a:prstClr val="black"/>
                </a:solidFill>
                <a:latin typeface="宋体"/>
                <a:ea typeface="华文细黑" pitchFamily="2" charset="-122"/>
                <a:cs typeface="Times New Roman"/>
              </a:rPr>
              <a:t>“</a:t>
            </a:r>
            <a:r>
              <a:rPr lang="zh-CN" altLang="zh-CN" sz="2800" kern="100" dirty="0">
                <a:solidFill>
                  <a:prstClr val="black"/>
                </a:solidFill>
                <a:latin typeface="Times New Roman"/>
                <a:ea typeface="华文细黑" pitchFamily="2" charset="-122"/>
                <a:cs typeface="Times New Roman"/>
              </a:rPr>
              <a:t>题好一半文</a:t>
            </a:r>
            <a:r>
              <a:rPr lang="en-US" altLang="zh-CN" sz="2800" kern="100" dirty="0">
                <a:solidFill>
                  <a:prstClr val="black"/>
                </a:solidFill>
                <a:latin typeface="宋体"/>
                <a:ea typeface="华文细黑" pitchFamily="2" charset="-122"/>
                <a:cs typeface="Times New Roman"/>
              </a:rPr>
              <a:t>”“</a:t>
            </a:r>
            <a:r>
              <a:rPr lang="zh-CN" altLang="zh-CN" sz="2800" kern="100" dirty="0">
                <a:solidFill>
                  <a:prstClr val="black"/>
                </a:solidFill>
                <a:latin typeface="Times New Roman"/>
                <a:ea typeface="华文细黑" pitchFamily="2" charset="-122"/>
                <a:cs typeface="Times New Roman"/>
              </a:rPr>
              <a:t>眼睛有神龙会飞，标题有神文添彩</a:t>
            </a:r>
            <a:r>
              <a:rPr lang="en-US" altLang="zh-CN" sz="2800" kern="100" dirty="0">
                <a:solidFill>
                  <a:prstClr val="black"/>
                </a:solidFill>
                <a:latin typeface="宋体"/>
                <a:ea typeface="华文细黑" pitchFamily="2" charset="-122"/>
                <a:cs typeface="Times New Roman"/>
              </a:rPr>
              <a:t>”</a:t>
            </a:r>
            <a:r>
              <a:rPr lang="zh-CN" altLang="zh-CN" sz="2800" kern="100" dirty="0">
                <a:solidFill>
                  <a:prstClr val="black"/>
                </a:solidFill>
                <a:latin typeface="Times New Roman"/>
                <a:ea typeface="华文细黑" pitchFamily="2" charset="-122"/>
                <a:cs typeface="Times New Roman"/>
              </a:rPr>
              <a:t>这些格言俗语固然说明了标题对于文章的重要性，但更重要的是，考生上述习惯暴露出未把标题当成文章写作的有机组成部分的大问题，甚至说在深层意识里根本没有把拟题当回事。因此，本训练试图唤醒你的拟题意识，与你一道探讨妙拟标题之法，以期让你的文章标题</a:t>
            </a:r>
            <a:r>
              <a:rPr lang="en-US" altLang="zh-CN" sz="2800" kern="100" dirty="0">
                <a:solidFill>
                  <a:prstClr val="black"/>
                </a:solidFill>
                <a:latin typeface="宋体"/>
                <a:ea typeface="华文细黑" pitchFamily="2" charset="-122"/>
                <a:cs typeface="Times New Roman"/>
              </a:rPr>
              <a:t>“</a:t>
            </a:r>
            <a:r>
              <a:rPr lang="zh-CN" altLang="zh-CN" sz="2800" kern="100" dirty="0">
                <a:solidFill>
                  <a:prstClr val="black"/>
                </a:solidFill>
                <a:latin typeface="Times New Roman"/>
                <a:ea typeface="华文细黑" pitchFamily="2" charset="-122"/>
                <a:cs typeface="Times New Roman"/>
              </a:rPr>
              <a:t>抢眼</a:t>
            </a:r>
            <a:r>
              <a:rPr lang="en-US" altLang="zh-CN" sz="2800" kern="100" dirty="0">
                <a:solidFill>
                  <a:prstClr val="black"/>
                </a:solidFill>
                <a:latin typeface="宋体"/>
                <a:ea typeface="华文细黑" pitchFamily="2" charset="-122"/>
                <a:cs typeface="Times New Roman"/>
              </a:rPr>
              <a:t>”“</a:t>
            </a:r>
            <a:r>
              <a:rPr lang="zh-CN" altLang="zh-CN" sz="2800" kern="100" dirty="0">
                <a:solidFill>
                  <a:prstClr val="black"/>
                </a:solidFill>
                <a:latin typeface="Times New Roman"/>
                <a:ea typeface="华文细黑" pitchFamily="2" charset="-122"/>
                <a:cs typeface="Times New Roman"/>
              </a:rPr>
              <a:t>亮眼</a:t>
            </a:r>
            <a:r>
              <a:rPr lang="en-US" altLang="zh-CN" sz="2800" kern="100" dirty="0">
                <a:solidFill>
                  <a:prstClr val="black"/>
                </a:solidFill>
                <a:latin typeface="宋体"/>
                <a:ea typeface="华文细黑" pitchFamily="2" charset="-122"/>
                <a:cs typeface="Times New Roman"/>
              </a:rPr>
              <a:t>”</a:t>
            </a:r>
            <a:r>
              <a:rPr lang="zh-CN" altLang="zh-CN" sz="2800" kern="100" dirty="0" smtClean="0">
                <a:solidFill>
                  <a:prstClr val="black"/>
                </a:solidFill>
                <a:latin typeface="Times New Roman"/>
                <a:ea typeface="华文细黑" pitchFamily="2" charset="-122"/>
                <a:cs typeface="Times New Roman"/>
              </a:rPr>
              <a:t>。</a:t>
            </a:r>
            <a:endParaRPr lang="en-US" altLang="zh-CN" sz="2800" kern="100" dirty="0" smtClean="0">
              <a:solidFill>
                <a:prstClr val="black"/>
              </a:solidFill>
              <a:latin typeface="Times New Roman"/>
              <a:ea typeface="华文细黑" pitchFamily="2" charset="-122"/>
              <a:cs typeface="Times New Roman"/>
            </a:endParaRPr>
          </a:p>
        </p:txBody>
      </p:sp>
    </p:spTree>
    <p:extLst>
      <p:ext uri="{BB962C8B-B14F-4D97-AF65-F5344CB8AC3E}">
        <p14:creationId xmlns:p14="http://schemas.microsoft.com/office/powerpoint/2010/main" val="42211702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510584"/>
            <a:ext cx="11478502" cy="4647402"/>
          </a:xfrm>
          <a:prstGeom prst="rect">
            <a:avLst/>
          </a:prstGeom>
        </p:spPr>
        <p:txBody>
          <a:bodyPr wrap="square" lIns="121898" tIns="60948" rIns="121898" bIns="60948">
            <a:spAutoFit/>
          </a:bodyPr>
          <a:lstStyle/>
          <a:p>
            <a:pPr lvl="0" algn="just">
              <a:lnSpc>
                <a:spcPct val="150000"/>
              </a:lnSpc>
            </a:pPr>
            <a:r>
              <a:rPr lang="en-US" altLang="zh-CN" sz="2800" b="1" kern="100">
                <a:solidFill>
                  <a:prstClr val="black"/>
                </a:solidFill>
                <a:latin typeface="Times New Roman"/>
                <a:ea typeface="华文细黑"/>
                <a:cs typeface="Courier New"/>
              </a:rPr>
              <a:t>2.</a:t>
            </a:r>
            <a:r>
              <a:rPr lang="zh-CN" altLang="zh-CN" sz="2800" b="1" kern="100" dirty="0">
                <a:solidFill>
                  <a:prstClr val="black"/>
                </a:solidFill>
                <a:latin typeface="Times New Roman"/>
                <a:ea typeface="华文细黑"/>
                <a:cs typeface="Times New Roman"/>
              </a:rPr>
              <a:t>变式</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采用非</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是</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字句形式，有时省略主语而采用动宾结构</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。如：如此教育，未免简单</a:t>
            </a:r>
            <a:r>
              <a:rPr lang="en-US" altLang="zh-CN" sz="2800" kern="100" dirty="0">
                <a:solidFill>
                  <a:prstClr val="black"/>
                </a:solidFill>
                <a:latin typeface="Times New Roman"/>
                <a:ea typeface="华文细黑"/>
                <a:cs typeface="Courier New"/>
              </a:rPr>
              <a:t>(2016</a:t>
            </a:r>
            <a:r>
              <a:rPr lang="zh-CN" altLang="zh-CN" sz="2800" kern="100" dirty="0">
                <a:solidFill>
                  <a:prstClr val="black"/>
                </a:solidFill>
                <a:latin typeface="Times New Roman"/>
                <a:ea typeface="华文细黑"/>
                <a:cs typeface="Times New Roman"/>
              </a:rPr>
              <a:t>年全国乙卷安徽考生</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；撕掉标签</a:t>
            </a:r>
            <a:r>
              <a:rPr lang="en-US" altLang="zh-CN" sz="2800" kern="100" dirty="0">
                <a:solidFill>
                  <a:prstClr val="black"/>
                </a:solidFill>
                <a:latin typeface="Times New Roman"/>
                <a:ea typeface="华文细黑"/>
                <a:cs typeface="Courier New"/>
              </a:rPr>
              <a:t>(2016</a:t>
            </a:r>
            <a:r>
              <a:rPr lang="zh-CN" altLang="zh-CN" sz="2800" kern="100" dirty="0">
                <a:solidFill>
                  <a:prstClr val="black"/>
                </a:solidFill>
                <a:latin typeface="Times New Roman"/>
                <a:ea typeface="华文细黑"/>
                <a:cs typeface="Times New Roman"/>
              </a:rPr>
              <a:t>年全国乙卷河北考生</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；自信展现风范</a:t>
            </a:r>
            <a:r>
              <a:rPr lang="en-US" altLang="zh-CN" sz="2800" kern="100" dirty="0">
                <a:solidFill>
                  <a:prstClr val="black"/>
                </a:solidFill>
                <a:latin typeface="Times New Roman"/>
                <a:ea typeface="华文细黑"/>
                <a:cs typeface="Courier New"/>
              </a:rPr>
              <a:t>(2015</a:t>
            </a:r>
            <a:r>
              <a:rPr lang="zh-CN" altLang="zh-CN" sz="2800" kern="100" dirty="0">
                <a:solidFill>
                  <a:prstClr val="black"/>
                </a:solidFill>
                <a:latin typeface="Times New Roman"/>
                <a:ea typeface="华文细黑"/>
                <a:cs typeface="Times New Roman"/>
              </a:rPr>
              <a:t>年天津卷考生</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；走在通往智慧的路上</a:t>
            </a:r>
            <a:r>
              <a:rPr lang="en-US" altLang="zh-CN" sz="2800" kern="100" dirty="0">
                <a:solidFill>
                  <a:prstClr val="black"/>
                </a:solidFill>
                <a:latin typeface="Times New Roman"/>
                <a:ea typeface="华文细黑"/>
                <a:cs typeface="Courier New"/>
              </a:rPr>
              <a:t>(2015</a:t>
            </a:r>
            <a:r>
              <a:rPr lang="zh-CN" altLang="zh-CN" sz="2800" kern="100" dirty="0">
                <a:solidFill>
                  <a:prstClr val="black"/>
                </a:solidFill>
                <a:latin typeface="Times New Roman"/>
                <a:ea typeface="华文细黑"/>
                <a:cs typeface="Times New Roman"/>
              </a:rPr>
              <a:t>年江苏卷考生</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；发掘本质</a:t>
            </a:r>
            <a:r>
              <a:rPr lang="en-US" altLang="zh-CN" sz="2800" kern="100" dirty="0">
                <a:solidFill>
                  <a:prstClr val="black"/>
                </a:solidFill>
                <a:latin typeface="Times New Roman"/>
                <a:ea typeface="华文细黑"/>
                <a:cs typeface="Courier New"/>
              </a:rPr>
              <a:t>(2015</a:t>
            </a:r>
            <a:r>
              <a:rPr lang="zh-CN" altLang="zh-CN" sz="2800" kern="100" dirty="0">
                <a:solidFill>
                  <a:prstClr val="black"/>
                </a:solidFill>
                <a:latin typeface="Times New Roman"/>
                <a:ea typeface="华文细黑"/>
                <a:cs typeface="Times New Roman"/>
              </a:rPr>
              <a:t>年安徽卷考生</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；通过词气辨格调</a:t>
            </a:r>
            <a:r>
              <a:rPr lang="en-US" altLang="zh-CN" sz="2800" kern="100" dirty="0">
                <a:solidFill>
                  <a:prstClr val="black"/>
                </a:solidFill>
                <a:latin typeface="Times New Roman"/>
                <a:ea typeface="华文细黑"/>
                <a:cs typeface="Courier New"/>
              </a:rPr>
              <a:t>(2015</a:t>
            </a:r>
            <a:r>
              <a:rPr lang="zh-CN" altLang="zh-CN" sz="2800" kern="100" dirty="0">
                <a:solidFill>
                  <a:prstClr val="black"/>
                </a:solidFill>
                <a:latin typeface="Times New Roman"/>
                <a:ea typeface="华文细黑"/>
                <a:cs typeface="Times New Roman"/>
              </a:rPr>
              <a:t>年浙江卷考生</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a:p>
            <a:pPr algn="just">
              <a:lnSpc>
                <a:spcPct val="150000"/>
              </a:lnSpc>
              <a:spcAft>
                <a:spcPts val="0"/>
              </a:spcAft>
            </a:pPr>
            <a:r>
              <a:rPr lang="zh-CN" altLang="zh-CN" sz="2800" kern="100" dirty="0" smtClean="0">
                <a:latin typeface="Times New Roman"/>
                <a:ea typeface="华文细黑"/>
                <a:cs typeface="Times New Roman"/>
              </a:rPr>
              <a:t>断语式标题的思维过程可分三步：先确定断定对象，再表明断定态度</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肯定或否定</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，后用</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断语词</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是</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或其他联结词</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把二者联结起来。</a:t>
            </a:r>
            <a:endParaRPr lang="zh-CN" altLang="zh-CN" sz="1050" kern="100" dirty="0">
              <a:effectLst/>
              <a:latin typeface="宋体"/>
              <a:cs typeface="Courier New"/>
            </a:endParaRPr>
          </a:p>
        </p:txBody>
      </p:sp>
    </p:spTree>
    <p:extLst>
      <p:ext uri="{BB962C8B-B14F-4D97-AF65-F5344CB8AC3E}">
        <p14:creationId xmlns:p14="http://schemas.microsoft.com/office/powerpoint/2010/main" val="1085750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71923"/>
            <a:ext cx="11478502" cy="2625823"/>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mj-ea"/>
                <a:ea typeface="+mj-ea"/>
                <a:cs typeface="Times New Roman"/>
              </a:rPr>
              <a:t>三、标题使用</a:t>
            </a:r>
            <a:endParaRPr lang="zh-CN" altLang="zh-CN" sz="1050" b="1" kern="100" dirty="0">
              <a:solidFill>
                <a:srgbClr val="0000FF"/>
              </a:solidFill>
              <a:latin typeface="+mj-ea"/>
              <a:ea typeface="+mj-ea"/>
              <a:cs typeface="Courier New"/>
            </a:endParaRPr>
          </a:p>
          <a:p>
            <a:pPr algn="just">
              <a:lnSpc>
                <a:spcPct val="150000"/>
              </a:lnSpc>
              <a:spcAft>
                <a:spcPts val="0"/>
              </a:spcAft>
            </a:pPr>
            <a:r>
              <a:rPr lang="zh-CN" altLang="zh-CN" sz="2800" kern="100" dirty="0">
                <a:latin typeface="Times New Roman"/>
                <a:ea typeface="华文细黑"/>
                <a:cs typeface="Times New Roman"/>
              </a:rPr>
              <a:t>拟制好标题后似乎就结束了，其实，尚需向前走一步：在文中应不断地点题呼应，尤其在首尾呼应好标题。这样，拟出的标题不仅好看，而且灵动，给正文注入一股新鲜的血液，带来一股灵动之风。</a:t>
            </a:r>
            <a:endParaRPr lang="zh-CN" altLang="zh-CN" sz="1050" kern="100" dirty="0">
              <a:effectLst/>
              <a:latin typeface="宋体"/>
              <a:cs typeface="Courier New"/>
            </a:endParaRPr>
          </a:p>
        </p:txBody>
      </p:sp>
      <p:pic>
        <p:nvPicPr>
          <p:cNvPr id="3" name="图片 2">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29699814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796066" y="3076446"/>
            <a:ext cx="6598281" cy="707886"/>
          </a:xfrm>
          <a:prstGeom prst="rect">
            <a:avLst/>
          </a:prstGeom>
        </p:spPr>
        <p:txBody>
          <a:bodyPr wrap="none">
            <a:spAutoFit/>
          </a:bodyPr>
          <a:lstStyle/>
          <a:p>
            <a:pPr algn="ctr"/>
            <a:r>
              <a:rPr lang="en-US" altLang="zh-CN" sz="4000" b="1" dirty="0">
                <a:solidFill>
                  <a:schemeClr val="bg1"/>
                </a:solidFill>
                <a:latin typeface="Times New Roman" pitchFamily="18" charset="0"/>
                <a:ea typeface="微软雅黑" pitchFamily="34" charset="-122"/>
                <a:cs typeface="Times New Roman" pitchFamily="18" charset="0"/>
              </a:rPr>
              <a:t>Ⅲ  </a:t>
            </a:r>
            <a:r>
              <a:rPr lang="zh-CN" altLang="en-US" sz="4000" b="1" dirty="0">
                <a:solidFill>
                  <a:schemeClr val="bg1"/>
                </a:solidFill>
                <a:latin typeface="Times New Roman" pitchFamily="18" charset="0"/>
                <a:ea typeface="微软雅黑" pitchFamily="34" charset="-122"/>
                <a:cs typeface="Times New Roman" pitchFamily="18" charset="0"/>
              </a:rPr>
              <a:t>实战演练，练出训练实效</a:t>
            </a:r>
          </a:p>
        </p:txBody>
      </p:sp>
    </p:spTree>
    <p:extLst>
      <p:ext uri="{BB962C8B-B14F-4D97-AF65-F5344CB8AC3E}">
        <p14:creationId xmlns:p14="http://schemas.microsoft.com/office/powerpoint/2010/main" val="2155667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236613"/>
            <a:ext cx="11478502" cy="5857477"/>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mj-ea"/>
                <a:ea typeface="+mj-ea"/>
                <a:cs typeface="Times New Roman"/>
              </a:rPr>
              <a:t>一、针对训练</a:t>
            </a:r>
          </a:p>
          <a:p>
            <a:pPr algn="just">
              <a:lnSpc>
                <a:spcPct val="150000"/>
              </a:lnSpc>
              <a:spcAft>
                <a:spcPts val="0"/>
              </a:spcAft>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阅读下面的材料，比较两组标题，看看哪组好，并说明理由。</a:t>
            </a:r>
            <a:endParaRPr lang="zh-CN" altLang="zh-CN" sz="1050" b="1" kern="100" dirty="0">
              <a:latin typeface="宋体"/>
              <a:cs typeface="Courier New"/>
            </a:endParaRPr>
          </a:p>
          <a:p>
            <a:pPr indent="720000" algn="just">
              <a:lnSpc>
                <a:spcPct val="150000"/>
              </a:lnSpc>
              <a:spcAft>
                <a:spcPts val="0"/>
              </a:spcAft>
            </a:pPr>
            <a:r>
              <a:rPr lang="zh-CN" altLang="zh-CN" sz="2800" kern="100" dirty="0">
                <a:latin typeface="Times New Roman"/>
                <a:ea typeface="华文细黑"/>
                <a:cs typeface="Times New Roman"/>
              </a:rPr>
              <a:t>在青春的路口，曾经有那么一条小路若隐若现，召唤着我。母亲拦住我：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那条路走不得。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我不信。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我就是从那条路走过来的，你还有什么不信的？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既然你能从那条路上走过来，我为什么不能？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我不想让你走弯路。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但是我喜欢，而且我不怕。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母亲心疼地看我好久，然后叹口气：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好吧，你这个倔强的孩子，那条路很难走，一路小心。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上路后，我发现母亲没有骗我，那的确是条弯路，我碰壁，摔跟头，有时磕得头破血流，但我不停地走，终于走过来了。</a:t>
            </a:r>
            <a:endParaRPr lang="zh-CN" altLang="zh-CN" sz="1050" kern="100" dirty="0">
              <a:effectLst/>
              <a:latin typeface="宋体"/>
              <a:cs typeface="Courier New"/>
            </a:endParaRPr>
          </a:p>
        </p:txBody>
      </p:sp>
    </p:spTree>
    <p:extLst>
      <p:ext uri="{BB962C8B-B14F-4D97-AF65-F5344CB8AC3E}">
        <p14:creationId xmlns:p14="http://schemas.microsoft.com/office/powerpoint/2010/main" val="462003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21360" y="368309"/>
            <a:ext cx="11478502" cy="5293733"/>
          </a:xfrm>
          <a:prstGeom prst="rect">
            <a:avLst/>
          </a:prstGeom>
        </p:spPr>
        <p:txBody>
          <a:bodyPr wrap="square" lIns="121898" tIns="60948" rIns="121898" bIns="60948">
            <a:spAutoFit/>
          </a:bodyPr>
          <a:lstStyle/>
          <a:p>
            <a:pPr indent="1244600" algn="just">
              <a:lnSpc>
                <a:spcPct val="150000"/>
              </a:lnSpc>
              <a:spcAft>
                <a:spcPts val="0"/>
              </a:spcAft>
              <a:tabLst>
                <a:tab pos="3053715" algn="l"/>
              </a:tabLst>
            </a:pPr>
            <a:r>
              <a:rPr lang="zh-CN" altLang="zh-CN" sz="2800" b="1" kern="100" dirty="0">
                <a:latin typeface="Times New Roman"/>
                <a:ea typeface="华文细黑"/>
                <a:cs typeface="Times New Roman"/>
              </a:rPr>
              <a:t>第一组：</a:t>
            </a:r>
            <a:r>
              <a:rPr lang="en-US" altLang="zh-CN" sz="2800" b="1" kern="100" dirty="0">
                <a:latin typeface="Times New Roman"/>
                <a:ea typeface="华文细黑"/>
                <a:cs typeface="Courier New"/>
              </a:rPr>
              <a:t>          </a:t>
            </a:r>
            <a:r>
              <a:rPr lang="en-US" altLang="zh-CN" sz="2800" kern="100" dirty="0">
                <a:latin typeface="Times New Roman"/>
                <a:ea typeface="华文细黑"/>
                <a:cs typeface="Courier New"/>
              </a:rPr>
              <a:t>	</a:t>
            </a:r>
            <a:r>
              <a:rPr lang="zh-CN" altLang="zh-CN" sz="2800" b="1" kern="100" dirty="0">
                <a:latin typeface="Times New Roman"/>
                <a:ea typeface="华文细黑"/>
                <a:cs typeface="Times New Roman"/>
              </a:rPr>
              <a:t>第二组：</a:t>
            </a:r>
            <a:endParaRPr lang="zh-CN" altLang="zh-CN" sz="1050" b="1" kern="100" dirty="0">
              <a:latin typeface="宋体"/>
              <a:cs typeface="Courier New"/>
            </a:endParaRPr>
          </a:p>
          <a:p>
            <a:pPr algn="just">
              <a:lnSpc>
                <a:spcPct val="150000"/>
              </a:lnSpc>
              <a:spcAft>
                <a:spcPts val="0"/>
              </a:spcAft>
              <a:tabLst>
                <a:tab pos="2779395" algn="l"/>
              </a:tabLst>
            </a:pPr>
            <a:r>
              <a:rPr lang="zh-CN" altLang="zh-CN" sz="2800" kern="100" dirty="0">
                <a:latin typeface="Times New Roman"/>
                <a:ea typeface="华文细黑"/>
                <a:cs typeface="Times New Roman"/>
              </a:rPr>
              <a:t>走自己的路，让别人说去吧</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走弯路，奔成功</a:t>
            </a:r>
            <a:endParaRPr lang="zh-CN" altLang="zh-CN" sz="1050" kern="100" dirty="0">
              <a:latin typeface="宋体"/>
              <a:cs typeface="Courier New"/>
            </a:endParaRPr>
          </a:p>
          <a:p>
            <a:pPr algn="just">
              <a:lnSpc>
                <a:spcPct val="150000"/>
              </a:lnSpc>
              <a:spcAft>
                <a:spcPts val="0"/>
              </a:spcAft>
              <a:tabLst>
                <a:tab pos="2779395" algn="l"/>
              </a:tabLst>
            </a:pPr>
            <a:r>
              <a:rPr lang="zh-CN" altLang="zh-CN" sz="2800" kern="100" dirty="0">
                <a:latin typeface="Times New Roman"/>
                <a:ea typeface="华文细黑"/>
                <a:cs typeface="Times New Roman"/>
              </a:rPr>
              <a:t>选错也是人生的</a:t>
            </a:r>
            <a:r>
              <a:rPr lang="zh-CN" altLang="zh-CN" sz="2800" kern="100" dirty="0" smtClean="0">
                <a:latin typeface="Times New Roman"/>
                <a:ea typeface="华文细黑"/>
                <a:cs typeface="Times New Roman"/>
              </a:rPr>
              <a:t>经历</a:t>
            </a:r>
            <a:r>
              <a:rPr lang="en-US" altLang="zh-CN" sz="2800" kern="100" dirty="0" smtClean="0">
                <a:latin typeface="Times New Roman"/>
                <a:ea typeface="华文细黑"/>
                <a:cs typeface="Times New Roman"/>
              </a:rPr>
              <a:t>	</a:t>
            </a:r>
            <a:r>
              <a:rPr lang="zh-CN" altLang="zh-CN" sz="2800" kern="100" dirty="0">
                <a:solidFill>
                  <a:prstClr val="black"/>
                </a:solidFill>
                <a:latin typeface="Times New Roman"/>
                <a:ea typeface="华文细黑"/>
                <a:cs typeface="Times New Roman"/>
              </a:rPr>
              <a:t>敢走弯路，磨炼自我</a:t>
            </a:r>
            <a:endParaRPr lang="zh-CN" altLang="zh-CN" sz="1050" kern="100" dirty="0">
              <a:latin typeface="宋体"/>
              <a:cs typeface="Courier New"/>
            </a:endParaRPr>
          </a:p>
          <a:p>
            <a:pPr algn="just">
              <a:lnSpc>
                <a:spcPct val="150000"/>
              </a:lnSpc>
              <a:spcAft>
                <a:spcPts val="0"/>
              </a:spcAft>
              <a:tabLst>
                <a:tab pos="2779395" algn="l"/>
              </a:tabLst>
            </a:pPr>
            <a:r>
              <a:rPr lang="zh-CN" altLang="zh-CN" sz="2800" kern="100" dirty="0">
                <a:latin typeface="Times New Roman"/>
                <a:ea typeface="华文细黑"/>
                <a:cs typeface="Times New Roman"/>
              </a:rPr>
              <a:t>再不疯狂我们就老了</a:t>
            </a:r>
            <a:r>
              <a:rPr lang="en-US" altLang="zh-CN" sz="2800" kern="100" dirty="0">
                <a:latin typeface="Times New Roman"/>
                <a:ea typeface="华文细黑"/>
                <a:cs typeface="Courier New"/>
              </a:rPr>
              <a:t>	</a:t>
            </a:r>
            <a:r>
              <a:rPr lang="zh-CN" altLang="zh-CN" sz="2800" kern="100" dirty="0">
                <a:solidFill>
                  <a:prstClr val="black"/>
                </a:solidFill>
                <a:latin typeface="Times New Roman"/>
                <a:ea typeface="华文细黑"/>
                <a:cs typeface="Times New Roman"/>
              </a:rPr>
              <a:t>经历弯路，才有收获</a:t>
            </a:r>
            <a:endParaRPr lang="zh-CN" altLang="zh-CN" sz="1050" kern="100" dirty="0">
              <a:latin typeface="宋体"/>
              <a:cs typeface="Courier New"/>
            </a:endParaRPr>
          </a:p>
          <a:p>
            <a:pPr algn="just">
              <a:lnSpc>
                <a:spcPct val="150000"/>
              </a:lnSpc>
              <a:spcAft>
                <a:spcPts val="0"/>
              </a:spcAft>
              <a:tabLst>
                <a:tab pos="2779395" algn="l"/>
              </a:tabLst>
            </a:pPr>
            <a:r>
              <a:rPr lang="zh-CN" altLang="zh-CN" sz="2800" kern="100" dirty="0">
                <a:latin typeface="Times New Roman"/>
                <a:ea typeface="华文细黑"/>
                <a:cs typeface="Times New Roman"/>
              </a:rPr>
              <a:t>逆境成就未来</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a:solidFill>
                  <a:prstClr val="black"/>
                </a:solidFill>
                <a:latin typeface="Times New Roman"/>
                <a:ea typeface="华文细黑"/>
                <a:cs typeface="Times New Roman"/>
              </a:rPr>
              <a:t>不走弯路枉青年</a:t>
            </a:r>
            <a:endParaRPr lang="zh-CN" altLang="zh-CN" sz="1050" kern="100" dirty="0">
              <a:latin typeface="宋体"/>
              <a:cs typeface="Courier New"/>
            </a:endParaRPr>
          </a:p>
          <a:p>
            <a:pPr algn="just">
              <a:lnSpc>
                <a:spcPct val="150000"/>
              </a:lnSpc>
              <a:spcAft>
                <a:spcPts val="0"/>
              </a:spcAft>
              <a:tabLst>
                <a:tab pos="2779395" algn="l"/>
              </a:tabLst>
            </a:pPr>
            <a:r>
              <a:rPr lang="zh-CN" altLang="zh-CN" sz="2800" kern="100" dirty="0">
                <a:latin typeface="Times New Roman"/>
                <a:ea typeface="华文细黑"/>
                <a:cs typeface="Times New Roman"/>
              </a:rPr>
              <a:t>让弯路变直路</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a:solidFill>
                  <a:prstClr val="black"/>
                </a:solidFill>
                <a:latin typeface="Times New Roman"/>
                <a:ea typeface="华文细黑"/>
                <a:cs typeface="Times New Roman"/>
              </a:rPr>
              <a:t>踏过弯路是成熟</a:t>
            </a:r>
            <a:endParaRPr lang="zh-CN" altLang="zh-CN" sz="1050" kern="100" dirty="0">
              <a:latin typeface="宋体"/>
              <a:cs typeface="Courier New"/>
            </a:endParaRPr>
          </a:p>
          <a:p>
            <a:pPr algn="just">
              <a:lnSpc>
                <a:spcPct val="150000"/>
              </a:lnSpc>
              <a:spcAft>
                <a:spcPts val="0"/>
              </a:spcAft>
              <a:tabLst>
                <a:tab pos="2779395" algn="l"/>
              </a:tabLst>
            </a:pPr>
            <a:r>
              <a:rPr lang="zh-CN" altLang="zh-CN" sz="2800" kern="100" dirty="0">
                <a:latin typeface="Times New Roman"/>
                <a:ea typeface="华文细黑"/>
                <a:cs typeface="Times New Roman"/>
              </a:rPr>
              <a:t>做出正确的选择</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a:solidFill>
                  <a:prstClr val="black"/>
                </a:solidFill>
                <a:latin typeface="Times New Roman"/>
                <a:ea typeface="华文细黑"/>
                <a:cs typeface="Times New Roman"/>
              </a:rPr>
              <a:t>走过弯路方懂得</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青春无悔</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求索</a:t>
            </a:r>
            <a:r>
              <a:rPr lang="zh-CN" altLang="zh-CN" sz="2800" kern="100" dirty="0">
                <a:latin typeface="Times New Roman"/>
                <a:ea typeface="华文细黑"/>
                <a:cs typeface="Times New Roman"/>
              </a:rPr>
              <a:t>在青春的弯路上</a:t>
            </a:r>
            <a:endParaRPr lang="zh-CN" altLang="zh-CN" sz="1050" kern="100" dirty="0">
              <a:effectLst/>
              <a:latin typeface="宋体"/>
              <a:cs typeface="Courier New"/>
            </a:endParaRPr>
          </a:p>
        </p:txBody>
      </p:sp>
      <p:sp>
        <p:nvSpPr>
          <p:cNvPr id="5" name="TextBox 4">
            <a:hlinkClick r:id="rId2" action="ppaction://hlinksldjump"/>
          </p:cNvPr>
          <p:cNvSpPr txBox="1"/>
          <p:nvPr/>
        </p:nvSpPr>
        <p:spPr>
          <a:xfrm>
            <a:off x="685081" y="569490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6" name="TextBox 5">
            <a:hlinkClick r:id="rId3" action="ppaction://hlinksldjump"/>
          </p:cNvPr>
          <p:cNvSpPr txBox="1"/>
          <p:nvPr/>
        </p:nvSpPr>
        <p:spPr>
          <a:xfrm>
            <a:off x="1774726" y="5694908"/>
            <a:ext cx="1663200" cy="461665"/>
          </a:xfrm>
          <a:prstGeom prst="rect">
            <a:avLst/>
          </a:prstGeom>
          <a:solidFill>
            <a:srgbClr val="B4C7E7"/>
          </a:solidFill>
        </p:spPr>
        <p:txBody>
          <a:bodyPr wrap="square" rtlCol="0">
            <a:spAutoFit/>
          </a:bodyPr>
          <a:lstStyle/>
          <a:p>
            <a:pPr algn="ctr"/>
            <a:r>
              <a:rPr lang="zh-CN" altLang="en-US" dirty="0">
                <a:solidFill>
                  <a:schemeClr val="bg1"/>
                </a:solidFill>
                <a:latin typeface="+mj-ea"/>
                <a:cs typeface="Times New Roman" panose="02020603050405020304" pitchFamily="18" charset="0"/>
              </a:rPr>
              <a:t>审题指导</a:t>
            </a:r>
          </a:p>
        </p:txBody>
      </p:sp>
    </p:spTree>
    <p:extLst>
      <p:ext uri="{BB962C8B-B14F-4D97-AF65-F5344CB8AC3E}">
        <p14:creationId xmlns:p14="http://schemas.microsoft.com/office/powerpoint/2010/main" val="4232044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35149" y="981522"/>
            <a:ext cx="11386607" cy="1948739"/>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第二组较好。理由：</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紧扣材料，切合题旨，再好的标题首先要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材料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形象生动，耐人寻味。</a:t>
            </a:r>
            <a:endParaRPr lang="zh-CN" altLang="zh-CN" sz="1050" kern="100" dirty="0">
              <a:effectLst/>
              <a:latin typeface="宋体"/>
              <a:cs typeface="Courier New"/>
            </a:endParaRPr>
          </a:p>
        </p:txBody>
      </p:sp>
      <p:sp>
        <p:nvSpPr>
          <p:cNvPr id="5" name="TextBox 4">
            <a:hlinkClick r:id="rId2" action="ppaction://hlinksldjump"/>
          </p:cNvPr>
          <p:cNvSpPr txBox="1"/>
          <p:nvPr/>
        </p:nvSpPr>
        <p:spPr>
          <a:xfrm>
            <a:off x="10055646" y="6397923"/>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审题指导</a:t>
            </a:r>
          </a:p>
        </p:txBody>
      </p:sp>
    </p:spTree>
    <p:extLst>
      <p:ext uri="{BB962C8B-B14F-4D97-AF65-F5344CB8AC3E}">
        <p14:creationId xmlns:p14="http://schemas.microsoft.com/office/powerpoint/2010/main" val="120307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62558" y="477466"/>
            <a:ext cx="11449272" cy="5293733"/>
          </a:xfrm>
          <a:prstGeom prst="rect">
            <a:avLst/>
          </a:prstGeom>
          <a:solidFill>
            <a:schemeClr val="accent6">
              <a:lumMod val="40000"/>
              <a:lumOff val="60000"/>
            </a:schemeClr>
          </a:solidFill>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何谓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青春的弯路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？主要是指年轻时走偏、走错、走曲折的路。那为什么青春非要走弯路呢？我们可以从以下几个角度论述：</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年轻有为，怀揣梦想，为梦想去闯世界、看风景，即使走过许多弯路，但无怨无悔，因为年轻，所以输得起</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年少轻狂，不听别人劝告，非要走自己的路不可，虽然走不通，虽然磕得头破血流，但也是一份经历，一份收获</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年轻浅薄，迷失了方向，误入了歧途，但也认识了自我，汲取了教训</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年轻的我们需要磨炼，走过弯路，我们变得坚强和成熟。</a:t>
            </a:r>
            <a:endParaRPr lang="zh-CN" altLang="zh-CN" sz="1050" kern="100" dirty="0">
              <a:effectLst/>
              <a:latin typeface="宋体"/>
              <a:cs typeface="Courier New"/>
            </a:endParaRPr>
          </a:p>
        </p:txBody>
      </p:sp>
      <p:sp>
        <p:nvSpPr>
          <p:cNvPr id="5" name="TextBox 4">
            <a:hlinkClick r:id="rId2" action="ppaction://hlinksldjump"/>
          </p:cNvPr>
          <p:cNvSpPr txBox="1"/>
          <p:nvPr/>
        </p:nvSpPr>
        <p:spPr>
          <a:xfrm>
            <a:off x="10734489" y="578063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38314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0550" y="35258"/>
            <a:ext cx="11478502" cy="4877978"/>
          </a:xfrm>
          <a:prstGeom prst="rect">
            <a:avLst/>
          </a:prstGeom>
        </p:spPr>
        <p:txBody>
          <a:bodyPr wrap="square" lIns="121898" tIns="60948" rIns="121898" bIns="60948">
            <a:spAutoFit/>
          </a:bodyPr>
          <a:lstStyle/>
          <a:p>
            <a:pPr algn="just">
              <a:lnSpc>
                <a:spcPct val="140000"/>
              </a:lnSpc>
              <a:spcAft>
                <a:spcPts val="0"/>
              </a:spcAft>
            </a:pPr>
            <a:r>
              <a:rPr lang="en-US" altLang="zh-CN" sz="2800" b="1" kern="100" spc="-50" dirty="0">
                <a:latin typeface="Times New Roman"/>
                <a:ea typeface="华文细黑"/>
                <a:cs typeface="Courier New"/>
              </a:rPr>
              <a:t>2.</a:t>
            </a:r>
            <a:r>
              <a:rPr lang="zh-CN" altLang="zh-CN" sz="2800" b="1" kern="100" spc="-50" dirty="0">
                <a:latin typeface="Times New Roman"/>
                <a:ea typeface="华文细黑"/>
                <a:cs typeface="Times New Roman"/>
              </a:rPr>
              <a:t>阅读下面的材料，根据你对文题的理解，运用修辞法拟出三个标题。</a:t>
            </a:r>
            <a:endParaRPr lang="zh-CN" altLang="zh-CN" sz="1050" b="1" kern="100" spc="-50" dirty="0">
              <a:latin typeface="宋体"/>
              <a:cs typeface="Courier New"/>
            </a:endParaRPr>
          </a:p>
          <a:p>
            <a:pPr indent="720000" algn="just">
              <a:lnSpc>
                <a:spcPct val="140000"/>
              </a:lnSpc>
              <a:spcAft>
                <a:spcPts val="0"/>
              </a:spcAft>
            </a:pPr>
            <a:r>
              <a:rPr lang="zh-CN" altLang="zh-CN" sz="2800" kern="100" dirty="0">
                <a:latin typeface="Times New Roman"/>
                <a:ea typeface="华文细黑"/>
                <a:cs typeface="Times New Roman"/>
              </a:rPr>
              <a:t>长颈鹿母亲生下小长颈鹿后，会做一件看似不合常理的事</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抬起长长的脚，踢向它的孩子，让小长颈鹿翻一个跟斗，四肢摊开。</a:t>
            </a:r>
            <a:endParaRPr lang="zh-CN" altLang="zh-CN" sz="1050" kern="100" dirty="0">
              <a:latin typeface="宋体"/>
              <a:cs typeface="Courier New"/>
            </a:endParaRPr>
          </a:p>
          <a:p>
            <a:pPr indent="720000" algn="just">
              <a:lnSpc>
                <a:spcPct val="140000"/>
              </a:lnSpc>
              <a:spcAft>
                <a:spcPts val="0"/>
              </a:spcAft>
            </a:pPr>
            <a:r>
              <a:rPr lang="zh-CN" altLang="zh-CN" sz="2800" kern="100" dirty="0">
                <a:latin typeface="Times New Roman"/>
                <a:ea typeface="华文细黑"/>
                <a:cs typeface="Times New Roman"/>
              </a:rPr>
              <a:t>如果小长颈鹿不能站起身，这个粗暴的动作就被长颈鹿母亲不断地重复。小长颈鹿为了站起来，会拼命努力。疲倦时，小长颈鹿有时会停止努力。母亲看到后，就会再次踢向它，迫使它继续努力。最后，小长颈鹿终于颤抖着站起身来。</a:t>
            </a:r>
            <a:endParaRPr lang="zh-CN" altLang="zh-CN" sz="1050" kern="100" dirty="0">
              <a:latin typeface="宋体"/>
              <a:cs typeface="Courier New"/>
            </a:endParaRPr>
          </a:p>
          <a:p>
            <a:pPr indent="720000" algn="just">
              <a:lnSpc>
                <a:spcPct val="140000"/>
              </a:lnSpc>
              <a:spcAft>
                <a:spcPts val="0"/>
              </a:spcAft>
            </a:pPr>
            <a:r>
              <a:rPr lang="zh-CN" altLang="zh-CN" sz="2800" kern="100" spc="-50" dirty="0">
                <a:latin typeface="Times New Roman"/>
                <a:ea typeface="华文细黑"/>
                <a:cs typeface="Times New Roman"/>
              </a:rPr>
              <a:t>这时，长颈鹿母亲会做出更不合常理的举动</a:t>
            </a:r>
            <a:r>
              <a:rPr lang="en-US" altLang="zh-CN" sz="2800" kern="100" spc="-50" dirty="0">
                <a:latin typeface="Times New Roman"/>
                <a:ea typeface="华文细黑"/>
                <a:cs typeface="Courier New"/>
              </a:rPr>
              <a:t>——</a:t>
            </a:r>
            <a:r>
              <a:rPr lang="zh-CN" altLang="zh-CN" sz="2800" kern="100" spc="-50" dirty="0">
                <a:latin typeface="Times New Roman"/>
                <a:ea typeface="华文细黑"/>
                <a:cs typeface="Times New Roman"/>
              </a:rPr>
              <a:t>再次把小长颈鹿踢倒。</a:t>
            </a:r>
            <a:endParaRPr lang="zh-CN" altLang="zh-CN" sz="1050" kern="100" spc="-50" dirty="0">
              <a:effectLst/>
              <a:latin typeface="宋体"/>
              <a:cs typeface="Courier New"/>
            </a:endParaRPr>
          </a:p>
        </p:txBody>
      </p:sp>
      <p:sp>
        <p:nvSpPr>
          <p:cNvPr id="3" name="TextBox 2"/>
          <p:cNvSpPr txBox="1"/>
          <p:nvPr/>
        </p:nvSpPr>
        <p:spPr>
          <a:xfrm>
            <a:off x="10971430" y="199594"/>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262558" y="4942516"/>
            <a:ext cx="11500473" cy="1831014"/>
          </a:xfrm>
          <a:prstGeom prst="rect">
            <a:avLst/>
          </a:prstGeom>
          <a:solidFill>
            <a:schemeClr val="accent1">
              <a:lumMod val="20000"/>
              <a:lumOff val="80000"/>
            </a:schemeClr>
          </a:solidFill>
        </p:spPr>
        <p:txBody>
          <a:bodyPr wrap="square">
            <a:spAutoFit/>
          </a:bodyPr>
          <a:lstStyle/>
          <a:p>
            <a:pPr algn="just">
              <a:lnSpc>
                <a:spcPct val="140000"/>
              </a:lnSpc>
              <a:spcAft>
                <a:spcPts val="0"/>
              </a:spcAft>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示例</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扬起自立的风帆，吹响自强的号角</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对偶</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痛之深，爱之切</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对比</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让自立在严格的天空中飞翔</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拟人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706953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animBg="1"/>
      <p:bldP spid="5"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3161" y="377147"/>
            <a:ext cx="11709220" cy="4564815"/>
          </a:xfrm>
          <a:prstGeom prst="rect">
            <a:avLst/>
          </a:prstGeom>
        </p:spPr>
        <p:txBody>
          <a:bodyPr wrap="square" lIns="121898" tIns="60948" rIns="121898" bIns="60948">
            <a:spAutoFit/>
          </a:bodyPr>
          <a:lstStyle/>
          <a:p>
            <a:pPr algn="just">
              <a:lnSpc>
                <a:spcPct val="150000"/>
              </a:lnSpc>
              <a:spcAft>
                <a:spcPts val="0"/>
              </a:spcAft>
            </a:pPr>
            <a:r>
              <a:rPr lang="en-US" altLang="zh-CN" sz="2800" b="1" kern="100" spc="-80" dirty="0">
                <a:latin typeface="Times New Roman"/>
                <a:ea typeface="华文细黑"/>
                <a:cs typeface="Courier New"/>
              </a:rPr>
              <a:t>3.</a:t>
            </a:r>
            <a:r>
              <a:rPr lang="zh-CN" altLang="zh-CN" sz="2800" b="1" kern="100" spc="-80" dirty="0">
                <a:latin typeface="Times New Roman"/>
                <a:ea typeface="华文细黑"/>
                <a:cs typeface="Times New Roman"/>
              </a:rPr>
              <a:t>阅读下面的材料，根据你对文题的理解，运用引用法拟出三个标题。</a:t>
            </a:r>
            <a:endParaRPr lang="zh-CN" altLang="zh-CN" sz="1050" b="1" kern="100" spc="-80" dirty="0">
              <a:latin typeface="宋体"/>
              <a:cs typeface="Courier New"/>
            </a:endParaRPr>
          </a:p>
          <a:p>
            <a:pPr indent="720725" algn="just">
              <a:lnSpc>
                <a:spcPct val="150000"/>
              </a:lnSpc>
              <a:spcAft>
                <a:spcPts val="0"/>
              </a:spcAft>
            </a:pPr>
            <a:r>
              <a:rPr lang="zh-CN" altLang="zh-CN" sz="2800" kern="100" dirty="0">
                <a:latin typeface="Times New Roman"/>
                <a:ea typeface="华文细黑"/>
                <a:cs typeface="Times New Roman"/>
              </a:rPr>
              <a:t>常怀感激之心，这是生活的艺术，更是一种境界。当你饥饿难耐时，放学回家，一进门发现妈妈已经为你准备好一桌可口的饭菜；当你为一个学习问题抓耳挠腮，百思不得其解时，老师精妙的启发点拨，让你豁然开朗；当你跑得气喘吁吁追上一辆公共汽车时，司机把已经关上的车门重新为你打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在现实生活中，许多人给予你的也许是微不足道的帮</a:t>
            </a:r>
            <a:r>
              <a:rPr lang="zh-CN" altLang="zh-CN" sz="2800" kern="100" spc="-50" dirty="0">
                <a:latin typeface="Times New Roman"/>
                <a:ea typeface="华文细黑"/>
                <a:cs typeface="Times New Roman"/>
              </a:rPr>
              <a:t>助，但对你来说却很重要，这些司空见惯的小事，你在意过吗，动心过吗？</a:t>
            </a:r>
            <a:endParaRPr lang="zh-CN" altLang="zh-CN" sz="1050" kern="100" spc="-50" dirty="0">
              <a:effectLst/>
              <a:latin typeface="宋体"/>
              <a:cs typeface="Courier New"/>
            </a:endParaRPr>
          </a:p>
        </p:txBody>
      </p:sp>
      <p:sp>
        <p:nvSpPr>
          <p:cNvPr id="3" name="TextBox 2">
            <a:hlinkClick r:id="rId2" action="ppaction://hlinksldjump"/>
          </p:cNvPr>
          <p:cNvSpPr txBox="1"/>
          <p:nvPr/>
        </p:nvSpPr>
        <p:spPr>
          <a:xfrm>
            <a:off x="10930790" y="56138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3539045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401903" y="1125538"/>
            <a:ext cx="11386607" cy="3037498"/>
          </a:xfrm>
          <a:prstGeom prst="rect">
            <a:avLst/>
          </a:prstGeom>
          <a:solidFill>
            <a:schemeClr val="accent1">
              <a:lumMod val="20000"/>
              <a:lumOff val="80000"/>
            </a:schemeClr>
          </a:solidFill>
        </p:spPr>
        <p:txBody>
          <a:bodyPr wrap="square">
            <a:spAutoFit/>
          </a:bodyPr>
          <a:lstStyle/>
          <a:p>
            <a:pPr algn="just">
              <a:lnSpc>
                <a:spcPct val="140000"/>
              </a:lnSpc>
              <a:spcAft>
                <a:spcPts val="0"/>
              </a:spcAft>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示例</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白发亲娘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歌曲名</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月亮代表我的心</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歌曲名</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生命诚可贵，感激价更高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化用名句</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满纸平凡事，一把感激泪</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化用名句</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smtClean="0">
                <a:latin typeface="宋体"/>
                <a:ea typeface="华文细黑"/>
                <a:cs typeface="Times New Roman"/>
              </a:rPr>
              <a:t>⑤</a:t>
            </a:r>
            <a:r>
              <a:rPr lang="zh-CN" altLang="zh-CN" sz="2800" kern="100" dirty="0">
                <a:latin typeface="Times New Roman"/>
                <a:ea typeface="华文细黑"/>
                <a:cs typeface="Times New Roman"/>
              </a:rPr>
              <a:t>咬住感激不放松，无限风光任西东</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化用名句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写出三个即可</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0319611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2733675" cy="795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0" y="396912"/>
            <a:ext cx="2733675" cy="400110"/>
          </a:xfrm>
          <a:prstGeom prst="rect">
            <a:avLst/>
          </a:prstGeom>
          <a:solidFill>
            <a:schemeClr val="accent6">
              <a:lumMod val="75000"/>
              <a:alpha val="52000"/>
            </a:schemeClr>
          </a:solid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内容索引</a:t>
            </a:r>
            <a:endParaRPr lang="zh-CN" altLang="en-US" sz="2000" b="1" dirty="0">
              <a:solidFill>
                <a:schemeClr val="bg1"/>
              </a:solidFill>
              <a:latin typeface="微软雅黑" pitchFamily="34" charset="-122"/>
              <a:ea typeface="微软雅黑" pitchFamily="34" charset="-122"/>
            </a:endParaRPr>
          </a:p>
        </p:txBody>
      </p:sp>
      <p:cxnSp>
        <p:nvCxnSpPr>
          <p:cNvPr id="8" name="直接连接符 7"/>
          <p:cNvCxnSpPr/>
          <p:nvPr/>
        </p:nvCxnSpPr>
        <p:spPr>
          <a:xfrm>
            <a:off x="3968874" y="2613437"/>
            <a:ext cx="4680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hlinkClick r:id="rId3" action="ppaction://hlinksldjump"/>
          </p:cNvPr>
          <p:cNvSpPr txBox="1"/>
          <p:nvPr/>
        </p:nvSpPr>
        <p:spPr>
          <a:xfrm>
            <a:off x="3944491" y="2090217"/>
            <a:ext cx="4743003" cy="523220"/>
          </a:xfrm>
          <a:prstGeom prst="rect">
            <a:avLst/>
          </a:prstGeom>
          <a:noFill/>
        </p:spPr>
        <p:txBody>
          <a:bodyPr wrap="square" rtlCol="0">
            <a:spAutoFit/>
          </a:bodyPr>
          <a:lstStyle/>
          <a:p>
            <a:r>
              <a:rPr lang="en-US" altLang="zh-CN" sz="2800" b="1" dirty="0">
                <a:solidFill>
                  <a:srgbClr val="3114AC"/>
                </a:solidFill>
                <a:latin typeface="Times New Roman" pitchFamily="18" charset="0"/>
                <a:ea typeface="微软雅黑" pitchFamily="34" charset="-122"/>
                <a:cs typeface="Times New Roman" pitchFamily="18" charset="0"/>
              </a:rPr>
              <a:t>Ⅰ </a:t>
            </a:r>
            <a:r>
              <a:rPr lang="en-US" altLang="zh-CN" sz="2800" b="1" dirty="0" smtClean="0">
                <a:solidFill>
                  <a:srgbClr val="3114AC"/>
                </a:solidFill>
                <a:latin typeface="Times New Roman" pitchFamily="18" charset="0"/>
                <a:ea typeface="微软雅黑" pitchFamily="34" charset="-122"/>
                <a:cs typeface="Times New Roman" pitchFamily="18" charset="0"/>
              </a:rPr>
              <a:t> </a:t>
            </a:r>
            <a:r>
              <a:rPr lang="zh-CN" altLang="en-US" sz="2800" b="1" dirty="0" smtClean="0">
                <a:solidFill>
                  <a:srgbClr val="3114AC"/>
                </a:solidFill>
                <a:latin typeface="Times New Roman" pitchFamily="18" charset="0"/>
                <a:ea typeface="微软雅黑" pitchFamily="34" charset="-122"/>
                <a:cs typeface="Times New Roman" pitchFamily="18" charset="0"/>
              </a:rPr>
              <a:t>品读佳作，体悟出彩理由</a:t>
            </a:r>
            <a:endParaRPr lang="en-US" altLang="zh-CN" sz="2800" b="1" dirty="0" smtClean="0">
              <a:solidFill>
                <a:srgbClr val="3114AC"/>
              </a:solidFill>
              <a:latin typeface="Times New Roman" pitchFamily="18" charset="0"/>
              <a:ea typeface="微软雅黑" pitchFamily="34" charset="-122"/>
              <a:cs typeface="Times New Roman" pitchFamily="18" charset="0"/>
            </a:endParaRPr>
          </a:p>
        </p:txBody>
      </p:sp>
      <p:cxnSp>
        <p:nvCxnSpPr>
          <p:cNvPr id="12" name="直接连接符 11"/>
          <p:cNvCxnSpPr/>
          <p:nvPr/>
        </p:nvCxnSpPr>
        <p:spPr>
          <a:xfrm>
            <a:off x="3968874" y="3645514"/>
            <a:ext cx="4680000" cy="3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hlinkClick r:id="rId4" action="ppaction://hlinksldjump"/>
          </p:cNvPr>
          <p:cNvSpPr txBox="1"/>
          <p:nvPr/>
        </p:nvSpPr>
        <p:spPr>
          <a:xfrm>
            <a:off x="3944491" y="3122332"/>
            <a:ext cx="4743003" cy="523220"/>
          </a:xfrm>
          <a:prstGeom prst="rect">
            <a:avLst/>
          </a:prstGeom>
          <a:noFill/>
        </p:spPr>
        <p:txBody>
          <a:bodyPr wrap="square" rtlCol="0">
            <a:spAutoFit/>
          </a:bodyPr>
          <a:lstStyle/>
          <a:p>
            <a:r>
              <a:rPr lang="en-US" altLang="zh-CN" sz="2800" b="1" dirty="0" smtClean="0">
                <a:solidFill>
                  <a:srgbClr val="3114AC"/>
                </a:solidFill>
                <a:latin typeface="Times New Roman" pitchFamily="18" charset="0"/>
                <a:ea typeface="微软雅黑" pitchFamily="34" charset="-122"/>
                <a:cs typeface="Times New Roman" pitchFamily="18" charset="0"/>
              </a:rPr>
              <a:t>Ⅱ  </a:t>
            </a:r>
            <a:r>
              <a:rPr lang="zh-CN" altLang="en-US" sz="2800" b="1" dirty="0">
                <a:solidFill>
                  <a:srgbClr val="3114AC"/>
                </a:solidFill>
                <a:latin typeface="Times New Roman" pitchFamily="18" charset="0"/>
                <a:ea typeface="微软雅黑" pitchFamily="34" charset="-122"/>
                <a:cs typeface="Times New Roman" pitchFamily="18" charset="0"/>
              </a:rPr>
              <a:t>指点</a:t>
            </a:r>
            <a:r>
              <a:rPr lang="zh-CN" altLang="en-US" sz="2800" b="1" dirty="0" smtClean="0">
                <a:solidFill>
                  <a:srgbClr val="3114AC"/>
                </a:solidFill>
                <a:latin typeface="Times New Roman" pitchFamily="18" charset="0"/>
                <a:ea typeface="微软雅黑" pitchFamily="34" charset="-122"/>
                <a:cs typeface="Times New Roman" pitchFamily="18" charset="0"/>
              </a:rPr>
              <a:t>技巧，找到提升门径</a:t>
            </a:r>
            <a:endParaRPr lang="en-US" altLang="zh-CN" sz="2800" b="1" dirty="0" smtClean="0">
              <a:solidFill>
                <a:srgbClr val="3114AC"/>
              </a:solidFill>
              <a:latin typeface="Times New Roman" pitchFamily="18" charset="0"/>
              <a:ea typeface="微软雅黑" pitchFamily="34" charset="-122"/>
              <a:cs typeface="Times New Roman" pitchFamily="18" charset="0"/>
            </a:endParaRPr>
          </a:p>
        </p:txBody>
      </p:sp>
      <p:sp>
        <p:nvSpPr>
          <p:cNvPr id="14" name="TextBox 13">
            <a:hlinkClick r:id="rId5" action="ppaction://hlinksldjump"/>
          </p:cNvPr>
          <p:cNvSpPr txBox="1"/>
          <p:nvPr/>
        </p:nvSpPr>
        <p:spPr>
          <a:xfrm>
            <a:off x="3944491" y="4212243"/>
            <a:ext cx="4743003" cy="523220"/>
          </a:xfrm>
          <a:prstGeom prst="rect">
            <a:avLst/>
          </a:prstGeom>
          <a:noFill/>
        </p:spPr>
        <p:txBody>
          <a:bodyPr wrap="square" rtlCol="0">
            <a:spAutoFit/>
          </a:bodyPr>
          <a:lstStyle/>
          <a:p>
            <a:pPr lvl="0"/>
            <a:r>
              <a:rPr lang="en-US" altLang="zh-CN" sz="2800" b="1" dirty="0">
                <a:solidFill>
                  <a:srgbClr val="3114AC"/>
                </a:solidFill>
                <a:latin typeface="Times New Roman" pitchFamily="18" charset="0"/>
                <a:ea typeface="微软雅黑" pitchFamily="34" charset="-122"/>
                <a:cs typeface="Times New Roman" pitchFamily="18" charset="0"/>
              </a:rPr>
              <a:t>Ⅲ  </a:t>
            </a:r>
            <a:r>
              <a:rPr lang="zh-CN" altLang="en-US" sz="2800" b="1" dirty="0" smtClean="0">
                <a:solidFill>
                  <a:srgbClr val="3114AC"/>
                </a:solidFill>
                <a:latin typeface="Times New Roman" pitchFamily="18" charset="0"/>
                <a:ea typeface="微软雅黑" pitchFamily="34" charset="-122"/>
                <a:cs typeface="Times New Roman" pitchFamily="18" charset="0"/>
              </a:rPr>
              <a:t>实战演练，练出训练实效</a:t>
            </a:r>
            <a:endParaRPr lang="zh-CN" altLang="en-US" sz="2800" b="1" dirty="0">
              <a:solidFill>
                <a:srgbClr val="3114AC"/>
              </a:solidFill>
              <a:latin typeface="Times New Roman" pitchFamily="18" charset="0"/>
              <a:ea typeface="微软雅黑" pitchFamily="34" charset="-122"/>
              <a:cs typeface="Times New Roman" pitchFamily="18" charset="0"/>
            </a:endParaRPr>
          </a:p>
        </p:txBody>
      </p:sp>
      <p:cxnSp>
        <p:nvCxnSpPr>
          <p:cNvPr id="15" name="直接连接符 14"/>
          <p:cNvCxnSpPr/>
          <p:nvPr/>
        </p:nvCxnSpPr>
        <p:spPr>
          <a:xfrm>
            <a:off x="3968874" y="4735463"/>
            <a:ext cx="4680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1266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13389"/>
            <a:ext cx="11478502" cy="6586394"/>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mj-ea"/>
                <a:ea typeface="+mj-ea"/>
                <a:cs typeface="Times New Roman"/>
              </a:rPr>
              <a:t>二、整篇训练</a:t>
            </a:r>
            <a:endParaRPr lang="zh-CN" altLang="zh-CN" sz="1050" b="1" kern="100" dirty="0">
              <a:solidFill>
                <a:srgbClr val="0000FF"/>
              </a:solidFill>
              <a:latin typeface="+mj-ea"/>
              <a:ea typeface="+mj-ea"/>
              <a:cs typeface="Courier New"/>
            </a:endParaRPr>
          </a:p>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阅读下面的材料，根据要求写一篇不少于</a:t>
            </a:r>
            <a:r>
              <a:rPr lang="en-US" altLang="zh-CN" sz="2800" kern="100" dirty="0">
                <a:latin typeface="Times New Roman"/>
                <a:ea typeface="华文细黑"/>
                <a:cs typeface="Courier New"/>
              </a:rPr>
              <a:t>800</a:t>
            </a:r>
            <a:r>
              <a:rPr lang="zh-CN" altLang="zh-CN" sz="2800" kern="100" dirty="0">
                <a:latin typeface="Times New Roman"/>
                <a:ea typeface="华文细黑"/>
                <a:cs typeface="Times New Roman"/>
              </a:rPr>
              <a:t>字的文章。</a:t>
            </a:r>
            <a:endParaRPr lang="zh-CN" altLang="zh-CN" sz="1050" kern="100" dirty="0">
              <a:latin typeface="宋体"/>
              <a:cs typeface="Courier New"/>
            </a:endParaRPr>
          </a:p>
          <a:p>
            <a:pPr indent="720725" algn="just">
              <a:lnSpc>
                <a:spcPct val="150000"/>
              </a:lnSpc>
              <a:spcAft>
                <a:spcPts val="0"/>
              </a:spcAft>
            </a:pPr>
            <a:r>
              <a:rPr lang="zh-CN" altLang="zh-CN" sz="2800" kern="100" dirty="0">
                <a:latin typeface="Times New Roman"/>
                <a:ea typeface="华文细黑"/>
                <a:cs typeface="Times New Roman"/>
              </a:rPr>
              <a:t>一位家境不好的大三女生的母亲范女士把女儿小徐春节假期收到的上万元红包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没收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了，说是要作为女儿明年的学费。女儿心里很不舒服，向报社新闻热线电话咨询，询问老妈的做法是否合法。如果违法，她该怎么做才能要回来。该话题一抛出，便引爆报社律师群，几十位律师各抒己见，持续热议。</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读了上面的材料，你有什么想法？</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要求：选好角度，确定立意，明确文体，自拟标题；不要脱离材料内容及含意的范围作文，不要套作，不得抄袭。</a:t>
            </a:r>
            <a:endParaRPr lang="zh-CN" altLang="zh-CN" sz="1050" kern="100" dirty="0">
              <a:effectLst/>
              <a:latin typeface="宋体"/>
              <a:cs typeface="Courier New"/>
            </a:endParaRPr>
          </a:p>
        </p:txBody>
      </p:sp>
    </p:spTree>
    <p:extLst>
      <p:ext uri="{BB962C8B-B14F-4D97-AF65-F5344CB8AC3E}">
        <p14:creationId xmlns:p14="http://schemas.microsoft.com/office/powerpoint/2010/main" val="23844218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17426"/>
            <a:ext cx="11478502" cy="6586394"/>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err="1">
                <a:solidFill>
                  <a:srgbClr val="C00000"/>
                </a:solidFill>
                <a:latin typeface="+mj-ea"/>
                <a:ea typeface="+mj-ea"/>
                <a:cs typeface="Times New Roman"/>
              </a:rPr>
              <a:t>写作提示</a:t>
            </a:r>
            <a:r>
              <a:rPr lang="en-US" altLang="zh-CN" sz="2800" kern="100" dirty="0">
                <a:latin typeface="Times New Roman"/>
                <a:ea typeface="华文细黑"/>
                <a:cs typeface="Courier New"/>
              </a:rPr>
              <a:t> </a:t>
            </a:r>
            <a:r>
              <a:rPr lang="en-US" altLang="zh-CN" sz="2800" kern="100" dirty="0">
                <a:latin typeface="华文细黑"/>
                <a:ea typeface="华文细黑"/>
                <a:cs typeface="Times New Roman"/>
              </a:rPr>
              <a:t>　</a:t>
            </a:r>
            <a:r>
              <a:rPr lang="en-US" altLang="zh-CN" sz="2800" kern="100" dirty="0" err="1">
                <a:latin typeface="华文细黑"/>
                <a:ea typeface="华文细黑"/>
                <a:cs typeface="Times New Roman"/>
              </a:rPr>
              <a:t>这是一道寓意型新材料作文题，可从母亲、女儿、整体等三个角度切入来审题立意。参考立意如下</a:t>
            </a:r>
            <a:r>
              <a:rPr lang="en-US" altLang="zh-CN" sz="2800" kern="100" dirty="0">
                <a:latin typeface="华文细黑"/>
                <a:ea typeface="华文细黑"/>
                <a:cs typeface="Times New Roman"/>
              </a:rPr>
              <a:t>：</a:t>
            </a:r>
            <a:endParaRPr lang="en-US" altLang="zh-CN" sz="2800" kern="100" dirty="0">
              <a:latin typeface="Times New Roman"/>
              <a:ea typeface="华文细黑"/>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从母亲的角度入手：母亲为培养女儿付出了很多，作为母亲，为家庭和女儿着想，把女儿可观的红包收入作为她的学费，于情于理都是合适的，只是需要用恰当的方式与女儿沟通，动之以情，晓之以理，让女儿明白不能只顾自己、只会索取而不懂得责任和孝顺</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从女儿的角度入手：作为女儿，已经从母亲那里得到了许多，而且已经成年了，虽然自己的红包可以自己做主，但是，毕竟是家庭成员之一，有责任和义务减轻家庭的负担，减轻母亲的负担，把红包给母亲，用于</a:t>
            </a:r>
            <a:r>
              <a:rPr lang="zh-CN" altLang="zh-CN" sz="2800" kern="100" spc="60" dirty="0">
                <a:latin typeface="Times New Roman"/>
                <a:ea typeface="华文细黑"/>
                <a:cs typeface="Times New Roman"/>
              </a:rPr>
              <a:t>自己的学费，既是对母亲的理解和回报，更是为自己的学业添加保障</a:t>
            </a:r>
            <a:r>
              <a:rPr lang="zh-CN" altLang="zh-CN" sz="2800" kern="100" spc="60" dirty="0" smtClean="0">
                <a:latin typeface="Times New Roman"/>
                <a:ea typeface="华文细黑"/>
                <a:cs typeface="Times New Roman"/>
              </a:rPr>
              <a:t>。</a:t>
            </a:r>
            <a:endParaRPr lang="zh-CN" altLang="zh-CN" sz="1050" kern="100" spc="60" dirty="0">
              <a:latin typeface="宋体"/>
              <a:cs typeface="Courier New"/>
            </a:endParaRPr>
          </a:p>
        </p:txBody>
      </p:sp>
    </p:spTree>
    <p:extLst>
      <p:ext uri="{BB962C8B-B14F-4D97-AF65-F5344CB8AC3E}">
        <p14:creationId xmlns:p14="http://schemas.microsoft.com/office/powerpoint/2010/main" val="519469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587947"/>
            <a:ext cx="11478502" cy="2625823"/>
          </a:xfrm>
          <a:prstGeom prst="rect">
            <a:avLst/>
          </a:prstGeom>
        </p:spPr>
        <p:txBody>
          <a:bodyPr wrap="square" lIns="121898" tIns="60948" rIns="121898" bIns="60948">
            <a:spAutoFit/>
          </a:bodyPr>
          <a:lstStyle/>
          <a:p>
            <a:pPr lvl="0" algn="just">
              <a:lnSpc>
                <a:spcPct val="150000"/>
              </a:lnSpc>
            </a:pPr>
            <a:r>
              <a:rPr lang="zh-CN" altLang="zh-CN" sz="2800" kern="100" dirty="0">
                <a:solidFill>
                  <a:prstClr val="black"/>
                </a:solidFill>
                <a:latin typeface="Times New Roman"/>
                <a:ea typeface="华文细黑"/>
                <a:cs typeface="Times New Roman"/>
              </a:rPr>
              <a:t>如果诉诸法律，虽然有法可依，但是却是输掉了亲情，输掉了道理，输掉了良心，输掉了孝心，成为自私自利没有感恩之心的人。</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宋体"/>
                <a:ea typeface="华文细黑"/>
                <a:cs typeface="Courier New"/>
              </a:rPr>
              <a:t>③</a:t>
            </a:r>
            <a:r>
              <a:rPr lang="zh-CN" altLang="zh-CN" sz="2800" kern="100" dirty="0">
                <a:solidFill>
                  <a:prstClr val="black"/>
                </a:solidFill>
                <a:latin typeface="Times New Roman"/>
                <a:ea typeface="华文细黑"/>
                <a:cs typeface="Courier New"/>
              </a:rPr>
              <a:t>从整体的角度入手：为人处事，要懂得情理和法律；要做到情理和法律和谐统一。</a:t>
            </a:r>
            <a:endParaRPr lang="zh-CN" altLang="zh-CN" sz="1050" kern="100" dirty="0">
              <a:solidFill>
                <a:prstClr val="black"/>
              </a:solidFill>
              <a:latin typeface="宋体"/>
              <a:cs typeface="Courier New"/>
            </a:endParaRPr>
          </a:p>
        </p:txBody>
      </p:sp>
      <p:pic>
        <p:nvPicPr>
          <p:cNvPr id="3" name="图片 2">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1568395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C:\Users\Administrator\Desktop\师阁小朋友\17961491_111756146000_2.jpg"/>
          <p:cNvPicPr>
            <a:picLocks noChangeAspect="1" noChangeArrowheads="1"/>
          </p:cNvPicPr>
          <p:nvPr/>
        </p:nvPicPr>
        <p:blipFill rotWithShape="1">
          <a:blip r:embed="rId2">
            <a:extLst>
              <a:ext uri="{28A0092B-C50C-407E-A947-70E740481C1C}">
                <a14:useLocalDpi xmlns:a14="http://schemas.microsoft.com/office/drawing/2010/main" val="0"/>
              </a:ext>
            </a:extLst>
          </a:blip>
          <a:srcRect l="979" t="9540" b="9840"/>
          <a:stretch/>
        </p:blipFill>
        <p:spPr bwMode="auto">
          <a:xfrm>
            <a:off x="-1" y="0"/>
            <a:ext cx="12190413"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合 8"/>
          <p:cNvGrpSpPr/>
          <p:nvPr/>
        </p:nvGrpSpPr>
        <p:grpSpPr>
          <a:xfrm>
            <a:off x="-1275" y="3707638"/>
            <a:ext cx="12192000" cy="1375395"/>
            <a:chOff x="-1524000" y="2705990"/>
            <a:chExt cx="12192000" cy="1375395"/>
          </a:xfrm>
        </p:grpSpPr>
        <p:cxnSp>
          <p:nvCxnSpPr>
            <p:cNvPr id="10" name="直接连接符 9"/>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524000" y="2705990"/>
              <a:ext cx="12192000" cy="1375395"/>
              <a:chOff x="-1524000" y="2705990"/>
              <a:chExt cx="12192000" cy="1375395"/>
            </a:xfrm>
          </p:grpSpPr>
          <p:sp>
            <p:nvSpPr>
              <p:cNvPr id="12" name="矩形 11"/>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矩形 6"/>
          <p:cNvSpPr/>
          <p:nvPr/>
        </p:nvSpPr>
        <p:spPr>
          <a:xfrm>
            <a:off x="3987002" y="3645818"/>
            <a:ext cx="4648455" cy="886749"/>
          </a:xfrm>
          <a:prstGeom prst="rect">
            <a:avLst/>
          </a:prstGeom>
        </p:spPr>
        <p:txBody>
          <a:bodyPr wrap="square" lIns="91410" tIns="45704" rIns="91410" bIns="45704">
            <a:spAutoFit/>
          </a:bodyPr>
          <a:lstStyle/>
          <a:p>
            <a:pPr algn="ctr">
              <a:lnSpc>
                <a:spcPct val="130000"/>
              </a:lnSpc>
              <a:defRPr/>
            </a:pPr>
            <a:r>
              <a:rPr lang="zh-CN" altLang="en-US" sz="4400" b="1" dirty="0" smtClean="0">
                <a:solidFill>
                  <a:srgbClr val="0000FF"/>
                </a:solidFill>
                <a:effectLst/>
                <a:latin typeface="微软雅黑" pitchFamily="34" charset="-122"/>
                <a:ea typeface="微软雅黑" pitchFamily="34" charset="-122"/>
              </a:rPr>
              <a:t>本课结束</a:t>
            </a:r>
            <a:endParaRPr lang="zh-CN" altLang="en-US" sz="4400" b="1" dirty="0">
              <a:solidFill>
                <a:srgbClr val="0000FF"/>
              </a:solidFill>
              <a:effectLst/>
              <a:latin typeface="微软雅黑" pitchFamily="34" charset="-122"/>
              <a:ea typeface="微软雅黑" pitchFamily="34" charset="-122"/>
            </a:endParaRPr>
          </a:p>
        </p:txBody>
      </p:sp>
      <p:sp>
        <p:nvSpPr>
          <p:cNvPr id="8" name="标题 1"/>
          <p:cNvSpPr txBox="1">
            <a:spLocks/>
          </p:cNvSpPr>
          <p:nvPr/>
        </p:nvSpPr>
        <p:spPr>
          <a:xfrm>
            <a:off x="2806362" y="4267584"/>
            <a:ext cx="7465308" cy="913055"/>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rgbClr val="0000FF"/>
                </a:solidFill>
                <a:latin typeface="微软雅黑" pitchFamily="34" charset="-122"/>
                <a:ea typeface="微软雅黑" pitchFamily="34" charset="-122"/>
              </a:rPr>
              <a:t>更多精彩内容请登录：</a:t>
            </a:r>
            <a:r>
              <a:rPr lang="en-US" altLang="zh-CN" sz="2700" b="1" dirty="0" err="1" smtClean="0">
                <a:solidFill>
                  <a:srgbClr val="0000FF"/>
                </a:solidFill>
                <a:latin typeface="微软雅黑" pitchFamily="34" charset="-122"/>
                <a:ea typeface="微软雅黑" pitchFamily="34" charset="-122"/>
              </a:rPr>
              <a:t>www.91taoke.com</a:t>
            </a:r>
            <a:endParaRPr lang="zh-CN" altLang="en-US" sz="2700" b="1" dirty="0">
              <a:solidFill>
                <a:srgbClr val="0000FF"/>
              </a:solidFill>
              <a:latin typeface="微软雅黑" pitchFamily="34" charset="-122"/>
              <a:ea typeface="微软雅黑" pitchFamily="34" charset="-122"/>
            </a:endParaRPr>
          </a:p>
        </p:txBody>
      </p:sp>
      <p:grpSp>
        <p:nvGrpSpPr>
          <p:cNvPr id="16" name="组合 15"/>
          <p:cNvGrpSpPr/>
          <p:nvPr/>
        </p:nvGrpSpPr>
        <p:grpSpPr>
          <a:xfrm>
            <a:off x="1466492" y="3650010"/>
            <a:ext cx="1440612" cy="1536473"/>
            <a:chOff x="1466492" y="3650010"/>
            <a:chExt cx="1440612" cy="1536473"/>
          </a:xfrm>
        </p:grpSpPr>
        <p:pic>
          <p:nvPicPr>
            <p:cNvPr id="18" name="图片 17"/>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50010"/>
              <a:ext cx="1440612" cy="1536473"/>
            </a:xfrm>
            <a:prstGeom prst="rect">
              <a:avLst/>
            </a:prstGeom>
          </p:spPr>
        </p:pic>
        <p:pic>
          <p:nvPicPr>
            <p:cNvPr id="19" name="图片 18"/>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58518"/>
              <a:ext cx="1383104" cy="1438721"/>
            </a:xfrm>
            <a:prstGeom prst="rect">
              <a:avLst/>
            </a:prstGeom>
          </p:spPr>
        </p:pic>
      </p:grpSp>
    </p:spTree>
    <p:extLst>
      <p:ext uri="{BB962C8B-B14F-4D97-AF65-F5344CB8AC3E}">
        <p14:creationId xmlns:p14="http://schemas.microsoft.com/office/powerpoint/2010/main" val="536612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435">
                                          <p:stCondLst>
                                            <p:cond delay="0"/>
                                          </p:stCondLst>
                                        </p:cTn>
                                        <p:tgtEl>
                                          <p:spTgt spid="8"/>
                                        </p:tgtEl>
                                      </p:cBhvr>
                                    </p:animEffect>
                                    <p:anim calcmode="lin" valueType="num">
                                      <p:cBhvr>
                                        <p:cTn id="8" dur="1367"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8"/>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8"/>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8"/>
                                        </p:tgtEl>
                                        <p:attrNameLst>
                                          <p:attrName>ppt_y</p:attrName>
                                        </p:attrNameLst>
                                      </p:cBhvr>
                                      <p:tavLst>
                                        <p:tav tm="0" fmla="#ppt_y-sin(pi*$)/81">
                                          <p:val>
                                            <p:fltVal val="0"/>
                                          </p:val>
                                        </p:tav>
                                        <p:tav tm="100000">
                                          <p:val>
                                            <p:fltVal val="1"/>
                                          </p:val>
                                        </p:tav>
                                      </p:tavLst>
                                    </p:anim>
                                    <p:animScale>
                                      <p:cBhvr>
                                        <p:cTn id="13" dur="20">
                                          <p:stCondLst>
                                            <p:cond delay="487"/>
                                          </p:stCondLst>
                                        </p:cTn>
                                        <p:tgtEl>
                                          <p:spTgt spid="8"/>
                                        </p:tgtEl>
                                      </p:cBhvr>
                                      <p:to x="100000" y="60000"/>
                                    </p:animScale>
                                    <p:animScale>
                                      <p:cBhvr>
                                        <p:cTn id="14" dur="124" decel="50000">
                                          <p:stCondLst>
                                            <p:cond delay="507"/>
                                          </p:stCondLst>
                                        </p:cTn>
                                        <p:tgtEl>
                                          <p:spTgt spid="8"/>
                                        </p:tgtEl>
                                      </p:cBhvr>
                                      <p:to x="100000" y="100000"/>
                                    </p:animScale>
                                    <p:animScale>
                                      <p:cBhvr>
                                        <p:cTn id="15" dur="20">
                                          <p:stCondLst>
                                            <p:cond delay="984"/>
                                          </p:stCondLst>
                                        </p:cTn>
                                        <p:tgtEl>
                                          <p:spTgt spid="8"/>
                                        </p:tgtEl>
                                      </p:cBhvr>
                                      <p:to x="100000" y="80000"/>
                                    </p:animScale>
                                    <p:animScale>
                                      <p:cBhvr>
                                        <p:cTn id="16" dur="124" decel="50000">
                                          <p:stCondLst>
                                            <p:cond delay="1004"/>
                                          </p:stCondLst>
                                        </p:cTn>
                                        <p:tgtEl>
                                          <p:spTgt spid="8"/>
                                        </p:tgtEl>
                                      </p:cBhvr>
                                      <p:to x="100000" y="100000"/>
                                    </p:animScale>
                                    <p:animScale>
                                      <p:cBhvr>
                                        <p:cTn id="17" dur="20">
                                          <p:stCondLst>
                                            <p:cond delay="1231"/>
                                          </p:stCondLst>
                                        </p:cTn>
                                        <p:tgtEl>
                                          <p:spTgt spid="8"/>
                                        </p:tgtEl>
                                      </p:cBhvr>
                                      <p:to x="100000" y="90000"/>
                                    </p:animScale>
                                    <p:animScale>
                                      <p:cBhvr>
                                        <p:cTn id="18" dur="124" decel="50000">
                                          <p:stCondLst>
                                            <p:cond delay="1251"/>
                                          </p:stCondLst>
                                        </p:cTn>
                                        <p:tgtEl>
                                          <p:spTgt spid="8"/>
                                        </p:tgtEl>
                                      </p:cBhvr>
                                      <p:to x="100000" y="100000"/>
                                    </p:animScale>
                                    <p:animScale>
                                      <p:cBhvr>
                                        <p:cTn id="19" dur="20">
                                          <p:stCondLst>
                                            <p:cond delay="1356"/>
                                          </p:stCondLst>
                                        </p:cTn>
                                        <p:tgtEl>
                                          <p:spTgt spid="8"/>
                                        </p:tgtEl>
                                      </p:cBhvr>
                                      <p:to x="100000" y="95000"/>
                                    </p:animScale>
                                    <p:animScale>
                                      <p:cBhvr>
                                        <p:cTn id="20" dur="124" decel="50000">
                                          <p:stCondLst>
                                            <p:cond delay="1376"/>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796066" y="3076446"/>
            <a:ext cx="6598281" cy="707886"/>
          </a:xfrm>
          <a:prstGeom prst="rect">
            <a:avLst/>
          </a:prstGeom>
        </p:spPr>
        <p:txBody>
          <a:bodyPr wrap="none">
            <a:spAutoFit/>
          </a:bodyPr>
          <a:lstStyle/>
          <a:p>
            <a:pPr algn="ctr"/>
            <a:r>
              <a:rPr lang="en-US" altLang="zh-CN" sz="4000" b="1" dirty="0">
                <a:solidFill>
                  <a:schemeClr val="bg1"/>
                </a:solidFill>
                <a:latin typeface="Times New Roman" pitchFamily="18" charset="0"/>
                <a:ea typeface="微软雅黑" pitchFamily="34" charset="-122"/>
                <a:cs typeface="Times New Roman" pitchFamily="18" charset="0"/>
              </a:rPr>
              <a:t>Ⅰ  </a:t>
            </a:r>
            <a:r>
              <a:rPr lang="zh-CN" altLang="en-US" sz="4000" b="1" dirty="0">
                <a:solidFill>
                  <a:schemeClr val="bg1"/>
                </a:solidFill>
                <a:latin typeface="Times New Roman" pitchFamily="18" charset="0"/>
                <a:ea typeface="微软雅黑" pitchFamily="34" charset="-122"/>
                <a:cs typeface="Times New Roman" pitchFamily="18" charset="0"/>
              </a:rPr>
              <a:t>品读佳作，体悟出彩理由</a:t>
            </a:r>
            <a:endParaRPr lang="en-US" altLang="zh-CN" sz="4000" b="1"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2479845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53616" y="333450"/>
            <a:ext cx="11449272" cy="5293733"/>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微软雅黑"/>
                <a:ea typeface="微软雅黑"/>
                <a:cs typeface="Times New Roman"/>
              </a:rPr>
              <a:t>一、</a:t>
            </a:r>
            <a:r>
              <a:rPr lang="en-US" altLang="zh-CN" sz="2800" b="1" kern="100" dirty="0">
                <a:solidFill>
                  <a:srgbClr val="0000FF"/>
                </a:solidFill>
                <a:latin typeface="Times New Roman" pitchFamily="18" charset="0"/>
                <a:ea typeface="微软雅黑"/>
                <a:cs typeface="Times New Roman" pitchFamily="18" charset="0"/>
              </a:rPr>
              <a:t>2016</a:t>
            </a:r>
            <a:r>
              <a:rPr lang="zh-CN" altLang="zh-CN" sz="2800" b="1" kern="100" dirty="0">
                <a:solidFill>
                  <a:srgbClr val="0000FF"/>
                </a:solidFill>
                <a:latin typeface="微软雅黑"/>
                <a:ea typeface="微软雅黑"/>
                <a:cs typeface="Times New Roman"/>
              </a:rPr>
              <a:t>年高考作文佳题赏析</a:t>
            </a: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进六与退二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全国乙卷，广东一考生</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ea typeface="华文细黑"/>
                <a:cs typeface="Times New Roman"/>
              </a:rPr>
              <a:t>赏析：</a:t>
            </a:r>
            <a:r>
              <a:rPr lang="zh-CN" altLang="zh-CN" sz="2800" kern="100" dirty="0">
                <a:latin typeface="Times New Roman"/>
                <a:ea typeface="华文细黑"/>
                <a:cs typeface="Times New Roman"/>
              </a:rPr>
              <a:t>该标题抓住了漫画中的分差，所谓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进六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，指第二个孩子的成绩由</a:t>
            </a:r>
            <a:r>
              <a:rPr lang="en-US" altLang="zh-CN" sz="2800" kern="100" dirty="0">
                <a:latin typeface="Times New Roman"/>
                <a:ea typeface="华文细黑"/>
                <a:cs typeface="Courier New"/>
              </a:rPr>
              <a:t>55</a:t>
            </a:r>
            <a:r>
              <a:rPr lang="zh-CN" altLang="zh-CN" sz="2800" kern="100" dirty="0">
                <a:latin typeface="Times New Roman"/>
                <a:ea typeface="华文细黑"/>
                <a:cs typeface="Times New Roman"/>
              </a:rPr>
              <a:t>分考到</a:t>
            </a:r>
            <a:r>
              <a:rPr lang="en-US" altLang="zh-CN" sz="2800" kern="100" dirty="0">
                <a:latin typeface="Times New Roman"/>
                <a:ea typeface="华文细黑"/>
                <a:cs typeface="Courier New"/>
              </a:rPr>
              <a:t>61</a:t>
            </a:r>
            <a:r>
              <a:rPr lang="zh-CN" altLang="zh-CN" sz="2800" kern="100" dirty="0">
                <a:latin typeface="Times New Roman"/>
                <a:ea typeface="华文细黑"/>
                <a:cs typeface="Times New Roman"/>
              </a:rPr>
              <a:t>分；所谓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退二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，指第一个孩子的成绩由</a:t>
            </a:r>
            <a:r>
              <a:rPr lang="en-US" altLang="zh-CN" sz="2800" kern="100" dirty="0">
                <a:latin typeface="Times New Roman"/>
                <a:ea typeface="华文细黑"/>
                <a:cs typeface="Courier New"/>
              </a:rPr>
              <a:t>100</a:t>
            </a:r>
            <a:r>
              <a:rPr lang="zh-CN" altLang="zh-CN" sz="2800" kern="100" dirty="0">
                <a:latin typeface="Times New Roman"/>
                <a:ea typeface="华文细黑"/>
                <a:cs typeface="Times New Roman"/>
              </a:rPr>
              <a:t>分退到</a:t>
            </a:r>
            <a:r>
              <a:rPr lang="en-US" altLang="zh-CN" sz="2800" kern="100" dirty="0">
                <a:latin typeface="Times New Roman"/>
                <a:ea typeface="华文细黑"/>
                <a:cs typeface="Courier New"/>
              </a:rPr>
              <a:t>98</a:t>
            </a:r>
            <a:r>
              <a:rPr lang="zh-CN" altLang="zh-CN" sz="2800" kern="100" dirty="0">
                <a:latin typeface="Times New Roman"/>
                <a:ea typeface="华文细黑"/>
                <a:cs typeface="Times New Roman"/>
              </a:rPr>
              <a:t>分。用数字的变化揭示出漫画的内容，而且设有悬念，耐人寻味。</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让教育如春风拂面</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全国乙卷，湖南一考生</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ea typeface="华文细黑"/>
                <a:cs typeface="Times New Roman"/>
              </a:rPr>
              <a:t>赏析：</a:t>
            </a:r>
            <a:r>
              <a:rPr lang="zh-CN" altLang="zh-CN" sz="2800" kern="100" dirty="0">
                <a:latin typeface="Times New Roman"/>
                <a:ea typeface="华文细黑"/>
                <a:cs typeface="Times New Roman"/>
              </a:rPr>
              <a:t>该标题采用比喻的说法形象地表达了自己的观点，且有鲜明的现实针对性，针砭时弊，尽去陈词滥调，给阅卷者新风扑面的感受。</a:t>
            </a:r>
            <a:endParaRPr lang="zh-CN" altLang="zh-CN" sz="1050" kern="100" dirty="0">
              <a:effectLst/>
              <a:latin typeface="宋体"/>
              <a:cs typeface="Courier New"/>
            </a:endParaRPr>
          </a:p>
        </p:txBody>
      </p:sp>
    </p:spTree>
    <p:extLst>
      <p:ext uri="{BB962C8B-B14F-4D97-AF65-F5344CB8AC3E}">
        <p14:creationId xmlns:p14="http://schemas.microsoft.com/office/powerpoint/2010/main" val="1277976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522904"/>
            <a:ext cx="11478502" cy="5211146"/>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量小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非君子，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无读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不丈夫</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全国甲卷，吉林一考生</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ea typeface="华文细黑"/>
                <a:cs typeface="Times New Roman"/>
              </a:rPr>
              <a:t>赏析：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量小非君子，无毒不丈夫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本是一句俗语，可是经作者一化用，且用双关手法，巧换一字，赋予新意，形象地表达了要提高语文素养需要大量阅读的道理，别出心裁，令人过目难忘。</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漂其黑，守其白</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全国丙卷，四川一考生</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ea typeface="华文细黑"/>
                <a:cs typeface="Times New Roman"/>
              </a:rPr>
              <a:t>赏析：</a:t>
            </a:r>
            <a:r>
              <a:rPr lang="zh-CN" altLang="zh-CN" sz="2800" kern="100" dirty="0">
                <a:latin typeface="Times New Roman"/>
                <a:ea typeface="华文细黑"/>
                <a:cs typeface="Times New Roman"/>
              </a:rPr>
              <a:t>该标题化用典故。老子《道德经》云：知其黑，守其白。作者只改动一字，赋予新意：小羽以自己的洁白，为国家漂洗污浊环境，为国家漂洗出民智。一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，对比鲜明，极富象征意蕴。</a:t>
            </a:r>
            <a:endParaRPr lang="zh-CN" altLang="zh-CN" sz="1050" kern="100" dirty="0">
              <a:effectLst/>
              <a:latin typeface="宋体"/>
              <a:cs typeface="Courier New"/>
            </a:endParaRPr>
          </a:p>
        </p:txBody>
      </p:sp>
    </p:spTree>
    <p:extLst>
      <p:ext uri="{BB962C8B-B14F-4D97-AF65-F5344CB8AC3E}">
        <p14:creationId xmlns:p14="http://schemas.microsoft.com/office/powerpoint/2010/main" val="2738186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26951"/>
            <a:ext cx="11478502" cy="6503807"/>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大音希声，大智涌泉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江苏卷，江苏一考生</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ea typeface="华文细黑"/>
                <a:cs typeface="Times New Roman"/>
              </a:rPr>
              <a:t>赏析：</a:t>
            </a:r>
            <a:r>
              <a:rPr lang="zh-CN" altLang="zh-CN" sz="2800" kern="100" dirty="0">
                <a:latin typeface="Times New Roman"/>
                <a:ea typeface="华文细黑"/>
                <a:cs typeface="Times New Roman"/>
              </a:rPr>
              <a:t>该标题同样化用老子名言：大音希声，大象无形。更妙的是与材料对应得好：以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大音希声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有话则长，无话则短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大智涌泉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有话则短，无话则长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。前者强调的是对他人妙解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赞许默声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的胸襟，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自知、知人之明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；后者侧重的是智慧与创新。如果向前思考一下：文章的层次与思路已就此展开了。</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虚拟吃灵魂</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浙江卷，浙江一考生</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ea typeface="华文细黑"/>
                <a:cs typeface="Times New Roman"/>
              </a:rPr>
              <a:t>赏析：</a:t>
            </a:r>
            <a:r>
              <a:rPr lang="zh-CN" altLang="zh-CN" sz="2800" kern="100" dirty="0">
                <a:latin typeface="Times New Roman"/>
                <a:ea typeface="华文细黑"/>
                <a:cs typeface="Times New Roman"/>
              </a:rPr>
              <a:t>该标题用拟人手法，或者化虚为实，阐明了虚拟现实的危害性。如果细想一下，该标题是仿写而来。仿写的俗语是：蚜虫吃草，锈吃铁，虚伪吃灵魂。仅换了一个词，就那么扣题，那么形象。</a:t>
            </a:r>
            <a:endParaRPr lang="zh-CN" altLang="zh-CN" sz="1050" kern="100" dirty="0">
              <a:effectLst/>
              <a:latin typeface="宋体"/>
              <a:cs typeface="Courier New"/>
            </a:endParaRPr>
          </a:p>
        </p:txBody>
      </p:sp>
    </p:spTree>
    <p:extLst>
      <p:ext uri="{BB962C8B-B14F-4D97-AF65-F5344CB8AC3E}">
        <p14:creationId xmlns:p14="http://schemas.microsoft.com/office/powerpoint/2010/main" val="2316891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17426"/>
            <a:ext cx="11478502" cy="6586394"/>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mj-ea"/>
                <a:ea typeface="+mj-ea"/>
                <a:cs typeface="Times New Roman"/>
              </a:rPr>
              <a:t>二、</a:t>
            </a:r>
            <a:r>
              <a:rPr lang="en-US" altLang="zh-CN" sz="2800" b="1" kern="100" dirty="0">
                <a:solidFill>
                  <a:srgbClr val="0000FF"/>
                </a:solidFill>
                <a:latin typeface="Times New Roman" pitchFamily="18" charset="0"/>
                <a:ea typeface="+mj-ea"/>
                <a:cs typeface="Times New Roman" pitchFamily="18" charset="0"/>
              </a:rPr>
              <a:t>2015</a:t>
            </a:r>
            <a:r>
              <a:rPr lang="zh-CN" altLang="zh-CN" sz="2800" b="1" kern="100" dirty="0">
                <a:solidFill>
                  <a:srgbClr val="0000FF"/>
                </a:solidFill>
                <a:latin typeface="+mj-ea"/>
                <a:ea typeface="+mj-ea"/>
                <a:cs typeface="Times New Roman"/>
              </a:rPr>
              <a:t>年高考作文佳题赏析</a:t>
            </a:r>
            <a:endParaRPr lang="zh-CN" altLang="zh-CN" sz="1050" b="1" kern="100" dirty="0">
              <a:solidFill>
                <a:srgbClr val="0000FF"/>
              </a:solidFill>
              <a:latin typeface="+mj-ea"/>
              <a:ea typeface="+mj-ea"/>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数风采人物，还看大李</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全国卷</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，辽宁一考生</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ea typeface="华文细黑"/>
                <a:cs typeface="Times New Roman"/>
              </a:rPr>
              <a:t>赏析：</a:t>
            </a:r>
            <a:r>
              <a:rPr lang="zh-CN" altLang="zh-CN" sz="2800" kern="100" dirty="0">
                <a:latin typeface="Times New Roman"/>
                <a:ea typeface="华文细黑"/>
                <a:cs typeface="Times New Roman"/>
              </a:rPr>
              <a:t>该标题化用了毛泽东词句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数风流人物，还看今朝</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，巧妙点出了材料关键词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风采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风采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风流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一字之差，可以看出该考生化用之准。更鲜明地表明了自己的情感倾向：在材料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大李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老王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三人中，更看好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大李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追逐又怎样，千里又何妨？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全国卷</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，云南一考生</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ea typeface="华文细黑"/>
                <a:cs typeface="Times New Roman"/>
              </a:rPr>
              <a:t>赏析：</a:t>
            </a:r>
            <a:r>
              <a:rPr lang="zh-CN" altLang="zh-CN" sz="2800" kern="100" dirty="0">
                <a:latin typeface="Times New Roman"/>
                <a:ea typeface="华文细黑"/>
                <a:cs typeface="Times New Roman"/>
              </a:rPr>
              <a:t>文章标题吸引眼球，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追逐又怎样，千里又何妨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，似乎有一种玩世不恭的矛盾在其中，但连续反问，似乎在矛盾中又鲜明地表达了自己的挑战意味。含意丰富，手法巧妙，是难得的一佳题。</a:t>
            </a:r>
            <a:endParaRPr lang="zh-CN" altLang="zh-CN" sz="1050" kern="100" dirty="0">
              <a:effectLst/>
              <a:latin typeface="宋体"/>
              <a:cs typeface="Courier New"/>
            </a:endParaRPr>
          </a:p>
        </p:txBody>
      </p:sp>
    </p:spTree>
    <p:extLst>
      <p:ext uri="{BB962C8B-B14F-4D97-AF65-F5344CB8AC3E}">
        <p14:creationId xmlns:p14="http://schemas.microsoft.com/office/powerpoint/2010/main" val="1281598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450896"/>
            <a:ext cx="11478502" cy="5211146"/>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仙人掌般的心</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上海卷，上海一考生</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ea typeface="华文细黑"/>
                <a:cs typeface="Times New Roman"/>
              </a:rPr>
              <a:t>赏析：</a:t>
            </a:r>
            <a:r>
              <a:rPr lang="zh-CN" altLang="zh-CN" sz="2800" kern="100" dirty="0">
                <a:latin typeface="Times New Roman"/>
                <a:ea typeface="华文细黑"/>
                <a:cs typeface="Times New Roman"/>
              </a:rPr>
              <a:t>新颖别致，仙人掌有着看似坚硬的外表，又有着柔嫩多汁的温柔的内心。这个题目用了比喻，不仅形象生动，而且已经暗含材料中的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坚硬</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柔软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这两大关键词。</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花若盛开，阳光自在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安徽卷，安徽一考生</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ea typeface="华文细黑"/>
                <a:cs typeface="Times New Roman"/>
              </a:rPr>
              <a:t>赏析：</a:t>
            </a:r>
            <a:r>
              <a:rPr lang="zh-CN" altLang="zh-CN" sz="2800" kern="100" dirty="0">
                <a:latin typeface="Times New Roman"/>
                <a:ea typeface="华文细黑"/>
                <a:cs typeface="Times New Roman"/>
              </a:rPr>
              <a:t>富有诗意，让人眼睛为之一亮。用比喻义暗扣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成功需靠自身努力，也需借助外界条件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的主旨；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又押韵。整体来看，该标题新颖、灵动，有深意，有诗意</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23587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7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6083</TotalTime>
  <Words>3448</Words>
  <Application>Microsoft Office PowerPoint</Application>
  <PresentationFormat>自定义</PresentationFormat>
  <Paragraphs>119</Paragraphs>
  <Slides>33</Slides>
  <Notes>0</Notes>
  <HiddenSlides>3</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7_Office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4029</cp:revision>
  <dcterms:created xsi:type="dcterms:W3CDTF">2014-11-27T01:03:00Z</dcterms:created>
  <dcterms:modified xsi:type="dcterms:W3CDTF">2017-03-27T03:58:39Z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