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1520" r:id="rId2"/>
    <p:sldId id="1575" r:id="rId3"/>
    <p:sldId id="1296" r:id="rId4"/>
    <p:sldId id="1360" r:id="rId5"/>
    <p:sldId id="856" r:id="rId6"/>
    <p:sldId id="1579" r:id="rId7"/>
    <p:sldId id="1757" r:id="rId8"/>
    <p:sldId id="1658" r:id="rId9"/>
    <p:sldId id="1758" r:id="rId10"/>
    <p:sldId id="1659" r:id="rId11"/>
    <p:sldId id="1660" r:id="rId12"/>
    <p:sldId id="1384" r:id="rId13"/>
    <p:sldId id="1619" r:id="rId14"/>
    <p:sldId id="1686" r:id="rId15"/>
    <p:sldId id="1687" r:id="rId16"/>
    <p:sldId id="1688" r:id="rId17"/>
    <p:sldId id="1689" r:id="rId18"/>
    <p:sldId id="1690" r:id="rId19"/>
    <p:sldId id="1691" r:id="rId20"/>
    <p:sldId id="1692" r:id="rId21"/>
    <p:sldId id="1747" r:id="rId22"/>
    <p:sldId id="1748" r:id="rId23"/>
    <p:sldId id="1749" r:id="rId24"/>
    <p:sldId id="1751" r:id="rId25"/>
    <p:sldId id="1759" r:id="rId26"/>
    <p:sldId id="1752" r:id="rId27"/>
    <p:sldId id="1753" r:id="rId28"/>
    <p:sldId id="1754" r:id="rId29"/>
    <p:sldId id="1693" r:id="rId30"/>
    <p:sldId id="1694" r:id="rId31"/>
    <p:sldId id="1695" r:id="rId32"/>
    <p:sldId id="1755" r:id="rId33"/>
    <p:sldId id="1756" r:id="rId34"/>
    <p:sldId id="1746" r:id="rId35"/>
    <p:sldId id="1698" r:id="rId36"/>
    <p:sldId id="1699" r:id="rId37"/>
    <p:sldId id="1519" r:id="rId38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727" autoAdjust="0"/>
  </p:normalViewPr>
  <p:slideViewPr>
    <p:cSldViewPr>
      <p:cViewPr>
        <p:scale>
          <a:sx n="75" d="100"/>
          <a:sy n="75" d="100"/>
        </p:scale>
        <p:origin x="-931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师阁小朋友\13125463_155335932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8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标题 2"/>
          <p:cNvSpPr txBox="1">
            <a:spLocks/>
          </p:cNvSpPr>
          <p:nvPr/>
        </p:nvSpPr>
        <p:spPr>
          <a:xfrm>
            <a:off x="-4852" y="3862218"/>
            <a:ext cx="1460760" cy="10797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写作专题训练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标题 2"/>
          <p:cNvSpPr txBox="1">
            <a:spLocks/>
          </p:cNvSpPr>
          <p:nvPr/>
        </p:nvSpPr>
        <p:spPr>
          <a:xfrm>
            <a:off x="3534286" y="4086871"/>
            <a:ext cx="7307771" cy="6704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专题训练九　记叙类文章巧构思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442639"/>
            <a:ext cx="1147850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表姐！表姐！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突然，我听见身后有人在急切地喊。回头一看，居然是我的表妹，她今年上小学四年级。看到她和几个年龄相仿的小伙伴都背着书包，我疑惑地问：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放假了，你们背着书包干啥去？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补课去呀，寒假前的考试，数学我考了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分，没有达到妈妈给我制定的满分目标，就只有按照当初和妈妈的约定，整个寒假不能自由玩，每天都要去补课了。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啊？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我一时语塞，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眼前的表妹仿佛幻化成了那株要早开的牡丹。难道让一个烂漫孩童闭口正经做学问，让一个鬓须花白老者玩游戏补偿童年的缺憾，才可取吗？花开时开花，成才时才成，天地和谐长久，人生才和谐久长啊。</a:t>
            </a:r>
          </a:p>
        </p:txBody>
      </p:sp>
    </p:spTree>
    <p:extLst>
      <p:ext uri="{BB962C8B-B14F-4D97-AF65-F5344CB8AC3E}">
        <p14:creationId xmlns:p14="http://schemas.microsoft.com/office/powerpoint/2010/main" val="12815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308621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我再也无心觅春了，转身沿原路朝家里走去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,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由牡丹转写如花的小表妹，小表妹的处境，似乎与那两株待放的牡丹有几分相似。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花、人合一，共表一个道理：花开时开花，成才时才成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亮点点评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该文有两大优点：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由物及人，借花写人，构思巧妙。本文先写在主人的刻意培植下早开的牡丹，后写被父母逼着寒假补课的孩子，由物及人，扣合漫画材料，构思巧妙，值得称道。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善于观察，描写细腻。本文在前文中对早春之景的细腻描写，充分展示了作者敏锐的观察力及超强的描写功底，令人叹服。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875979"/>
            <a:ext cx="11478502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高考记叙类作文要想脱颖而出，在构思上就一定要有过人之处。没有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，总得有个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；没有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，总得有个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星星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；没有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星星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，总得有个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萤火虫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吧！如果连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萤火虫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都没有，那就只能在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基础等级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里徘徊了。下面介绍几种精巧的构思技法。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4277"/>
            <a:ext cx="11478502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一、一线串珠法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流水账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是记叙类作文写作的大忌，究其因，主要是作者缺少连缀典型事件的功力。如果作者能在文章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明晰的发展脉络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这根红线上，巧妙地缀上几颗闪亮的事件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珍珠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，就能逐层拓展开文章丰厚的内涵，使文章迸射出强劲的纵向穿透力。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例如山东一考生的《今天去远行》通过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中的各种物品勾起对生命历程中各种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的回忆，表现了作者对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人生行囊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的看法。作者在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行囊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这根红线上，巧妙地缀上了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人生历程中四颗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沐爱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事件的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珍珠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：一是织毛衣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妈妈的爱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，二是找弓箭上的小铁钉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爸爸的爱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，三是撕书折纸飞机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姐姐的爱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，四是玩玻璃球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伙伴的爱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。请看第三、四颗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珍珠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7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7147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远行第三站，走着走着便饿了，我好期待，接下来在行囊里我将找到什么呢？一块石头？一辆玩具车？竟然是架纸飞机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架用课本折叠成的纸飞机。我恍然记起自己所犯下的过错。我仍然记得姐姐因焦急而流下的泪水。她埋怨母亲随意地放置她的学习用品，埋怨父亲只顾着看电视而不帮她找一下课本，却一点儿也不怀疑她的弟弟，她甚至害怕自己的声音太大吵醒了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那个将她的课本当作纸飞机折来玩的人。我沉默了。姐姐的爱鼓舞我继续前行。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23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64752"/>
            <a:ext cx="11478502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远行第四站，走着走着便困了，我放下行囊，摸了一下自己的脸，忽然，一个亮晶晶的玻璃球从背包中滚了出来。我拾起来对着太阳看了一下，仿佛有一个声音在耳边响起：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看看吧，是不是很特别？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确十分特别，几种颜色交织在一起，好像一簇斑斓的花朵，但为什么我的心好像被针扎了一样呢？我猛然回忆起和他玩耍时的情景，有时徜徉在河边的小坎上，有时躲在桑树林里，有时被邻居追着从村东头跑到村西头，直到那天你父亲将你带走。这颗玻璃球承载了我们俩儿时的记忆。我低下了头。伙伴的爱鼓舞我继续前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四颗事件的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珍珠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恰似小品中的四个包袱，不仅摇曳着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，吊足了读者的胃口；而且不断用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爱鼓舞我继续前行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助力自己的远行，带给人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人生有爱不觉寒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的浓浓暖意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89434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二、对比衬托法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红花放在绿叶丛中，如火燃烧；绿叶在红花的衬托之下，亦是青翠欲滴：这就是对比的效果！写作时制造两种状况、境遇或结果，亦可描写对立对举的两个方面，利用对比的反衬作用彰显主旨。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例如下文：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换了两张车票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变了两种命运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两个乡下朋友外出打工，一个打算去上海，一个打算去北京。临上车时，两人突然又都改变了主意，原因是他们在车站听到了这样的议论：上海人精明，外地人问个路都要收费；北京人质朴，见吃不上饭的人，不仅给馒头，还给旧衣服。打算去上海的人想：还是去北京好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0051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使挣不着钱，也饿不死。打算去北京的人想：还是去上海好，给人带个路都能挣钱，上海挣钱也太容易了。结果，两个人交换了车票。原打算去北京的去了上海，原打算去上海的去了北京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去了北京的人发现：北京果然很好，不仅银行大厅里的矿泉水可以白喝，而且商场里做广告的点心也可以白吃。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去了上海的人发现：上海果然很好，带路可以赚钱，看厕所可以赚钱，弄盆凉水让人洗脸也可以赚钱，只要动动脑筋、动动手，干什么都可以赚钱。凭着乡下人对泥土的感情和认识，他从郊外弄来一些含有腐殖质的泥土，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花土花肥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的名义出售，一天就赚了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元钱。经过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两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51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68309"/>
            <a:ext cx="1147850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年的努力，他竟在大上海拥有了一间小门面。后来，他见一些商家的门面亮丽而招牌太脏，立即开办了一个专门擦洗招牌的小型清洗公司。再后来，他的公司越办越红火，业务也由上海拓展到了杭州、南京等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城市。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不久，他去北京考察清洗市场，来到北京站，一个捡破烂儿的人把头伸进了他的软卧车厢，就在那人向他伸手要一只空饮料罐儿时，两人都愣住了，因为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年前，他俩曾经交换过火车票。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文章写的是两个人外出打工的故事，两个人后来的命运却截然不同，形成强烈的对比。两种心态造就两种人生，对比反衬方显巨大差距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4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0298" y="621482"/>
            <a:ext cx="11500473" cy="518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专题引语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精巧而新颖的构思往往是赢取读者青睐的最重要途径，也是作文创新的重要标志。善于谋篇，长于布局，精于筹划，巧于运思，不但是一种技巧，而且是一种艺术，它决定着一篇文章质量的高低。尤其是供阅卷老师评等级赋分的考场作文，在构思方面若能体现出强烈的创新意识，做到独特、新颖、匠心独运，那么文章升格获得高分将会成为现实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天机云锦用在我，剪裁妙处非刀尺。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巧妙的构思就像天上的云锦，不是刻意为之，而是出自心中。记叙类文章尤以精于布局，巧妙构思取胜。那么，它是如何精于布局，巧于构思的呢？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7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8888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三、以小见大法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滴水里看世界，半瓣花上说人情。用小人物、小画面、小镜头、小故事等某些小变化来反映时代热点、社会思潮、政治动态等社会大变化。许多社会大变化的叙写都得用长篇小说，用几十万乃至几百万字来表现。一篇千字左右的文章几乎不能做什么，但是以小见大的写作模式能够做到。它可以通过一件小事来表现一件大事的某个方面，然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窥一斑识全豹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，效果同样很好。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例如下面这篇美国小说家奥莱尔的文章：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71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93285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在柏林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列火车缓慢地驶出柏林，车厢里尽是妇女和孩子，几乎看不到一个健壮的男子。在一节车厢里，坐着一位头发灰白的战时后备役老兵，坐在他身旁的是个身体虚弱而多病的老妇人。显然她在独自沉思，旅客们听到她在数着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一，二，三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。声音盖过了车轮的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咔嚓切嚓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声。停顿了一会儿，她又不时重复数起来。两个小姑娘看到这种奇特的举动，指手画脚，不加思考地嗤笑起来。一个老头狠狠扫了她们一眼，随即车厢里平静了。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这个神志不清的老妇人重复数着。两个小姑娘再次傻笑起来。这时，那位灰白头发的后备役老兵挺了挺身板，开口了。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57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36613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他说，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当我告诉你们这位可怜的夫人就是我的妻子时，你们大概不会再笑了。我们刚刚失去了三个儿子，他们是在战争中死去的。现在轮到我自己上前线了。在我走之前，我总得把他们的母亲送进疯人院啊。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车厢里一片寂静，静得可怕！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本文虽小，虽然只是写一个神志不清的老妇人的事，虽然这个老妇人只是不停地在数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一，二，三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，却深刻地反映了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给德国人民自身带来的深重灾难。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是现象，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是本质。唯其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，才能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。在写作中，我们学习这种构思技巧，要从大处着眼，小处着手，通过小题材反映大主题。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99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542" y="85707"/>
            <a:ext cx="11709220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四、欲扬先抑法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虽说日常生活信奉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平平淡淡才是真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，但记叙类作文写作的法则绝不是平淡，而是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文似看山不喜平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。欲扬先抑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欲抑先扬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的构思方法能使平淡的写作素材尺水兴澜，它通过情节的起伏、情感的波折，能够激荡起阅读心理的落差，从而产生震撼人心的构思效果。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例如江苏一考生的《不想再沉默》展示出了欲扬先抑法的独特效果。文章开篇着力刻画了父亲的表情之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冷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，表现了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与父亲的关系之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僵</a:t>
            </a:r>
            <a:r>
              <a:rPr lang="en-US" altLang="zh-CN" sz="2800" kern="100" spc="-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1050" kern="100" spc="-100" dirty="0">
              <a:latin typeface="宋体"/>
              <a:cs typeface="Courier New"/>
            </a:endParaRPr>
          </a:p>
          <a:p>
            <a:pPr lvl="0" indent="720000" algn="just">
              <a:lnSpc>
                <a:spcPct val="14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父亲，十六年里，很少看见他那满是沟壑的脸庞上泛起笑容。面对着他，能感觉到的仅有威严与沉默。久而久之，在父子之间便多了一层隔膜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沉默。无论是成功的喜悦，还是失败的泪水，他那刻满沧桑的脸庞上，从未显露过一丝鼓励与安慰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76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176" y="442059"/>
            <a:ext cx="1147850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此时，从情感倾向上来看，作者对父亲的态度是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抑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。但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男儿有泪不轻弹，只因未到伤心处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，在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就要离开故乡到异乡求学时，父亲的表现发生了逆转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indent="720725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着夜的孤寂，我独自一人走出房间，却发现淡淡的灯光洒满了堂屋的角落。父亲房间的灯怎么没关？向前走去，敞着细缝的房门内透着淡淡的光。目光随着光望去，我愣住了。那苍老的脸庞上，竟泛起阵阵银光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，两道深深的泪渍嵌入其中。颤抖的双手紧紧攥着一张我旧时的照片。昏黄的灯光照亮他斑驳的双眸，微红的双眼里，溢满的早已不是沉默，而是热澄澄的爱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两行热泪落下，一个在门内，一个在门外。</a:t>
            </a:r>
            <a:endParaRPr lang="en-US" altLang="zh-CN" sz="1050" kern="100" dirty="0" smtClean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52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37187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2072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车站，父亲默默地收拾行装，我伫立在一旁。时间一分一秒地流逝，可我并未在意，父亲的双手颤得厉害。要发车了，轰鸣的车笛声代我向小镇告别。我拿起行李，走向车。回首间，目光再一次凝滞。父亲早已泪眼婆娑，泪水涌出他的眼眶。我也忍不住了，冲上去一把抱住父亲。父亲那宽大的手掌紧紧抱住我，挣扎着不放我离去，早已泣不成声，眼里的沉默早已消失，只留惭愧、自责与不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朦胧的烟雨中缕缕情丝纷飞，洒落到海角天涯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最后，我们都没有再沉默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62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31963"/>
            <a:ext cx="11478502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表情之冷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内心之热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压抑下的沉默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不经意、不矫情、不掩饰的宣泄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终于真切地感受到了父爱的硬度和温度。欲扬先抑法的成功运用，淋漓尽致地展现了当代中学生对亲情由表及里、由浅入深的认识和感受过程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84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94560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五、出人意料法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出人意料式记叙文的创作与我国传统相声中使用的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抖包袱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技巧极其相似，全文大部分的文字都是在为结局的出人意料做铺垫，有时甚至是在故意诱导读者朝着某种合乎情理的方向思考，而结局让人大吃一惊，形成巨大的落差，美自然就在其中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美国作家欧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亨利的小小说将这种出人意料式的结局发展到极致，以至于人们就把出人意料式的结尾称之为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亨利式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95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89434"/>
            <a:ext cx="11478502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例如天津一考生的《才子》通过场景描写对才子的阅读状况做了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展示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。第一种阅读是不求甚解式阅读，才子竟把浮奢谄媚的杜河南说成了雅士，把他用书装点门面说成了书香门第，甚至把《唐语林》的作者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错读成了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第二种阅读是功利式阅读，才子竟想把周国平书上的妙语剽窃到自己的作文中，混过老师，骗取高分。如果按照程式化的情节设计，才子的显摆式表演已足，作者的反讽态度已明，也该收尾了，但是作者却独运匠心，设计出了突变式结尾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前两天，我刚上地铁，才子就迫不及待地开讲：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你知道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白银时代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王小波的小说。读过。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96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107901"/>
            <a:ext cx="1147850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不对。是俄罗斯诗歌史上的一个重要时期，分为先期和后期的象征主义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然后是阿克梅主义、意象主义、未来主义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才子舌绽莲花，我听得目瞪口呆。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我最喜欢叶赛宁，他像时空中的一颗彗星，从地球闪过，留给人间一首首灿烂的诗篇，感动了一代又一代的男男女女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看起来，才子这次真动感情了。在高考前这么紧张的当口儿，他还能读这些跟考试关系不大的书，才子还真不简单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人无完人，以前对他的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误解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，还是擦掉吧。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亨利式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结尾昭示出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青春阅读，真喜欢才能动真情，动真情才能得真义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的深邃内涵，峰回路转，意味深长，耐人寻味，发人深省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07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9349" y="2675920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hlinkClick r:id="rId3" action="ppaction://hlinksldjump"/>
          </p:cNvPr>
          <p:cNvSpPr txBox="1"/>
          <p:nvPr/>
        </p:nvSpPr>
        <p:spPr>
          <a:xfrm>
            <a:off x="3934966" y="2152700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2800" b="1" dirty="0" smtClean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59349" y="3707997"/>
            <a:ext cx="4680000" cy="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934966" y="3184815"/>
            <a:ext cx="467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指点技巧，找到提升门径</a:t>
            </a:r>
            <a:endParaRPr lang="en-US" altLang="zh-CN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934966" y="4274726"/>
            <a:ext cx="48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934966" y="4797946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236613"/>
            <a:ext cx="11478502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微软雅黑"/>
                <a:ea typeface="微软雅黑"/>
                <a:cs typeface="Times New Roman"/>
              </a:rPr>
              <a:t>六、细节凸现法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人们常说情节是人物性格发展的历史，而细节则是人物的血肉。可见，细节在记叙类作文中有着重要的作用。细节描写的成功，关键在于细节要细。细节不细，就使人物成了一个活动的影子，事件成了一幅幅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骨感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的线路图，主题也就成了没有血色的标签。这就要求我们抓住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一言一动之微，一沙一石之细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朱自清语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，把它们巧妙地镶嵌到文章的构思之中，凸现出人物的神韵和文章的旨趣。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例如江苏一考生的《说不尽的唠叨》正是以精彩的细节描写来彰显情感的热力的：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6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97290"/>
            <a:ext cx="11478502" cy="519274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走近些，看到外婆，摇着蒲扇，煮着中药。外婆缓缓地摇着蒲扇，扬起四周些许的草木灰。灰粒飘浮着飞往天际，不见任何痕迹，还能留下什么呢？我静静地站着，默默地注视着，一动不动地承受着。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婆时不时打开壶盖，看看里面灰黑的草药，微微沸腾的汤药，煮痛了外婆的眼与心。外婆从袋中掏出一块手帕，擦干眼泪，狠狠地攥紧。半晌，才放下壶盖，又拾起地上的蒲扇，一下一下，试图扇走缕缕不绝的烟雾，似乎要扇走被煮沸升腾的苦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0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7147"/>
            <a:ext cx="1147850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外婆轻轻地放下手中的东西，赶紧扶起外公，用孱弱的身子斜撑起外公的病体，将药一勺一勺地吹凉，递近，倾斜，送到外公的嘴边。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外公费力地含着药，睁开了眼，深深地看了外婆一眼，嘴唇微微翕合，仿佛想说什么，手微微靠近外婆，想要去碰触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一碗见底，煮熬了一个清晨的药全洒在了外婆的前襟上。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那药散发着热气，这是屋里唯一的热气。此时，我才明白：最深的痛是无言的，最长的唠叨也是因为爱。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26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378888"/>
            <a:ext cx="1147850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摇着蒲扇、扇走烟雾、斜撑起外公的病体、一勺一勺地吹凉、递近、倾斜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外婆对外公深深的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在这些细节中得到了充分的表现。外公的病情一天比一天加重，外婆的内心也一天比一天痛苦，但为了抚慰外公那颗极度敏感、脆弱的心，她只能无言，只能将千言万语化作日常生活中这几个简单而熟练的动作，外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的是对外公的真情，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的是对外公的深情。大痛无言，作者正是通过对外婆煮药、喂药细节的刻画，将一位坚强、坚韧、执着的老人形象烙印在了阅卷老师的内心深处。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实战演练，练出训练实效</a:t>
            </a:r>
          </a:p>
        </p:txBody>
      </p:sp>
    </p:spTree>
    <p:extLst>
      <p:ext uri="{BB962C8B-B14F-4D97-AF65-F5344CB8AC3E}">
        <p14:creationId xmlns:p14="http://schemas.microsoft.com/office/powerpoint/2010/main" val="21556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865400"/>
            <a:ext cx="1147850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根据以下材料，选取角度，自拟题目，写一篇不少于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字的记叙类文章，使用上面介绍的一种或两种构思方法。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立于山顶，凌驾万物而得游目骋怀之乐，蔽于云雾浓厚；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安于山谷，居住木屋而知芳草花林之色，困于井口狭小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20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00" y="736417"/>
            <a:ext cx="11478502" cy="45655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写作提示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参考立意：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无论眼界高低，无论处境好坏，所闻所感都有其美好与局限性；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不必艳羡他人通晓古今中外，纷繁之中有杂乱；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不必自卑于所见甚浅，踏实平淡也有韵味；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热爱并理性客观地对待自己所处的世界；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正确对待顺境与逆境；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用辩证的眼光看待事物。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3" name="图片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师阁小朋友\13125463_15533593200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8"/>
          <a:stretch/>
        </p:blipFill>
        <p:spPr bwMode="auto">
          <a:xfrm>
            <a:off x="-6387" y="0"/>
            <a:ext cx="121968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-1275" y="3707638"/>
            <a:ext cx="12192000" cy="1375395"/>
            <a:chOff x="-1524000" y="2705990"/>
            <a:chExt cx="12192000" cy="137539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66492" y="3650010"/>
            <a:ext cx="1440612" cy="1536473"/>
            <a:chOff x="1466492" y="3650010"/>
            <a:chExt cx="1440612" cy="153647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07" r="75889" b="6437"/>
            <a:stretch/>
          </p:blipFill>
          <p:spPr>
            <a:xfrm>
              <a:off x="1466492" y="3650010"/>
              <a:ext cx="1440612" cy="153647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6" r="76101" b="6437"/>
            <a:stretch/>
          </p:blipFill>
          <p:spPr>
            <a:xfrm>
              <a:off x="1486694" y="3658518"/>
              <a:ext cx="1383104" cy="1438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6066" y="3076446"/>
            <a:ext cx="6598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品读佳作，体悟出彩理由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740197"/>
            <a:ext cx="11449272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 err="1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真题回放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(2016·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全国乙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题目见专题训练二</a:t>
            </a:r>
            <a:r>
              <a:rPr lang="en-US" altLang="zh-CN" sz="2800" kern="100" dirty="0" err="1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品读佳作</a:t>
            </a:r>
            <a:r>
              <a:rPr lang="en-US" altLang="zh-CN" sz="2800" kern="100" dirty="0" err="1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en-US" altLang="zh-CN" sz="2800" kern="100" dirty="0" err="1">
                <a:latin typeface="华文细黑"/>
                <a:ea typeface="华文细黑"/>
                <a:cs typeface="Times New Roman"/>
              </a:rPr>
              <a:t>部分</a:t>
            </a:r>
            <a:r>
              <a:rPr lang="en-US" altLang="zh-CN" sz="28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满分佳作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/>
                <a:ea typeface="微软雅黑"/>
                <a:cs typeface="Times New Roman"/>
              </a:rPr>
              <a:t> </a:t>
            </a:r>
            <a:endParaRPr lang="zh-CN" altLang="zh-CN" sz="2800" b="1" kern="100" dirty="0">
              <a:solidFill>
                <a:srgbClr val="C00000"/>
              </a:solidFill>
              <a:latin typeface="微软雅黑"/>
              <a:ea typeface="微软雅黑"/>
              <a:cs typeface="Times New Roman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隶书"/>
                <a:ea typeface="华文细黑"/>
                <a:cs typeface="宋体"/>
              </a:rPr>
              <a:t>觅　春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安徽一考生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寒假期间，春寒料峭，这时的春天是需要细细寻觅才看得见的。</a:t>
            </a:r>
            <a:r>
              <a:rPr lang="zh-CN" altLang="zh-CN" sz="2800" u="heavy" kern="100" dirty="0">
                <a:uFill>
                  <a:solidFill>
                    <a:srgbClr val="C00000"/>
                  </a:solidFill>
                </a:uFill>
                <a:latin typeface="Times New Roman"/>
                <a:ea typeface="华文细黑"/>
                <a:cs typeface="Times New Roman"/>
              </a:rPr>
              <a:t>带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着觅春的想法，一大早，我就出了家门。</a:t>
            </a:r>
            <a:endParaRPr lang="zh-CN" altLang="zh-CN" sz="1050" u="wavyHeavy" kern="100" dirty="0">
              <a:uFill>
                <a:solidFill>
                  <a:srgbClr val="FF0000"/>
                </a:solidFill>
              </a:u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点题，同时引出了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寻春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线索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185254"/>
            <a:ext cx="11478502" cy="38287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indent="718185" algn="just">
              <a:lnSpc>
                <a:spcPct val="14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腊梅和迎春算是天生赶早的勤快姑娘，已笑意盈盈了。韭菜是居家急用的，肥力足，又是向阳坡，也才只长了一指长。几茎不怕冷的野菜，打从缝隙间向外探视着。芍药牡丹，则是刚刚冒出地面的小黄毛丫头，瑟瑟蜷曲令人心疼，倒担心夜晚的冷冽能把她们冻得缩回了头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寻到春的讯息：笑意盈盈的腊梅和迎春，还有韭菜、野菜、芍药牡丹，这时的牡丹是刚冒出地面的小黄毛丫头。</a:t>
            </a:r>
            <a:endParaRPr lang="zh-CN" altLang="zh-CN" sz="1050" kern="100" dirty="0" smtClean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8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440317"/>
            <a:ext cx="1147850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忽然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小巷深处，一家门前的荆棘栅栏里，特茂盛地葱绿着两团植物，至少半米高。急奔过去，</a:t>
            </a:r>
            <a:r>
              <a:rPr lang="zh-CN" altLang="zh-CN" sz="2800" u="wavyHeavy" kern="100" dirty="0">
                <a:uFill>
                  <a:solidFill>
                    <a:srgbClr val="FF0000"/>
                  </a:solidFill>
                </a:uFill>
                <a:latin typeface="Times New Roman"/>
                <a:ea typeface="华文细黑"/>
                <a:cs typeface="Times New Roman"/>
              </a:rPr>
              <a:t>是牡丹！从那伸展的掌形叶片能够认出，还有鼓胀的花苞，形同仙桃，似乎再有十天八天就开绽了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，抑或立等可开呢。惊奇着赞叹着就纳闷了：春天特别的厚爱？新品种？还是她们又耍脾气了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偏偏要把世俗的冬天开成牡丹的新天下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觅到了含苞待放的牡丹，既惊奇又纳闷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63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582592"/>
            <a:ext cx="1147850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正疑惑时，门里出来一位中年妇人。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怎么回事呢，您这牡丹？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我提出了疑问。妇人得意地解释：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塑料小棚的功劳呗！这两棵牡丹有年头了。每年都急于早早见到她们开花的美貌，终于想出了这好办法。现在小棚撤走了，可不就看到了即将盛开的牡丹？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那别的牡丹开花时，她们还跟着延长花期吗？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那倒不会！她们一年只开一茬呢。到那时，她俩就只长叶子了！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寻问女主人，原是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塑料小棚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的功劳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89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9000" y="1083166"/>
            <a:ext cx="11478502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终于觅得好春的惊喜心情，突然黯淡了许多，丝丝的遗憾和痛惜从心底滋长起来：拔苗助长！寅吃卯粮！不怕过早折损了这姐妹俩？这牡丹花开时周围一片荒芜寂寥；而到了百种花儿相媚好的盛春里，牡丹自身又是落寞纷纷扬。花尚如此，意趣何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心情由惊喜转为黯淡：拔苗助长，意趣何在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5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4134</Words>
  <Application>Microsoft Office PowerPoint</Application>
  <PresentationFormat>自定义</PresentationFormat>
  <Paragraphs>98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3989</cp:revision>
  <dcterms:created xsi:type="dcterms:W3CDTF">2014-11-27T01:03:00Z</dcterms:created>
  <dcterms:modified xsi:type="dcterms:W3CDTF">2017-03-27T06:34:53Z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