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1520" r:id="rId2"/>
    <p:sldId id="1575" r:id="rId3"/>
    <p:sldId id="1296" r:id="rId4"/>
    <p:sldId id="1360" r:id="rId5"/>
    <p:sldId id="856" r:id="rId6"/>
    <p:sldId id="1579" r:id="rId7"/>
    <p:sldId id="1658" r:id="rId8"/>
    <p:sldId id="1659" r:id="rId9"/>
    <p:sldId id="1660" r:id="rId10"/>
    <p:sldId id="1661" r:id="rId11"/>
    <p:sldId id="1662" r:id="rId12"/>
    <p:sldId id="1384" r:id="rId13"/>
    <p:sldId id="1619" r:id="rId14"/>
    <p:sldId id="1686" r:id="rId15"/>
    <p:sldId id="1687" r:id="rId16"/>
    <p:sldId id="1688" r:id="rId17"/>
    <p:sldId id="1689" r:id="rId18"/>
    <p:sldId id="1690" r:id="rId19"/>
    <p:sldId id="1691" r:id="rId20"/>
    <p:sldId id="1692" r:id="rId21"/>
    <p:sldId id="1747" r:id="rId22"/>
    <p:sldId id="1748" r:id="rId23"/>
    <p:sldId id="1749" r:id="rId24"/>
    <p:sldId id="1750" r:id="rId25"/>
    <p:sldId id="1746" r:id="rId26"/>
    <p:sldId id="1698" r:id="rId27"/>
    <p:sldId id="1699" r:id="rId28"/>
    <p:sldId id="1519" r:id="rId29"/>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6" autoAdjust="0"/>
    <p:restoredTop sz="96727" autoAdjust="0"/>
  </p:normalViewPr>
  <p:slideViewPr>
    <p:cSldViewPr>
      <p:cViewPr varScale="1">
        <p:scale>
          <a:sx n="84" d="100"/>
          <a:sy n="84" d="100"/>
        </p:scale>
        <p:origin x="-581" y="-67"/>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2017/3/27</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3"/>
            <a:ext cx="2844430" cy="365210"/>
          </a:xfrm>
          <a:prstGeom prst="rect">
            <a:avLst/>
          </a:prstGeom>
        </p:spPr>
        <p:txBody>
          <a:bodyPr/>
          <a:lstStyle/>
          <a:p>
            <a:fld id="{7CD490C1-7E7E-423A-91D8-058624AF834B}" type="datetimeFigureOut">
              <a:rPr lang="zh-CN" altLang="en-US" smtClean="0"/>
              <a:t>2017/3/27</a:t>
            </a:fld>
            <a:endParaRPr lang="zh-CN" altLang="en-US"/>
          </a:p>
        </p:txBody>
      </p:sp>
      <p:sp>
        <p:nvSpPr>
          <p:cNvPr id="3" name="页脚占位符 2"/>
          <p:cNvSpPr>
            <a:spLocks noGrp="1"/>
          </p:cNvSpPr>
          <p:nvPr>
            <p:ph type="ftr" sz="quarter" idx="11"/>
          </p:nvPr>
        </p:nvSpPr>
        <p:spPr>
          <a:xfrm>
            <a:off x="4165058" y="6357823"/>
            <a:ext cx="3860297" cy="365210"/>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6463" y="6357823"/>
            <a:ext cx="2844430" cy="365210"/>
          </a:xfrm>
          <a:prstGeom prst="rect">
            <a:avLst/>
          </a:prstGeom>
        </p:spPr>
        <p:txBody>
          <a:bodyPr/>
          <a:lstStyle/>
          <a:p>
            <a:fld id="{EA5C5624-0453-40A9-9FFF-DD435B6A2D1D}" type="slidenum">
              <a:rPr lang="zh-CN" altLang="en-US" smtClean="0"/>
              <a:t>‹#›</a:t>
            </a:fld>
            <a:endParaRPr lang="zh-CN" altLang="en-US"/>
          </a:p>
        </p:txBody>
      </p:sp>
    </p:spTree>
    <p:extLst>
      <p:ext uri="{BB962C8B-B14F-4D97-AF65-F5344CB8AC3E}">
        <p14:creationId xmlns:p14="http://schemas.microsoft.com/office/powerpoint/2010/main" val="25821305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slide" Target="slide25.xml"/><Relationship Id="rId4" Type="http://schemas.openxmlformats.org/officeDocument/2006/relationships/slide" Target="slide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istrator\Desktop\师阁小朋友\5108620_162000884334_2.jpg"/>
          <p:cNvPicPr>
            <a:picLocks noChangeAspect="1" noChangeArrowheads="1"/>
          </p:cNvPicPr>
          <p:nvPr/>
        </p:nvPicPr>
        <p:blipFill rotWithShape="1">
          <a:blip r:embed="rId2">
            <a:extLst>
              <a:ext uri="{28A0092B-C50C-407E-A947-70E740481C1C}">
                <a14:useLocalDpi xmlns:a14="http://schemas.microsoft.com/office/drawing/2010/main" val="0"/>
              </a:ext>
            </a:extLst>
          </a:blip>
          <a:srcRect b="7639"/>
          <a:stretch/>
        </p:blipFill>
        <p:spPr bwMode="auto">
          <a:xfrm>
            <a:off x="-6387" y="1"/>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组合 28"/>
          <p:cNvGrpSpPr/>
          <p:nvPr/>
        </p:nvGrpSpPr>
        <p:grpSpPr>
          <a:xfrm>
            <a:off x="-1275" y="3707638"/>
            <a:ext cx="12192000" cy="1375395"/>
            <a:chOff x="-1524000" y="2705990"/>
            <a:chExt cx="12192000" cy="1375395"/>
          </a:xfrm>
        </p:grpSpPr>
        <p:cxnSp>
          <p:nvCxnSpPr>
            <p:cNvPr id="30" name="直接连接符 2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1524000" y="2705990"/>
              <a:ext cx="12192000" cy="1375395"/>
              <a:chOff x="-1524000" y="2705990"/>
              <a:chExt cx="12192000" cy="1375395"/>
            </a:xfrm>
          </p:grpSpPr>
          <p:sp>
            <p:nvSpPr>
              <p:cNvPr id="32" name="矩形 3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5" name="标题 2"/>
          <p:cNvSpPr txBox="1">
            <a:spLocks/>
          </p:cNvSpPr>
          <p:nvPr/>
        </p:nvSpPr>
        <p:spPr>
          <a:xfrm>
            <a:off x="-4852" y="3862218"/>
            <a:ext cx="1460760" cy="1079744"/>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spcBef>
                <a:spcPct val="20000"/>
              </a:spcBef>
            </a:pPr>
            <a:r>
              <a:rPr lang="zh-CN" altLang="en-US" sz="3200" dirty="0" smtClean="0">
                <a:solidFill>
                  <a:schemeClr val="tx1">
                    <a:lumMod val="75000"/>
                    <a:lumOff val="25000"/>
                  </a:schemeClr>
                </a:solidFill>
                <a:latin typeface="+mn-lt"/>
                <a:ea typeface="+mn-ea"/>
                <a:cs typeface="+mn-cs"/>
              </a:rPr>
              <a:t>写作专题训练</a:t>
            </a:r>
            <a:endParaRPr lang="en-US" altLang="zh-CN" sz="3200" dirty="0" smtClean="0">
              <a:solidFill>
                <a:schemeClr val="tx1">
                  <a:lumMod val="75000"/>
                  <a:lumOff val="25000"/>
                </a:schemeClr>
              </a:solidFill>
              <a:latin typeface="+mn-lt"/>
              <a:ea typeface="+mn-ea"/>
              <a:cs typeface="+mn-cs"/>
            </a:endParaRPr>
          </a:p>
        </p:txBody>
      </p:sp>
      <p:sp>
        <p:nvSpPr>
          <p:cNvPr id="16" name="标题 2"/>
          <p:cNvSpPr txBox="1">
            <a:spLocks/>
          </p:cNvSpPr>
          <p:nvPr/>
        </p:nvSpPr>
        <p:spPr>
          <a:xfrm>
            <a:off x="3430910" y="4046450"/>
            <a:ext cx="7454657" cy="670435"/>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zh-CN" altLang="zh-CN" sz="3600" b="1" kern="100" dirty="0">
                <a:solidFill>
                  <a:schemeClr val="tx1">
                    <a:lumMod val="85000"/>
                    <a:lumOff val="15000"/>
                  </a:schemeClr>
                </a:solidFill>
                <a:latin typeface="Times New Roman"/>
                <a:ea typeface="微软雅黑" pitchFamily="34" charset="-122"/>
                <a:cs typeface="Times New Roman"/>
              </a:rPr>
              <a:t>专题训练十　要善于转换叙述视角</a:t>
            </a:r>
          </a:p>
        </p:txBody>
      </p:sp>
      <p:grpSp>
        <p:nvGrpSpPr>
          <p:cNvPr id="12" name="组合 11"/>
          <p:cNvGrpSpPr/>
          <p:nvPr/>
        </p:nvGrpSpPr>
        <p:grpSpPr>
          <a:xfrm>
            <a:off x="1466492" y="3650010"/>
            <a:ext cx="1440612" cy="1536473"/>
            <a:chOff x="1466492" y="3650010"/>
            <a:chExt cx="1440612" cy="1536473"/>
          </a:xfrm>
        </p:grpSpPr>
        <p:pic>
          <p:nvPicPr>
            <p:cNvPr id="13" name="图片 12"/>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4" name="图片 13"/>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948288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07901"/>
            <a:ext cx="11478502" cy="6687704"/>
          </a:xfrm>
          <a:prstGeom prst="rect">
            <a:avLst/>
          </a:prstGeom>
        </p:spPr>
        <p:txBody>
          <a:bodyPr wrap="square" lIns="121898" tIns="60948" rIns="121898" bIns="60948">
            <a:spAutoFit/>
          </a:bodyPr>
          <a:lstStyle/>
          <a:p>
            <a:pPr algn="just">
              <a:lnSpc>
                <a:spcPct val="140000"/>
              </a:lnSpc>
              <a:spcAft>
                <a:spcPts val="0"/>
              </a:spcAft>
            </a:pPr>
            <a:r>
              <a:rPr lang="zh-CN" altLang="zh-CN" sz="2800" b="1" kern="100" dirty="0" smtClean="0">
                <a:solidFill>
                  <a:srgbClr val="C00000"/>
                </a:solidFill>
                <a:latin typeface="微软雅黑"/>
                <a:ea typeface="微软雅黑"/>
                <a:cs typeface="Times New Roman"/>
              </a:rPr>
              <a:t>亮点点评</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　转情于机，线索清晰。这是一篇激情洋溢，言辞隽永的抒情性散文。作者把他对青年摄影师的赞美转情于摄影机，用摄影机的口气行文，新颖别致，情趣盎然。文章以</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说起主人的风采</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为线索谋篇布局，递进排比，整齐工丽，层次清晰，结构完整，让摄影师的风采畅快淋漓地展示出来。</a:t>
            </a:r>
            <a:endParaRPr lang="zh-CN" altLang="zh-CN" sz="1050" kern="100" dirty="0" smtClean="0">
              <a:latin typeface="宋体"/>
              <a:cs typeface="Courier New"/>
            </a:endParaRPr>
          </a:p>
          <a:p>
            <a:pPr algn="just">
              <a:lnSpc>
                <a:spcPct val="140000"/>
              </a:lnSpc>
              <a:spcAft>
                <a:spcPts val="0"/>
              </a:spcAft>
            </a:pPr>
            <a:r>
              <a:rPr lang="zh-CN" altLang="zh-CN" sz="2800" kern="100" dirty="0" smtClean="0">
                <a:latin typeface="Times New Roman"/>
                <a:ea typeface="华文细黑"/>
                <a:cs typeface="Times New Roman"/>
              </a:rPr>
              <a:t>表达</a:t>
            </a:r>
            <a:r>
              <a:rPr lang="zh-CN" altLang="zh-CN" sz="2800" kern="100" dirty="0">
                <a:latin typeface="Times New Roman"/>
                <a:ea typeface="华文细黑"/>
                <a:cs typeface="Times New Roman"/>
              </a:rPr>
              <a:t>多样，言辞隽永。文章以记叙为主，融说明、议论、抒情、描写等多种表达方式于一体，形式优美，中心突出。其句式以短句为主，长</a:t>
            </a:r>
            <a:r>
              <a:rPr lang="zh-CN" altLang="zh-CN" sz="2800" kern="100" dirty="0" smtClean="0">
                <a:latin typeface="Times New Roman"/>
                <a:ea typeface="华文细黑"/>
                <a:cs typeface="Times New Roman"/>
              </a:rPr>
              <a:t>句</a:t>
            </a:r>
            <a:endParaRPr lang="en-US" altLang="zh-CN" sz="1050" kern="100" dirty="0" smtClean="0">
              <a:latin typeface="宋体"/>
              <a:cs typeface="Courier New"/>
            </a:endParaRPr>
          </a:p>
          <a:p>
            <a:pPr lvl="0" algn="just">
              <a:lnSpc>
                <a:spcPct val="140000"/>
              </a:lnSpc>
            </a:pPr>
            <a:r>
              <a:rPr lang="zh-CN" altLang="zh-CN" sz="2800" kern="100" dirty="0">
                <a:solidFill>
                  <a:prstClr val="black"/>
                </a:solidFill>
                <a:latin typeface="Times New Roman"/>
                <a:ea typeface="华文细黑"/>
                <a:cs typeface="Times New Roman"/>
              </a:rPr>
              <a:t>与短句交相辉映，读起来舒缓有致。如</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高山流水、深谷浅滩，野芳幽香、佳木繁阴</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跋山涉水，去寻找高峰入云的巍峨；风餐露宿，去探究蔚蓝深海的绮丽</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。诗文名句点缀其间，雅俗兼备。作者驾驭语言的能力，可见一斑。</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阅卷专家组</a:t>
            </a:r>
            <a:r>
              <a:rPr lang="en-US" altLang="zh-CN" sz="2800" kern="100" dirty="0" smtClean="0">
                <a:solidFill>
                  <a:prstClr val="black"/>
                </a:solidFill>
                <a:latin typeface="Times New Roman"/>
                <a:ea typeface="华文细黑"/>
                <a:cs typeface="Courier New"/>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931728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46001"/>
            <a:ext cx="11478502" cy="6504577"/>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换一种写作视角，可以开阔考生的视野，拓展写作的空间。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你认为谁更具风采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，本指作者自己。但在作文中，很多考生都会将自己转化为其他人称或其他事物。比如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小刘酷爱摄影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这则材料，将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幻化为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摄影大师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，可以欣赏和点赞小刘的作品和人品；将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幻化为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摄影机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，可以见证小刘的成长历程；将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幻化为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大山爷爷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可以讲述小刘喜怒哀乐的故事；将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幻化为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网友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，可以从真与假、美与丑的比较中评价小刘作品的价值取向；将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幻化为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摄影作品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可以记述作品诞生历险记，反映小刘付出的心血和汗水；将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幻化为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，可以自陈心曲，感恩数码时代成就自己的梦想。</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编者</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pic>
        <p:nvPicPr>
          <p:cNvPr id="3" name="图片 2">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1722249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796066" y="3076446"/>
            <a:ext cx="6598281"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Ⅱ  </a:t>
            </a:r>
            <a:r>
              <a:rPr lang="zh-CN" altLang="en-US" sz="4000" b="1" dirty="0">
                <a:solidFill>
                  <a:schemeClr val="bg1"/>
                </a:solidFill>
                <a:latin typeface="Times New Roman" pitchFamily="18" charset="0"/>
                <a:ea typeface="微软雅黑" pitchFamily="34" charset="-122"/>
                <a:cs typeface="Times New Roman" pitchFamily="18" charset="0"/>
              </a:rPr>
              <a:t>指点技巧，找到提升门径</a:t>
            </a:r>
            <a:endParaRPr lang="en-US" altLang="zh-CN" sz="4000" b="1"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25522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79909"/>
            <a:ext cx="11478502" cy="6586394"/>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微软雅黑"/>
                <a:ea typeface="微软雅黑"/>
                <a:cs typeface="Times New Roman"/>
              </a:rPr>
              <a:t>一、</a:t>
            </a:r>
            <a:r>
              <a:rPr lang="en-US" altLang="zh-CN" sz="2800" b="1" kern="100" dirty="0">
                <a:solidFill>
                  <a:srgbClr val="0000FF"/>
                </a:solidFill>
                <a:latin typeface="宋体" pitchFamily="2" charset="-122"/>
                <a:ea typeface="微软雅黑"/>
                <a:cs typeface="Times New Roman"/>
              </a:rPr>
              <a:t>“</a:t>
            </a:r>
            <a:r>
              <a:rPr lang="zh-CN" altLang="zh-CN" sz="2800" b="1" kern="100" dirty="0">
                <a:solidFill>
                  <a:srgbClr val="0000FF"/>
                </a:solidFill>
                <a:latin typeface="微软雅黑"/>
                <a:ea typeface="微软雅黑"/>
                <a:cs typeface="Times New Roman"/>
              </a:rPr>
              <a:t>我</a:t>
            </a:r>
            <a:r>
              <a:rPr lang="en-US" altLang="zh-CN" sz="2800" b="1" kern="100" dirty="0">
                <a:solidFill>
                  <a:srgbClr val="0000FF"/>
                </a:solidFill>
                <a:latin typeface="宋体" pitchFamily="2" charset="-122"/>
                <a:ea typeface="微软雅黑"/>
                <a:cs typeface="Times New Roman"/>
              </a:rPr>
              <a:t>”</a:t>
            </a:r>
            <a:r>
              <a:rPr lang="zh-CN" altLang="zh-CN" sz="2800" b="1" kern="100" dirty="0">
                <a:solidFill>
                  <a:srgbClr val="0000FF"/>
                </a:solidFill>
                <a:latin typeface="微软雅黑"/>
                <a:ea typeface="微软雅黑"/>
                <a:cs typeface="Times New Roman"/>
              </a:rPr>
              <a:t>的视角转换</a:t>
            </a:r>
          </a:p>
          <a:p>
            <a:pPr algn="just">
              <a:lnSpc>
                <a:spcPct val="150000"/>
              </a:lnSpc>
              <a:spcAft>
                <a:spcPts val="0"/>
              </a:spcAft>
            </a:pPr>
            <a:r>
              <a:rPr lang="zh-CN" altLang="zh-CN" sz="2800" kern="100" dirty="0">
                <a:latin typeface="Times New Roman"/>
                <a:ea typeface="华文细黑"/>
                <a:cs typeface="Times New Roman"/>
              </a:rPr>
              <a:t>记叙文一般要有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，考生写记叙文都会用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的视角去写，这固然不错，但是文中的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不一定就是作者自己。所谓转换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的视角，就是改变把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等同于作者自己的写作定势。</a:t>
            </a:r>
            <a:endParaRPr lang="zh-CN" altLang="zh-CN" sz="1050" kern="100" dirty="0">
              <a:latin typeface="宋体"/>
              <a:cs typeface="Courier New"/>
            </a:endParaRPr>
          </a:p>
          <a:p>
            <a:pPr algn="just">
              <a:lnSpc>
                <a:spcPct val="150000"/>
              </a:lnSpc>
              <a:spcAft>
                <a:spcPts val="0"/>
              </a:spcAft>
            </a:pPr>
            <a:r>
              <a:rPr lang="en-US" altLang="zh-CN" sz="2800" b="1" kern="100" dirty="0">
                <a:latin typeface="Times New Roman"/>
                <a:ea typeface="华文细黑"/>
                <a:cs typeface="Courier New"/>
              </a:rPr>
              <a:t>1.</a:t>
            </a:r>
            <a:r>
              <a:rPr lang="en-US" altLang="zh-CN" sz="2800" b="1" kern="100" dirty="0">
                <a:latin typeface="宋体"/>
                <a:ea typeface="华文细黑"/>
                <a:cs typeface="Times New Roman"/>
              </a:rPr>
              <a:t>“</a:t>
            </a:r>
            <a:r>
              <a:rPr lang="zh-CN" altLang="zh-CN" sz="2800" b="1" kern="100" dirty="0">
                <a:latin typeface="Times New Roman"/>
                <a:ea typeface="华文细黑"/>
                <a:cs typeface="Times New Roman"/>
              </a:rPr>
              <a:t>我</a:t>
            </a:r>
            <a:r>
              <a:rPr lang="en-US" altLang="zh-CN" sz="2800" b="1" kern="100" dirty="0">
                <a:latin typeface="宋体"/>
                <a:ea typeface="华文细黑"/>
                <a:cs typeface="Times New Roman"/>
              </a:rPr>
              <a:t>”</a:t>
            </a:r>
            <a:r>
              <a:rPr lang="zh-CN" altLang="zh-CN" sz="2800" b="1" kern="100" dirty="0">
                <a:latin typeface="Times New Roman"/>
                <a:ea typeface="华文细黑"/>
                <a:cs typeface="Times New Roman"/>
              </a:rPr>
              <a:t>不是我。</a:t>
            </a:r>
            <a:endParaRPr lang="zh-CN" altLang="zh-CN" sz="1050" b="1"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不是我，就是说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可以是他人，把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变成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。例如以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色彩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为话题写一篇记叙文，你可以真实地从自己的视角去描叙。但是，如果我们轻轻一变，就会有别样的风采。如完全可以把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变成一位盲人，从盲人的角度用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展开叙述，那情景多么动人。又</a:t>
            </a:r>
            <a:r>
              <a:rPr lang="zh-CN" altLang="zh-CN" sz="2800" kern="100" dirty="0" smtClean="0">
                <a:latin typeface="Times New Roman"/>
                <a:ea typeface="华文细黑"/>
                <a:cs typeface="Times New Roman"/>
              </a:rPr>
              <a:t>如</a:t>
            </a:r>
            <a:r>
              <a:rPr lang="zh-CN" altLang="zh-CN" sz="2800" kern="100" spc="-50" dirty="0">
                <a:solidFill>
                  <a:prstClr val="black"/>
                </a:solidFill>
                <a:latin typeface="Times New Roman"/>
                <a:ea typeface="华文细黑"/>
                <a:cs typeface="Times New Roman"/>
              </a:rPr>
              <a:t>以</a:t>
            </a:r>
            <a:r>
              <a:rPr lang="en-US" altLang="zh-CN" sz="2800" kern="100" spc="-50" dirty="0">
                <a:solidFill>
                  <a:prstClr val="black"/>
                </a:solidFill>
                <a:latin typeface="宋体"/>
                <a:ea typeface="华文细黑"/>
                <a:cs typeface="Times New Roman"/>
              </a:rPr>
              <a:t>“</a:t>
            </a:r>
            <a:r>
              <a:rPr lang="zh-CN" altLang="zh-CN" sz="2800" kern="100" spc="-50" dirty="0">
                <a:solidFill>
                  <a:prstClr val="black"/>
                </a:solidFill>
                <a:latin typeface="Times New Roman"/>
                <a:ea typeface="华文细黑"/>
                <a:cs typeface="Times New Roman"/>
              </a:rPr>
              <a:t>杜甫</a:t>
            </a:r>
            <a:r>
              <a:rPr lang="en-US" altLang="zh-CN" sz="2800" kern="100" spc="-50" dirty="0">
                <a:solidFill>
                  <a:prstClr val="black"/>
                </a:solidFill>
                <a:latin typeface="宋体"/>
                <a:ea typeface="华文细黑"/>
                <a:cs typeface="Times New Roman"/>
              </a:rPr>
              <a:t>”</a:t>
            </a:r>
            <a:r>
              <a:rPr lang="zh-CN" altLang="zh-CN" sz="2800" kern="100" spc="-50" dirty="0">
                <a:solidFill>
                  <a:prstClr val="black"/>
                </a:solidFill>
                <a:latin typeface="Times New Roman"/>
                <a:ea typeface="华文细黑"/>
                <a:cs typeface="Times New Roman"/>
              </a:rPr>
              <a:t>为写作对象写一篇记叙文。考生可能自然地从自己的角度去写，</a:t>
            </a:r>
            <a:endParaRPr lang="zh-CN" altLang="zh-CN" sz="1050" kern="100" spc="-50" dirty="0">
              <a:effectLst/>
              <a:latin typeface="宋体"/>
              <a:cs typeface="Courier New"/>
            </a:endParaRPr>
          </a:p>
        </p:txBody>
      </p:sp>
    </p:spTree>
    <p:extLst>
      <p:ext uri="{BB962C8B-B14F-4D97-AF65-F5344CB8AC3E}">
        <p14:creationId xmlns:p14="http://schemas.microsoft.com/office/powerpoint/2010/main" val="203651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07901"/>
            <a:ext cx="11478502" cy="6686935"/>
          </a:xfrm>
          <a:prstGeom prst="rect">
            <a:avLst/>
          </a:prstGeom>
        </p:spPr>
        <p:txBody>
          <a:bodyPr wrap="square" lIns="121898" tIns="60948" rIns="121898" bIns="60948">
            <a:spAutoFit/>
          </a:bodyPr>
          <a:lstStyle/>
          <a:p>
            <a:pPr lvl="0" algn="just">
              <a:lnSpc>
                <a:spcPct val="140000"/>
              </a:lnSpc>
            </a:pPr>
            <a:r>
              <a:rPr lang="zh-CN" altLang="zh-CN" sz="2800" kern="100" dirty="0" smtClean="0">
                <a:solidFill>
                  <a:prstClr val="black"/>
                </a:solidFill>
                <a:latin typeface="Times New Roman"/>
                <a:ea typeface="华文细黑"/>
                <a:cs typeface="Times New Roman"/>
              </a:rPr>
              <a:t>如果</a:t>
            </a:r>
            <a:r>
              <a:rPr lang="zh-CN" altLang="zh-CN" sz="2800" kern="100" dirty="0">
                <a:solidFill>
                  <a:prstClr val="black"/>
                </a:solidFill>
                <a:latin typeface="Times New Roman"/>
                <a:ea typeface="华文细黑"/>
                <a:cs typeface="Times New Roman"/>
              </a:rPr>
              <a:t>转换一下，把</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我</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变成李白，变成杜甫的儿子，变成杜甫的朋友严武，那写起来会多么令人耳目一新呀</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algn="just">
              <a:lnSpc>
                <a:spcPct val="140000"/>
              </a:lnSpc>
              <a:spcAft>
                <a:spcPts val="0"/>
              </a:spcAft>
            </a:pPr>
            <a:r>
              <a:rPr lang="en-US" altLang="zh-CN" sz="2800" b="1" kern="100" dirty="0">
                <a:latin typeface="Times New Roman"/>
                <a:ea typeface="华文细黑"/>
                <a:cs typeface="Courier New"/>
              </a:rPr>
              <a:t>2.</a:t>
            </a:r>
            <a:r>
              <a:rPr lang="en-US" altLang="zh-CN" sz="2800" b="1" kern="100" dirty="0">
                <a:latin typeface="宋体"/>
                <a:ea typeface="华文细黑"/>
                <a:cs typeface="Times New Roman"/>
              </a:rPr>
              <a:t>“</a:t>
            </a:r>
            <a:r>
              <a:rPr lang="zh-CN" altLang="zh-CN" sz="2800" b="1" kern="100" dirty="0">
                <a:latin typeface="Times New Roman"/>
                <a:ea typeface="华文细黑"/>
                <a:cs typeface="Times New Roman"/>
              </a:rPr>
              <a:t>我</a:t>
            </a:r>
            <a:r>
              <a:rPr lang="en-US" altLang="zh-CN" sz="2800" b="1" kern="100" dirty="0">
                <a:latin typeface="宋体"/>
                <a:ea typeface="华文细黑"/>
                <a:cs typeface="Times New Roman"/>
              </a:rPr>
              <a:t>”</a:t>
            </a:r>
            <a:r>
              <a:rPr lang="zh-CN" altLang="zh-CN" sz="2800" b="1" kern="100" dirty="0">
                <a:latin typeface="Times New Roman"/>
                <a:ea typeface="华文细黑"/>
                <a:cs typeface="Times New Roman"/>
              </a:rPr>
              <a:t>不是人。</a:t>
            </a:r>
            <a:endParaRPr lang="zh-CN" altLang="zh-CN" sz="1050" b="1"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不是我，视角可以换为他人；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不是人，视角可以换为动物、植物、器物或者抽象的事物。例如以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高三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为话题写记叙文，考生自然会从一名高三学生的视角去写高三生活之苦之累等，可是有一位考生以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狗眼看高三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为题，把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变为一名高三学生家中的宠物狗，写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的生活水平大大提高了，整天不是排骨就是鸡骨，又写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的主人突然对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疏远了，而且女主人一见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汪汪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。正是从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的视角写出家有儿子读高三而带来的一系列变化，读来妙趣横生</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327237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19422"/>
            <a:ext cx="11478502" cy="3918484"/>
          </a:xfrm>
          <a:prstGeom prst="rect">
            <a:avLst/>
          </a:prstGeom>
        </p:spPr>
        <p:txBody>
          <a:bodyPr wrap="square" lIns="121898" tIns="60948" rIns="121898" bIns="60948">
            <a:spAutoFit/>
          </a:bodyPr>
          <a:lstStyle/>
          <a:p>
            <a:pPr algn="just">
              <a:lnSpc>
                <a:spcPct val="150000"/>
              </a:lnSpc>
              <a:spcAft>
                <a:spcPts val="0"/>
              </a:spcAft>
            </a:pPr>
            <a:r>
              <a:rPr lang="zh-CN" altLang="zh-CN" sz="2800" kern="100">
                <a:latin typeface="Times New Roman"/>
                <a:ea typeface="华文细黑"/>
                <a:cs typeface="Times New Roman"/>
              </a:rPr>
              <a:t>有一年高考作文，以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诚信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为话题，其中一篇满分作文</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《一张百元假钞的自述》，以百元假钞的视角，写自己怎么被制造出来，怎么流通，在流通过程中目睹了人们种种不诚信的行为，最后发出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诚信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的呼唤。还有一篇满分作文，也是以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诚信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为话题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《我呐喊》，文中的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是谁呢？是诚信，诚信在台上发表演讲。所以，视角一改变，文章往往可以让人耳目一新。</a:t>
            </a:r>
            <a:endParaRPr lang="zh-CN" altLang="zh-CN" sz="1050" kern="100" dirty="0">
              <a:effectLst/>
              <a:latin typeface="宋体"/>
              <a:cs typeface="Courier New"/>
            </a:endParaRPr>
          </a:p>
        </p:txBody>
      </p:sp>
    </p:spTree>
    <p:extLst>
      <p:ext uri="{BB962C8B-B14F-4D97-AF65-F5344CB8AC3E}">
        <p14:creationId xmlns:p14="http://schemas.microsoft.com/office/powerpoint/2010/main" val="2842396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78888"/>
            <a:ext cx="11478502" cy="5211146"/>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3.</a:t>
            </a:r>
            <a:r>
              <a:rPr lang="en-US" altLang="zh-CN" sz="2800" b="1" kern="100" dirty="0">
                <a:latin typeface="宋体"/>
                <a:ea typeface="华文细黑"/>
                <a:cs typeface="Times New Roman"/>
              </a:rPr>
              <a:t>“</a:t>
            </a:r>
            <a:r>
              <a:rPr lang="zh-CN" altLang="zh-CN" sz="2800" b="1" kern="100" dirty="0">
                <a:latin typeface="Times New Roman"/>
                <a:ea typeface="华文细黑"/>
                <a:cs typeface="Times New Roman"/>
              </a:rPr>
              <a:t>我</a:t>
            </a:r>
            <a:r>
              <a:rPr lang="en-US" altLang="zh-CN" sz="2800" b="1" kern="100" dirty="0">
                <a:latin typeface="宋体"/>
                <a:ea typeface="华文细黑"/>
                <a:cs typeface="Times New Roman"/>
              </a:rPr>
              <a:t>”</a:t>
            </a:r>
            <a:r>
              <a:rPr lang="zh-CN" altLang="zh-CN" sz="2800" b="1" kern="100" dirty="0">
                <a:latin typeface="Times New Roman"/>
                <a:ea typeface="华文细黑"/>
                <a:cs typeface="Times New Roman"/>
              </a:rPr>
              <a:t>可以是多个我。</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还记得苏轼的《赤壁赋》吗？文章采用主客对答、抑客扬主的表现手法表达作者的人生思考。不少专家都把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两人理解为两个苏轼，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代表达观的苏轼，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代表悲观的苏轼，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的辩法正反映了苏轼内心的悲观与乐观的矛盾斗争。心理学上讲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有三个，本我、自我、超我。我们为什么不把文中的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也变成两个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甚至三个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呢？如以现在的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的口吻给未来的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写封信，能不有新奇之效吗？</a:t>
            </a:r>
            <a:endParaRPr lang="zh-CN" altLang="zh-CN" sz="1050" kern="100" dirty="0">
              <a:effectLst/>
              <a:latin typeface="宋体"/>
              <a:cs typeface="Courier New"/>
            </a:endParaRPr>
          </a:p>
        </p:txBody>
      </p:sp>
    </p:spTree>
    <p:extLst>
      <p:ext uri="{BB962C8B-B14F-4D97-AF65-F5344CB8AC3E}">
        <p14:creationId xmlns:p14="http://schemas.microsoft.com/office/powerpoint/2010/main" val="188071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22914"/>
            <a:ext cx="11478502" cy="6503807"/>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微软雅黑"/>
                <a:ea typeface="微软雅黑"/>
                <a:cs typeface="Times New Roman"/>
              </a:rPr>
              <a:t>二、他、它的视角转换</a:t>
            </a:r>
          </a:p>
          <a:p>
            <a:pPr algn="just">
              <a:lnSpc>
                <a:spcPct val="150000"/>
              </a:lnSpc>
              <a:spcAft>
                <a:spcPts val="0"/>
              </a:spcAft>
            </a:pPr>
            <a:r>
              <a:rPr lang="zh-CN" altLang="zh-CN" sz="2800" kern="100" dirty="0">
                <a:latin typeface="Times New Roman"/>
                <a:ea typeface="华文细黑"/>
                <a:cs typeface="Times New Roman"/>
              </a:rPr>
              <a:t>文中有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，自然有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。转换视角，也可以把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换成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。这样一变，拉近了距离，便于展开对话和抒情。在一篇《汝是一朵勇气花》的高考满分作文中，作者选取醇香的茉莉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王昭君、带刺的玫瑰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武则天、火红的杜鹃</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花木兰三个历史人物，分述其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勇气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行为后，升华其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勇气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价值。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昭君，汝是一朵勇气花！牺牲自我著和平，幸福了汉人、胡人！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武媚，汝是一朵勇气花！无字丰碑任评说，吸引着古人、今人！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木兰，汝是一朵勇气花！骏马秋风骄须眉，感动着男人、女人！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角度新颖，辞采醉人。试想，如果把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换成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，情、色上会黯淡多少！</a:t>
            </a:r>
            <a:endParaRPr lang="zh-CN" altLang="zh-CN" sz="1050" kern="100" dirty="0">
              <a:effectLst/>
              <a:latin typeface="宋体"/>
              <a:cs typeface="Courier New"/>
            </a:endParaRPr>
          </a:p>
        </p:txBody>
      </p:sp>
    </p:spTree>
    <p:extLst>
      <p:ext uri="{BB962C8B-B14F-4D97-AF65-F5344CB8AC3E}">
        <p14:creationId xmlns:p14="http://schemas.microsoft.com/office/powerpoint/2010/main" val="108149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89434"/>
            <a:ext cx="11478502" cy="6828768"/>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微软雅黑"/>
                <a:ea typeface="微软雅黑"/>
                <a:cs typeface="Times New Roman"/>
              </a:rPr>
              <a:t>三、变单一视角为双重或多重视角</a:t>
            </a:r>
          </a:p>
          <a:p>
            <a:pPr lvl="0">
              <a:lnSpc>
                <a:spcPct val="150000"/>
              </a:lnSpc>
            </a:pPr>
            <a:r>
              <a:rPr lang="zh-CN" altLang="zh-CN" sz="2800" kern="100" dirty="0" smtClean="0">
                <a:latin typeface="Times New Roman"/>
                <a:ea typeface="华文细黑"/>
                <a:cs typeface="Times New Roman"/>
              </a:rPr>
              <a:t>古典诗歌中有一种表现手法叫</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对写法</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，就是从对方的角度表</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我</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。如王维《九月九日忆山东兄弟》开头两句写</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我</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想</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他们</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独在异乡为异客，每逢佳节倍思亲。</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接着写</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他们</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想</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我</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遥知兄弟登高处，遍插茱萸少一人。</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当然</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他们想我</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也终归是</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我</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的视角，但这一变换，使诗有了双重视角，仿佛是</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一种情，两地思</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，有了画面感和时空感。这种</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花开两朵，各表一枝</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式写别情，新颖别致，大大拓展了表现空间。我们写记叙文，也可以借鉴这种</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对写法</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，把单一的</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我</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的视角变为</a:t>
            </a:r>
            <a:r>
              <a:rPr lang="en-US" altLang="zh-CN" sz="2800" kern="100" spc="-50" dirty="0">
                <a:solidFill>
                  <a:prstClr val="black"/>
                </a:solidFill>
                <a:latin typeface="宋体"/>
                <a:ea typeface="华文细黑"/>
                <a:cs typeface="Times New Roman"/>
              </a:rPr>
              <a:t>“</a:t>
            </a:r>
            <a:r>
              <a:rPr lang="zh-CN" altLang="zh-CN" sz="2800" kern="100" spc="-50" dirty="0">
                <a:solidFill>
                  <a:prstClr val="black"/>
                </a:solidFill>
                <a:latin typeface="Times New Roman"/>
                <a:ea typeface="华文细黑"/>
                <a:cs typeface="Times New Roman"/>
              </a:rPr>
              <a:t>我</a:t>
            </a:r>
            <a:r>
              <a:rPr lang="en-US" altLang="zh-CN" sz="2800" kern="100" spc="-50" dirty="0">
                <a:solidFill>
                  <a:prstClr val="black"/>
                </a:solidFill>
                <a:latin typeface="宋体"/>
                <a:ea typeface="华文细黑"/>
                <a:cs typeface="Times New Roman"/>
              </a:rPr>
              <a:t>”“</a:t>
            </a:r>
            <a:r>
              <a:rPr lang="zh-CN" altLang="zh-CN" sz="2800" kern="100" spc="-50" dirty="0">
                <a:solidFill>
                  <a:prstClr val="black"/>
                </a:solidFill>
                <a:latin typeface="Times New Roman"/>
                <a:ea typeface="华文细黑"/>
                <a:cs typeface="Times New Roman"/>
              </a:rPr>
              <a:t>你</a:t>
            </a:r>
            <a:r>
              <a:rPr lang="en-US" altLang="zh-CN" sz="2800" kern="100" spc="-50" dirty="0">
                <a:solidFill>
                  <a:prstClr val="black"/>
                </a:solidFill>
                <a:latin typeface="宋体"/>
                <a:ea typeface="华文细黑"/>
                <a:cs typeface="Times New Roman"/>
              </a:rPr>
              <a:t>”“</a:t>
            </a:r>
            <a:r>
              <a:rPr lang="zh-CN" altLang="zh-CN" sz="2800" kern="100" spc="-50" dirty="0">
                <a:solidFill>
                  <a:prstClr val="black"/>
                </a:solidFill>
                <a:latin typeface="Times New Roman"/>
                <a:ea typeface="华文细黑"/>
                <a:cs typeface="Times New Roman"/>
              </a:rPr>
              <a:t>他</a:t>
            </a:r>
            <a:r>
              <a:rPr lang="en-US" altLang="zh-CN" sz="2800" kern="100" spc="-50" dirty="0">
                <a:solidFill>
                  <a:prstClr val="black"/>
                </a:solidFill>
                <a:latin typeface="宋体"/>
                <a:ea typeface="华文细黑"/>
                <a:cs typeface="Times New Roman"/>
              </a:rPr>
              <a:t>”</a:t>
            </a:r>
            <a:r>
              <a:rPr lang="zh-CN" altLang="zh-CN" sz="2800" kern="100" spc="-50" dirty="0">
                <a:solidFill>
                  <a:prstClr val="black"/>
                </a:solidFill>
                <a:latin typeface="Times New Roman"/>
                <a:ea typeface="华文细黑"/>
                <a:cs typeface="Times New Roman"/>
              </a:rPr>
              <a:t>同时出现的多重视角。请看</a:t>
            </a:r>
            <a:r>
              <a:rPr lang="en-US" altLang="zh-CN" sz="2800" kern="100" spc="-50" dirty="0">
                <a:solidFill>
                  <a:prstClr val="black"/>
                </a:solidFill>
                <a:latin typeface="Times New Roman"/>
                <a:ea typeface="华文细黑"/>
                <a:cs typeface="Courier New"/>
              </a:rPr>
              <a:t>2011</a:t>
            </a:r>
            <a:r>
              <a:rPr lang="zh-CN" altLang="zh-CN" sz="2800" kern="100" spc="-50" dirty="0">
                <a:solidFill>
                  <a:prstClr val="black"/>
                </a:solidFill>
                <a:latin typeface="Times New Roman"/>
                <a:ea typeface="华文细黑"/>
                <a:cs typeface="Times New Roman"/>
              </a:rPr>
              <a:t>年四川高考优秀作文</a:t>
            </a:r>
            <a:r>
              <a:rPr lang="zh-CN" altLang="zh-CN" sz="2800" kern="100" spc="-50" dirty="0" smtClean="0">
                <a:solidFill>
                  <a:prstClr val="black"/>
                </a:solidFill>
                <a:latin typeface="Times New Roman"/>
                <a:ea typeface="华文细黑"/>
                <a:cs typeface="Times New Roman"/>
              </a:rPr>
              <a:t>。</a:t>
            </a:r>
            <a:endParaRPr lang="zh-CN" altLang="zh-CN" sz="1050" kern="100" spc="-50" dirty="0">
              <a:solidFill>
                <a:prstClr val="black"/>
              </a:solidFill>
              <a:latin typeface="宋体"/>
              <a:cs typeface="Courier New"/>
            </a:endParaRPr>
          </a:p>
        </p:txBody>
      </p:sp>
    </p:spTree>
    <p:extLst>
      <p:ext uri="{BB962C8B-B14F-4D97-AF65-F5344CB8AC3E}">
        <p14:creationId xmlns:p14="http://schemas.microsoft.com/office/powerpoint/2010/main" val="2145104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49474"/>
            <a:ext cx="11478502" cy="5940063"/>
          </a:xfrm>
          <a:prstGeom prst="rect">
            <a:avLst/>
          </a:prstGeom>
        </p:spPr>
        <p:txBody>
          <a:bodyPr wrap="square" lIns="121898" tIns="60948" rIns="121898" bIns="60948">
            <a:spAutoFit/>
          </a:bodyPr>
          <a:lstStyle/>
          <a:p>
            <a:pPr algn="ctr">
              <a:lnSpc>
                <a:spcPct val="150000"/>
              </a:lnSpc>
              <a:spcAft>
                <a:spcPts val="0"/>
              </a:spcAft>
            </a:pPr>
            <a:r>
              <a:rPr lang="zh-CN" altLang="zh-CN" sz="2800" b="1" kern="100" dirty="0" smtClean="0">
                <a:latin typeface="隶书"/>
                <a:ea typeface="华文细黑"/>
                <a:cs typeface="宋体"/>
              </a:rPr>
              <a:t>总</a:t>
            </a:r>
            <a:r>
              <a:rPr lang="zh-CN" altLang="zh-CN" sz="2800" b="1" kern="100" dirty="0">
                <a:latin typeface="隶书"/>
                <a:ea typeface="华文细黑"/>
                <a:cs typeface="宋体"/>
              </a:rPr>
              <a:t>有一种期待</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这是发生在楼道里的真实一幕</a:t>
            </a:r>
            <a:r>
              <a:rPr lang="en-US" altLang="zh-CN" sz="2800" kern="100" dirty="0">
                <a:latin typeface="宋体"/>
                <a:ea typeface="华文细黑"/>
                <a:cs typeface="Times New Roman"/>
              </a:rPr>
              <a:t>……</a:t>
            </a:r>
            <a:endParaRPr lang="zh-CN" altLang="zh-CN" sz="1050" kern="100" dirty="0">
              <a:latin typeface="宋体"/>
              <a:cs typeface="Courier New"/>
            </a:endParaRPr>
          </a:p>
          <a:p>
            <a:pPr algn="ctr">
              <a:lnSpc>
                <a:spcPct val="150000"/>
              </a:lnSpc>
              <a:spcAft>
                <a:spcPts val="0"/>
              </a:spcAft>
            </a:pPr>
            <a:r>
              <a:rPr lang="zh-CN" altLang="zh-CN" sz="2800" b="1" kern="100" dirty="0">
                <a:latin typeface="隶书"/>
                <a:ea typeface="华文细黑"/>
                <a:cs typeface="宋体"/>
              </a:rPr>
              <a:t>期待之小狗</a:t>
            </a:r>
            <a:r>
              <a:rPr lang="zh-CN" altLang="zh-CN" sz="2800" b="1" kern="100" dirty="0" smtClean="0">
                <a:latin typeface="隶书"/>
                <a:ea typeface="华文细黑"/>
                <a:cs typeface="宋体"/>
              </a:rPr>
              <a:t>篇</a:t>
            </a:r>
            <a:endParaRPr lang="en-US" altLang="zh-CN" sz="2800" b="1" kern="100" dirty="0" smtClean="0">
              <a:latin typeface="隶书"/>
              <a:ea typeface="华文细黑"/>
              <a:cs typeface="宋体"/>
            </a:endParaRPr>
          </a:p>
          <a:p>
            <a:pPr lvl="0" algn="just">
              <a:lnSpc>
                <a:spcPct val="150000"/>
              </a:lnSpc>
            </a:pPr>
            <a:r>
              <a:rPr lang="zh-CN" altLang="zh-CN" sz="2800" kern="100" dirty="0">
                <a:solidFill>
                  <a:srgbClr val="0000FF"/>
                </a:solidFill>
                <a:latin typeface="Times New Roman"/>
                <a:ea typeface="华文细黑"/>
                <a:cs typeface="Times New Roman"/>
              </a:rPr>
              <a:t>视角一：</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我</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的视角，狗的视角</a:t>
            </a:r>
            <a:r>
              <a:rPr lang="zh-CN" altLang="zh-CN" sz="2800" kern="100" dirty="0" smtClean="0">
                <a:solidFill>
                  <a:srgbClr val="0000FF"/>
                </a:solidFill>
                <a:latin typeface="Times New Roman"/>
                <a:ea typeface="华文细黑"/>
                <a:cs typeface="Times New Roman"/>
              </a:rPr>
              <a:t>。</a:t>
            </a:r>
            <a:endParaRPr lang="zh-CN" altLang="zh-CN" sz="1050" b="1" kern="100" dirty="0" smtClean="0">
              <a:latin typeface="宋体"/>
              <a:cs typeface="Courier New"/>
            </a:endParaRPr>
          </a:p>
          <a:p>
            <a:pPr indent="720000" algn="just">
              <a:lnSpc>
                <a:spcPct val="150000"/>
              </a:lnSpc>
              <a:spcAft>
                <a:spcPts val="0"/>
              </a:spcAft>
            </a:pPr>
            <a:r>
              <a:rPr lang="zh-CN" altLang="zh-CN" sz="2800" kern="100" dirty="0" smtClean="0">
                <a:latin typeface="Times New Roman"/>
                <a:ea typeface="华文细黑"/>
                <a:cs typeface="Times New Roman"/>
              </a:rPr>
              <a:t>很</a:t>
            </a:r>
            <a:r>
              <a:rPr lang="zh-CN" altLang="zh-CN" sz="2800" kern="100" dirty="0">
                <a:latin typeface="Times New Roman"/>
                <a:ea typeface="华文细黑"/>
                <a:cs typeface="Times New Roman"/>
              </a:rPr>
              <a:t>不幸，作为一条小狗，我刚出生没多久就被人从妈妈的怀里抱走，满以为生活会从此安逸，谁知道却碰到一个脾气暴躁的主人。稍不如意，她便会对我拳打脚踢。终于有一天，我鼓起勇气，逃出魔掌，然而却只能四处游荡。几天的奔波使我饥寒交迫，此刻连走路的力气都没有了，也许，我的生命就这样终结了吧</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399461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0298" y="1053530"/>
            <a:ext cx="11500473" cy="3887731"/>
          </a:xfrm>
          <a:prstGeom prst="rect">
            <a:avLst/>
          </a:prstGeom>
          <a:solidFill>
            <a:schemeClr val="accent1">
              <a:lumMod val="20000"/>
              <a:lumOff val="80000"/>
            </a:schemeClr>
          </a:solidFill>
        </p:spPr>
        <p:txBody>
          <a:bodyPr wrap="square">
            <a:spAutoFit/>
          </a:bodyPr>
          <a:lstStyle/>
          <a:p>
            <a:pPr lvl="0" algn="just">
              <a:lnSpc>
                <a:spcPct val="150000"/>
              </a:lnSpc>
            </a:pPr>
            <a:r>
              <a:rPr lang="en-US" altLang="zh-CN" sz="2800" b="1" kern="100" dirty="0">
                <a:solidFill>
                  <a:srgbClr val="0000FF"/>
                </a:solidFill>
                <a:latin typeface="IPAPANNEW"/>
                <a:ea typeface="华文细黑"/>
                <a:cs typeface="Times New Roman"/>
              </a:rPr>
              <a:t>[</a:t>
            </a:r>
            <a:r>
              <a:rPr lang="zh-CN" altLang="zh-CN" sz="2800" b="1" kern="100" dirty="0">
                <a:solidFill>
                  <a:srgbClr val="0000FF"/>
                </a:solidFill>
                <a:latin typeface="IPAPANNEW"/>
                <a:ea typeface="华文细黑"/>
                <a:cs typeface="Times New Roman"/>
              </a:rPr>
              <a:t>专题引语</a:t>
            </a:r>
            <a:r>
              <a:rPr lang="en-US" altLang="zh-CN" sz="2800" b="1" kern="100" dirty="0">
                <a:solidFill>
                  <a:srgbClr val="0000FF"/>
                </a:solidFill>
                <a:latin typeface="IPAPANNEW"/>
                <a:ea typeface="华文细黑"/>
                <a:cs typeface="Times New Roman"/>
              </a:rPr>
              <a:t>]</a:t>
            </a:r>
            <a:r>
              <a:rPr lang="zh-CN" altLang="zh-CN" sz="2800" kern="100" dirty="0">
                <a:solidFill>
                  <a:prstClr val="black"/>
                </a:solidFill>
                <a:latin typeface="Times New Roman"/>
                <a:ea typeface="华文细黑"/>
                <a:cs typeface="Times New Roman"/>
              </a:rPr>
              <a:t>　长期以来，考生写记叙文几乎形成了一种定势：从</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我</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的角度叙述，而且</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我</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一定是作者自己。单调、狭窄的叙述视角，使考生走不出构思、想象的小圈子，无法上升到</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大我</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的视野，千文一面，</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面目可憎</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。其实，只要把</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我</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的叙述视角轻轻一变，就能美妙无限：开阔视野，拓展写作的空间，</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吹皱心中写作的一池春水</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。研习完该专题训练，你的写作会有意想不到的提高。</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283780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228923"/>
            <a:ext cx="11478502" cy="4001071"/>
          </a:xfrm>
          <a:prstGeom prst="rect">
            <a:avLst/>
          </a:prstGeom>
        </p:spPr>
        <p:txBody>
          <a:bodyPr wrap="square" lIns="121898" tIns="60948" rIns="121898" bIns="60948">
            <a:spAutoFit/>
          </a:bodyPr>
          <a:lstStyle/>
          <a:p>
            <a:pPr indent="720000" algn="just">
              <a:lnSpc>
                <a:spcPct val="150000"/>
              </a:lnSpc>
              <a:spcAft>
                <a:spcPts val="0"/>
              </a:spcAft>
            </a:pPr>
            <a:r>
              <a:rPr lang="zh-CN" altLang="zh-CN" sz="2800" kern="100" dirty="0" smtClean="0">
                <a:latin typeface="Times New Roman"/>
                <a:ea typeface="华文细黑"/>
                <a:cs typeface="Times New Roman"/>
              </a:rPr>
              <a:t>好不容易</a:t>
            </a:r>
            <a:r>
              <a:rPr lang="zh-CN" altLang="zh-CN" sz="2800" kern="100" dirty="0">
                <a:latin typeface="Times New Roman"/>
                <a:ea typeface="华文细黑"/>
                <a:cs typeface="Times New Roman"/>
              </a:rPr>
              <a:t>，在一个楼道角落里，我找到一条破棉被，我想，或许这就是我的归宿吧！</a:t>
            </a:r>
            <a:endParaRPr lang="zh-CN" altLang="zh-CN" sz="1050" kern="100" dirty="0">
              <a:latin typeface="宋体"/>
              <a:cs typeface="Courier New"/>
            </a:endParaRPr>
          </a:p>
          <a:p>
            <a:pPr indent="720000">
              <a:lnSpc>
                <a:spcPct val="150000"/>
              </a:lnSpc>
            </a:pPr>
            <a:r>
              <a:rPr lang="zh-CN" altLang="zh-CN" sz="2800" kern="100" dirty="0">
                <a:latin typeface="Times New Roman"/>
                <a:ea typeface="华文细黑"/>
                <a:cs typeface="Times New Roman"/>
              </a:rPr>
              <a:t>突然，对面门开了，跳出来一个抱着球的小男孩，十二三岁的样子，很可爱。我突然意识到，这是我的机会。于是，我用柔和而充满期待的眼神望着他。他注意到我了，我看到他那明亮的双眼如同夏日夜空中的星星。我闭上眼睛，期待命运的改变</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37133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2422" y="64280"/>
            <a:ext cx="11709220" cy="6686935"/>
          </a:xfrm>
          <a:prstGeom prst="rect">
            <a:avLst/>
          </a:prstGeom>
        </p:spPr>
        <p:txBody>
          <a:bodyPr wrap="square" lIns="121898" tIns="60948" rIns="121898" bIns="60948">
            <a:spAutoFit/>
          </a:bodyPr>
          <a:lstStyle/>
          <a:p>
            <a:pPr lvl="0" algn="ctr">
              <a:lnSpc>
                <a:spcPct val="140000"/>
              </a:lnSpc>
            </a:pPr>
            <a:r>
              <a:rPr lang="zh-CN" altLang="zh-CN" sz="2800" b="1" kern="100" dirty="0">
                <a:solidFill>
                  <a:prstClr val="black"/>
                </a:solidFill>
                <a:latin typeface="隶书"/>
                <a:ea typeface="华文细黑"/>
                <a:cs typeface="宋体"/>
              </a:rPr>
              <a:t>期待之小男孩篇</a:t>
            </a:r>
            <a:endParaRPr lang="en-US" altLang="zh-CN" sz="2800" b="1" kern="100" dirty="0">
              <a:solidFill>
                <a:prstClr val="black"/>
              </a:solidFill>
              <a:latin typeface="隶书"/>
              <a:ea typeface="华文细黑"/>
              <a:cs typeface="宋体"/>
            </a:endParaRPr>
          </a:p>
          <a:p>
            <a:pPr lvl="0" algn="just">
              <a:lnSpc>
                <a:spcPct val="140000"/>
              </a:lnSpc>
            </a:pPr>
            <a:r>
              <a:rPr lang="zh-CN" altLang="zh-CN" sz="2800" kern="100" dirty="0">
                <a:solidFill>
                  <a:srgbClr val="0000FF"/>
                </a:solidFill>
                <a:latin typeface="Times New Roman"/>
                <a:ea typeface="华文细黑"/>
                <a:cs typeface="Times New Roman"/>
              </a:rPr>
              <a:t>视角二：</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我</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的视角，小男孩的视角。</a:t>
            </a:r>
            <a:endParaRPr lang="zh-CN" altLang="zh-CN" sz="1050" b="1" kern="100" dirty="0">
              <a:solidFill>
                <a:prstClr val="black"/>
              </a:solidFill>
              <a:latin typeface="宋体"/>
              <a:cs typeface="Courier New"/>
            </a:endParaRPr>
          </a:p>
          <a:p>
            <a:pPr lvl="0" indent="720000" algn="just">
              <a:lnSpc>
                <a:spcPct val="140000"/>
              </a:lnSpc>
            </a:pPr>
            <a:r>
              <a:rPr lang="zh-CN" altLang="zh-CN" sz="2800" kern="100" dirty="0">
                <a:solidFill>
                  <a:prstClr val="black"/>
                </a:solidFill>
                <a:latin typeface="Times New Roman"/>
                <a:ea typeface="华文细黑"/>
                <a:cs typeface="Times New Roman"/>
              </a:rPr>
              <a:t>人逢喜事精神爽，我把数学成绩告诉了爸妈，他们虽然表面上没有说什么，可心里早已乐开了花，破天荒地让我出去打球。</a:t>
            </a:r>
            <a:endParaRPr lang="en-US" altLang="zh-CN" sz="2800" kern="100" dirty="0">
              <a:solidFill>
                <a:prstClr val="black"/>
              </a:solidFill>
              <a:latin typeface="Times New Roman"/>
              <a:ea typeface="华文细黑"/>
              <a:cs typeface="Times New Roman"/>
            </a:endParaRPr>
          </a:p>
          <a:p>
            <a:pPr indent="720000" algn="just">
              <a:lnSpc>
                <a:spcPct val="140000"/>
              </a:lnSpc>
              <a:spcAft>
                <a:spcPts val="0"/>
              </a:spcAft>
            </a:pPr>
            <a:r>
              <a:rPr lang="zh-CN" altLang="zh-CN" sz="2800" kern="100" dirty="0" smtClean="0">
                <a:latin typeface="Times New Roman"/>
                <a:ea typeface="华文细黑"/>
                <a:cs typeface="Times New Roman"/>
              </a:rPr>
              <a:t>我抱着球刚一出门，</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啊！</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对面过道口有一条小狗，吓了我一跳！我停下脚步，看了看它，它可真瘦啊。我看到它那澄澈的双眸里，充满了伤感，充满了无奈。</a:t>
            </a:r>
            <a:endParaRPr lang="zh-CN" altLang="zh-CN" sz="1050" kern="100" dirty="0" smtClean="0">
              <a:latin typeface="宋体"/>
              <a:cs typeface="Courier New"/>
            </a:endParaRPr>
          </a:p>
          <a:p>
            <a:pPr indent="720000">
              <a:lnSpc>
                <a:spcPct val="140000"/>
              </a:lnSpc>
            </a:pPr>
            <a:r>
              <a:rPr lang="zh-CN" altLang="zh-CN" sz="2800" kern="100" dirty="0" smtClean="0">
                <a:latin typeface="Times New Roman"/>
                <a:ea typeface="华文细黑"/>
                <a:cs typeface="Times New Roman"/>
              </a:rPr>
              <a:t>它</a:t>
            </a:r>
            <a:r>
              <a:rPr lang="zh-CN" altLang="zh-CN" sz="2800" kern="100" dirty="0">
                <a:latin typeface="Times New Roman"/>
                <a:ea typeface="华文细黑"/>
                <a:cs typeface="Times New Roman"/>
              </a:rPr>
              <a:t>看见了我，眼睛顿时一亮，仿佛看见了救星一般。我想，它一定是经历了千般苦难才来到这儿的，我是不是该抱它回家呢？可是，父母肯定不会允许我带回一条脏兮兮的小狗。我该怎么办？我期待有人给我出主意，教我如何选择</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085750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06880"/>
            <a:ext cx="11478502" cy="5940063"/>
          </a:xfrm>
          <a:prstGeom prst="rect">
            <a:avLst/>
          </a:prstGeom>
        </p:spPr>
        <p:txBody>
          <a:bodyPr wrap="square" lIns="121898" tIns="60948" rIns="121898" bIns="60948">
            <a:spAutoFit/>
          </a:bodyPr>
          <a:lstStyle/>
          <a:p>
            <a:pPr algn="ctr">
              <a:lnSpc>
                <a:spcPct val="150000"/>
              </a:lnSpc>
              <a:spcAft>
                <a:spcPts val="0"/>
              </a:spcAft>
            </a:pPr>
            <a:r>
              <a:rPr lang="zh-CN" altLang="zh-CN" sz="2800" b="1" kern="100" dirty="0">
                <a:latin typeface="隶书"/>
                <a:ea typeface="华文细黑"/>
                <a:cs typeface="宋体"/>
              </a:rPr>
              <a:t>期待之旁观者</a:t>
            </a:r>
            <a:r>
              <a:rPr lang="zh-CN" altLang="zh-CN" sz="2800" b="1" kern="100" dirty="0" smtClean="0">
                <a:latin typeface="隶书"/>
                <a:ea typeface="华文细黑"/>
                <a:cs typeface="宋体"/>
              </a:rPr>
              <a:t>篇</a:t>
            </a:r>
            <a:endParaRPr lang="en-US" altLang="zh-CN" sz="2800" b="1" kern="100" dirty="0" smtClean="0">
              <a:latin typeface="隶书"/>
              <a:ea typeface="华文细黑"/>
              <a:cs typeface="宋体"/>
            </a:endParaRPr>
          </a:p>
          <a:p>
            <a:pPr lvl="0" algn="just">
              <a:lnSpc>
                <a:spcPct val="150000"/>
              </a:lnSpc>
            </a:pPr>
            <a:r>
              <a:rPr lang="zh-CN" altLang="zh-CN" sz="2800" kern="100" dirty="0">
                <a:solidFill>
                  <a:srgbClr val="0000FF"/>
                </a:solidFill>
                <a:latin typeface="Times New Roman"/>
                <a:ea typeface="华文细黑"/>
                <a:cs typeface="Times New Roman"/>
              </a:rPr>
              <a:t>视角三：</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我</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的视角，邻人的视角。　　</a:t>
            </a:r>
            <a:endParaRPr lang="zh-CN" altLang="zh-CN" sz="1050" b="1" kern="100" dirty="0" smtClean="0">
              <a:latin typeface="宋体"/>
              <a:cs typeface="Courier New"/>
            </a:endParaRPr>
          </a:p>
          <a:p>
            <a:pPr indent="720000" algn="just">
              <a:lnSpc>
                <a:spcPct val="150000"/>
              </a:lnSpc>
              <a:spcAft>
                <a:spcPts val="0"/>
              </a:spcAft>
            </a:pPr>
            <a:r>
              <a:rPr lang="zh-CN" altLang="zh-CN" sz="2800" kern="100" dirty="0" smtClean="0">
                <a:latin typeface="Times New Roman"/>
                <a:ea typeface="华文细黑"/>
                <a:cs typeface="Times New Roman"/>
              </a:rPr>
              <a:t>我</a:t>
            </a:r>
            <a:r>
              <a:rPr lang="zh-CN" altLang="zh-CN" sz="2800" kern="100" dirty="0">
                <a:latin typeface="Times New Roman"/>
                <a:ea typeface="华文细黑"/>
                <a:cs typeface="Times New Roman"/>
              </a:rPr>
              <a:t>下班回家倒垃圾，从楼道经过时，刚才的一幕我也看在了眼里。</a:t>
            </a:r>
            <a:r>
              <a:rPr lang="en-US" altLang="zh-CN" sz="2800" kern="100" dirty="0">
                <a:latin typeface="Times New Roman"/>
                <a:ea typeface="华文细黑"/>
                <a:cs typeface="Courier New"/>
              </a:rPr>
              <a:t>,</a:t>
            </a:r>
            <a:endParaRPr lang="zh-CN" altLang="zh-CN" sz="1050" kern="100" dirty="0">
              <a:latin typeface="宋体"/>
              <a:cs typeface="Courier New"/>
            </a:endParaRPr>
          </a:p>
          <a:p>
            <a:pPr indent="720000" algn="just">
              <a:lnSpc>
                <a:spcPct val="150000"/>
              </a:lnSpc>
              <a:spcAft>
                <a:spcPts val="0"/>
              </a:spcAft>
            </a:pPr>
            <a:r>
              <a:rPr lang="zh-CN" altLang="zh-CN" sz="2800" kern="100" dirty="0" smtClean="0">
                <a:latin typeface="Times New Roman"/>
                <a:ea typeface="华文细黑"/>
                <a:cs typeface="Times New Roman"/>
              </a:rPr>
              <a:t>一</a:t>
            </a:r>
            <a:r>
              <a:rPr lang="zh-CN" altLang="zh-CN" sz="2800" kern="100" dirty="0">
                <a:latin typeface="Times New Roman"/>
                <a:ea typeface="华文细黑"/>
                <a:cs typeface="Times New Roman"/>
              </a:rPr>
              <a:t>个小男孩和一条狗，男孩的家教很严，而狗的生命危在旦夕。很明显，男孩的抉择关系到一个小生命，在孝心与爱心的天平上，男孩究竟会给哪边加上砝码呢？小狗和小男孩那彼此期待的眼神交织在一起，令人动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indent="720000" algn="just">
              <a:lnSpc>
                <a:spcPct val="150000"/>
              </a:lnSpc>
              <a:spcAft>
                <a:spcPts val="0"/>
              </a:spcAft>
            </a:pPr>
            <a:r>
              <a:rPr lang="zh-CN" altLang="zh-CN" sz="2800" kern="100" dirty="0" smtClean="0">
                <a:latin typeface="Times New Roman"/>
                <a:ea typeface="华文细黑"/>
                <a:cs typeface="Times New Roman"/>
              </a:rPr>
              <a:t>此时</a:t>
            </a:r>
            <a:r>
              <a:rPr lang="zh-CN" altLang="zh-CN" sz="2800" kern="100" dirty="0">
                <a:latin typeface="Times New Roman"/>
                <a:ea typeface="华文细黑"/>
                <a:cs typeface="Times New Roman"/>
              </a:rPr>
              <a:t>，小狗和小男孩都呆呆地定在那里。于是，我也在一旁静静地站着不动，期待一个圆满的结局。</a:t>
            </a:r>
            <a:endParaRPr lang="zh-CN" altLang="zh-CN" sz="1050" kern="100" dirty="0">
              <a:effectLst/>
              <a:latin typeface="宋体"/>
              <a:cs typeface="Courier New"/>
            </a:endParaRPr>
          </a:p>
        </p:txBody>
      </p:sp>
    </p:spTree>
    <p:extLst>
      <p:ext uri="{BB962C8B-B14F-4D97-AF65-F5344CB8AC3E}">
        <p14:creationId xmlns:p14="http://schemas.microsoft.com/office/powerpoint/2010/main" val="29699814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06111"/>
            <a:ext cx="11478502" cy="5293733"/>
          </a:xfrm>
          <a:prstGeom prst="rect">
            <a:avLst/>
          </a:prstGeom>
        </p:spPr>
        <p:txBody>
          <a:bodyPr wrap="square" lIns="121898" tIns="60948" rIns="121898" bIns="60948">
            <a:spAutoFit/>
          </a:bodyPr>
          <a:lstStyle/>
          <a:p>
            <a:pPr algn="ctr">
              <a:lnSpc>
                <a:spcPct val="150000"/>
              </a:lnSpc>
              <a:spcAft>
                <a:spcPts val="0"/>
              </a:spcAft>
            </a:pPr>
            <a:r>
              <a:rPr lang="zh-CN" altLang="zh-CN" sz="2800" b="1" kern="100" dirty="0">
                <a:latin typeface="隶书"/>
                <a:ea typeface="华文细黑"/>
                <a:cs typeface="宋体"/>
              </a:rPr>
              <a:t>期待之结局篇</a:t>
            </a:r>
            <a:endParaRPr lang="zh-CN" altLang="zh-CN" sz="1050" b="1" kern="100" dirty="0">
              <a:latin typeface="宋体"/>
              <a:cs typeface="Courier New"/>
            </a:endParaRPr>
          </a:p>
          <a:p>
            <a:pPr lvl="0" algn="just">
              <a:lnSpc>
                <a:spcPct val="150000"/>
              </a:lnSpc>
            </a:pPr>
            <a:r>
              <a:rPr lang="zh-CN" altLang="zh-CN" sz="2800" kern="100" dirty="0">
                <a:solidFill>
                  <a:srgbClr val="0000FF"/>
                </a:solidFill>
                <a:latin typeface="Times New Roman"/>
                <a:ea typeface="华文细黑"/>
                <a:cs typeface="Times New Roman"/>
              </a:rPr>
              <a:t>三种视角，三个</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我</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同时发声，扣住中心，精确地总结和揭示</a:t>
            </a:r>
            <a:r>
              <a:rPr lang="zh-CN" altLang="zh-CN" sz="2800" kern="100" dirty="0" smtClean="0">
                <a:solidFill>
                  <a:srgbClr val="0000FF"/>
                </a:solidFill>
                <a:latin typeface="Times New Roman"/>
                <a:ea typeface="华文细黑"/>
                <a:cs typeface="Times New Roman"/>
              </a:rPr>
              <a:t>。</a:t>
            </a:r>
            <a:endParaRPr lang="en-US" altLang="zh-CN" sz="2800" kern="100" dirty="0" smtClean="0">
              <a:latin typeface="Times New Roman"/>
              <a:ea typeface="华文细黑"/>
              <a:cs typeface="Times New Roman"/>
            </a:endParaRPr>
          </a:p>
          <a:p>
            <a:pPr indent="720000" algn="just">
              <a:lnSpc>
                <a:spcPct val="150000"/>
              </a:lnSpc>
              <a:spcAft>
                <a:spcPts val="0"/>
              </a:spcAft>
            </a:pPr>
            <a:r>
              <a:rPr lang="zh-CN" altLang="zh-CN" sz="2800" kern="100" dirty="0" smtClean="0">
                <a:latin typeface="Times New Roman"/>
                <a:ea typeface="华文细黑"/>
                <a:cs typeface="Times New Roman"/>
              </a:rPr>
              <a:t>小</a:t>
            </a:r>
            <a:r>
              <a:rPr lang="zh-CN" altLang="zh-CN" sz="2800" kern="100" dirty="0">
                <a:latin typeface="Times New Roman"/>
                <a:ea typeface="华文细黑"/>
                <a:cs typeface="Times New Roman"/>
              </a:rPr>
              <a:t>男孩：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小狗，一个可爱的小生命，我不会抛弃你。来吧，可爱的狗狗。</a:t>
            </a:r>
            <a:r>
              <a:rPr lang="en-US" altLang="zh-CN" sz="2800" kern="100" dirty="0">
                <a:latin typeface="宋体"/>
                <a:ea typeface="华文细黑"/>
                <a:cs typeface="Times New Roman"/>
              </a:rPr>
              <a:t>”</a:t>
            </a:r>
            <a:endParaRPr lang="zh-CN" altLang="zh-CN" sz="1050" kern="100" dirty="0">
              <a:latin typeface="宋体"/>
              <a:cs typeface="Courier New"/>
            </a:endParaRPr>
          </a:p>
          <a:p>
            <a:pPr indent="720000" algn="just">
              <a:lnSpc>
                <a:spcPct val="150000"/>
              </a:lnSpc>
              <a:spcAft>
                <a:spcPts val="0"/>
              </a:spcAft>
            </a:pPr>
            <a:r>
              <a:rPr lang="zh-CN" altLang="zh-CN" sz="2800" kern="100" dirty="0">
                <a:latin typeface="Times New Roman"/>
                <a:ea typeface="华文细黑"/>
                <a:cs typeface="Times New Roman"/>
              </a:rPr>
              <a:t>小狗：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感谢上苍赐给我一个机会，我又获得了曾经失去的幸福。</a:t>
            </a:r>
            <a:r>
              <a:rPr lang="en-US" altLang="zh-CN" sz="2800" kern="100" dirty="0" smtClean="0">
                <a:latin typeface="宋体"/>
                <a:ea typeface="华文细黑"/>
                <a:cs typeface="Times New Roman"/>
              </a:rPr>
              <a:t>”</a:t>
            </a:r>
            <a:endParaRPr lang="zh-CN" altLang="zh-CN" sz="1050" kern="100" dirty="0">
              <a:latin typeface="宋体"/>
              <a:cs typeface="Courier New"/>
            </a:endParaRPr>
          </a:p>
          <a:p>
            <a:pPr indent="720000" algn="just">
              <a:lnSpc>
                <a:spcPct val="150000"/>
              </a:lnSpc>
              <a:spcAft>
                <a:spcPts val="0"/>
              </a:spcAft>
            </a:pPr>
            <a:r>
              <a:rPr lang="zh-CN" altLang="zh-CN" sz="2800" kern="100" dirty="0" smtClean="0">
                <a:latin typeface="Times New Roman"/>
                <a:ea typeface="华文细黑"/>
                <a:cs typeface="Times New Roman"/>
              </a:rPr>
              <a:t>旁观者</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总有一种期待，它代表了与命运和困难的不断抗争；总有一种期待，开出了沁人心脾的善良之花。</a:t>
            </a:r>
            <a:r>
              <a:rPr lang="en-US" altLang="zh-CN" sz="2800" kern="100" dirty="0">
                <a:latin typeface="宋体"/>
                <a:ea typeface="华文细黑"/>
                <a:cs typeface="Times New Roman"/>
              </a:rPr>
              <a:t>”</a:t>
            </a:r>
            <a:endParaRPr lang="zh-CN" altLang="zh-CN" sz="1050" kern="100" dirty="0">
              <a:latin typeface="宋体"/>
              <a:cs typeface="Courier New"/>
            </a:endParaRPr>
          </a:p>
          <a:p>
            <a:pPr indent="720000" algn="just">
              <a:lnSpc>
                <a:spcPct val="150000"/>
              </a:lnSpc>
              <a:spcAft>
                <a:spcPts val="0"/>
              </a:spcAft>
            </a:pPr>
            <a:r>
              <a:rPr lang="zh-CN" altLang="zh-CN" sz="2800" kern="100" dirty="0" smtClean="0">
                <a:latin typeface="Times New Roman"/>
                <a:ea typeface="华文细黑"/>
                <a:cs typeface="Times New Roman"/>
              </a:rPr>
              <a:t>是</a:t>
            </a:r>
            <a:r>
              <a:rPr lang="zh-CN" altLang="zh-CN" sz="2800" kern="100" dirty="0">
                <a:latin typeface="Times New Roman"/>
                <a:ea typeface="华文细黑"/>
                <a:cs typeface="Times New Roman"/>
              </a:rPr>
              <a:t>啊，总有一种期待，饱含热情和善良，最终会创造出</a:t>
            </a:r>
            <a:r>
              <a:rPr lang="zh-CN" altLang="zh-CN" sz="2800" kern="100" dirty="0" smtClean="0">
                <a:latin typeface="Times New Roman"/>
                <a:ea typeface="华文细黑"/>
                <a:cs typeface="Times New Roman"/>
              </a:rPr>
              <a:t>奇迹！</a:t>
            </a:r>
            <a:endParaRPr lang="zh-CN" altLang="zh-CN" sz="1050" kern="100" dirty="0">
              <a:effectLst/>
              <a:latin typeface="宋体"/>
              <a:cs typeface="Courier New"/>
            </a:endParaRPr>
          </a:p>
        </p:txBody>
      </p:sp>
    </p:spTree>
    <p:extLst>
      <p:ext uri="{BB962C8B-B14F-4D97-AF65-F5344CB8AC3E}">
        <p14:creationId xmlns:p14="http://schemas.microsoft.com/office/powerpoint/2010/main" val="3047681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869300"/>
            <a:ext cx="11478502" cy="1984430"/>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err="1">
                <a:solidFill>
                  <a:srgbClr val="C00000"/>
                </a:solidFill>
                <a:latin typeface="微软雅黑"/>
                <a:ea typeface="微软雅黑"/>
                <a:cs typeface="Times New Roman"/>
              </a:rPr>
              <a:t>亮点点评</a:t>
            </a:r>
            <a:r>
              <a:rPr lang="en-US" altLang="zh-CN" sz="2800" kern="100" dirty="0">
                <a:latin typeface="Times New Roman"/>
                <a:ea typeface="华文细黑"/>
                <a:cs typeface="Courier New"/>
              </a:rPr>
              <a:t> </a:t>
            </a:r>
            <a:r>
              <a:rPr lang="en-US" altLang="zh-CN" sz="2800" kern="100" dirty="0">
                <a:latin typeface="华文细黑"/>
                <a:ea typeface="华文细黑"/>
                <a:cs typeface="Times New Roman"/>
              </a:rPr>
              <a:t>　本来，这是一个平常而老套的故事：一个小男孩欲救一条流浪狗，被邻人看见了。可是，经过作者奇特的构思，多重的叙述视角的艺术加工，文章一下子生动起来，诗意盎然起来！</a:t>
            </a:r>
            <a:endParaRPr lang="en-US" altLang="zh-CN" sz="2800" kern="100" dirty="0">
              <a:effectLst/>
              <a:latin typeface="Times New Roman"/>
              <a:ea typeface="华文细黑"/>
              <a:cs typeface="Courier New"/>
            </a:endParaRPr>
          </a:p>
        </p:txBody>
      </p:sp>
      <p:pic>
        <p:nvPicPr>
          <p:cNvPr id="3" name="图片 2">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2915462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796066" y="3076446"/>
            <a:ext cx="6598281"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Ⅲ  </a:t>
            </a:r>
            <a:r>
              <a:rPr lang="zh-CN" altLang="en-US" sz="4000" b="1" dirty="0">
                <a:solidFill>
                  <a:schemeClr val="bg1"/>
                </a:solidFill>
                <a:latin typeface="Times New Roman" pitchFamily="18" charset="0"/>
                <a:ea typeface="微软雅黑" pitchFamily="34" charset="-122"/>
                <a:cs typeface="Times New Roman" pitchFamily="18" charset="0"/>
              </a:rPr>
              <a:t>实战演练，练出训练实效</a:t>
            </a:r>
          </a:p>
        </p:txBody>
      </p:sp>
    </p:spTree>
    <p:extLst>
      <p:ext uri="{BB962C8B-B14F-4D97-AF65-F5344CB8AC3E}">
        <p14:creationId xmlns:p14="http://schemas.microsoft.com/office/powerpoint/2010/main" val="2155667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558" y="1156915"/>
            <a:ext cx="11478502" cy="400107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根据以下材料，选取角度，自拟题目，写一篇不少于</a:t>
            </a:r>
            <a:r>
              <a:rPr lang="en-US" altLang="zh-CN" sz="2800" kern="100" dirty="0">
                <a:latin typeface="Times New Roman"/>
                <a:ea typeface="华文细黑"/>
                <a:cs typeface="Courier New"/>
              </a:rPr>
              <a:t>800</a:t>
            </a:r>
            <a:r>
              <a:rPr lang="zh-CN" altLang="zh-CN" sz="2800" kern="100" dirty="0">
                <a:latin typeface="Times New Roman"/>
                <a:ea typeface="华文细黑"/>
                <a:cs typeface="Times New Roman"/>
              </a:rPr>
              <a:t>字的记叙类文章，注意选用新颖的叙述视角。</a:t>
            </a:r>
            <a:endParaRPr lang="zh-CN" altLang="zh-CN" sz="1050" kern="100" dirty="0">
              <a:latin typeface="宋体"/>
              <a:cs typeface="Courier New"/>
            </a:endParaRPr>
          </a:p>
          <a:p>
            <a:pPr indent="720000" algn="just">
              <a:lnSpc>
                <a:spcPct val="150000"/>
              </a:lnSpc>
              <a:spcAft>
                <a:spcPts val="0"/>
              </a:spcAft>
            </a:pPr>
            <a:r>
              <a:rPr lang="zh-CN" altLang="zh-CN" sz="2800" kern="100" dirty="0">
                <a:latin typeface="Times New Roman"/>
                <a:ea typeface="华文细黑"/>
                <a:cs typeface="Times New Roman"/>
              </a:rPr>
              <a:t>中心是令人向往的地方，处于中心地带往往有诸多便利、机会和认同。当然也有人在中心地带迷失，最终边缘化。</a:t>
            </a:r>
            <a:endParaRPr lang="zh-CN" altLang="zh-CN" sz="1050" kern="100" dirty="0">
              <a:latin typeface="宋体"/>
              <a:cs typeface="Courier New"/>
            </a:endParaRPr>
          </a:p>
          <a:p>
            <a:pPr indent="720000" algn="just">
              <a:lnSpc>
                <a:spcPct val="150000"/>
              </a:lnSpc>
              <a:spcAft>
                <a:spcPts val="0"/>
              </a:spcAft>
            </a:pPr>
            <a:r>
              <a:rPr lang="zh-CN" altLang="zh-CN" sz="2800" kern="100" dirty="0">
                <a:latin typeface="Times New Roman"/>
                <a:ea typeface="华文细黑"/>
                <a:cs typeface="Times New Roman"/>
              </a:rPr>
              <a:t>边缘是让人平静的地方，它的质朴和别样让生活其中的人受益良多，甚至还吸引中心的人们探寻它的魅力。只要不沉沦，边缘也可以是中心。</a:t>
            </a:r>
            <a:endParaRPr lang="zh-CN" altLang="zh-CN" sz="1050" kern="100" dirty="0">
              <a:effectLst/>
              <a:latin typeface="宋体"/>
              <a:cs typeface="Courier New"/>
            </a:endParaRPr>
          </a:p>
        </p:txBody>
      </p:sp>
    </p:spTree>
    <p:extLst>
      <p:ext uri="{BB962C8B-B14F-4D97-AF65-F5344CB8AC3E}">
        <p14:creationId xmlns:p14="http://schemas.microsoft.com/office/powerpoint/2010/main" val="462003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33450"/>
            <a:ext cx="11478502" cy="5857477"/>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err="1">
                <a:solidFill>
                  <a:srgbClr val="C00000"/>
                </a:solidFill>
                <a:latin typeface="宋体" pitchFamily="2" charset="-122"/>
                <a:ea typeface="微软雅黑"/>
                <a:cs typeface="Times New Roman"/>
              </a:rPr>
              <a:t>写作提示</a:t>
            </a:r>
            <a:r>
              <a:rPr lang="en-US" altLang="zh-CN" sz="2800" kern="100" dirty="0">
                <a:latin typeface="宋体" pitchFamily="2" charset="-122"/>
                <a:ea typeface="华文细黑"/>
                <a:cs typeface="Courier New"/>
              </a:rPr>
              <a:t> </a:t>
            </a:r>
            <a:r>
              <a:rPr lang="en-US" altLang="zh-CN" sz="2800" kern="100" dirty="0">
                <a:latin typeface="宋体" pitchFamily="2" charset="-122"/>
                <a:ea typeface="华文细黑"/>
                <a:cs typeface="Times New Roman"/>
              </a:rPr>
              <a:t>　材料由两段话组成，意在说明中心与边缘的关系是辩证的。“中心”意味着机遇、关注、成功，它的确非常美好。然而，在挤向“中心”的过程中，有人会迷失，成了永远的边缘；有时，最明亮的中心地带也会最迷惘，最繁华的庙堂也会最凄凉。而处于“边缘”，可以得到宁静，有机会旁观、审视中心和自己，也许会收获另一番天地。中心会逐渐衰落，成为边缘；边缘也会由于不断努力而发展成新的中心。因此写作时要注意写明对两者关系的思考，努力做到二者兼顾，突出重点。如“心系中心，不畏边缘”“花开边缘，不曾凄凉”“心在哪里，中心就在哪里”……</a:t>
            </a:r>
            <a:endParaRPr lang="en-US" altLang="zh-CN" sz="2800" kern="100" dirty="0">
              <a:effectLst/>
              <a:latin typeface="宋体" pitchFamily="2" charset="-122"/>
              <a:ea typeface="华文细黑"/>
              <a:cs typeface="Courier New"/>
            </a:endParaRPr>
          </a:p>
        </p:txBody>
      </p:sp>
      <p:pic>
        <p:nvPicPr>
          <p:cNvPr id="3" name="图片 2">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4232044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C:\Users\Administrator\Desktop\师阁小朋友\5108620_162000884334_2.jpg"/>
          <p:cNvPicPr>
            <a:picLocks noChangeAspect="1" noChangeArrowheads="1"/>
          </p:cNvPicPr>
          <p:nvPr/>
        </p:nvPicPr>
        <p:blipFill rotWithShape="1">
          <a:blip r:embed="rId2">
            <a:extLst>
              <a:ext uri="{28A0092B-C50C-407E-A947-70E740481C1C}">
                <a14:useLocalDpi xmlns:a14="http://schemas.microsoft.com/office/drawing/2010/main" val="0"/>
              </a:ext>
            </a:extLst>
          </a:blip>
          <a:srcRect b="7639"/>
          <a:stretch/>
        </p:blipFill>
        <p:spPr bwMode="auto">
          <a:xfrm>
            <a:off x="-6387" y="1"/>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8"/>
          <p:cNvGrpSpPr/>
          <p:nvPr/>
        </p:nvGrpSpPr>
        <p:grpSpPr>
          <a:xfrm>
            <a:off x="-1275" y="3707638"/>
            <a:ext cx="12192000" cy="1375395"/>
            <a:chOff x="-1524000" y="2705990"/>
            <a:chExt cx="12192000" cy="1375395"/>
          </a:xfrm>
        </p:grpSpPr>
        <p:cxnSp>
          <p:nvCxnSpPr>
            <p:cNvPr id="10" name="直接连接符 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524000" y="2705990"/>
              <a:ext cx="12192000" cy="1375395"/>
              <a:chOff x="-1524000" y="2705990"/>
              <a:chExt cx="12192000" cy="1375395"/>
            </a:xfrm>
          </p:grpSpPr>
          <p:sp>
            <p:nvSpPr>
              <p:cNvPr id="12" name="矩形 1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矩形 6"/>
          <p:cNvSpPr/>
          <p:nvPr/>
        </p:nvSpPr>
        <p:spPr>
          <a:xfrm>
            <a:off x="3987002"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8" name="标题 1"/>
          <p:cNvSpPr txBox="1">
            <a:spLocks/>
          </p:cNvSpPr>
          <p:nvPr/>
        </p:nvSpPr>
        <p:spPr>
          <a:xfrm>
            <a:off x="2806362"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grpSp>
        <p:nvGrpSpPr>
          <p:cNvPr id="16" name="组合 15"/>
          <p:cNvGrpSpPr/>
          <p:nvPr/>
        </p:nvGrpSpPr>
        <p:grpSpPr>
          <a:xfrm>
            <a:off x="1466492" y="3650010"/>
            <a:ext cx="1440612" cy="1536473"/>
            <a:chOff x="1466492" y="3650010"/>
            <a:chExt cx="1440612" cy="1536473"/>
          </a:xfrm>
        </p:grpSpPr>
        <p:pic>
          <p:nvPicPr>
            <p:cNvPr id="18" name="图片 17"/>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9" name="图片 18"/>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536612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435">
                                          <p:stCondLst>
                                            <p:cond delay="0"/>
                                          </p:stCondLst>
                                        </p:cTn>
                                        <p:tgtEl>
                                          <p:spTgt spid="8"/>
                                        </p:tgtEl>
                                      </p:cBhvr>
                                    </p:animEffect>
                                    <p:anim calcmode="lin" valueType="num">
                                      <p:cBhvr>
                                        <p:cTn id="8" dur="1367"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8"/>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8"/>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8"/>
                                        </p:tgtEl>
                                        <p:attrNameLst>
                                          <p:attrName>ppt_y</p:attrName>
                                        </p:attrNameLst>
                                      </p:cBhvr>
                                      <p:tavLst>
                                        <p:tav tm="0" fmla="#ppt_y-sin(pi*$)/81">
                                          <p:val>
                                            <p:fltVal val="0"/>
                                          </p:val>
                                        </p:tav>
                                        <p:tav tm="100000">
                                          <p:val>
                                            <p:fltVal val="1"/>
                                          </p:val>
                                        </p:tav>
                                      </p:tavLst>
                                    </p:anim>
                                    <p:animScale>
                                      <p:cBhvr>
                                        <p:cTn id="13" dur="20">
                                          <p:stCondLst>
                                            <p:cond delay="487"/>
                                          </p:stCondLst>
                                        </p:cTn>
                                        <p:tgtEl>
                                          <p:spTgt spid="8"/>
                                        </p:tgtEl>
                                      </p:cBhvr>
                                      <p:to x="100000" y="60000"/>
                                    </p:animScale>
                                    <p:animScale>
                                      <p:cBhvr>
                                        <p:cTn id="14" dur="124" decel="50000">
                                          <p:stCondLst>
                                            <p:cond delay="507"/>
                                          </p:stCondLst>
                                        </p:cTn>
                                        <p:tgtEl>
                                          <p:spTgt spid="8"/>
                                        </p:tgtEl>
                                      </p:cBhvr>
                                      <p:to x="100000" y="100000"/>
                                    </p:animScale>
                                    <p:animScale>
                                      <p:cBhvr>
                                        <p:cTn id="15" dur="20">
                                          <p:stCondLst>
                                            <p:cond delay="984"/>
                                          </p:stCondLst>
                                        </p:cTn>
                                        <p:tgtEl>
                                          <p:spTgt spid="8"/>
                                        </p:tgtEl>
                                      </p:cBhvr>
                                      <p:to x="100000" y="80000"/>
                                    </p:animScale>
                                    <p:animScale>
                                      <p:cBhvr>
                                        <p:cTn id="16" dur="124" decel="50000">
                                          <p:stCondLst>
                                            <p:cond delay="1004"/>
                                          </p:stCondLst>
                                        </p:cTn>
                                        <p:tgtEl>
                                          <p:spTgt spid="8"/>
                                        </p:tgtEl>
                                      </p:cBhvr>
                                      <p:to x="100000" y="100000"/>
                                    </p:animScale>
                                    <p:animScale>
                                      <p:cBhvr>
                                        <p:cTn id="17" dur="20">
                                          <p:stCondLst>
                                            <p:cond delay="1231"/>
                                          </p:stCondLst>
                                        </p:cTn>
                                        <p:tgtEl>
                                          <p:spTgt spid="8"/>
                                        </p:tgtEl>
                                      </p:cBhvr>
                                      <p:to x="100000" y="90000"/>
                                    </p:animScale>
                                    <p:animScale>
                                      <p:cBhvr>
                                        <p:cTn id="18" dur="124" decel="50000">
                                          <p:stCondLst>
                                            <p:cond delay="1251"/>
                                          </p:stCondLst>
                                        </p:cTn>
                                        <p:tgtEl>
                                          <p:spTgt spid="8"/>
                                        </p:tgtEl>
                                      </p:cBhvr>
                                      <p:to x="100000" y="100000"/>
                                    </p:animScale>
                                    <p:animScale>
                                      <p:cBhvr>
                                        <p:cTn id="19" dur="20">
                                          <p:stCondLst>
                                            <p:cond delay="1356"/>
                                          </p:stCondLst>
                                        </p:cTn>
                                        <p:tgtEl>
                                          <p:spTgt spid="8"/>
                                        </p:tgtEl>
                                      </p:cBhvr>
                                      <p:to x="100000" y="95000"/>
                                    </p:animScale>
                                    <p:animScale>
                                      <p:cBhvr>
                                        <p:cTn id="20" dur="124" decel="50000">
                                          <p:stCondLst>
                                            <p:cond delay="1376"/>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2733675" cy="795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0" y="396912"/>
            <a:ext cx="2733675" cy="400110"/>
          </a:xfrm>
          <a:prstGeom prst="rect">
            <a:avLst/>
          </a:prstGeom>
          <a:solidFill>
            <a:schemeClr val="accent6">
              <a:lumMod val="75000"/>
              <a:alpha val="52000"/>
            </a:schemeClr>
          </a:solid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内容索引</a:t>
            </a:r>
            <a:endParaRPr lang="zh-CN" altLang="en-US" sz="2000" b="1" dirty="0">
              <a:solidFill>
                <a:schemeClr val="bg1"/>
              </a:solidFill>
              <a:latin typeface="微软雅黑" pitchFamily="34" charset="-122"/>
              <a:ea typeface="微软雅黑" pitchFamily="34" charset="-122"/>
            </a:endParaRPr>
          </a:p>
        </p:txBody>
      </p:sp>
      <p:cxnSp>
        <p:nvCxnSpPr>
          <p:cNvPr id="16" name="直接连接符 15"/>
          <p:cNvCxnSpPr/>
          <p:nvPr/>
        </p:nvCxnSpPr>
        <p:spPr>
          <a:xfrm>
            <a:off x="3815333" y="2819936"/>
            <a:ext cx="46800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hlinkClick r:id="rId3" action="ppaction://hlinksldjump"/>
          </p:cNvPr>
          <p:cNvSpPr txBox="1"/>
          <p:nvPr/>
        </p:nvSpPr>
        <p:spPr>
          <a:xfrm>
            <a:off x="3790950" y="2296716"/>
            <a:ext cx="4815011" cy="523220"/>
          </a:xfrm>
          <a:prstGeom prst="rect">
            <a:avLst/>
          </a:prstGeom>
          <a:noFill/>
        </p:spPr>
        <p:txBody>
          <a:bodyPr wrap="square" rtlCol="0">
            <a:spAutoFit/>
          </a:bodyPr>
          <a:lstStyle/>
          <a:p>
            <a:r>
              <a:rPr lang="en-US" altLang="zh-CN" sz="2800" b="1" dirty="0">
                <a:solidFill>
                  <a:srgbClr val="3114AC"/>
                </a:solidFill>
                <a:latin typeface="Times New Roman" pitchFamily="18" charset="0"/>
                <a:ea typeface="微软雅黑" pitchFamily="34" charset="-122"/>
                <a:cs typeface="Times New Roman" pitchFamily="18" charset="0"/>
              </a:rPr>
              <a:t>Ⅰ </a:t>
            </a:r>
            <a:r>
              <a:rPr lang="en-US" altLang="zh-CN" sz="2800" b="1" dirty="0" smtClean="0">
                <a:solidFill>
                  <a:srgbClr val="3114AC"/>
                </a:solidFill>
                <a:latin typeface="Times New Roman" pitchFamily="18" charset="0"/>
                <a:ea typeface="微软雅黑" pitchFamily="34" charset="-122"/>
                <a:cs typeface="Times New Roman" pitchFamily="18" charset="0"/>
              </a:rPr>
              <a:t> </a:t>
            </a:r>
            <a:r>
              <a:rPr lang="zh-CN" altLang="en-US" sz="2800" b="1" dirty="0" smtClean="0">
                <a:solidFill>
                  <a:srgbClr val="3114AC"/>
                </a:solidFill>
                <a:latin typeface="Times New Roman" pitchFamily="18" charset="0"/>
                <a:ea typeface="微软雅黑" pitchFamily="34" charset="-122"/>
                <a:cs typeface="Times New Roman" pitchFamily="18" charset="0"/>
              </a:rPr>
              <a:t>品读佳作，体悟出彩理由</a:t>
            </a:r>
            <a:endParaRPr lang="en-US" altLang="zh-CN" sz="2800" b="1" dirty="0" smtClean="0">
              <a:solidFill>
                <a:srgbClr val="3114AC"/>
              </a:solidFill>
              <a:latin typeface="Times New Roman" pitchFamily="18" charset="0"/>
              <a:ea typeface="微软雅黑" pitchFamily="34" charset="-122"/>
              <a:cs typeface="Times New Roman" pitchFamily="18" charset="0"/>
            </a:endParaRPr>
          </a:p>
        </p:txBody>
      </p:sp>
      <p:cxnSp>
        <p:nvCxnSpPr>
          <p:cNvPr id="18" name="直接连接符 17"/>
          <p:cNvCxnSpPr/>
          <p:nvPr/>
        </p:nvCxnSpPr>
        <p:spPr>
          <a:xfrm>
            <a:off x="3815333" y="3852013"/>
            <a:ext cx="4680000" cy="38"/>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hlinkClick r:id="rId4" action="ppaction://hlinksldjump"/>
          </p:cNvPr>
          <p:cNvSpPr txBox="1"/>
          <p:nvPr/>
        </p:nvSpPr>
        <p:spPr>
          <a:xfrm>
            <a:off x="3790950" y="3328831"/>
            <a:ext cx="4670995" cy="523220"/>
          </a:xfrm>
          <a:prstGeom prst="rect">
            <a:avLst/>
          </a:prstGeom>
          <a:noFill/>
        </p:spPr>
        <p:txBody>
          <a:bodyPr wrap="square" rtlCol="0">
            <a:spAutoFit/>
          </a:bodyPr>
          <a:lstStyle/>
          <a:p>
            <a:r>
              <a:rPr lang="en-US" altLang="zh-CN" sz="2800" b="1" dirty="0">
                <a:solidFill>
                  <a:srgbClr val="3114AC"/>
                </a:solidFill>
                <a:latin typeface="Times New Roman" pitchFamily="18" charset="0"/>
                <a:ea typeface="微软雅黑" pitchFamily="34" charset="-122"/>
                <a:cs typeface="Times New Roman" pitchFamily="18" charset="0"/>
              </a:rPr>
              <a:t>Ⅱ  </a:t>
            </a:r>
            <a:r>
              <a:rPr lang="zh-CN" altLang="en-US" sz="2800" b="1" dirty="0">
                <a:solidFill>
                  <a:srgbClr val="3114AC"/>
                </a:solidFill>
                <a:latin typeface="Times New Roman" pitchFamily="18" charset="0"/>
                <a:ea typeface="微软雅黑" pitchFamily="34" charset="-122"/>
                <a:cs typeface="Times New Roman" pitchFamily="18" charset="0"/>
              </a:rPr>
              <a:t>指点技巧，找到提升门径</a:t>
            </a:r>
            <a:endParaRPr lang="en-US" altLang="zh-CN" sz="2800" b="1" dirty="0">
              <a:solidFill>
                <a:srgbClr val="3114AC"/>
              </a:solidFill>
              <a:latin typeface="Times New Roman" pitchFamily="18" charset="0"/>
              <a:ea typeface="微软雅黑" pitchFamily="34" charset="-122"/>
              <a:cs typeface="Times New Roman" pitchFamily="18" charset="0"/>
            </a:endParaRPr>
          </a:p>
        </p:txBody>
      </p:sp>
      <p:sp>
        <p:nvSpPr>
          <p:cNvPr id="20" name="TextBox 19">
            <a:hlinkClick r:id="rId5" action="ppaction://hlinksldjump"/>
          </p:cNvPr>
          <p:cNvSpPr txBox="1"/>
          <p:nvPr/>
        </p:nvSpPr>
        <p:spPr>
          <a:xfrm>
            <a:off x="3790950" y="4418742"/>
            <a:ext cx="4815011" cy="523220"/>
          </a:xfrm>
          <a:prstGeom prst="rect">
            <a:avLst/>
          </a:prstGeom>
          <a:noFill/>
        </p:spPr>
        <p:txBody>
          <a:bodyPr wrap="square" rtlCol="0">
            <a:spAutoFit/>
          </a:bodyPr>
          <a:lstStyle/>
          <a:p>
            <a:pPr lvl="0"/>
            <a:r>
              <a:rPr lang="en-US" altLang="zh-CN" sz="2800" b="1" dirty="0">
                <a:solidFill>
                  <a:srgbClr val="3114AC"/>
                </a:solidFill>
                <a:latin typeface="Times New Roman" pitchFamily="18" charset="0"/>
                <a:ea typeface="微软雅黑" pitchFamily="34" charset="-122"/>
                <a:cs typeface="Times New Roman" pitchFamily="18" charset="0"/>
              </a:rPr>
              <a:t>Ⅲ  </a:t>
            </a:r>
            <a:r>
              <a:rPr lang="zh-CN" altLang="en-US" sz="2800" b="1" dirty="0">
                <a:solidFill>
                  <a:srgbClr val="3114AC"/>
                </a:solidFill>
                <a:latin typeface="Times New Roman" pitchFamily="18" charset="0"/>
                <a:ea typeface="微软雅黑" pitchFamily="34" charset="-122"/>
                <a:cs typeface="Times New Roman" pitchFamily="18" charset="0"/>
              </a:rPr>
              <a:t>实战演练，练出训练实效</a:t>
            </a:r>
          </a:p>
        </p:txBody>
      </p:sp>
      <p:cxnSp>
        <p:nvCxnSpPr>
          <p:cNvPr id="21" name="直接连接符 20"/>
          <p:cNvCxnSpPr/>
          <p:nvPr/>
        </p:nvCxnSpPr>
        <p:spPr>
          <a:xfrm>
            <a:off x="3790950" y="4941962"/>
            <a:ext cx="4680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1266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796066" y="3076446"/>
            <a:ext cx="6598281"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Ⅰ  </a:t>
            </a:r>
            <a:r>
              <a:rPr lang="zh-CN" altLang="en-US" sz="4000" b="1" dirty="0">
                <a:solidFill>
                  <a:schemeClr val="bg1"/>
                </a:solidFill>
                <a:latin typeface="Times New Roman" pitchFamily="18" charset="0"/>
                <a:ea typeface="微软雅黑" pitchFamily="34" charset="-122"/>
                <a:cs typeface="Times New Roman" pitchFamily="18" charset="0"/>
              </a:rPr>
              <a:t>品读佳作，体悟出彩理由</a:t>
            </a:r>
            <a:endParaRPr lang="en-US" altLang="zh-CN" sz="4000" b="1"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47984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102852"/>
            <a:ext cx="11449272" cy="6758749"/>
          </a:xfrm>
          <a:prstGeom prst="rect">
            <a:avLst/>
          </a:prstGeom>
        </p:spPr>
        <p:txBody>
          <a:bodyPr wrap="square" lIns="121898" tIns="60948" rIns="121898" bIns="60948">
            <a:spAutoFit/>
          </a:bodyPr>
          <a:lstStyle/>
          <a:p>
            <a:pPr algn="just">
              <a:lnSpc>
                <a:spcPct val="140000"/>
              </a:lnSpc>
              <a:spcAft>
                <a:spcPts val="0"/>
              </a:spcAft>
            </a:pPr>
            <a:r>
              <a:rPr lang="en-US" altLang="zh-CN" sz="2800" b="1" kern="100" dirty="0" err="1" smtClean="0">
                <a:solidFill>
                  <a:srgbClr val="C00000"/>
                </a:solidFill>
                <a:latin typeface="微软雅黑"/>
                <a:ea typeface="微软雅黑"/>
                <a:cs typeface="Times New Roman"/>
              </a:rPr>
              <a:t>真题回放</a:t>
            </a:r>
            <a:r>
              <a:rPr lang="en-US" altLang="zh-CN" sz="2800" kern="100" dirty="0">
                <a:latin typeface="华文细黑"/>
                <a:ea typeface="华文细黑"/>
                <a:cs typeface="Times New Roman"/>
              </a:rPr>
              <a:t>　</a:t>
            </a:r>
            <a:r>
              <a:rPr lang="en-US" altLang="zh-CN" sz="2800" kern="100" dirty="0">
                <a:latin typeface="Times New Roman"/>
                <a:ea typeface="华文细黑"/>
                <a:cs typeface="Courier New"/>
              </a:rPr>
              <a:t>(2015·</a:t>
            </a:r>
            <a:r>
              <a:rPr lang="en-US" altLang="zh-CN" sz="2800" kern="100" dirty="0">
                <a:latin typeface="华文细黑"/>
                <a:ea typeface="华文细黑"/>
                <a:cs typeface="Times New Roman"/>
              </a:rPr>
              <a:t>全国</a:t>
            </a:r>
            <a:r>
              <a:rPr lang="en-US" altLang="zh-CN" sz="2800" kern="100" dirty="0">
                <a:latin typeface="Times New Roman"/>
                <a:ea typeface="华文细黑"/>
                <a:cs typeface="Times New Roman"/>
              </a:rPr>
              <a:t>Ⅱ</a:t>
            </a:r>
            <a:r>
              <a:rPr lang="en-US" altLang="zh-CN" sz="2800" kern="100" dirty="0">
                <a:latin typeface="Times New Roman"/>
                <a:ea typeface="华文细黑"/>
                <a:cs typeface="Courier New"/>
              </a:rPr>
              <a:t>)</a:t>
            </a:r>
            <a:r>
              <a:rPr lang="en-US" altLang="zh-CN" sz="2800" kern="100" dirty="0">
                <a:latin typeface="华文细黑"/>
                <a:ea typeface="华文细黑"/>
                <a:cs typeface="Times New Roman"/>
              </a:rPr>
              <a:t>阅读下面的材料，根据要求写一篇不少于</a:t>
            </a:r>
            <a:r>
              <a:rPr lang="en-US" altLang="zh-CN" sz="2800" kern="100" dirty="0">
                <a:latin typeface="Times New Roman"/>
                <a:ea typeface="华文细黑"/>
                <a:cs typeface="Courier New"/>
              </a:rPr>
              <a:t>800</a:t>
            </a:r>
            <a:r>
              <a:rPr lang="en-US" altLang="zh-CN" sz="2800" kern="100" dirty="0">
                <a:latin typeface="华文细黑"/>
                <a:ea typeface="华文细黑"/>
                <a:cs typeface="Times New Roman"/>
              </a:rPr>
              <a:t>字的文章。</a:t>
            </a:r>
            <a:endParaRPr lang="en-US" altLang="zh-CN" sz="2800" kern="100" dirty="0">
              <a:latin typeface="Times New Roman"/>
              <a:ea typeface="华文细黑"/>
              <a:cs typeface="Courier New"/>
            </a:endParaRPr>
          </a:p>
          <a:p>
            <a:pPr indent="715963" algn="just">
              <a:lnSpc>
                <a:spcPct val="140000"/>
              </a:lnSpc>
              <a:spcAft>
                <a:spcPts val="0"/>
              </a:spcAft>
            </a:pPr>
            <a:r>
              <a:rPr lang="zh-CN" altLang="zh-CN" sz="2800" kern="100" dirty="0">
                <a:latin typeface="Times New Roman"/>
                <a:ea typeface="华文细黑"/>
                <a:cs typeface="Times New Roman"/>
              </a:rPr>
              <a:t>当代风采人物评选活动已产生最后三名候选人：大李，笃学敏思，矢志创新，为破解生命科学之谜做出重大贡献，率领团队一举跻身国际学术最前沿。老王，爱岗敬业，练就一手绝活，变普通技术为完美艺术，走出一条从职高生到焊接大师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大国工匠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之路。小刘，酷爱摄影，跋山涉水捕捉世间美景，他的博客赢得网友一片赞叹：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你带我们品味大千世界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你帮我们留住美丽乡愁。</a:t>
            </a:r>
            <a:r>
              <a:rPr lang="en-US" altLang="zh-CN" sz="2800" kern="100" dirty="0" smtClean="0">
                <a:latin typeface="宋体"/>
                <a:ea typeface="华文细黑"/>
                <a:cs typeface="Times New Roman"/>
              </a:rPr>
              <a:t>”</a:t>
            </a:r>
            <a:endParaRPr lang="en-US" altLang="zh-CN" sz="1050" kern="100" dirty="0" smtClean="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这三人中，你认为谁更具风采？请综合材料内容及含意作文，体现你的思考、权衡与选择。</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要求选好角度，确定立意，明确文体，自拟标题；不要套作，不得抄袭</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77976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45418"/>
            <a:ext cx="11478502" cy="6686935"/>
          </a:xfrm>
          <a:prstGeom prst="rect">
            <a:avLst/>
          </a:prstGeom>
        </p:spPr>
        <p:txBody>
          <a:bodyPr wrap="square" lIns="121898" tIns="60948" rIns="121898" bIns="60948">
            <a:spAutoFit/>
          </a:bodyPr>
          <a:lstStyle/>
          <a:p>
            <a:pPr algn="just">
              <a:lnSpc>
                <a:spcPct val="140000"/>
              </a:lnSpc>
              <a:spcAft>
                <a:spcPts val="0"/>
              </a:spcAft>
            </a:pPr>
            <a:r>
              <a:rPr lang="en-US" altLang="zh-CN" sz="2800" b="1" kern="100" dirty="0" err="1">
                <a:solidFill>
                  <a:srgbClr val="C00000"/>
                </a:solidFill>
                <a:latin typeface="微软雅黑"/>
                <a:ea typeface="微软雅黑"/>
                <a:cs typeface="Times New Roman"/>
              </a:rPr>
              <a:t>满分佳作</a:t>
            </a:r>
            <a:r>
              <a:rPr lang="en-US" altLang="zh-CN" sz="2800" b="1" kern="100" dirty="0">
                <a:solidFill>
                  <a:srgbClr val="C00000"/>
                </a:solidFill>
                <a:latin typeface="微软雅黑"/>
                <a:ea typeface="微软雅黑"/>
                <a:cs typeface="Times New Roman"/>
              </a:rPr>
              <a:t> </a:t>
            </a:r>
          </a:p>
          <a:p>
            <a:pPr algn="ctr">
              <a:lnSpc>
                <a:spcPct val="140000"/>
              </a:lnSpc>
              <a:spcAft>
                <a:spcPts val="0"/>
              </a:spcAft>
            </a:pPr>
            <a:r>
              <a:rPr lang="en-US" altLang="zh-CN" sz="2800" b="1" kern="100" dirty="0">
                <a:latin typeface="宋体"/>
                <a:ea typeface="华文细黑"/>
                <a:cs typeface="Times New Roman"/>
              </a:rPr>
              <a:t>“</a:t>
            </a:r>
            <a:r>
              <a:rPr lang="zh-CN" altLang="zh-CN" sz="2800" b="1" kern="100" dirty="0">
                <a:latin typeface="隶书"/>
                <a:ea typeface="华文细黑"/>
                <a:cs typeface="宋体"/>
              </a:rPr>
              <a:t>摄影机</a:t>
            </a:r>
            <a:r>
              <a:rPr lang="en-US" altLang="zh-CN" sz="2800" b="1" kern="100" dirty="0">
                <a:latin typeface="宋体"/>
                <a:ea typeface="华文细黑"/>
                <a:cs typeface="Times New Roman"/>
              </a:rPr>
              <a:t>”</a:t>
            </a:r>
            <a:r>
              <a:rPr lang="zh-CN" altLang="zh-CN" sz="2800" b="1" kern="100" dirty="0">
                <a:latin typeface="隶书"/>
                <a:ea typeface="华文细黑"/>
                <a:cs typeface="宋体"/>
              </a:rPr>
              <a:t>如是说</a:t>
            </a:r>
            <a:endParaRPr lang="zh-CN" altLang="zh-CN" sz="1050" b="1" kern="100" dirty="0">
              <a:latin typeface="宋体"/>
              <a:cs typeface="Courier New"/>
            </a:endParaRPr>
          </a:p>
          <a:p>
            <a:pPr algn="ctr">
              <a:lnSpc>
                <a:spcPct val="140000"/>
              </a:lnSpc>
              <a:spcAft>
                <a:spcPts val="0"/>
              </a:spcAft>
            </a:pPr>
            <a:r>
              <a:rPr lang="zh-CN" altLang="zh-CN" sz="2800" kern="100" dirty="0">
                <a:latin typeface="Times New Roman"/>
                <a:ea typeface="华文细黑"/>
                <a:cs typeface="Times New Roman"/>
              </a:rPr>
              <a:t>贵州一考生</a:t>
            </a:r>
            <a:endParaRPr lang="zh-CN" altLang="zh-CN" sz="1050" kern="100" dirty="0">
              <a:latin typeface="宋体"/>
              <a:cs typeface="Courier New"/>
            </a:endParaRPr>
          </a:p>
          <a:p>
            <a:pPr indent="718185" algn="just">
              <a:lnSpc>
                <a:spcPct val="140000"/>
              </a:lnSpc>
              <a:spcAft>
                <a:spcPts val="0"/>
              </a:spcAft>
            </a:pPr>
            <a:r>
              <a:rPr lang="zh-CN" altLang="zh-CN" sz="2800" kern="100" dirty="0">
                <a:latin typeface="Times New Roman"/>
                <a:ea typeface="华文细黑"/>
                <a:cs typeface="Times New Roman"/>
              </a:rPr>
              <a:t>我是一个小小的摄影机，自从那次主人的获奖作品在博客发布以后，赢得了网友的一片赞叹；这次主人的事迹荣登高考作文题，受到高考学子的青睐，作为他的助手，我同样感到荣幸。</a:t>
            </a:r>
            <a:endParaRPr lang="zh-CN" altLang="zh-CN" sz="1050" kern="100" dirty="0">
              <a:latin typeface="宋体"/>
              <a:cs typeface="Courier New"/>
            </a:endParaRPr>
          </a:p>
          <a:p>
            <a:pPr indent="718185" algn="just">
              <a:lnSpc>
                <a:spcPct val="140000"/>
              </a:lnSpc>
              <a:spcAft>
                <a:spcPts val="0"/>
              </a:spcAft>
            </a:pPr>
            <a:r>
              <a:rPr lang="zh-CN" altLang="zh-CN" sz="2800" kern="100" dirty="0">
                <a:latin typeface="Times New Roman"/>
                <a:ea typeface="华文细黑"/>
                <a:cs typeface="Times New Roman"/>
              </a:rPr>
              <a:t>我的主人是一个才华横溢的青年摄影师，是数码读图时代的宠儿。他的心中涌动着对美的热爱，他的意识中潜藏着对美的追求，他的肩上担负着传递美的责任。他背负着我，走乡串巷，穿梭于繁华闹市；跋山涉水，进军于深山野岭。他战胜浮躁，战胜寂寞，摒弃粗俗、丑恶的风格，用一颗纯净的心，去探索美的源头，去探究美的真谛。</a:t>
            </a:r>
            <a:endParaRPr lang="zh-CN" altLang="zh-CN" sz="1050" kern="100" dirty="0">
              <a:effectLst/>
              <a:latin typeface="宋体"/>
              <a:cs typeface="Courier New"/>
            </a:endParaRPr>
          </a:p>
        </p:txBody>
      </p:sp>
    </p:spTree>
    <p:extLst>
      <p:ext uri="{BB962C8B-B14F-4D97-AF65-F5344CB8AC3E}">
        <p14:creationId xmlns:p14="http://schemas.microsoft.com/office/powerpoint/2010/main" val="2738186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308621"/>
            <a:ext cx="11478502" cy="5857477"/>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说起主人的风采，当数他对美的热爱。高山流水、深谷浅滩，野芳幽香、佳木繁阴，东篱菊开、山萧枫黄，苍松绕云、石溪成潭，风霜高洁、水落石出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种种美景，无不使他心动。即便是循环往复的寻常四季，在他心中也如诗般激昂，如歌般悠扬。</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说起主人的风采，当数他对美的追求。最美的风光永远在人迹罕至的险峰，偏僻细微的地方。于是，他跋山涉水，去寻找高峰入云的巍峨；风餐露宿，去探究蔚蓝深海的绮丽。即使需要跨越千山万水，也决不放弃寻找人间仙境</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心中的香格里拉。在他心中，追寻美是上天赐予他的大任，于是，他用对美的执着，追求唯美世界的风采。</a:t>
            </a:r>
            <a:endParaRPr lang="zh-CN" altLang="zh-CN" sz="1050" kern="100" dirty="0">
              <a:effectLst/>
              <a:latin typeface="宋体"/>
              <a:cs typeface="Courier New"/>
            </a:endParaRPr>
          </a:p>
        </p:txBody>
      </p:sp>
    </p:spTree>
    <p:extLst>
      <p:ext uri="{BB962C8B-B14F-4D97-AF65-F5344CB8AC3E}">
        <p14:creationId xmlns:p14="http://schemas.microsoft.com/office/powerpoint/2010/main" val="2316891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316405"/>
            <a:ext cx="11478502" cy="5211146"/>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说起主人的风采，当数他对美的传递。著名雕塑大师罗丹说过：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生活中不是缺少美，而是缺少发现美的眼睛。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的主人就是用他的火眼金睛去发现美，并且通过博客、微信向世人展现世界的美、自然的风采。他带领我游览大江南北，为游子们携来家乡的祝福；他带领我穿越海滩码头，为家乡的父老带来成功的消息。登险峰，观日出；越沙漠，览月食，哪里有风险，哪里就有主人的足迹。为渴望知识的人们，他不顾个人的安危，去揭示大自然的奥秘，以激发人们对知识的渴求，从而扬起远航的风帆</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281598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74277"/>
            <a:ext cx="11478502" cy="6686935"/>
          </a:xfrm>
          <a:prstGeom prst="rect">
            <a:avLst/>
          </a:prstGeom>
        </p:spPr>
        <p:txBody>
          <a:bodyPr wrap="square" lIns="121898" tIns="60948" rIns="121898" bIns="60948">
            <a:spAutoFit/>
          </a:bodyPr>
          <a:lstStyle/>
          <a:p>
            <a:pPr indent="718185" algn="just">
              <a:lnSpc>
                <a:spcPct val="140000"/>
              </a:lnSpc>
              <a:spcAft>
                <a:spcPts val="0"/>
              </a:spcAft>
            </a:pPr>
            <a:r>
              <a:rPr lang="zh-CN" altLang="zh-CN" sz="2800" kern="100" dirty="0">
                <a:latin typeface="Times New Roman"/>
                <a:ea typeface="华文细黑"/>
                <a:cs typeface="Times New Roman"/>
              </a:rPr>
              <a:t>说起主人的风采，当数他对美的信念。那一次主人拍摄《坝上日出》，为选择新的拍摄点而摔得遍体鳞伤。他不止一次安慰自己，</a:t>
            </a:r>
            <a:r>
              <a:rPr lang="en-US" altLang="zh-CN" sz="2800" kern="100" dirty="0">
                <a:latin typeface="Times New Roman"/>
                <a:ea typeface="华文细黑"/>
                <a:cs typeface="Courier New"/>
              </a:rPr>
              <a:t>17</a:t>
            </a:r>
            <a:r>
              <a:rPr lang="zh-CN" altLang="zh-CN" sz="2800" kern="100" dirty="0">
                <a:latin typeface="Times New Roman"/>
                <a:ea typeface="华文细黑"/>
                <a:cs typeface="Times New Roman"/>
              </a:rPr>
              <a:t>岁的摄影师穆勒哈姆为向人们报道战争场面的悲壮之美而在叙利亚丧生，自己这点小伤算得了什么。</a:t>
            </a:r>
            <a:endParaRPr lang="zh-CN" altLang="zh-CN" sz="1050" kern="100" dirty="0">
              <a:latin typeface="宋体"/>
              <a:cs typeface="Courier New"/>
            </a:endParaRPr>
          </a:p>
          <a:p>
            <a:pPr indent="718185" algn="just">
              <a:lnSpc>
                <a:spcPct val="140000"/>
              </a:lnSpc>
              <a:spcAft>
                <a:spcPts val="0"/>
              </a:spcAft>
            </a:pPr>
            <a:r>
              <a:rPr lang="zh-CN" altLang="zh-CN" sz="2800" kern="100" dirty="0">
                <a:latin typeface="Times New Roman"/>
                <a:ea typeface="华文细黑"/>
                <a:cs typeface="Times New Roman"/>
              </a:rPr>
              <a:t>一位网友观赏了《坝上日出》这幅获奖作品后，感慨不已，他说：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面对万道金光从白桦树间穿透而出这浩瀚的天地，我内心的原净仿佛被阳光唤醒，心胸豁然开朗起来。</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40000"/>
              </a:lnSpc>
              <a:spcAft>
                <a:spcPts val="0"/>
              </a:spcAft>
            </a:pPr>
            <a:r>
              <a:rPr lang="zh-CN" altLang="zh-CN" sz="2800" kern="100" dirty="0">
                <a:latin typeface="Times New Roman"/>
                <a:ea typeface="华文细黑"/>
                <a:cs typeface="Times New Roman"/>
              </a:rPr>
              <a:t>网友的感慨，让我的主人震撼，他感受到了摄影作品的真正魅力，也感觉到摄影师所肩负的神圣使命。他慷慨其辞，说他要成为沟通自然与人类心灵的桥梁，成为人类灵魂的工程师</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indent="718185" algn="just">
              <a:lnSpc>
                <a:spcPct val="140000"/>
              </a:lnSpc>
            </a:pPr>
            <a:r>
              <a:rPr lang="zh-CN" altLang="zh-CN" sz="2800" kern="100" dirty="0">
                <a:latin typeface="Times New Roman"/>
                <a:ea typeface="华文细黑"/>
                <a:cs typeface="Times New Roman"/>
              </a:rPr>
              <a:t>我想，这些，或许就是一位摄影师的风采吧</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23587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6072</TotalTime>
  <Words>2661</Words>
  <Application>Microsoft Office PowerPoint</Application>
  <PresentationFormat>自定义</PresentationFormat>
  <Paragraphs>74</Paragraphs>
  <Slides>28</Slides>
  <Notes>0</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3989</cp:revision>
  <dcterms:created xsi:type="dcterms:W3CDTF">2014-11-27T01:03:00Z</dcterms:created>
  <dcterms:modified xsi:type="dcterms:W3CDTF">2017-03-27T06:38:25Z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