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68" r:id="rId14"/>
    <p:sldId id="271" r:id="rId15"/>
    <p:sldId id="270" r:id="rId16"/>
    <p:sldId id="272" r:id="rId17"/>
    <p:sldId id="273" r:id="rId18"/>
    <p:sldId id="275" r:id="rId19"/>
    <p:sldId id="274" r:id="rId20"/>
    <p:sldId id="276" r:id="rId21"/>
    <p:sldId id="293" r:id="rId22"/>
    <p:sldId id="277" r:id="rId23"/>
    <p:sldId id="292" r:id="rId24"/>
    <p:sldId id="291" r:id="rId25"/>
    <p:sldId id="278" r:id="rId26"/>
    <p:sldId id="294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59" autoAdjust="0"/>
    <p:restoredTop sz="94660"/>
  </p:normalViewPr>
  <p:slideViewPr>
    <p:cSldViewPr>
      <p:cViewPr varScale="1">
        <p:scale>
          <a:sx n="65" d="100"/>
          <a:sy n="65" d="100"/>
        </p:scale>
        <p:origin x="-42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5DE9-F9D0-4CC1-AA5E-E35E45776659}" type="datetimeFigureOut">
              <a:rPr lang="zh-CN" altLang="en-US" smtClean="0"/>
              <a:pPr/>
              <a:t>2015/9/29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9F2C-1E51-4682-9010-C651D5DC8E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5DE9-F9D0-4CC1-AA5E-E35E45776659}" type="datetimeFigureOut">
              <a:rPr lang="zh-CN" altLang="en-US" smtClean="0"/>
              <a:pPr/>
              <a:t>2015/9/29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9F2C-1E51-4682-9010-C651D5DC8E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5DE9-F9D0-4CC1-AA5E-E35E45776659}" type="datetimeFigureOut">
              <a:rPr lang="zh-CN" altLang="en-US" smtClean="0"/>
              <a:pPr/>
              <a:t>2015/9/29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9F2C-1E51-4682-9010-C651D5DC8E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5DE9-F9D0-4CC1-AA5E-E35E45776659}" type="datetimeFigureOut">
              <a:rPr lang="zh-CN" altLang="en-US" smtClean="0"/>
              <a:pPr/>
              <a:t>2015/9/29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9F2C-1E51-4682-9010-C651D5DC8E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5DE9-F9D0-4CC1-AA5E-E35E45776659}" type="datetimeFigureOut">
              <a:rPr lang="zh-CN" altLang="en-US" smtClean="0"/>
              <a:pPr/>
              <a:t>2015/9/29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9F2C-1E51-4682-9010-C651D5DC8E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5DE9-F9D0-4CC1-AA5E-E35E45776659}" type="datetimeFigureOut">
              <a:rPr lang="zh-CN" altLang="en-US" smtClean="0"/>
              <a:pPr/>
              <a:t>2015/9/29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9F2C-1E51-4682-9010-C651D5DC8E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5DE9-F9D0-4CC1-AA5E-E35E45776659}" type="datetimeFigureOut">
              <a:rPr lang="zh-CN" altLang="en-US" smtClean="0"/>
              <a:pPr/>
              <a:t>2015/9/29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9F2C-1E51-4682-9010-C651D5DC8E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5DE9-F9D0-4CC1-AA5E-E35E45776659}" type="datetimeFigureOut">
              <a:rPr lang="zh-CN" altLang="en-US" smtClean="0"/>
              <a:pPr/>
              <a:t>2015/9/29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9F2C-1E51-4682-9010-C651D5DC8E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5DE9-F9D0-4CC1-AA5E-E35E45776659}" type="datetimeFigureOut">
              <a:rPr lang="zh-CN" altLang="en-US" smtClean="0"/>
              <a:pPr/>
              <a:t>2015/9/29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9F2C-1E51-4682-9010-C651D5DC8E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5DE9-F9D0-4CC1-AA5E-E35E45776659}" type="datetimeFigureOut">
              <a:rPr lang="zh-CN" altLang="en-US" smtClean="0"/>
              <a:pPr/>
              <a:t>2015/9/29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9F2C-1E51-4682-9010-C651D5DC8E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5DE9-F9D0-4CC1-AA5E-E35E45776659}" type="datetimeFigureOut">
              <a:rPr lang="zh-CN" altLang="en-US" smtClean="0"/>
              <a:pPr/>
              <a:t>2015/9/29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9F2C-1E51-4682-9010-C651D5DC8E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E5DE9-F9D0-4CC1-AA5E-E35E45776659}" type="datetimeFigureOut">
              <a:rPr lang="zh-CN" altLang="en-US" smtClean="0"/>
              <a:pPr/>
              <a:t>2015/9/29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59F2C-1E51-4682-9010-C651D5DC8E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990656" cy="147002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5400" dirty="0" smtClean="0"/>
              <a:t>P49 Translation   (Textbook)</a:t>
            </a:r>
            <a:endParaRPr lang="zh-CN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89654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3600" dirty="0" smtClean="0"/>
              <a:t>1. You will know the result when you </a:t>
            </a:r>
            <a:r>
              <a:rPr lang="en-US" altLang="zh-CN" sz="3600" b="1" i="1" u="sng" dirty="0" smtClean="0"/>
              <a:t>add up </a:t>
            </a:r>
            <a:r>
              <a:rPr lang="en-US" altLang="zh-CN" sz="3600" dirty="0" smtClean="0"/>
              <a:t>all the numbers.</a:t>
            </a:r>
          </a:p>
          <a:p>
            <a:r>
              <a:rPr lang="zh-CN" altLang="en-US" sz="3600" dirty="0"/>
              <a:t>你</a:t>
            </a:r>
            <a:r>
              <a:rPr lang="zh-CN" altLang="en-US" sz="3600" dirty="0" smtClean="0"/>
              <a:t>把所有的数</a:t>
            </a:r>
            <a:r>
              <a:rPr lang="zh-CN" altLang="en-US" sz="3600" b="1" i="1" u="sng" dirty="0" smtClean="0"/>
              <a:t>加起来</a:t>
            </a:r>
            <a:r>
              <a:rPr lang="zh-CN" altLang="en-US" sz="3600" dirty="0" smtClean="0"/>
              <a:t>就会知道结果。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2. We tried to </a:t>
            </a:r>
            <a:r>
              <a:rPr lang="en-US" altLang="zh-CN" sz="3600" b="1" i="1" u="sng" dirty="0" smtClean="0"/>
              <a:t>calm him down </a:t>
            </a:r>
            <a:r>
              <a:rPr lang="en-US" altLang="zh-CN" sz="3600" dirty="0" smtClean="0"/>
              <a:t>but he kept shouting excitedly.</a:t>
            </a:r>
          </a:p>
          <a:p>
            <a:r>
              <a:rPr lang="zh-CN" altLang="en-US" sz="3600" dirty="0" smtClean="0"/>
              <a:t>我们努力想让他</a:t>
            </a:r>
            <a:r>
              <a:rPr lang="zh-CN" altLang="en-US" sz="3600" b="1" i="1" u="sng" dirty="0" smtClean="0"/>
              <a:t>平静下来</a:t>
            </a:r>
            <a:r>
              <a:rPr lang="en-US" altLang="zh-CN" sz="3600" b="1" i="1" u="sng" dirty="0" smtClean="0"/>
              <a:t> 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zh-CN" sz="3600" dirty="0" smtClean="0"/>
              <a:t>3. After a long stay in hospital, Mary </a:t>
            </a:r>
            <a:r>
              <a:rPr lang="en-US" altLang="zh-CN" sz="3600" b="1" i="1" u="sng" dirty="0" smtClean="0"/>
              <a:t>recovered.</a:t>
            </a:r>
            <a:r>
              <a:rPr lang="en-US" altLang="zh-CN" sz="3600" dirty="0" smtClean="0"/>
              <a:t> </a:t>
            </a:r>
          </a:p>
          <a:p>
            <a:r>
              <a:rPr lang="zh-CN" altLang="en-US" sz="3600" dirty="0" smtClean="0"/>
              <a:t>玛丽在医院里住了很长一段时间后，</a:t>
            </a:r>
            <a:r>
              <a:rPr lang="zh-CN" altLang="en-US" sz="3600" b="1" i="1" u="sng" dirty="0" smtClean="0"/>
              <a:t>恢复了健康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4. Since Li Ming settled here, he has </a:t>
            </a:r>
            <a:r>
              <a:rPr lang="en-US" altLang="zh-CN" sz="3600" b="1" i="1" u="sng" dirty="0" smtClean="0"/>
              <a:t>got along well with</a:t>
            </a:r>
            <a:r>
              <a:rPr lang="en-US" altLang="zh-CN" sz="3600" dirty="0" smtClean="0"/>
              <a:t> his </a:t>
            </a:r>
            <a:r>
              <a:rPr lang="en-US" altLang="zh-CN" sz="3600" dirty="0" err="1" smtClean="0"/>
              <a:t>neighbours</a:t>
            </a:r>
            <a:r>
              <a:rPr lang="en-US" altLang="zh-CN" sz="3600" dirty="0" smtClean="0"/>
              <a:t>.</a:t>
            </a:r>
          </a:p>
          <a:p>
            <a:r>
              <a:rPr lang="zh-CN" altLang="en-US" sz="3600" dirty="0"/>
              <a:t>李</a:t>
            </a:r>
            <a:r>
              <a:rPr lang="zh-CN" altLang="en-US" sz="3600" dirty="0" smtClean="0"/>
              <a:t>鸣在这里定居后，和邻居们</a:t>
            </a:r>
            <a:r>
              <a:rPr lang="zh-CN" altLang="en-US" sz="3600" b="1" i="1" u="sng" dirty="0" smtClean="0"/>
              <a:t>相处得很好。</a:t>
            </a:r>
            <a:r>
              <a:rPr lang="en-US" altLang="zh-CN" sz="3600" b="1" i="1" u="sng" dirty="0" smtClean="0"/>
              <a:t> </a:t>
            </a:r>
            <a:endParaRPr lang="zh-CN" altLang="en-US" sz="3600" b="1" i="1" u="sng" dirty="0" smtClean="0"/>
          </a:p>
          <a:p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18457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altLang="zh-CN" sz="3600" dirty="0" smtClean="0"/>
              <a:t>5. If you don’t want to stay with me, you can </a:t>
            </a:r>
            <a:r>
              <a:rPr lang="en-US" altLang="zh-CN" sz="3600" b="1" i="1" u="sng" dirty="0" smtClean="0"/>
              <a:t>pack up </a:t>
            </a:r>
            <a:r>
              <a:rPr lang="en-US" altLang="zh-CN" sz="3600" dirty="0" smtClean="0"/>
              <a:t>and go.</a:t>
            </a:r>
          </a:p>
          <a:p>
            <a:r>
              <a:rPr lang="zh-CN" altLang="en-US" sz="3600" dirty="0" smtClean="0"/>
              <a:t>如果你不想和我在一起，你就</a:t>
            </a:r>
            <a:r>
              <a:rPr lang="zh-CN" altLang="en-US" sz="3600" b="1" i="1" u="sng" dirty="0" smtClean="0"/>
              <a:t>收拾东西</a:t>
            </a:r>
            <a:r>
              <a:rPr lang="zh-CN" altLang="en-US" sz="3600" dirty="0" smtClean="0"/>
              <a:t>走人。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6. During the war, I </a:t>
            </a:r>
            <a:r>
              <a:rPr lang="en-US" altLang="zh-CN" sz="3600" b="1" i="1" u="sng" dirty="0" smtClean="0"/>
              <a:t>suffered</a:t>
            </a:r>
            <a:r>
              <a:rPr lang="en-US" altLang="zh-CN" sz="3600" dirty="0" smtClean="0"/>
              <a:t> a lot. I wrote my diary to </a:t>
            </a:r>
            <a:r>
              <a:rPr lang="en-US" altLang="zh-CN" sz="3600" b="1" i="1" u="sng" dirty="0" smtClean="0"/>
              <a:t>set down </a:t>
            </a:r>
            <a:r>
              <a:rPr lang="en-US" altLang="zh-CN" sz="3600" dirty="0" smtClean="0"/>
              <a:t>my experiences so I would remember them when I was old. </a:t>
            </a:r>
          </a:p>
          <a:p>
            <a:r>
              <a:rPr lang="zh-CN" altLang="en-US" sz="3600" dirty="0" smtClean="0"/>
              <a:t>战争期间，我</a:t>
            </a:r>
            <a:r>
              <a:rPr lang="zh-CN" altLang="en-US" sz="3600" b="1" i="1" u="sng" dirty="0" smtClean="0"/>
              <a:t>受了很多苦</a:t>
            </a:r>
            <a:r>
              <a:rPr lang="zh-CN" altLang="en-US" sz="3600" dirty="0" smtClean="0"/>
              <a:t>。我用日记</a:t>
            </a:r>
            <a:r>
              <a:rPr lang="zh-CN" altLang="en-US" sz="3600" b="1" i="1" u="sng" dirty="0" smtClean="0"/>
              <a:t>记下</a:t>
            </a:r>
            <a:r>
              <a:rPr lang="zh-CN" altLang="en-US" sz="3600" dirty="0" smtClean="0"/>
              <a:t>自己的经历，以便老了以后能够记住。</a:t>
            </a:r>
            <a:endParaRPr lang="en-US" altLang="zh-CN" sz="3600" dirty="0" smtClean="0"/>
          </a:p>
          <a:p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68863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Ｃ－Ｅ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词语 表达</a:t>
            </a:r>
            <a:r>
              <a:rPr lang="en-US" altLang="zh-CN" dirty="0" smtClean="0"/>
              <a:t> ______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中西部的 有中西部特性的 </a:t>
            </a:r>
            <a:r>
              <a:rPr lang="en-US" altLang="zh-CN" dirty="0" smtClean="0"/>
              <a:t>_____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非洲的 非洲人的</a:t>
            </a:r>
            <a:r>
              <a:rPr lang="en-US" altLang="zh-CN" dirty="0" smtClean="0"/>
              <a:t>____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西班牙（人）的　西班牙人（语）＿＿</a:t>
            </a:r>
            <a:endParaRPr lang="en-US" altLang="zh-CN" dirty="0" smtClean="0"/>
          </a:p>
          <a:p>
            <a:r>
              <a:rPr lang="zh-CN" altLang="en-US" dirty="0" smtClean="0"/>
              <a:t>５</a:t>
            </a:r>
            <a:r>
              <a:rPr lang="en-US" altLang="zh-CN" dirty="0" smtClean="0"/>
              <a:t>.</a:t>
            </a:r>
            <a:r>
              <a:rPr lang="zh-CN" altLang="en-US" dirty="0" smtClean="0"/>
              <a:t>　东方的　东部的＿＿＿＿</a:t>
            </a:r>
            <a:endParaRPr lang="en-US" altLang="zh-CN" dirty="0" smtClean="0"/>
          </a:p>
          <a:p>
            <a:r>
              <a:rPr lang="zh-CN" altLang="en-US" dirty="0" smtClean="0"/>
              <a:t>６．东南方的　来自东南的　＿＿＿</a:t>
            </a:r>
            <a:endParaRPr lang="en-US" altLang="zh-CN" dirty="0" smtClean="0"/>
          </a:p>
          <a:p>
            <a:r>
              <a:rPr lang="zh-CN" altLang="en-US" dirty="0" smtClean="0"/>
              <a:t>７</a:t>
            </a:r>
            <a:r>
              <a:rPr lang="en-US" altLang="zh-CN" dirty="0" smtClean="0"/>
              <a:t>.</a:t>
            </a:r>
            <a:r>
              <a:rPr lang="zh-CN" altLang="en-US" dirty="0" smtClean="0"/>
              <a:t>　西北方的　来自西北的＿＿＿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92696"/>
            <a:ext cx="8676456" cy="568863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Ｃ－Ｅ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词语 表达</a:t>
            </a:r>
            <a:r>
              <a:rPr lang="en-US" altLang="zh-CN" dirty="0" smtClean="0"/>
              <a:t> </a:t>
            </a:r>
            <a:r>
              <a:rPr lang="en-US" altLang="zh-CN" u="sng" dirty="0" smtClean="0"/>
              <a:t>_ expression_____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中西部的 有中西部特性的 </a:t>
            </a:r>
            <a:r>
              <a:rPr lang="en-US" altLang="zh-CN" dirty="0" smtClean="0"/>
              <a:t>_</a:t>
            </a:r>
            <a:r>
              <a:rPr lang="en-US" altLang="zh-CN" u="sng" dirty="0" err="1" smtClean="0"/>
              <a:t>midwestern</a:t>
            </a:r>
            <a:r>
              <a:rPr lang="en-US" altLang="zh-CN" dirty="0" smtClean="0"/>
              <a:t>__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非洲的 非洲人的</a:t>
            </a:r>
            <a:r>
              <a:rPr lang="en-US" altLang="zh-CN" dirty="0" smtClean="0"/>
              <a:t>_</a:t>
            </a:r>
            <a:r>
              <a:rPr lang="en-US" altLang="zh-CN" u="sng" dirty="0" smtClean="0"/>
              <a:t>African_</a:t>
            </a:r>
            <a:r>
              <a:rPr lang="en-US" altLang="zh-CN" dirty="0" smtClean="0"/>
              <a:t>__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西班牙</a:t>
            </a:r>
            <a:r>
              <a:rPr lang="en-US" altLang="zh-CN" dirty="0" smtClean="0"/>
              <a:t>\</a:t>
            </a:r>
            <a:r>
              <a:rPr lang="zh-CN" altLang="en-US" dirty="0" smtClean="0"/>
              <a:t>人的　西班牙人（语）</a:t>
            </a:r>
            <a:r>
              <a:rPr lang="en-US" altLang="zh-CN" u="sng" dirty="0" err="1" smtClean="0"/>
              <a:t>Spainish</a:t>
            </a:r>
            <a:r>
              <a:rPr lang="zh-CN" altLang="en-US" u="sng" dirty="0" smtClean="0"/>
              <a:t>＿</a:t>
            </a:r>
            <a:endParaRPr lang="en-US" altLang="zh-CN" u="sng" dirty="0" smtClean="0"/>
          </a:p>
          <a:p>
            <a:r>
              <a:rPr lang="zh-CN" altLang="en-US" dirty="0" smtClean="0"/>
              <a:t>５</a:t>
            </a:r>
            <a:r>
              <a:rPr lang="en-US" altLang="zh-CN" dirty="0" smtClean="0"/>
              <a:t>.</a:t>
            </a:r>
            <a:r>
              <a:rPr lang="zh-CN" altLang="en-US" dirty="0" smtClean="0"/>
              <a:t>　东方的　东部的＿＿</a:t>
            </a:r>
            <a:r>
              <a:rPr lang="en-US" altLang="zh-CN" u="sng" dirty="0" smtClean="0"/>
              <a:t>eastern</a:t>
            </a:r>
            <a:r>
              <a:rPr lang="zh-CN" altLang="en-US" dirty="0" smtClean="0"/>
              <a:t>＿＿</a:t>
            </a:r>
            <a:endParaRPr lang="en-US" altLang="zh-CN" dirty="0" smtClean="0"/>
          </a:p>
          <a:p>
            <a:r>
              <a:rPr lang="zh-CN" altLang="en-US" dirty="0" smtClean="0"/>
              <a:t>６．东南方的 来自东南的 </a:t>
            </a:r>
            <a:r>
              <a:rPr lang="en-US" altLang="zh-CN" u="sng" dirty="0" smtClean="0"/>
              <a:t>southeastern</a:t>
            </a:r>
            <a:r>
              <a:rPr lang="zh-CN" altLang="en-US" dirty="0" smtClean="0"/>
              <a:t>＿＿</a:t>
            </a:r>
            <a:endParaRPr lang="en-US" altLang="zh-CN" dirty="0" smtClean="0"/>
          </a:p>
          <a:p>
            <a:r>
              <a:rPr lang="zh-CN" altLang="en-US" dirty="0" smtClean="0"/>
              <a:t>７</a:t>
            </a:r>
            <a:r>
              <a:rPr lang="en-US" altLang="zh-CN" dirty="0" smtClean="0"/>
              <a:t>.</a:t>
            </a:r>
            <a:r>
              <a:rPr lang="zh-CN" altLang="en-US" dirty="0" smtClean="0"/>
              <a:t>　西北方的　来自西北的</a:t>
            </a:r>
            <a:r>
              <a:rPr lang="zh-CN" altLang="en-US" u="sng" dirty="0" smtClean="0"/>
              <a:t>＿</a:t>
            </a:r>
            <a:r>
              <a:rPr lang="en-US" altLang="zh-CN" u="sng" dirty="0" smtClean="0"/>
              <a:t>northwestern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+mj-lt"/>
              </a:rPr>
              <a:t>信不信由你</a:t>
            </a:r>
            <a:r>
              <a:rPr lang="zh-CN" altLang="en-US" dirty="0" smtClean="0">
                <a:latin typeface="+mj-lt"/>
              </a:rPr>
              <a:t>＿＿＿</a:t>
            </a:r>
            <a:endParaRPr lang="en-US" altLang="zh-CN" dirty="0" smtClean="0">
              <a:solidFill>
                <a:srgbClr val="FF0000"/>
              </a:solidFill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像</a:t>
            </a:r>
            <a:r>
              <a:rPr lang="en-US" altLang="zh-CN" dirty="0" smtClean="0">
                <a:latin typeface="+mj-lt"/>
              </a:rPr>
              <a:t>……</a:t>
            </a:r>
            <a:r>
              <a:rPr lang="zh-CN" altLang="en-US" dirty="0" smtClean="0">
                <a:latin typeface="+mj-lt"/>
              </a:rPr>
              <a:t>这样＼那样的</a:t>
            </a:r>
            <a:r>
              <a:rPr lang="en-US" altLang="zh-CN" dirty="0" smtClean="0">
                <a:latin typeface="+mj-lt"/>
              </a:rPr>
              <a:t>……</a:t>
            </a:r>
            <a:r>
              <a:rPr lang="zh-CN" altLang="en-US" dirty="0" smtClean="0">
                <a:latin typeface="+mj-lt"/>
              </a:rPr>
              <a:t>＿＿＿　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（他并不像他看起来那么傻）</a:t>
            </a:r>
            <a:endParaRPr lang="en-US" altLang="zh-CN" dirty="0" smtClean="0">
              <a:solidFill>
                <a:srgbClr val="FF0000"/>
              </a:solidFill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扮演一个角色，参与</a:t>
            </a:r>
            <a:r>
              <a:rPr lang="zh-CN" altLang="en-US" sz="3000" dirty="0" smtClean="0">
                <a:solidFill>
                  <a:srgbClr val="FF0000"/>
                </a:solidFill>
                <a:latin typeface="+mj-lt"/>
              </a:rPr>
              <a:t>＿＿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因为　由于＿＿＿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走近　上来　提出　＿＿＿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根据　基于　＿＿＿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现在　目前　＿＿＿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利用　使用　</a:t>
            </a:r>
            <a:r>
              <a:rPr lang="zh-CN" altLang="en-US" dirty="0" smtClean="0">
                <a:latin typeface="+mj-lt"/>
              </a:rPr>
              <a:t>＿＿＿</a:t>
            </a:r>
            <a:endParaRPr lang="en-US" altLang="zh-CN" dirty="0" smtClean="0">
              <a:solidFill>
                <a:srgbClr val="FF0000"/>
              </a:solidFill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尽管　即使　</a:t>
            </a:r>
            <a:r>
              <a:rPr lang="zh-CN" altLang="en-US" dirty="0" smtClean="0">
                <a:latin typeface="+mj-lt"/>
              </a:rPr>
              <a:t>＿＿＿＿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结束     </a:t>
            </a:r>
            <a:r>
              <a:rPr lang="en-US" altLang="zh-CN" dirty="0" smtClean="0">
                <a:latin typeface="+mj-lt"/>
              </a:rPr>
              <a:t>_____</a:t>
            </a:r>
            <a:endParaRPr lang="en-US" altLang="zh-CN" dirty="0" smtClean="0">
              <a:latin typeface="+mj-lt"/>
            </a:endParaRP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92696"/>
            <a:ext cx="8784976" cy="543346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+mj-lt"/>
              </a:rPr>
              <a:t>信不信由你   </a:t>
            </a:r>
            <a:r>
              <a:rPr lang="en-US" altLang="zh-CN" dirty="0" smtClean="0">
                <a:latin typeface="+mj-lt"/>
              </a:rPr>
              <a:t>believe it or not</a:t>
            </a:r>
            <a:endParaRPr lang="en-US" altLang="zh-CN" dirty="0" smtClean="0">
              <a:solidFill>
                <a:srgbClr val="FF0000"/>
              </a:solidFill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像</a:t>
            </a:r>
            <a:r>
              <a:rPr lang="en-US" altLang="zh-CN" dirty="0" smtClean="0">
                <a:latin typeface="+mj-lt"/>
              </a:rPr>
              <a:t>……</a:t>
            </a:r>
            <a:r>
              <a:rPr lang="zh-CN" altLang="en-US" dirty="0" smtClean="0">
                <a:latin typeface="+mj-lt"/>
              </a:rPr>
              <a:t>这样＼那样的</a:t>
            </a:r>
            <a:r>
              <a:rPr lang="en-US" altLang="zh-CN" dirty="0" smtClean="0">
                <a:latin typeface="+mj-lt"/>
              </a:rPr>
              <a:t>……</a:t>
            </a:r>
            <a:r>
              <a:rPr lang="zh-CN" altLang="en-US" dirty="0" smtClean="0">
                <a:latin typeface="+mj-lt"/>
              </a:rPr>
              <a:t>＿</a:t>
            </a:r>
            <a:r>
              <a:rPr lang="en-US" altLang="zh-CN" dirty="0" smtClean="0">
                <a:latin typeface="+mj-lt"/>
              </a:rPr>
              <a:t>such as </a:t>
            </a:r>
            <a:r>
              <a:rPr lang="zh-CN" altLang="en-US" dirty="0" smtClean="0">
                <a:latin typeface="+mj-lt"/>
              </a:rPr>
              <a:t>＿＿　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（他并不像他看起来那么傻）</a:t>
            </a:r>
            <a:endParaRPr lang="en-US" altLang="zh-CN" dirty="0" smtClean="0">
              <a:solidFill>
                <a:srgbClr val="FF0000"/>
              </a:solidFill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扮演一个角色，参与 </a:t>
            </a:r>
            <a:r>
              <a:rPr lang="zh-CN" altLang="en-US" dirty="0" smtClean="0">
                <a:latin typeface="+mj-lt"/>
              </a:rPr>
              <a:t>  </a:t>
            </a:r>
            <a:r>
              <a:rPr lang="en-US" altLang="zh-CN" sz="3000" dirty="0" smtClean="0">
                <a:solidFill>
                  <a:srgbClr val="FF0000"/>
                </a:solidFill>
                <a:latin typeface="+mj-lt"/>
              </a:rPr>
              <a:t>play </a:t>
            </a:r>
            <a:r>
              <a:rPr lang="en-US" altLang="zh-CN" sz="3000" dirty="0" smtClean="0">
                <a:solidFill>
                  <a:srgbClr val="FF0000"/>
                </a:solidFill>
                <a:latin typeface="+mj-lt"/>
              </a:rPr>
              <a:t>a part/role in</a:t>
            </a:r>
            <a:r>
              <a:rPr lang="zh-CN" altLang="en-US" sz="3000" dirty="0" smtClean="0">
                <a:latin typeface="+mj-lt"/>
              </a:rPr>
              <a:t>）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因为　由于＿＿</a:t>
            </a:r>
            <a:r>
              <a:rPr lang="en-US" altLang="zh-CN" dirty="0" smtClean="0">
                <a:latin typeface="+mj-lt"/>
              </a:rPr>
              <a:t>because of </a:t>
            </a:r>
            <a:r>
              <a:rPr lang="zh-CN" altLang="en-US" dirty="0" smtClean="0">
                <a:latin typeface="+mj-lt"/>
              </a:rPr>
              <a:t>＿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走近　上来　提出　＿</a:t>
            </a:r>
            <a:r>
              <a:rPr lang="en-US" altLang="zh-CN" dirty="0" smtClean="0">
                <a:latin typeface="+mj-lt"/>
              </a:rPr>
              <a:t>come up</a:t>
            </a:r>
            <a:r>
              <a:rPr lang="zh-CN" altLang="en-US" dirty="0" smtClean="0">
                <a:latin typeface="+mj-lt"/>
              </a:rPr>
              <a:t>＿＿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根据　基于　＿</a:t>
            </a:r>
            <a:r>
              <a:rPr lang="en-US" altLang="zh-CN" dirty="0" smtClean="0">
                <a:latin typeface="+mj-lt"/>
              </a:rPr>
              <a:t>be based on</a:t>
            </a:r>
            <a:r>
              <a:rPr lang="zh-CN" altLang="en-US" dirty="0" smtClean="0">
                <a:latin typeface="+mj-lt"/>
              </a:rPr>
              <a:t>＿＿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latin typeface="+mj-lt"/>
              </a:rPr>
              <a:t>basis&amp;base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)</a:t>
            </a:r>
            <a:endParaRPr lang="en-US" altLang="zh-CN" dirty="0" smtClean="0">
              <a:solidFill>
                <a:srgbClr val="FF0000"/>
              </a:solidFill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现在　目前　＿</a:t>
            </a:r>
            <a:r>
              <a:rPr lang="en-US" altLang="zh-CN" dirty="0" smtClean="0">
                <a:latin typeface="+mj-lt"/>
              </a:rPr>
              <a:t>at present</a:t>
            </a:r>
            <a:r>
              <a:rPr lang="zh-CN" altLang="en-US" dirty="0" smtClean="0">
                <a:latin typeface="+mj-lt"/>
              </a:rPr>
              <a:t>＿＿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利用　使用　＿</a:t>
            </a:r>
            <a:r>
              <a:rPr lang="en-US" altLang="zh-CN" dirty="0" smtClean="0">
                <a:latin typeface="+mj-lt"/>
              </a:rPr>
              <a:t>make use </a:t>
            </a:r>
            <a:r>
              <a:rPr lang="en-US" altLang="zh-CN" dirty="0" smtClean="0">
                <a:latin typeface="+mj-lt"/>
              </a:rPr>
              <a:t>of  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make the most / best of 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尽管　即使　＿</a:t>
            </a:r>
            <a:r>
              <a:rPr lang="en-US" altLang="zh-CN" dirty="0" smtClean="0">
                <a:latin typeface="+mj-lt"/>
              </a:rPr>
              <a:t>even if</a:t>
            </a:r>
            <a:r>
              <a:rPr lang="zh-CN" altLang="en-US" dirty="0" smtClean="0">
                <a:latin typeface="+mj-lt"/>
              </a:rPr>
              <a:t>＿＿＿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结束   </a:t>
            </a:r>
            <a:r>
              <a:rPr lang="en-US" altLang="zh-CN" dirty="0" smtClean="0">
                <a:latin typeface="+mj-lt"/>
              </a:rPr>
              <a:t>__come to 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an</a:t>
            </a:r>
            <a:r>
              <a:rPr lang="en-US" altLang="zh-CN" dirty="0" smtClean="0">
                <a:latin typeface="+mj-lt"/>
              </a:rPr>
              <a:t> end_______</a:t>
            </a:r>
            <a:endParaRPr lang="en-US" altLang="zh-CN" dirty="0" smtClean="0">
              <a:latin typeface="+mj-lt"/>
            </a:endParaRP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5832648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3600" b="1" i="1" dirty="0" smtClean="0"/>
              <a:t>Believe it or not      </a:t>
            </a:r>
            <a:r>
              <a:rPr lang="en-US" altLang="zh-CN" sz="3600" b="1" i="1" dirty="0" smtClean="0"/>
              <a:t> </a:t>
            </a:r>
            <a:r>
              <a:rPr lang="zh-CN" altLang="en-US" sz="2800" b="1" i="1" dirty="0" smtClean="0">
                <a:solidFill>
                  <a:srgbClr val="FF0000"/>
                </a:solidFill>
              </a:rPr>
              <a:t>插入语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parenthesis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CN" i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To tell the truth  </a:t>
            </a:r>
            <a:r>
              <a:rPr lang="zh-CN" altLang="en-US" dirty="0" smtClean="0"/>
              <a:t>说实话</a:t>
            </a:r>
            <a:endParaRPr lang="en-US" altLang="zh-CN" dirty="0" smtClean="0"/>
          </a:p>
          <a:p>
            <a:r>
              <a:rPr lang="en-US" altLang="zh-CN" dirty="0" smtClean="0"/>
              <a:t>Generally/ honestly speaking  </a:t>
            </a:r>
            <a:r>
              <a:rPr lang="zh-CN" altLang="en-US" dirty="0" smtClean="0"/>
              <a:t>一般说来 老实说</a:t>
            </a:r>
            <a:endParaRPr lang="en-US" altLang="zh-CN" dirty="0" smtClean="0"/>
          </a:p>
          <a:p>
            <a:r>
              <a:rPr lang="en-US" altLang="zh-CN" dirty="0" smtClean="0"/>
              <a:t>To be frank  </a:t>
            </a:r>
            <a:r>
              <a:rPr lang="zh-CN" altLang="en-US" dirty="0" smtClean="0"/>
              <a:t>坦率的说</a:t>
            </a:r>
            <a:endParaRPr lang="en-US" altLang="zh-CN" dirty="0" smtClean="0"/>
          </a:p>
          <a:p>
            <a:r>
              <a:rPr lang="en-US" altLang="zh-CN" dirty="0" smtClean="0"/>
              <a:t>To be exact  </a:t>
            </a:r>
            <a:r>
              <a:rPr lang="zh-CN" altLang="en-US" dirty="0" smtClean="0"/>
              <a:t>准确的</a:t>
            </a:r>
            <a:r>
              <a:rPr lang="zh-CN" altLang="en-US" dirty="0" smtClean="0"/>
              <a:t>说</a:t>
            </a:r>
            <a:endParaRPr lang="en-US" altLang="zh-CN" dirty="0" smtClean="0"/>
          </a:p>
          <a:p>
            <a:r>
              <a:rPr lang="en-US" altLang="zh-CN" dirty="0" smtClean="0"/>
              <a:t>You see </a:t>
            </a:r>
          </a:p>
          <a:p>
            <a:r>
              <a:rPr lang="en-US" altLang="zh-CN" dirty="0" smtClean="0"/>
              <a:t>look</a:t>
            </a:r>
            <a:endParaRPr lang="en-US" altLang="zh-CN" dirty="0" smtClean="0"/>
          </a:p>
          <a:p>
            <a:r>
              <a:rPr lang="en-US" altLang="zh-CN" b="1" i="1" u="sng" strike="sngStrike" dirty="0" smtClean="0">
                <a:solidFill>
                  <a:srgbClr val="FF0000"/>
                </a:solidFill>
              </a:rPr>
              <a:t> e.g.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4000" dirty="0" smtClean="0"/>
              <a:t>Play a part/role in </a:t>
            </a:r>
          </a:p>
          <a:p>
            <a:r>
              <a:rPr lang="en-US" altLang="zh-CN" sz="4000" dirty="0" smtClean="0"/>
              <a:t>For one’s part</a:t>
            </a:r>
          </a:p>
          <a:p>
            <a:r>
              <a:rPr lang="en-US" altLang="zh-CN" sz="4000" dirty="0" smtClean="0"/>
              <a:t>For the most part</a:t>
            </a:r>
          </a:p>
          <a:p>
            <a:r>
              <a:rPr lang="en-US" altLang="zh-CN" sz="4000" dirty="0" smtClean="0"/>
              <a:t>In part = partly</a:t>
            </a:r>
          </a:p>
          <a:p>
            <a:r>
              <a:rPr lang="en-US" altLang="zh-CN" sz="4000" dirty="0" smtClean="0"/>
              <a:t>On the part of</a:t>
            </a:r>
          </a:p>
          <a:p>
            <a:r>
              <a:rPr lang="en-US" altLang="zh-CN" sz="4000" dirty="0" smtClean="0"/>
              <a:t>Take part (in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 smtClean="0"/>
              <a:t>For one’s part    </a:t>
            </a:r>
            <a:r>
              <a:rPr lang="zh-CN" altLang="en-US" sz="3600" dirty="0" smtClean="0"/>
              <a:t>就某人而言</a:t>
            </a:r>
            <a:endParaRPr lang="en-US" altLang="zh-CN" sz="3600" dirty="0" smtClean="0"/>
          </a:p>
          <a:p>
            <a:r>
              <a:rPr lang="en-US" altLang="zh-CN" sz="3600" dirty="0" smtClean="0"/>
              <a:t>For the most part    </a:t>
            </a:r>
            <a:r>
              <a:rPr lang="zh-CN" altLang="en-US" sz="3600" dirty="0" smtClean="0"/>
              <a:t>多半 通常 很大程度地</a:t>
            </a:r>
            <a:endParaRPr lang="en-US" altLang="zh-CN" sz="3600" dirty="0" smtClean="0"/>
          </a:p>
          <a:p>
            <a:r>
              <a:rPr lang="en-US" altLang="zh-CN" sz="3600" dirty="0" smtClean="0"/>
              <a:t>In part = partly     </a:t>
            </a:r>
            <a:r>
              <a:rPr lang="zh-CN" altLang="en-US" sz="3600" dirty="0" smtClean="0"/>
              <a:t>在某种程度上 部分地</a:t>
            </a:r>
            <a:endParaRPr lang="en-US" altLang="zh-CN" sz="3600" dirty="0" smtClean="0"/>
          </a:p>
          <a:p>
            <a:r>
              <a:rPr lang="en-US" altLang="zh-CN" sz="3600" dirty="0" smtClean="0"/>
              <a:t>On the part of      </a:t>
            </a:r>
            <a:r>
              <a:rPr lang="zh-CN" altLang="en-US" sz="3600" dirty="0" smtClean="0"/>
              <a:t>就</a:t>
            </a:r>
            <a:r>
              <a:rPr lang="en-US" altLang="zh-CN" sz="3600" dirty="0" smtClean="0"/>
              <a:t>……</a:t>
            </a:r>
            <a:r>
              <a:rPr lang="zh-CN" altLang="en-US" sz="3600" dirty="0" smtClean="0"/>
              <a:t>而言</a:t>
            </a:r>
            <a:endParaRPr lang="en-US" altLang="zh-CN" sz="3600" dirty="0" smtClean="0"/>
          </a:p>
          <a:p>
            <a:r>
              <a:rPr lang="en-US" altLang="zh-CN" sz="3600" dirty="0" smtClean="0"/>
              <a:t>Take part (in)        </a:t>
            </a:r>
            <a:r>
              <a:rPr lang="zh-CN" altLang="en-US" sz="3600" dirty="0" smtClean="0"/>
              <a:t>加入  参与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36712"/>
            <a:ext cx="8892480" cy="486916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3600" dirty="0" smtClean="0"/>
              <a:t>1. visitors are </a:t>
            </a:r>
            <a:r>
              <a:rPr lang="en-US" altLang="zh-CN" sz="3600" b="1" i="1" u="sng" dirty="0" smtClean="0"/>
              <a:t>requested </a:t>
            </a:r>
            <a:r>
              <a:rPr lang="en-US" altLang="zh-CN" sz="3600" dirty="0" smtClean="0"/>
              <a:t>not to take photos in the museum.</a:t>
            </a:r>
          </a:p>
          <a:p>
            <a:r>
              <a:rPr lang="zh-CN" altLang="en-US" sz="3600" dirty="0" smtClean="0"/>
              <a:t>博物馆</a:t>
            </a:r>
            <a:r>
              <a:rPr lang="zh-CN" altLang="en-US" sz="3600" b="1" i="1" u="sng" dirty="0" smtClean="0"/>
              <a:t>要求</a:t>
            </a:r>
            <a:r>
              <a:rPr lang="zh-CN" altLang="en-US" sz="3600" dirty="0" smtClean="0"/>
              <a:t>参观的游客不得在馆内拍照。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2. Deng Xiaoping </a:t>
            </a:r>
            <a:r>
              <a:rPr lang="en-US" altLang="zh-CN" sz="3600" b="1" i="1" u="sng" dirty="0" smtClean="0"/>
              <a:t>played an important part </a:t>
            </a:r>
            <a:r>
              <a:rPr lang="en-US" altLang="zh-CN" sz="3600" dirty="0" smtClean="0"/>
              <a:t>in developing the</a:t>
            </a:r>
            <a:r>
              <a:rPr lang="en-US" altLang="zh-CN" sz="3600" b="1" i="1" dirty="0" smtClean="0"/>
              <a:t> </a:t>
            </a:r>
            <a:r>
              <a:rPr lang="en-US" altLang="zh-CN" sz="3600" b="1" i="1" u="sng" dirty="0" smtClean="0"/>
              <a:t>economy</a:t>
            </a:r>
            <a:r>
              <a:rPr lang="en-US" altLang="zh-CN" sz="3600" b="1" i="1" dirty="0" smtClean="0"/>
              <a:t> </a:t>
            </a:r>
            <a:r>
              <a:rPr lang="en-US" altLang="zh-CN" sz="3600" dirty="0" smtClean="0"/>
              <a:t>in China. </a:t>
            </a:r>
          </a:p>
          <a:p>
            <a:r>
              <a:rPr lang="zh-CN" altLang="en-US" sz="3600" dirty="0" smtClean="0"/>
              <a:t>邓小平在中国经济的发展过程中</a:t>
            </a:r>
            <a:r>
              <a:rPr lang="zh-CN" altLang="en-US" sz="3600" b="1" i="1" u="sng" dirty="0" smtClean="0"/>
              <a:t>起着非常重要的作用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same + </a:t>
            </a:r>
            <a:r>
              <a:rPr lang="en-US" altLang="zh-CN" sz="3200" dirty="0" err="1" smtClean="0">
                <a:solidFill>
                  <a:schemeClr val="accent6"/>
                </a:solidFill>
              </a:rPr>
              <a:t>adj</a:t>
            </a:r>
            <a:r>
              <a:rPr lang="en-US" altLang="zh-CN" sz="3200" dirty="0" smtClean="0">
                <a:solidFill>
                  <a:schemeClr val="accent6"/>
                </a:solidFill>
              </a:rPr>
              <a:t>/adv.</a:t>
            </a:r>
            <a:r>
              <a:rPr lang="en-US" altLang="zh-CN" dirty="0" smtClean="0"/>
              <a:t> </a:t>
            </a:r>
            <a:r>
              <a:rPr lang="en-US" altLang="zh-CN" sz="3600" dirty="0" smtClean="0"/>
              <a:t>As +</a:t>
            </a:r>
            <a:r>
              <a:rPr lang="en-US" altLang="zh-CN" sz="3200" dirty="0" err="1" smtClean="0">
                <a:solidFill>
                  <a:schemeClr val="accent6"/>
                </a:solidFill>
              </a:rPr>
              <a:t>n.clause.pron</a:t>
            </a:r>
            <a:endParaRPr lang="zh-CN" altLang="en-US" sz="3600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dirty="0" smtClean="0"/>
              <a:t>1.My ruler is as ___ yours .</a:t>
            </a:r>
          </a:p>
          <a:p>
            <a:r>
              <a:rPr lang="en-US" altLang="zh-CN" dirty="0" smtClean="0"/>
              <a:t>2.My ruler is the same ____ yours.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Long as          length as </a:t>
            </a:r>
          </a:p>
          <a:p>
            <a:pP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This is the car </a:t>
            </a:r>
            <a:r>
              <a:rPr lang="en-US" altLang="zh-CN" b="1" i="1" u="sng" dirty="0" smtClean="0"/>
              <a:t>that</a:t>
            </a:r>
            <a:r>
              <a:rPr lang="en-US" altLang="zh-CN" dirty="0" smtClean="0"/>
              <a:t> I lost.</a:t>
            </a:r>
          </a:p>
          <a:p>
            <a:r>
              <a:rPr lang="en-US" altLang="zh-CN" dirty="0" smtClean="0"/>
              <a:t>This is the same car as I lost. </a:t>
            </a:r>
          </a:p>
          <a:p>
            <a:r>
              <a:rPr lang="zh-CN" altLang="en-US" dirty="0" smtClean="0"/>
              <a:t>这是我丢的那辆车</a:t>
            </a:r>
            <a:endParaRPr lang="en-US" altLang="zh-CN" dirty="0" smtClean="0"/>
          </a:p>
          <a:p>
            <a:r>
              <a:rPr lang="zh-CN" altLang="en-US" dirty="0" smtClean="0"/>
              <a:t>这是一辆和我丢的那辆一样的车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Request/ command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At </a:t>
            </a:r>
            <a:r>
              <a:rPr lang="en-US" altLang="zh-CN" dirty="0" err="1" smtClean="0"/>
              <a:t>sb’s</a:t>
            </a:r>
            <a:r>
              <a:rPr lang="en-US" altLang="zh-CN" dirty="0" smtClean="0"/>
              <a:t> request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Request </a:t>
            </a:r>
            <a:r>
              <a:rPr lang="en-US" altLang="zh-CN" dirty="0" err="1" smtClean="0"/>
              <a:t>sb</a:t>
            </a:r>
            <a:r>
              <a:rPr lang="en-US" altLang="zh-CN" dirty="0" smtClean="0"/>
              <a:t> to do </a:t>
            </a:r>
            <a:r>
              <a:rPr lang="en-US" altLang="zh-CN" dirty="0" err="1" smtClean="0"/>
              <a:t>sth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Request eagerly 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Command </a:t>
            </a:r>
            <a:r>
              <a:rPr lang="en-US" altLang="zh-CN" dirty="0" err="1" smtClean="0"/>
              <a:t>sb</a:t>
            </a:r>
            <a:r>
              <a:rPr lang="en-US" altLang="zh-CN" dirty="0" smtClean="0"/>
              <a:t> to do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Supreme command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Command silent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altLang="zh-CN" b="1" dirty="0" smtClean="0"/>
              <a:t>recognize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625136" cy="525658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altLang="zh-CN" sz="3600" dirty="0" smtClean="0"/>
              <a:t>I can recognize him </a:t>
            </a:r>
            <a:r>
              <a:rPr lang="en-US" altLang="zh-CN" sz="3600" u="sng" dirty="0" smtClean="0"/>
              <a:t>at the first sight</a:t>
            </a:r>
            <a:r>
              <a:rPr lang="en-US" altLang="zh-CN" sz="3600" dirty="0" smtClean="0"/>
              <a:t>. 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（</a:t>
            </a:r>
            <a:r>
              <a:rPr lang="en-US" altLang="zh-CN" sz="3600" dirty="0" smtClean="0"/>
              <a:t>at once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Everyone recognizes him to be an honest boy. </a:t>
            </a:r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He recognized that he </a:t>
            </a:r>
            <a:r>
              <a:rPr lang="en-US" altLang="zh-CN" sz="3600" u="sng" dirty="0" smtClean="0"/>
              <a:t>was not qualified for the post</a:t>
            </a:r>
            <a:r>
              <a:rPr lang="en-US" altLang="zh-CN" sz="3600" dirty="0" smtClean="0"/>
              <a:t>.</a:t>
            </a:r>
          </a:p>
          <a:p>
            <a:r>
              <a:rPr lang="en-US" altLang="zh-CN" sz="3600" dirty="0" smtClean="0"/>
              <a:t> </a:t>
            </a:r>
          </a:p>
          <a:p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</a:rPr>
              <a:t>认出               认为              承认</a:t>
            </a:r>
            <a:endParaRPr lang="en-US" altLang="zh-CN" sz="3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3600" dirty="0" smtClean="0"/>
          </a:p>
          <a:p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88640"/>
            <a:ext cx="8460432" cy="640871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dirty="0" smtClean="0"/>
              <a:t>Recognized widely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Recognize clearly/ distinctly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Recognize frankly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Recognize  officially 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Recognize universally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It is universally acknowledged / recognized that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88640"/>
            <a:ext cx="8460432" cy="640871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dirty="0" smtClean="0"/>
              <a:t>Recognized widely      </a:t>
            </a:r>
            <a:r>
              <a:rPr lang="zh-CN" altLang="en-US" dirty="0" smtClean="0"/>
              <a:t>广泛地承认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Recognize clearly/ distinctly </a:t>
            </a:r>
            <a:r>
              <a:rPr lang="zh-CN" altLang="en-US" dirty="0" smtClean="0"/>
              <a:t>清楚地认识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Recognize frankly </a:t>
            </a:r>
            <a:r>
              <a:rPr lang="zh-CN" altLang="en-US" dirty="0" smtClean="0"/>
              <a:t>正式承认 官方公认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Recognize  officially  </a:t>
            </a:r>
            <a:r>
              <a:rPr lang="zh-CN" altLang="en-US" dirty="0" smtClean="0"/>
              <a:t>公开承认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Recognize universally  </a:t>
            </a:r>
            <a:r>
              <a:rPr lang="zh-CN" altLang="en-US" dirty="0" smtClean="0"/>
              <a:t>普遍地承认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It is universally acknowledged / recognized that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straight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altLang="zh-CN" sz="3500" dirty="0" smtClean="0"/>
              <a:t>She </a:t>
            </a:r>
            <a:r>
              <a:rPr lang="en-US" altLang="zh-CN" sz="3500" u="sng" dirty="0" smtClean="0"/>
              <a:t>walked straight </a:t>
            </a:r>
            <a:r>
              <a:rPr lang="en-US" altLang="zh-CN" sz="3500" dirty="0" smtClean="0"/>
              <a:t>past me.</a:t>
            </a:r>
          </a:p>
          <a:p>
            <a:r>
              <a:rPr lang="en-US" altLang="zh-CN" sz="3500" dirty="0" smtClean="0"/>
              <a:t>He </a:t>
            </a:r>
            <a:r>
              <a:rPr lang="en-US" altLang="zh-CN" sz="3500" u="sng" dirty="0" smtClean="0"/>
              <a:t>went straight home </a:t>
            </a:r>
            <a:r>
              <a:rPr lang="en-US" altLang="zh-CN" sz="3500" dirty="0" smtClean="0"/>
              <a:t>after work</a:t>
            </a:r>
            <a:r>
              <a:rPr lang="en-US" altLang="zh-CN" dirty="0" smtClean="0"/>
              <a:t>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After five beers, he wouldn’t </a:t>
            </a:r>
            <a:r>
              <a:rPr lang="en-US" altLang="zh-CN" u="sng" dirty="0" smtClean="0"/>
              <a:t>walk in a straight line. </a:t>
            </a:r>
          </a:p>
          <a:p>
            <a:endParaRPr lang="en-US" altLang="zh-CN" u="sng" dirty="0" smtClean="0"/>
          </a:p>
          <a:p>
            <a:r>
              <a:rPr lang="en-US" altLang="zh-CN" dirty="0" smtClean="0"/>
              <a:t>I don’t think </a:t>
            </a:r>
            <a:r>
              <a:rPr lang="en-US" altLang="zh-CN" u="sng" dirty="0" smtClean="0"/>
              <a:t>you’re straight with me</a:t>
            </a:r>
            <a:r>
              <a:rPr lang="en-US" altLang="zh-CN" dirty="0" smtClean="0"/>
              <a:t>. 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径直        走直线       坦诚相见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smtClean="0"/>
              <a:t>Wear expressions                        </a:t>
            </a:r>
            <a:r>
              <a:rPr lang="zh-CN" altLang="en-US" dirty="0" smtClean="0"/>
              <a:t>面带表情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Awkward expression                  </a:t>
            </a:r>
            <a:r>
              <a:rPr lang="zh-CN" altLang="en-US" dirty="0" smtClean="0"/>
              <a:t>笨拙的措辞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Idiom</a:t>
            </a:r>
            <a:r>
              <a:rPr lang="en-US" altLang="zh-CN" dirty="0" smtClean="0"/>
              <a:t>atic expression                 </a:t>
            </a:r>
            <a:r>
              <a:rPr lang="zh-CN" altLang="en-US" dirty="0" smtClean="0"/>
              <a:t>习惯表达方式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Expression of thanks                  </a:t>
            </a:r>
            <a:r>
              <a:rPr lang="zh-CN" altLang="en-US" dirty="0" smtClean="0"/>
              <a:t>谢意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11256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zh-CN" sz="3600" dirty="0" smtClean="0"/>
              <a:t>3. The reporter asked the writer who he </a:t>
            </a:r>
            <a:r>
              <a:rPr lang="en-US" altLang="zh-CN" sz="3600" b="1" i="1" u="sng" dirty="0" smtClean="0"/>
              <a:t>based</a:t>
            </a:r>
            <a:r>
              <a:rPr lang="en-US" altLang="zh-CN" sz="3600" dirty="0" smtClean="0"/>
              <a:t> his characters on.</a:t>
            </a:r>
          </a:p>
          <a:p>
            <a:r>
              <a:rPr lang="zh-CN" altLang="en-US" sz="3600" dirty="0"/>
              <a:t>记者</a:t>
            </a:r>
            <a:r>
              <a:rPr lang="zh-CN" altLang="en-US" sz="3600" dirty="0" smtClean="0"/>
              <a:t>问作家他作品中的任务是</a:t>
            </a:r>
            <a:r>
              <a:rPr lang="zh-CN" altLang="en-US" sz="3600" b="1" i="1" u="sng" dirty="0" smtClean="0"/>
              <a:t>以谁为原型的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4. “I’ll be wearing a long red coat so you’ll be sure to</a:t>
            </a:r>
            <a:r>
              <a:rPr lang="en-US" altLang="zh-CN" sz="3600" b="1" i="1" dirty="0" smtClean="0"/>
              <a:t> </a:t>
            </a:r>
            <a:r>
              <a:rPr lang="en-US" altLang="zh-CN" sz="3600" b="1" i="1" u="sng" dirty="0" smtClean="0"/>
              <a:t>recognize</a:t>
            </a:r>
            <a:r>
              <a:rPr lang="en-US" altLang="zh-CN" sz="3600" b="1" i="1" dirty="0" smtClean="0"/>
              <a:t> </a:t>
            </a:r>
            <a:r>
              <a:rPr lang="en-US" altLang="zh-CN" sz="3600" dirty="0" smtClean="0"/>
              <a:t>me,” she said.</a:t>
            </a:r>
          </a:p>
          <a:p>
            <a:r>
              <a:rPr lang="zh-CN" altLang="en-US" sz="3600" dirty="0"/>
              <a:t>她</a:t>
            </a:r>
            <a:r>
              <a:rPr lang="zh-CN" altLang="en-US" sz="3600" dirty="0" smtClean="0"/>
              <a:t>说：“我会穿一件红色的长大衣，这样你肯定能</a:t>
            </a:r>
            <a:r>
              <a:rPr lang="zh-CN" altLang="en-US" sz="3600" b="1" i="1" u="sng" dirty="0" smtClean="0"/>
              <a:t>认出</a:t>
            </a:r>
            <a:r>
              <a:rPr lang="zh-CN" altLang="en-US" sz="3600" dirty="0" smtClean="0"/>
              <a:t>我来。”</a:t>
            </a:r>
            <a:endParaRPr lang="en-US" altLang="zh-CN" sz="3600" dirty="0" smtClean="0"/>
          </a:p>
          <a:p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692696"/>
            <a:ext cx="8229600" cy="583264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3600" dirty="0" smtClean="0"/>
              <a:t>5. Go along the road for </a:t>
            </a:r>
            <a:r>
              <a:rPr lang="en-US" altLang="zh-CN" sz="3600" dirty="0" smtClean="0"/>
              <a:t>three </a:t>
            </a:r>
            <a:r>
              <a:rPr lang="en-US" altLang="zh-CN" sz="3600" b="1" i="1" u="sng" dirty="0" smtClean="0"/>
              <a:t>blocks</a:t>
            </a:r>
            <a:r>
              <a:rPr lang="en-US" altLang="zh-CN" sz="3600" dirty="0" smtClean="0"/>
              <a:t> and then turn right. You’ll see the hospital on your left.</a:t>
            </a:r>
          </a:p>
          <a:p>
            <a:r>
              <a:rPr lang="zh-CN" altLang="en-US" sz="3600" dirty="0" smtClean="0"/>
              <a:t>沿着这条路走三个</a:t>
            </a:r>
            <a:r>
              <a:rPr lang="zh-CN" altLang="en-US" sz="3600" b="1" i="1" u="sng" dirty="0" smtClean="0"/>
              <a:t>街区</a:t>
            </a:r>
            <a:r>
              <a:rPr lang="zh-CN" altLang="en-US" sz="3600" dirty="0" smtClean="0"/>
              <a:t>，然后右转，医院就在你的左边。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6. We have a lot of work to do, so we have to </a:t>
            </a:r>
            <a:r>
              <a:rPr lang="en-US" altLang="zh-CN" sz="3600" b="1" i="1" u="sng" dirty="0" smtClean="0"/>
              <a:t>make good use of </a:t>
            </a:r>
            <a:r>
              <a:rPr lang="en-US" altLang="zh-CN" sz="3600" dirty="0" smtClean="0"/>
              <a:t>time.</a:t>
            </a:r>
          </a:p>
          <a:p>
            <a:r>
              <a:rPr lang="zh-CN" altLang="en-US" sz="3600" dirty="0" smtClean="0"/>
              <a:t>我们有很多工作要做，所以要</a:t>
            </a:r>
            <a:r>
              <a:rPr lang="zh-CN" altLang="en-US" sz="3600" b="1" i="1" u="sng" dirty="0" smtClean="0"/>
              <a:t>利用好</a:t>
            </a:r>
            <a:r>
              <a:rPr lang="zh-CN" altLang="en-US" sz="3600" dirty="0" smtClean="0"/>
              <a:t>时间。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 smtClean="0"/>
              <a:t>7. He went </a:t>
            </a:r>
            <a:r>
              <a:rPr lang="en-US" altLang="zh-CN" sz="3600" b="1" i="1" u="sng" dirty="0" smtClean="0"/>
              <a:t>straight</a:t>
            </a:r>
            <a:r>
              <a:rPr lang="en-US" altLang="zh-CN" sz="3600" dirty="0" smtClean="0"/>
              <a:t> to New York, without stopping in Hong Kong. </a:t>
            </a:r>
          </a:p>
          <a:p>
            <a:r>
              <a:rPr lang="zh-CN" altLang="en-US" sz="3600" dirty="0" smtClean="0"/>
              <a:t>他</a:t>
            </a:r>
            <a:r>
              <a:rPr lang="zh-CN" altLang="en-US" sz="3600" b="1" i="1" u="sng" dirty="0" smtClean="0"/>
              <a:t>直接</a:t>
            </a:r>
            <a:r>
              <a:rPr lang="zh-CN" altLang="en-US" sz="3600" dirty="0" smtClean="0"/>
              <a:t>去了纽约，没在香港停留。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8. Rains are </a:t>
            </a:r>
            <a:r>
              <a:rPr lang="en-US" altLang="zh-CN" sz="3600" b="1" i="1" u="sng" dirty="0" smtClean="0"/>
              <a:t>frequent</a:t>
            </a:r>
            <a:r>
              <a:rPr lang="en-US" altLang="zh-CN" sz="3600" dirty="0" smtClean="0"/>
              <a:t> in this city in early summer.</a:t>
            </a:r>
            <a:endParaRPr lang="zh-CN" altLang="en-US" sz="3600" dirty="0" smtClean="0"/>
          </a:p>
          <a:p>
            <a:r>
              <a:rPr lang="zh-CN" altLang="en-US" sz="3600" dirty="0" smtClean="0"/>
              <a:t>这座城市在初夏季节</a:t>
            </a:r>
            <a:r>
              <a:rPr lang="zh-CN" altLang="en-US" sz="3600" b="1" i="1" u="sng" dirty="0" smtClean="0"/>
              <a:t>常</a:t>
            </a:r>
            <a:r>
              <a:rPr lang="zh-CN" altLang="en-US" sz="3600" dirty="0" smtClean="0"/>
              <a:t>下雨。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Translation  (Teens)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smtClean="0"/>
              <a:t>I saw the </a:t>
            </a:r>
            <a:r>
              <a:rPr lang="en-US" altLang="zh-CN" b="1" i="1" u="sng" dirty="0" smtClean="0"/>
              <a:t>dark circles </a:t>
            </a:r>
            <a:r>
              <a:rPr lang="en-US" altLang="zh-CN" dirty="0" smtClean="0"/>
              <a:t>under his eyes.</a:t>
            </a:r>
          </a:p>
          <a:p>
            <a:r>
              <a:rPr lang="zh-CN" altLang="en-US" dirty="0" smtClean="0"/>
              <a:t>我看见他眼睛下方的</a:t>
            </a:r>
            <a:r>
              <a:rPr lang="zh-CN" altLang="en-US" b="1" i="1" u="sng" dirty="0" smtClean="0"/>
              <a:t>黑眼圈</a:t>
            </a:r>
            <a:endParaRPr lang="en-US" altLang="zh-CN" b="1" i="1" u="sng" dirty="0" smtClean="0"/>
          </a:p>
          <a:p>
            <a:endParaRPr lang="en-US" altLang="zh-CN" dirty="0"/>
          </a:p>
          <a:p>
            <a:r>
              <a:rPr lang="en-US" altLang="zh-CN" dirty="0" smtClean="0"/>
              <a:t>I saw </a:t>
            </a:r>
            <a:r>
              <a:rPr lang="en-US" altLang="zh-CN" b="1" i="1" u="sng" dirty="0" smtClean="0"/>
              <a:t>the excess weight</a:t>
            </a:r>
            <a:r>
              <a:rPr lang="en-US" altLang="zh-CN" dirty="0" smtClean="0"/>
              <a:t>, I saw the hair that needed cutting. </a:t>
            </a:r>
          </a:p>
          <a:p>
            <a:r>
              <a:rPr lang="zh-CN" altLang="en-US" dirty="0" smtClean="0"/>
              <a:t>我看出来了，他超重，</a:t>
            </a:r>
            <a:r>
              <a:rPr lang="zh-CN" altLang="en-US" dirty="0"/>
              <a:t>并且</a:t>
            </a:r>
            <a:r>
              <a:rPr lang="zh-CN" altLang="en-US" dirty="0" smtClean="0"/>
              <a:t>需要修剪头发。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I saw the eyes that </a:t>
            </a:r>
            <a:r>
              <a:rPr lang="en-US" altLang="zh-CN" b="1" i="1" u="sng" dirty="0" smtClean="0"/>
              <a:t>once </a:t>
            </a:r>
            <a:r>
              <a:rPr lang="en-US" altLang="zh-CN" dirty="0" smtClean="0"/>
              <a:t>had looked at the world eagerly.</a:t>
            </a:r>
          </a:p>
          <a:p>
            <a:pPr>
              <a:buNone/>
            </a:pPr>
            <a:r>
              <a:rPr lang="zh-CN" altLang="en-US" dirty="0" smtClean="0"/>
              <a:t>我看见了那双</a:t>
            </a:r>
            <a:r>
              <a:rPr lang="zh-CN" altLang="en-US" b="1" i="1" u="sng" dirty="0" smtClean="0"/>
              <a:t>曾经 </a:t>
            </a:r>
            <a:r>
              <a:rPr lang="zh-CN" altLang="en-US" dirty="0" smtClean="0"/>
              <a:t>热切地注视着这个世界的眼睛。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And there and then I realized he </a:t>
            </a:r>
            <a:r>
              <a:rPr lang="en-US" altLang="zh-CN" b="1" i="1" u="sng" dirty="0" smtClean="0"/>
              <a:t>deserved better.</a:t>
            </a:r>
          </a:p>
          <a:p>
            <a:r>
              <a:rPr lang="zh-CN" altLang="en-US" dirty="0"/>
              <a:t>彼时</a:t>
            </a:r>
            <a:r>
              <a:rPr lang="zh-CN" altLang="en-US" dirty="0" smtClean="0"/>
              <a:t>彼地，我意识到他</a:t>
            </a:r>
            <a:r>
              <a:rPr lang="zh-CN" altLang="en-US" b="1" i="1" u="sng" dirty="0" smtClean="0"/>
              <a:t>值得被更好地相待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692696"/>
            <a:ext cx="8229600" cy="547260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So I told the man I had disliked for so many years </a:t>
            </a:r>
            <a:r>
              <a:rPr lang="en-US" altLang="zh-CN" b="1" i="1" u="sng" dirty="0" smtClean="0"/>
              <a:t>that he was a good person after all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因此我告诉那个多年来，我一直讨厌的男人，</a:t>
            </a:r>
            <a:r>
              <a:rPr lang="zh-CN" altLang="en-US" b="1" i="1" u="sng" dirty="0" smtClean="0"/>
              <a:t>他其实是个优秀的人。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I looked at him – full of positive energy, </a:t>
            </a:r>
            <a:r>
              <a:rPr lang="en-US" altLang="zh-CN" b="1" i="1" u="sng" dirty="0" smtClean="0"/>
              <a:t>in good shape, </a:t>
            </a:r>
            <a:r>
              <a:rPr lang="en-US" altLang="zh-CN" dirty="0" smtClean="0"/>
              <a:t>always ready to encourage others.</a:t>
            </a:r>
          </a:p>
          <a:p>
            <a:pPr>
              <a:buNone/>
            </a:pPr>
            <a:r>
              <a:rPr lang="zh-CN" altLang="en-US" dirty="0" smtClean="0"/>
              <a:t>我看着他</a:t>
            </a:r>
            <a:r>
              <a:rPr lang="en-US" altLang="zh-CN" dirty="0"/>
              <a:t>——</a:t>
            </a:r>
            <a:r>
              <a:rPr lang="en-US" altLang="zh-CN" dirty="0" smtClean="0"/>
              <a:t> </a:t>
            </a:r>
            <a:r>
              <a:rPr lang="zh-CN" altLang="en-US" dirty="0" smtClean="0"/>
              <a:t>他充满了正能量，又</a:t>
            </a:r>
            <a:r>
              <a:rPr lang="zh-CN" altLang="en-US" b="1" i="1" u="sng" dirty="0" smtClean="0"/>
              <a:t>有着良好的体形</a:t>
            </a:r>
            <a:r>
              <a:rPr lang="zh-CN" altLang="en-US" dirty="0" smtClean="0"/>
              <a:t>，并随时准备好去鼓励旁人。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smtClean="0"/>
              <a:t>P41    T1    (Textbook)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1068</Words>
  <Application>Microsoft Office PowerPoint</Application>
  <PresentationFormat>全屏显示(4:3)</PresentationFormat>
  <Paragraphs>184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P49 Translation   (Textbook)</vt:lpstr>
      <vt:lpstr>幻灯片 2</vt:lpstr>
      <vt:lpstr>幻灯片 3</vt:lpstr>
      <vt:lpstr>幻灯片 4</vt:lpstr>
      <vt:lpstr>幻灯片 5</vt:lpstr>
      <vt:lpstr>Translation  (Teens)</vt:lpstr>
      <vt:lpstr>幻灯片 7</vt:lpstr>
      <vt:lpstr>幻灯片 8</vt:lpstr>
      <vt:lpstr>P41    T1    (Textbook)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The same + adj/adv. As +n.clause.pron</vt:lpstr>
      <vt:lpstr>Request/ command</vt:lpstr>
      <vt:lpstr>recognize</vt:lpstr>
      <vt:lpstr>幻灯片 23</vt:lpstr>
      <vt:lpstr>幻灯片 24</vt:lpstr>
      <vt:lpstr>straight</vt:lpstr>
      <vt:lpstr>expression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P49 Translation   (Textbook)</dc:title>
  <dc:creator>USER</dc:creator>
  <cp:lastModifiedBy>USER</cp:lastModifiedBy>
  <cp:revision>10</cp:revision>
  <dcterms:created xsi:type="dcterms:W3CDTF">2015-09-28T02:29:42Z</dcterms:created>
  <dcterms:modified xsi:type="dcterms:W3CDTF">2015-09-29T02:19:59Z</dcterms:modified>
</cp:coreProperties>
</file>