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  <p:sldMasterId id="2147483659" r:id="rId3"/>
  </p:sldMasterIdLst>
  <p:notesMasterIdLst>
    <p:notesMasterId r:id="rId26"/>
  </p:notesMasterIdLst>
  <p:sldIdLst>
    <p:sldId id="380" r:id="rId4"/>
    <p:sldId id="381" r:id="rId5"/>
    <p:sldId id="382" r:id="rId6"/>
    <p:sldId id="383" r:id="rId7"/>
    <p:sldId id="364" r:id="rId8"/>
    <p:sldId id="368" r:id="rId9"/>
    <p:sldId id="324" r:id="rId10"/>
    <p:sldId id="366" r:id="rId11"/>
    <p:sldId id="371" r:id="rId12"/>
    <p:sldId id="353" r:id="rId13"/>
    <p:sldId id="354" r:id="rId14"/>
    <p:sldId id="355" r:id="rId15"/>
    <p:sldId id="356" r:id="rId16"/>
    <p:sldId id="377" r:id="rId17"/>
    <p:sldId id="378" r:id="rId18"/>
    <p:sldId id="379" r:id="rId19"/>
    <p:sldId id="358" r:id="rId20"/>
    <p:sldId id="359" r:id="rId21"/>
    <p:sldId id="360" r:id="rId22"/>
    <p:sldId id="361" r:id="rId23"/>
    <p:sldId id="362" r:id="rId24"/>
    <p:sldId id="36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66"/>
    <a:srgbClr val="800080"/>
    <a:srgbClr val="3333FF"/>
    <a:srgbClr val="000066"/>
    <a:srgbClr val="CC0000"/>
    <a:srgbClr val="FF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0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E3527032-BB67-486F-93D8-87F903FDBC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21E8F-C056-4DB7-B0A4-0AFD034987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84078-DB8F-47C0-9195-59F722B4CC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4571-83BE-4EF7-96FB-5C22400FE1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1B9FB-2377-4191-B2DC-05F886D1CB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2D079-EEE1-4BA3-8CF4-756125BD90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66EF9-8DB0-4331-8ACB-ED21C48BC9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E9AA4-C8C7-4995-AC57-11C0C06352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65F95-F9BD-4510-B31A-193B63D512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68576-D97D-47EE-ACF5-F966FCB9DF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ED138-C4E3-4F00-BBF8-910781B839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818D5-02DC-4D9D-A75D-D054BE00A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B1386-54B0-4144-838A-354FC73C73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073A5-3926-4488-8238-AFBD95914D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EABD8-7A17-4A95-A524-2F98FC7A8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081E0-3267-4754-808B-AE342F044F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52338-DA77-44C3-8273-9C6175202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5474B-6262-4F2C-8231-1B2250A647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51D78-E78B-4C67-A708-67E2F2FCC6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7789-9E48-47F0-B3E6-A6E4D325A6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E20-D66B-440C-B63A-52102B5DA9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1A1BA-A135-4252-BD83-9DB103FC1D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3ADE1-7F54-4672-8D93-E320662916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905D2-EA7B-4772-B818-203225ECA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B6F67-82C5-4483-B9D5-23B6CEB906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2118A-845F-41FF-BEF0-A2342BAF2F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FF79E-D00F-42A6-A477-F61F8A9502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B2F7B-123A-438E-A1EE-5A05526568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7B1EA3-CC09-4746-AADD-A1AC377E2E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E0607-A6AF-488E-A752-D376495AA3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A6D67-8DDF-4891-A00A-57C9216ADE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9B189-3B31-47C0-B114-29B66108E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9EDFC-B1FA-47E6-910A-8A92E6F599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D9EE2-C53C-4A9B-A761-352F97045F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08E99-A958-4FCE-A819-B337C80761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0"/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0"/>
            </a:lvl1pPr>
          </a:lstStyle>
          <a:p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/>
            </a:lvl1pPr>
          </a:lstStyle>
          <a:p>
            <a:fld id="{6C1CC360-F47D-4BDC-BDA1-C100039F44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DD282C2-21E3-44D2-94FD-E50F1984C4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BF3E17EA-A823-4588-A7AB-C4C993A92D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2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0"/>
            <a:ext cx="6400800" cy="1752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altLang="zh-CN" dirty="0" smtClean="0"/>
              <a:t>BGCFAEDH</a:t>
            </a:r>
          </a:p>
          <a:p>
            <a:pPr marL="514350" indent="-514350" algn="l"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Fluently, native ,vocabulary, apartment ,elevator</a:t>
            </a:r>
          </a:p>
          <a:p>
            <a:pPr marL="514350" indent="-514350" algn="l">
              <a:buAutoNum type="arabicPeriod"/>
            </a:pPr>
            <a:r>
              <a:rPr lang="en-US" altLang="zh-CN" dirty="0" smtClean="0"/>
              <a:t>Come up /At present /Because of/ such as /make use of </a:t>
            </a:r>
          </a:p>
          <a:p>
            <a:pPr marL="514350" indent="-514350" algn="l">
              <a:buAutoNum type="arabicPeriod"/>
            </a:pPr>
            <a:r>
              <a:rPr lang="en-US" altLang="zh-CN" dirty="0" smtClean="0"/>
              <a:t>British American</a:t>
            </a:r>
          </a:p>
          <a:p>
            <a:pPr marL="514350" indent="-514350" algn="l"/>
            <a:r>
              <a:rPr lang="en-US" altLang="zh-CN" dirty="0" smtClean="0"/>
              <a:t>        In          on</a:t>
            </a:r>
          </a:p>
          <a:p>
            <a:pPr marL="514350" indent="-514350" algn="l"/>
            <a:r>
              <a:rPr lang="en-US" altLang="zh-CN" dirty="0" smtClean="0"/>
              <a:t>        At         on</a:t>
            </a:r>
          </a:p>
          <a:p>
            <a:pPr marL="514350" indent="-514350" algn="l"/>
            <a:r>
              <a:rPr lang="en-US" altLang="zh-CN" dirty="0" smtClean="0"/>
              <a:t>        Past      after</a:t>
            </a:r>
          </a:p>
          <a:p>
            <a:pPr marL="514350" indent="-514350" algn="l"/>
            <a:r>
              <a:rPr lang="en-US" altLang="zh-CN" dirty="0" smtClean="0"/>
              <a:t>        In          on </a:t>
            </a:r>
          </a:p>
          <a:p>
            <a:pPr marL="514350" indent="-514350" algn="l"/>
            <a:r>
              <a:rPr lang="en-US" altLang="zh-CN" dirty="0" smtClean="0"/>
              <a:t>        From    than </a:t>
            </a:r>
          </a:p>
          <a:p>
            <a:pPr marL="514350" indent="-514350" algn="l"/>
            <a:r>
              <a:rPr lang="en-US" altLang="zh-CN" dirty="0" smtClean="0"/>
              <a:t>         In          on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words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450"/>
            <a:ext cx="1331913" cy="1004888"/>
          </a:xfrm>
          <a:prstGeom prst="rect">
            <a:avLst/>
          </a:prstGeom>
          <a:noFill/>
        </p:spPr>
      </p:pic>
      <p:grpSp>
        <p:nvGrpSpPr>
          <p:cNvPr id="224259" name="Group 3"/>
          <p:cNvGrpSpPr>
            <a:grpSpLocks/>
          </p:cNvGrpSpPr>
          <p:nvPr/>
        </p:nvGrpSpPr>
        <p:grpSpPr bwMode="auto">
          <a:xfrm>
            <a:off x="1979613" y="88900"/>
            <a:ext cx="5573712" cy="1135063"/>
            <a:chOff x="1156" y="28"/>
            <a:chExt cx="3511" cy="715"/>
          </a:xfrm>
        </p:grpSpPr>
        <p:pic>
          <p:nvPicPr>
            <p:cNvPr id="224260" name="Picture 4" descr="1111111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95" y="84"/>
              <a:ext cx="472" cy="579"/>
            </a:xfrm>
            <a:prstGeom prst="rect">
              <a:avLst/>
            </a:prstGeom>
            <a:noFill/>
          </p:spPr>
        </p:pic>
        <p:sp>
          <p:nvSpPr>
            <p:cNvPr id="22426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682" y="199"/>
              <a:ext cx="2540" cy="544"/>
            </a:xfrm>
            <a:prstGeom prst="rect">
              <a:avLst/>
            </a:prstGeom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US" altLang="zh-CN" kern="10" dirty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Times New Roman"/>
                  <a:cs typeface="Times New Roman"/>
                </a:rPr>
                <a:t>Let the word fly</a:t>
              </a:r>
              <a:endParaRPr lang="zh-CN" altLang="en-US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endParaRPr>
            </a:p>
          </p:txBody>
        </p:sp>
        <p:pic>
          <p:nvPicPr>
            <p:cNvPr id="224262" name="Picture 6" descr="1111111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56" y="28"/>
              <a:ext cx="544" cy="579"/>
            </a:xfrm>
            <a:prstGeom prst="rect">
              <a:avLst/>
            </a:prstGeom>
            <a:noFill/>
          </p:spPr>
        </p:pic>
      </p:grp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779463" y="5314950"/>
            <a:ext cx="7896225" cy="1209675"/>
          </a:xfrm>
          <a:prstGeom prst="rect">
            <a:avLst/>
          </a:prstGeom>
          <a:solidFill>
            <a:schemeClr val="bg1">
              <a:alpha val="75999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/>
              <a:t>“</a:t>
            </a:r>
            <a:r>
              <a:rPr kumimoji="1" lang="en-US" altLang="zh-CN">
                <a:solidFill>
                  <a:srgbClr val="FF3300"/>
                </a:solidFill>
              </a:rPr>
              <a:t>make</a:t>
            </a:r>
            <a:r>
              <a:rPr kumimoji="1" lang="en-US" altLang="zh-CN"/>
              <a:t>”</a:t>
            </a:r>
            <a:r>
              <a:rPr kumimoji="1" lang="zh-CN" altLang="en-US"/>
              <a:t>在英语中是十分常用的单词。与不同的词搭配会有不同的意思。</a:t>
            </a:r>
          </a:p>
        </p:txBody>
      </p:sp>
      <p:sp>
        <p:nvSpPr>
          <p:cNvPr id="224264" name="WordArt 8" descr="竖虚线"/>
          <p:cNvSpPr>
            <a:spLocks noChangeArrowheads="1" noChangeShapeType="1" noTextEdit="1"/>
          </p:cNvSpPr>
          <p:nvPr/>
        </p:nvSpPr>
        <p:spPr bwMode="auto">
          <a:xfrm>
            <a:off x="4716463" y="4608513"/>
            <a:ext cx="1081087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pattFill prst="dashVert">
                  <a:fgClr>
                    <a:srgbClr val="FFFF66"/>
                  </a:fgClr>
                  <a:bgClr>
                    <a:srgbClr val="0000FF"/>
                  </a:bgClr>
                </a:patt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make</a:t>
            </a:r>
            <a:endParaRPr lang="zh-CN" altLang="en-US" kern="10">
              <a:ln w="12700">
                <a:solidFill>
                  <a:srgbClr val="EAEAEA"/>
                </a:solidFill>
                <a:round/>
                <a:headEnd/>
                <a:tailEnd/>
              </a:ln>
              <a:pattFill prst="dashVert">
                <a:fgClr>
                  <a:srgbClr val="FFFF66"/>
                </a:fgClr>
                <a:bgClr>
                  <a:srgbClr val="0000FF"/>
                </a:bgClr>
              </a:patt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224265" name="Picture 9" descr="56435634525"/>
          <p:cNvPicPr preferRelativeResize="0"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575" y="4465638"/>
            <a:ext cx="1512888" cy="908050"/>
          </a:xfrm>
          <a:prstGeom prst="rect">
            <a:avLst/>
          </a:prstGeom>
          <a:noFill/>
        </p:spPr>
      </p:pic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211138" y="1844675"/>
            <a:ext cx="476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Clothes </a:t>
            </a:r>
            <a:r>
              <a:rPr kumimoji="1" lang="en-US" altLang="zh-CN">
                <a:solidFill>
                  <a:srgbClr val="FF3300"/>
                </a:solidFill>
              </a:rPr>
              <a:t>make</a:t>
            </a:r>
            <a:r>
              <a:rPr kumimoji="1" lang="en-US" altLang="zh-CN"/>
              <a:t> the man.</a:t>
            </a:r>
            <a:r>
              <a:rPr kumimoji="1" lang="en-US" altLang="zh-CN" i="1"/>
              <a:t> 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180013" y="1844675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/>
              <a:t>人要衣装。</a:t>
            </a:r>
            <a:r>
              <a:rPr kumimoji="1" lang="zh-CN" altLang="en-US" i="1"/>
              <a:t> 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211138" y="2486025"/>
            <a:ext cx="485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Practice </a:t>
            </a:r>
            <a:r>
              <a:rPr kumimoji="1" lang="en-US" altLang="zh-CN">
                <a:solidFill>
                  <a:srgbClr val="FF3300"/>
                </a:solidFill>
              </a:rPr>
              <a:t>makes </a:t>
            </a:r>
            <a:r>
              <a:rPr kumimoji="1" lang="en-US" altLang="zh-CN"/>
              <a:t>perfect.</a:t>
            </a:r>
            <a:r>
              <a:rPr kumimoji="1" lang="en-US" altLang="zh-CN" i="1"/>
              <a:t> 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5181600" y="2492375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/>
              <a:t>熟能生巧。</a:t>
            </a:r>
            <a:r>
              <a:rPr kumimoji="1" lang="zh-CN" altLang="en-US" i="1"/>
              <a:t> 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79388" y="3133725"/>
            <a:ext cx="8851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All work and no play </a:t>
            </a:r>
            <a:r>
              <a:rPr kumimoji="1" lang="en-US" altLang="zh-CN">
                <a:solidFill>
                  <a:srgbClr val="FF3300"/>
                </a:solidFill>
              </a:rPr>
              <a:t>makes</a:t>
            </a:r>
            <a:r>
              <a:rPr kumimoji="1" lang="en-US" altLang="zh-CN"/>
              <a:t> Jack a dull boy.</a:t>
            </a:r>
            <a:r>
              <a:rPr kumimoji="1" lang="en-US" altLang="zh-CN" i="1"/>
              <a:t> </a:t>
            </a:r>
          </a:p>
        </p:txBody>
      </p:sp>
      <p:sp>
        <p:nvSpPr>
          <p:cNvPr id="224271" name="Rectangle 15"/>
          <p:cNvSpPr>
            <a:spLocks noChangeArrowheads="1"/>
          </p:cNvSpPr>
          <p:nvPr/>
        </p:nvSpPr>
        <p:spPr bwMode="auto">
          <a:xfrm>
            <a:off x="107950" y="3789363"/>
            <a:ext cx="857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/>
              <a:t>只工作不玩耍，聪明孩子也变傻。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 animBg="1"/>
      <p:bldP spid="224264" grpId="0" animBg="1"/>
      <p:bldP spid="224266" grpId="0"/>
      <p:bldP spid="224267" grpId="0"/>
      <p:bldP spid="224268" grpId="0"/>
      <p:bldP spid="224269" grpId="0"/>
      <p:bldP spid="224270" grpId="0"/>
      <p:bldP spid="2242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611188" y="404813"/>
            <a:ext cx="8064500" cy="1263650"/>
          </a:xfrm>
          <a:prstGeom prst="rect">
            <a:avLst/>
          </a:prstGeom>
          <a:solidFill>
            <a:schemeClr val="bg1">
              <a:alpha val="71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6600"/>
                </a:solidFill>
              </a:rPr>
              <a:t>试着翻译下面的英文，注意单词</a:t>
            </a:r>
            <a:r>
              <a:rPr kumimoji="1" lang="en-US" altLang="zh-CN">
                <a:solidFill>
                  <a:srgbClr val="FF3300"/>
                </a:solidFill>
              </a:rPr>
              <a:t>make</a:t>
            </a:r>
            <a:r>
              <a:rPr kumimoji="1" lang="zh-CN" altLang="en-US">
                <a:solidFill>
                  <a:srgbClr val="006600"/>
                </a:solidFill>
              </a:rPr>
              <a:t>的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6600"/>
                </a:solidFill>
              </a:rPr>
              <a:t>用法。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539750" y="1628775"/>
            <a:ext cx="70294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lnSpc>
                <a:spcPct val="115000"/>
              </a:lnSpc>
              <a:buFontTx/>
              <a:buAutoNum type="arabicPeriod"/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make … of (from)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/>
              <a:t>    The chair </a:t>
            </a:r>
            <a:r>
              <a:rPr lang="en-US" altLang="zh-CN">
                <a:solidFill>
                  <a:srgbClr val="FF3300"/>
                </a:solidFill>
              </a:rPr>
              <a:t>is made of</a:t>
            </a:r>
            <a:r>
              <a:rPr lang="en-US" altLang="zh-CN"/>
              <a:t> wood. </a:t>
            </a:r>
          </a:p>
          <a:p>
            <a:pPr marL="342900" indent="-342900">
              <a:lnSpc>
                <a:spcPct val="115000"/>
              </a:lnSpc>
            </a:pPr>
            <a:endParaRPr lang="en-US" altLang="zh-CN"/>
          </a:p>
          <a:p>
            <a:pPr marL="342900" indent="-342900">
              <a:lnSpc>
                <a:spcPct val="115000"/>
              </a:lnSpc>
            </a:pPr>
            <a:r>
              <a:rPr lang="en-US" altLang="zh-CN"/>
              <a:t>    Some paper </a:t>
            </a:r>
            <a:r>
              <a:rPr lang="en-US" altLang="zh-CN">
                <a:solidFill>
                  <a:srgbClr val="FF3300"/>
                </a:solidFill>
              </a:rPr>
              <a:t>is made from</a:t>
            </a:r>
            <a:r>
              <a:rPr lang="en-US" altLang="zh-CN"/>
              <a:t> wood. </a:t>
            </a:r>
          </a:p>
          <a:p>
            <a:pPr marL="342900" indent="-342900">
              <a:lnSpc>
                <a:spcPct val="115000"/>
              </a:lnSpc>
            </a:pPr>
            <a:endParaRPr lang="en-US" altLang="zh-CN"/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042988" y="4937125"/>
            <a:ext cx="7593012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9900CC"/>
                </a:solidFill>
              </a:rPr>
              <a:t>make … of (from) … </a:t>
            </a:r>
            <a:r>
              <a:rPr lang="zh-CN" altLang="en-US">
                <a:solidFill>
                  <a:srgbClr val="9900CC"/>
                </a:solidFill>
              </a:rPr>
              <a:t>由</a:t>
            </a:r>
            <a:r>
              <a:rPr lang="en-US" altLang="zh-CN">
                <a:solidFill>
                  <a:srgbClr val="9900CC"/>
                </a:solidFill>
              </a:rPr>
              <a:t>……</a:t>
            </a:r>
            <a:r>
              <a:rPr lang="zh-CN" altLang="en-US">
                <a:solidFill>
                  <a:srgbClr val="9900CC"/>
                </a:solidFill>
              </a:rPr>
              <a:t>制成</a:t>
            </a:r>
            <a:r>
              <a:rPr lang="en-US" altLang="zh-CN">
                <a:solidFill>
                  <a:srgbClr val="9900CC"/>
                </a:solidFill>
              </a:rPr>
              <a:t>……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9900CC"/>
                </a:solidFill>
              </a:rPr>
              <a:t>(</a:t>
            </a:r>
            <a:r>
              <a:rPr lang="zh-CN" altLang="en-US">
                <a:solidFill>
                  <a:srgbClr val="9900CC"/>
                </a:solidFill>
              </a:rPr>
              <a:t>通常用被动式</a:t>
            </a:r>
            <a:r>
              <a:rPr lang="en-US" altLang="zh-CN">
                <a:solidFill>
                  <a:srgbClr val="9900CC"/>
                </a:solidFill>
              </a:rPr>
              <a:t>)</a:t>
            </a:r>
            <a:r>
              <a:rPr lang="zh-CN" altLang="en-US">
                <a:solidFill>
                  <a:srgbClr val="9900CC"/>
                </a:solidFill>
              </a:rPr>
              <a:t>。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971550" y="2992438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这椅子是用木头做的。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971550" y="4283075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有些纸是用木材做的。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  <p:bldP spid="225285" grpId="0"/>
      <p:bldP spid="2252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757238" y="358775"/>
            <a:ext cx="8135937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2.</a:t>
            </a:r>
            <a:r>
              <a:rPr lang="en-US" altLang="zh-CN">
                <a:solidFill>
                  <a:srgbClr val="FF3300"/>
                </a:solidFill>
              </a:rPr>
              <a:t> make out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Can you </a:t>
            </a:r>
            <a:r>
              <a:rPr lang="en-US" altLang="zh-CN">
                <a:solidFill>
                  <a:srgbClr val="FF3300"/>
                </a:solidFill>
              </a:rPr>
              <a:t>make</a:t>
            </a:r>
            <a:r>
              <a:rPr lang="en-US" altLang="zh-CN"/>
              <a:t> him (it) </a:t>
            </a:r>
            <a:r>
              <a:rPr lang="en-US" altLang="zh-CN">
                <a:solidFill>
                  <a:srgbClr val="FF3300"/>
                </a:solidFill>
              </a:rPr>
              <a:t>out</a:t>
            </a:r>
            <a:r>
              <a:rPr lang="en-US" altLang="zh-CN"/>
              <a:t>?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I can’t </a:t>
            </a:r>
            <a:r>
              <a:rPr lang="en-US" altLang="zh-CN">
                <a:solidFill>
                  <a:srgbClr val="FF3300"/>
                </a:solidFill>
              </a:rPr>
              <a:t>make out</a:t>
            </a:r>
            <a:r>
              <a:rPr lang="en-US" altLang="zh-CN"/>
              <a:t> his handwriting. </a:t>
            </a:r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>
                <a:solidFill>
                  <a:srgbClr val="FF3300"/>
                </a:solidFill>
              </a:rPr>
              <a:t>Make</a:t>
            </a:r>
            <a:r>
              <a:rPr lang="en-US" altLang="zh-CN"/>
              <a:t> the check </a:t>
            </a:r>
            <a:r>
              <a:rPr lang="en-US" altLang="zh-CN">
                <a:solidFill>
                  <a:srgbClr val="FF3300"/>
                </a:solidFill>
              </a:rPr>
              <a:t>out</a:t>
            </a:r>
            <a:r>
              <a:rPr lang="en-US" altLang="zh-CN"/>
              <a:t> to me.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5294313" y="1916113"/>
            <a:ext cx="2478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900CC"/>
                </a:solidFill>
              </a:rPr>
              <a:t>理解，明白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169988" y="4029075"/>
            <a:ext cx="415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900CC"/>
                </a:solidFill>
              </a:rPr>
              <a:t>看清，</a:t>
            </a:r>
            <a:r>
              <a:rPr lang="en-US" altLang="zh-CN">
                <a:solidFill>
                  <a:srgbClr val="9900CC"/>
                </a:solidFill>
              </a:rPr>
              <a:t>(</a:t>
            </a:r>
            <a:r>
              <a:rPr lang="zh-CN" altLang="en-US">
                <a:solidFill>
                  <a:srgbClr val="9900CC"/>
                </a:solidFill>
              </a:rPr>
              <a:t>勉强</a:t>
            </a:r>
            <a:r>
              <a:rPr lang="en-US" altLang="zh-CN">
                <a:solidFill>
                  <a:srgbClr val="9900CC"/>
                </a:solidFill>
              </a:rPr>
              <a:t>)</a:t>
            </a:r>
            <a:r>
              <a:rPr lang="zh-CN" altLang="en-US">
                <a:solidFill>
                  <a:srgbClr val="9900CC"/>
                </a:solidFill>
              </a:rPr>
              <a:t>辨认出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6659563" y="5389563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900CC"/>
                </a:solidFill>
              </a:rPr>
              <a:t>填写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189038" y="1939925"/>
            <a:ext cx="3929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你能理解他</a:t>
            </a:r>
            <a:r>
              <a:rPr lang="en-US" altLang="zh-CN">
                <a:solidFill>
                  <a:srgbClr val="3333FF"/>
                </a:solidFill>
              </a:rPr>
              <a:t>(</a:t>
            </a:r>
            <a:r>
              <a:rPr lang="zh-CN" altLang="en-US">
                <a:solidFill>
                  <a:srgbClr val="3333FF"/>
                </a:solidFill>
              </a:rPr>
              <a:t>它</a:t>
            </a:r>
            <a:r>
              <a:rPr lang="en-US" altLang="zh-CN">
                <a:solidFill>
                  <a:srgbClr val="3333FF"/>
                </a:solidFill>
              </a:rPr>
              <a:t>)</a:t>
            </a:r>
            <a:r>
              <a:rPr lang="zh-CN" altLang="en-US">
                <a:solidFill>
                  <a:srgbClr val="3333FF"/>
                </a:solidFill>
              </a:rPr>
              <a:t>吗</a:t>
            </a:r>
            <a:r>
              <a:rPr lang="en-US" altLang="zh-CN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1168400" y="3171825"/>
            <a:ext cx="4772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3333FF"/>
                </a:solidFill>
              </a:rPr>
              <a:t>我辨认不出他的笔迹。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1189038" y="540385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支票上填写清楚给我。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/>
      <p:bldP spid="226308" grpId="0"/>
      <p:bldP spid="226309" grpId="0"/>
      <p:bldP spid="226310" grpId="0"/>
      <p:bldP spid="226311" grpId="0"/>
      <p:bldP spid="2263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319088" y="388938"/>
            <a:ext cx="8502650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/>
              <a:t>3. </a:t>
            </a:r>
            <a:r>
              <a:rPr lang="en-US" altLang="zh-CN">
                <a:solidFill>
                  <a:srgbClr val="FF3300"/>
                </a:solidFill>
              </a:rPr>
              <a:t>make up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Farmers </a:t>
            </a:r>
            <a:r>
              <a:rPr lang="en-US" altLang="zh-CN">
                <a:solidFill>
                  <a:srgbClr val="FF3300"/>
                </a:solidFill>
              </a:rPr>
              <a:t>make up</a:t>
            </a:r>
            <a:r>
              <a:rPr lang="en-US" altLang="zh-CN"/>
              <a:t> only 30% of the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total population of the country. </a:t>
            </a:r>
          </a:p>
          <a:p>
            <a:pPr>
              <a:lnSpc>
                <a:spcPct val="105000"/>
              </a:lnSpc>
            </a:pPr>
            <a:endParaRPr lang="en-US" altLang="zh-CN"/>
          </a:p>
          <a:p>
            <a:pPr>
              <a:lnSpc>
                <a:spcPct val="105000"/>
              </a:lnSpc>
            </a:pPr>
            <a:endParaRPr lang="en-US" altLang="zh-CN"/>
          </a:p>
          <a:p>
            <a:pPr>
              <a:lnSpc>
                <a:spcPct val="105000"/>
              </a:lnSpc>
            </a:pPr>
            <a:r>
              <a:rPr lang="en-US" altLang="zh-CN"/>
              <a:t>    He asked us each to </a:t>
            </a:r>
            <a:r>
              <a:rPr lang="en-US" altLang="zh-CN">
                <a:solidFill>
                  <a:srgbClr val="FF3300"/>
                </a:solidFill>
              </a:rPr>
              <a:t>make up</a:t>
            </a:r>
            <a:r>
              <a:rPr lang="en-US" altLang="zh-CN"/>
              <a:t> a dialogue.</a:t>
            </a:r>
          </a:p>
          <a:p>
            <a:pPr>
              <a:lnSpc>
                <a:spcPct val="105000"/>
              </a:lnSpc>
            </a:pPr>
            <a:endParaRPr lang="en-US" altLang="zh-CN"/>
          </a:p>
          <a:p>
            <a:pPr>
              <a:lnSpc>
                <a:spcPct val="105000"/>
              </a:lnSpc>
            </a:pPr>
            <a:r>
              <a:rPr lang="en-US" altLang="zh-CN"/>
              <a:t>   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The whole story is </a:t>
            </a:r>
            <a:r>
              <a:rPr lang="en-US" altLang="zh-CN">
                <a:solidFill>
                  <a:srgbClr val="FF3300"/>
                </a:solidFill>
              </a:rPr>
              <a:t>made up</a:t>
            </a:r>
            <a:r>
              <a:rPr lang="en-US" altLang="zh-CN"/>
              <a:t>. 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777875" y="2714625"/>
            <a:ext cx="7146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构成，组成，占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633413" y="2138363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zh-CN" altLang="en-US">
                <a:solidFill>
                  <a:srgbClr val="3333FF"/>
                </a:solidFill>
              </a:rPr>
              <a:t>这个国家的农业人口仅占</a:t>
            </a:r>
            <a:r>
              <a:rPr lang="en-US" altLang="zh-CN">
                <a:solidFill>
                  <a:srgbClr val="3333FF"/>
                </a:solidFill>
              </a:rPr>
              <a:t>30%</a:t>
            </a:r>
            <a:r>
              <a:rPr lang="zh-CN" altLang="en-US">
                <a:solidFill>
                  <a:srgbClr val="3333FF"/>
                </a:solidFill>
              </a:rPr>
              <a:t>。 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725488" y="4449763"/>
            <a:ext cx="6665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编写，创作，编辑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750888" y="3867150"/>
            <a:ext cx="578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他叫我们每人编一个对话。 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5503863" y="5595938"/>
            <a:ext cx="3792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编造，捏造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762000" y="5595938"/>
            <a:ext cx="5883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整个故事都是虚构的。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332" grpId="0"/>
      <p:bldP spid="227333" grpId="0"/>
      <p:bldP spid="227334" grpId="0"/>
      <p:bldP spid="227335" grpId="0"/>
      <p:bldP spid="2273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WordArt 2"/>
          <p:cNvSpPr>
            <a:spLocks noChangeArrowheads="1" noChangeShapeType="1" noTextEdit="1"/>
          </p:cNvSpPr>
          <p:nvPr/>
        </p:nvSpPr>
        <p:spPr bwMode="auto">
          <a:xfrm>
            <a:off x="3848100" y="533400"/>
            <a:ext cx="20955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9525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CCFFCC"/>
                </a:solidFill>
                <a:latin typeface="Arial"/>
                <a:cs typeface="Arial"/>
              </a:rPr>
              <a:t>Review</a:t>
            </a:r>
            <a:endParaRPr lang="zh-CN" altLang="en-US" kern="10">
              <a:ln w="9525">
                <a:solidFill>
                  <a:srgbClr val="00FF00"/>
                </a:solidFill>
                <a:round/>
                <a:headEnd/>
                <a:tailEnd/>
              </a:ln>
              <a:solidFill>
                <a:srgbClr val="CCFFCC"/>
              </a:solidFill>
              <a:latin typeface="Arial"/>
              <a:cs typeface="Arial"/>
            </a:endParaRP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762000" y="1533525"/>
            <a:ext cx="8001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1. official </a:t>
            </a:r>
            <a:r>
              <a:rPr lang="en-US" altLang="zh-CN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zh-CN" altLang="en-US"/>
              <a:t>正式的，官方的 → </a:t>
            </a:r>
          </a:p>
          <a:p>
            <a:r>
              <a:rPr lang="zh-CN" altLang="en-US"/>
              <a:t>    </a:t>
            </a:r>
            <a:r>
              <a:rPr lang="en-US" altLang="zh-CN"/>
              <a:t>official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 </a:t>
            </a:r>
            <a:r>
              <a:rPr lang="zh-CN" altLang="en-US"/>
              <a:t>官员，高级职员 →</a:t>
            </a:r>
          </a:p>
          <a:p>
            <a:r>
              <a:rPr lang="zh-CN" altLang="en-US"/>
              <a:t>    </a:t>
            </a:r>
            <a:r>
              <a:rPr lang="en-US" altLang="zh-CN"/>
              <a:t>office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办公室 → </a:t>
            </a:r>
          </a:p>
          <a:p>
            <a:r>
              <a:rPr lang="zh-CN" altLang="en-US"/>
              <a:t>    </a:t>
            </a:r>
            <a:r>
              <a:rPr lang="en-US" altLang="zh-CN"/>
              <a:t>officer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军官，官员</a:t>
            </a:r>
          </a:p>
          <a:p>
            <a:r>
              <a:rPr lang="en-US" altLang="zh-CN"/>
              <a:t>2. native </a:t>
            </a:r>
            <a:r>
              <a:rPr lang="en-US" altLang="zh-CN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zh-CN" altLang="en-US"/>
              <a:t>本国的，本土的 →</a:t>
            </a:r>
          </a:p>
          <a:p>
            <a:r>
              <a:rPr lang="zh-CN" altLang="en-US"/>
              <a:t>    </a:t>
            </a:r>
            <a:r>
              <a:rPr lang="en-US" altLang="zh-CN"/>
              <a:t>native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当地人，本国人→</a:t>
            </a:r>
          </a:p>
          <a:p>
            <a:r>
              <a:rPr lang="zh-CN" altLang="en-US"/>
              <a:t>    </a:t>
            </a:r>
            <a:r>
              <a:rPr lang="en-US" altLang="zh-CN"/>
              <a:t>nation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国家，民族 →</a:t>
            </a:r>
          </a:p>
          <a:p>
            <a:r>
              <a:rPr lang="zh-CN" altLang="en-US"/>
              <a:t>    </a:t>
            </a:r>
            <a:r>
              <a:rPr lang="en-US" altLang="zh-CN"/>
              <a:t>national </a:t>
            </a:r>
            <a:r>
              <a:rPr lang="en-US" altLang="zh-CN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zh-CN" altLang="en-US"/>
              <a:t>国家的，民族的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609600" y="193675"/>
            <a:ext cx="8610600" cy="635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3. base </a:t>
            </a:r>
            <a:r>
              <a:rPr lang="en-US" altLang="zh-CN">
                <a:solidFill>
                  <a:srgbClr val="3333FF"/>
                </a:solidFill>
              </a:rPr>
              <a:t>(v.)</a:t>
            </a:r>
            <a:r>
              <a:rPr lang="en-US" altLang="zh-CN"/>
              <a:t> </a:t>
            </a:r>
            <a:r>
              <a:rPr lang="zh-CN" altLang="en-US"/>
              <a:t>以</a:t>
            </a:r>
            <a:r>
              <a:rPr lang="en-US" altLang="zh-CN"/>
              <a:t>……</a:t>
            </a:r>
            <a:r>
              <a:rPr lang="zh-CN" altLang="en-US"/>
              <a:t>为根据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base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基础，基地 → 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basic </a:t>
            </a:r>
            <a:r>
              <a:rPr lang="en-US" altLang="zh-CN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zh-CN" altLang="en-US"/>
              <a:t>基础的，基本的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basis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基础，根据</a:t>
            </a:r>
          </a:p>
          <a:p>
            <a:pPr>
              <a:lnSpc>
                <a:spcPct val="95000"/>
              </a:lnSpc>
            </a:pPr>
            <a:r>
              <a:rPr lang="en-US" altLang="zh-CN"/>
              <a:t>4. usage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使用，用法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use </a:t>
            </a:r>
            <a:r>
              <a:rPr lang="en-US" altLang="zh-CN">
                <a:solidFill>
                  <a:srgbClr val="3333FF"/>
                </a:solidFill>
              </a:rPr>
              <a:t>(v.)</a:t>
            </a:r>
            <a:r>
              <a:rPr lang="en-US" altLang="zh-CN"/>
              <a:t> </a:t>
            </a:r>
            <a:r>
              <a:rPr lang="zh-CN" altLang="en-US"/>
              <a:t>使用，利用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use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使用，运用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useful </a:t>
            </a:r>
            <a:r>
              <a:rPr lang="en-US" altLang="zh-CN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zh-CN" altLang="en-US"/>
              <a:t>有用的，有益的 → 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useless </a:t>
            </a:r>
            <a:r>
              <a:rPr lang="en-US" altLang="zh-CN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zh-CN" altLang="en-US"/>
              <a:t>无用的，无价值的</a:t>
            </a:r>
          </a:p>
          <a:p>
            <a:pPr>
              <a:lnSpc>
                <a:spcPct val="95000"/>
              </a:lnSpc>
            </a:pPr>
            <a:r>
              <a:rPr lang="en-US" altLang="zh-CN"/>
              <a:t>5. expression</a:t>
            </a:r>
            <a:r>
              <a:rPr lang="en-US" altLang="zh-CN">
                <a:solidFill>
                  <a:srgbClr val="3333FF"/>
                </a:solidFill>
              </a:rPr>
              <a:t> (n.)</a:t>
            </a:r>
            <a:r>
              <a:rPr lang="en-US" altLang="zh-CN"/>
              <a:t> </a:t>
            </a:r>
            <a:r>
              <a:rPr lang="zh-CN" altLang="en-US"/>
              <a:t>词语，表达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express </a:t>
            </a:r>
            <a:r>
              <a:rPr lang="en-US" altLang="zh-CN">
                <a:solidFill>
                  <a:srgbClr val="3333FF"/>
                </a:solidFill>
              </a:rPr>
              <a:t>(v.)</a:t>
            </a:r>
            <a:r>
              <a:rPr lang="en-US" altLang="zh-CN"/>
              <a:t> </a:t>
            </a:r>
            <a:r>
              <a:rPr lang="zh-CN" altLang="en-US"/>
              <a:t>表示，表达 →</a:t>
            </a:r>
          </a:p>
          <a:p>
            <a:pPr>
              <a:lnSpc>
                <a:spcPct val="95000"/>
              </a:lnSpc>
            </a:pPr>
            <a:r>
              <a:rPr lang="zh-CN" altLang="en-US"/>
              <a:t>    </a:t>
            </a:r>
            <a:r>
              <a:rPr lang="en-US" altLang="zh-CN"/>
              <a:t>express </a:t>
            </a:r>
            <a:r>
              <a:rPr lang="en-US" altLang="zh-CN">
                <a:solidFill>
                  <a:srgbClr val="3333FF"/>
                </a:solidFill>
              </a:rPr>
              <a:t>(n.)</a:t>
            </a:r>
            <a:r>
              <a:rPr lang="en-US" altLang="zh-CN"/>
              <a:t> </a:t>
            </a:r>
            <a:r>
              <a:rPr lang="zh-CN" altLang="en-US"/>
              <a:t>快车，特快专递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685800" y="914400"/>
            <a:ext cx="76200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en-US"/>
              <a:t>6. fluent </a:t>
            </a:r>
            <a:r>
              <a:rPr lang="en-US" altLang="en-US">
                <a:solidFill>
                  <a:srgbClr val="3333FF"/>
                </a:solidFill>
              </a:rPr>
              <a:t>(adj.)</a:t>
            </a:r>
            <a:r>
              <a:rPr lang="en-US" altLang="en-US"/>
              <a:t> 流利的，流畅的</a:t>
            </a:r>
            <a:r>
              <a:rPr lang="zh-CN" altLang="en-US"/>
              <a:t> </a:t>
            </a:r>
            <a:r>
              <a:rPr lang="en-US" altLang="en-US"/>
              <a:t>→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    </a:t>
            </a:r>
            <a:r>
              <a:rPr lang="en-US" altLang="en-US"/>
              <a:t>fluently </a:t>
            </a:r>
            <a:r>
              <a:rPr lang="en-US" altLang="en-US">
                <a:solidFill>
                  <a:srgbClr val="3333FF"/>
                </a:solidFill>
              </a:rPr>
              <a:t>(adv.)</a:t>
            </a:r>
            <a:r>
              <a:rPr lang="en-US" altLang="en-US"/>
              <a:t> 流利地，流畅地</a:t>
            </a:r>
            <a:r>
              <a:rPr lang="zh-CN" altLang="en-US"/>
              <a:t> </a:t>
            </a:r>
            <a:r>
              <a:rPr lang="en-US" altLang="en-US"/>
              <a:t>→</a:t>
            </a:r>
            <a:endParaRPr lang="zh-CN" altLang="en-US"/>
          </a:p>
          <a:p>
            <a:pPr>
              <a:lnSpc>
                <a:spcPct val="105000"/>
              </a:lnSpc>
            </a:pPr>
            <a:r>
              <a:rPr lang="zh-CN" altLang="en-US"/>
              <a:t>    </a:t>
            </a:r>
            <a:r>
              <a:rPr lang="en-US" altLang="en-US"/>
              <a:t>fluency </a:t>
            </a:r>
            <a:r>
              <a:rPr lang="en-US" altLang="en-US">
                <a:solidFill>
                  <a:srgbClr val="3333FF"/>
                </a:solidFill>
              </a:rPr>
              <a:t>(n.)</a:t>
            </a:r>
            <a:r>
              <a:rPr lang="en-US" altLang="en-US"/>
              <a:t> 流利，流畅</a:t>
            </a:r>
          </a:p>
          <a:p>
            <a:pPr>
              <a:lnSpc>
                <a:spcPct val="105000"/>
              </a:lnSpc>
            </a:pPr>
            <a:r>
              <a:rPr lang="en-US" altLang="en-US"/>
              <a:t>7. frequent </a:t>
            </a:r>
            <a:r>
              <a:rPr lang="en-US" altLang="en-US">
                <a:solidFill>
                  <a:srgbClr val="3333FF"/>
                </a:solidFill>
              </a:rPr>
              <a:t>(adj.)</a:t>
            </a:r>
            <a:r>
              <a:rPr lang="en-US" altLang="zh-CN"/>
              <a:t> </a:t>
            </a:r>
            <a:r>
              <a:rPr lang="en-US" altLang="en-US"/>
              <a:t>频繁的，常见的</a:t>
            </a:r>
            <a:r>
              <a:rPr lang="zh-CN" altLang="en-US"/>
              <a:t> </a:t>
            </a:r>
            <a:r>
              <a:rPr lang="en-US" altLang="en-US"/>
              <a:t>→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    </a:t>
            </a:r>
            <a:r>
              <a:rPr lang="en-US" altLang="en-US"/>
              <a:t>frequently </a:t>
            </a:r>
            <a:r>
              <a:rPr lang="en-US" altLang="en-US">
                <a:solidFill>
                  <a:srgbClr val="3333FF"/>
                </a:solidFill>
              </a:rPr>
              <a:t>(adv.)</a:t>
            </a:r>
            <a:r>
              <a:rPr lang="en-US" altLang="en-US"/>
              <a:t> 频繁地，常常</a:t>
            </a:r>
            <a:r>
              <a:rPr lang="zh-CN" altLang="en-US"/>
              <a:t> </a:t>
            </a:r>
            <a:r>
              <a:rPr lang="en-US" altLang="en-US"/>
              <a:t>→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    </a:t>
            </a:r>
            <a:r>
              <a:rPr lang="en-US" altLang="en-US"/>
              <a:t>frequency </a:t>
            </a:r>
            <a:r>
              <a:rPr lang="en-US" altLang="en-US">
                <a:solidFill>
                  <a:srgbClr val="3333FF"/>
                </a:solidFill>
              </a:rPr>
              <a:t>(n.)</a:t>
            </a:r>
            <a:r>
              <a:rPr lang="en-US" altLang="en-US"/>
              <a:t> 频率，频繁</a:t>
            </a:r>
          </a:p>
          <a:p>
            <a:pPr>
              <a:lnSpc>
                <a:spcPct val="105000"/>
              </a:lnSpc>
            </a:pPr>
            <a:r>
              <a:rPr lang="en-US" altLang="en-US"/>
              <a:t>8. gradual </a:t>
            </a:r>
            <a:r>
              <a:rPr lang="en-US" altLang="en-US">
                <a:solidFill>
                  <a:srgbClr val="3333FF"/>
                </a:solidFill>
              </a:rPr>
              <a:t>(adj.)</a:t>
            </a:r>
            <a:r>
              <a:rPr lang="en-US" altLang="en-US"/>
              <a:t> 逐渐的，逐步的→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    </a:t>
            </a:r>
            <a:r>
              <a:rPr lang="en-US" altLang="en-US"/>
              <a:t>gradually </a:t>
            </a:r>
            <a:r>
              <a:rPr lang="en-US" altLang="en-US">
                <a:solidFill>
                  <a:srgbClr val="3333FF"/>
                </a:solidFill>
              </a:rPr>
              <a:t>(adv.)</a:t>
            </a:r>
            <a:r>
              <a:rPr lang="en-US" altLang="en-US"/>
              <a:t> 逐渐地，逐步地</a:t>
            </a:r>
            <a:endParaRPr lang="zh-CN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539750" y="760413"/>
            <a:ext cx="4121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6600"/>
                </a:solidFill>
                <a:latin typeface="Arial" charset="0"/>
              </a:rPr>
              <a:t>I. Multiple choice. 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539750" y="1498600"/>
            <a:ext cx="7993063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1. — Do you think it's a good idea to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    make friends with your students?</a:t>
            </a:r>
            <a:br>
              <a:rPr lang="en-US" altLang="zh-CN"/>
            </a:br>
            <a:r>
              <a:rPr lang="en-US" altLang="zh-CN"/>
              <a:t>    —</a:t>
            </a:r>
            <a:r>
              <a:rPr lang="en-US" altLang="zh-CN" b="0" i="1"/>
              <a:t> </a:t>
            </a:r>
            <a:r>
              <a:rPr lang="en-US" altLang="zh-CN"/>
              <a:t>_______, I do. I think it's a great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    idea. (2009</a:t>
            </a:r>
            <a:r>
              <a:rPr lang="zh-CN" altLang="en-US"/>
              <a:t>安徽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A. Really                 B. Obviously</a:t>
            </a:r>
            <a:br>
              <a:rPr lang="en-US" altLang="zh-CN"/>
            </a:br>
            <a:r>
              <a:rPr lang="en-US" altLang="zh-CN"/>
              <a:t>    C. Actually             D. Generally</a:t>
            </a:r>
          </a:p>
        </p:txBody>
      </p:sp>
      <p:pic>
        <p:nvPicPr>
          <p:cNvPr id="235524" name="Picture 4" descr="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5084763"/>
            <a:ext cx="762000" cy="762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533400" y="1295400"/>
            <a:ext cx="82804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/>
              <a:t>2. In the good care of the nurses, the boy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is _______ recovering from his heart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operation. (2009</a:t>
            </a:r>
            <a:r>
              <a:rPr lang="zh-CN" altLang="en-US"/>
              <a:t>浙江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A. quietly                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B. actually  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C. practically         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D. gradually</a:t>
            </a:r>
            <a:r>
              <a:rPr lang="en-US" altLang="zh-CN" b="0" i="1"/>
              <a:t> </a:t>
            </a:r>
          </a:p>
        </p:txBody>
      </p:sp>
      <p:pic>
        <p:nvPicPr>
          <p:cNvPr id="236547" name="Picture 3" descr="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00600"/>
            <a:ext cx="762000" cy="762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06388" y="984250"/>
            <a:ext cx="8532812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/>
              <a:t>1. He was a young sailor on his first sea </a:t>
            </a:r>
          </a:p>
          <a:p>
            <a:r>
              <a:rPr kumimoji="1" lang="en-US" altLang="zh-CN"/>
              <a:t>    v______.</a:t>
            </a:r>
          </a:p>
          <a:p>
            <a:r>
              <a:rPr kumimoji="1" lang="en-US" altLang="zh-CN"/>
              <a:t>2. I'll give you the keys to my _________</a:t>
            </a:r>
            <a:endParaRPr kumimoji="1" lang="en-US" altLang="zh-CN">
              <a:solidFill>
                <a:srgbClr val="FF0066"/>
              </a:solidFill>
            </a:endParaRPr>
          </a:p>
          <a:p>
            <a:r>
              <a:rPr kumimoji="1" lang="en-US" altLang="zh-CN"/>
              <a:t>    (</a:t>
            </a:r>
            <a:r>
              <a:rPr kumimoji="1" lang="zh-CN" altLang="en-US"/>
              <a:t>公寓住宅</a:t>
            </a:r>
            <a:r>
              <a:rPr kumimoji="1" lang="en-US" altLang="zh-CN"/>
              <a:t>).</a:t>
            </a:r>
          </a:p>
          <a:p>
            <a:r>
              <a:rPr kumimoji="1" lang="en-US" altLang="zh-CN"/>
              <a:t>3. I didn't _______ (=really) see her - I just </a:t>
            </a:r>
          </a:p>
          <a:p>
            <a:r>
              <a:rPr kumimoji="1" lang="en-US" altLang="zh-CN"/>
              <a:t>    heard her voice.</a:t>
            </a:r>
          </a:p>
          <a:p>
            <a:r>
              <a:rPr kumimoji="1" lang="en-US" altLang="zh-CN"/>
              <a:t>4. I spend a lot of time in Brussels, but </a:t>
            </a:r>
          </a:p>
          <a:p>
            <a:r>
              <a:rPr kumimoji="1" lang="en-US" altLang="zh-CN"/>
              <a:t>    London is still my _____ (</a:t>
            </a:r>
            <a:r>
              <a:rPr kumimoji="1" lang="zh-CN" altLang="en-US"/>
              <a:t>基地</a:t>
            </a:r>
            <a:r>
              <a:rPr kumimoji="1" lang="en-US" altLang="zh-CN"/>
              <a:t>).</a:t>
            </a:r>
          </a:p>
          <a:p>
            <a:r>
              <a:rPr kumimoji="1" lang="en-US" altLang="zh-CN"/>
              <a:t>5. _________ (=Slowly), she realized that </a:t>
            </a:r>
          </a:p>
          <a:p>
            <a:r>
              <a:rPr kumimoji="1" lang="en-US" altLang="zh-CN"/>
              <a:t>    he wasn't telling her the truth.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234950" y="360363"/>
            <a:ext cx="71278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6600"/>
                </a:solidFill>
                <a:latin typeface="Arial" charset="0"/>
              </a:rPr>
              <a:t>II. </a:t>
            </a:r>
            <a:r>
              <a:rPr kumimoji="1" lang="en-US" altLang="zh-CN">
                <a:solidFill>
                  <a:srgbClr val="008000"/>
                </a:solidFill>
                <a:latin typeface="Arial" charset="0"/>
              </a:rPr>
              <a:t>Fill in the blanks.</a:t>
            </a:r>
            <a:r>
              <a:rPr kumimoji="1" lang="en-US" altLang="zh-CN">
                <a:solidFill>
                  <a:srgbClr val="006600"/>
                </a:solidFill>
                <a:latin typeface="Arial" charset="0"/>
              </a:rPr>
              <a:t> 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66750" y="1495425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voyage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5995988" y="1992313"/>
            <a:ext cx="224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apartment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179638" y="3079750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0" i="1"/>
              <a:t> </a:t>
            </a:r>
            <a:r>
              <a:rPr kumimoji="1" lang="en-US" altLang="zh-CN">
                <a:solidFill>
                  <a:srgbClr val="FF0066"/>
                </a:solidFill>
              </a:rPr>
              <a:t>actually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4371975" y="4768850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base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66750" y="5311775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Gradually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  <p:bldP spid="237573" grpId="0"/>
      <p:bldP spid="237574" grpId="0"/>
      <p:bldP spid="237575" grpId="0"/>
      <p:bldP spid="2375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the end of </a:t>
            </a:r>
          </a:p>
          <a:p>
            <a:r>
              <a:rPr lang="en-US" altLang="zh-CN" dirty="0" smtClean="0"/>
              <a:t>By the end of </a:t>
            </a:r>
          </a:p>
          <a:p>
            <a:r>
              <a:rPr lang="en-US" altLang="zh-CN" dirty="0" smtClean="0"/>
              <a:t>In the end </a:t>
            </a:r>
          </a:p>
          <a:p>
            <a:r>
              <a:rPr lang="en-US" altLang="zh-CN" dirty="0" smtClean="0"/>
              <a:t>Come to an end</a:t>
            </a:r>
          </a:p>
          <a:p>
            <a:r>
              <a:rPr lang="en-US" altLang="zh-CN" dirty="0" smtClean="0"/>
              <a:t>Put an end to  / bring … to an end</a:t>
            </a:r>
          </a:p>
          <a:p>
            <a:r>
              <a:rPr lang="en-US" altLang="zh-CN" dirty="0" smtClean="0"/>
              <a:t>End in / end (up) with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39750" y="404813"/>
            <a:ext cx="8280400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/>
              <a:t>6. Every week our French teacher gives </a:t>
            </a:r>
          </a:p>
          <a:p>
            <a:r>
              <a:rPr kumimoji="1" lang="en-US" altLang="zh-CN"/>
              <a:t>    us a list of ___________ (= words) to </a:t>
            </a:r>
          </a:p>
          <a:p>
            <a:r>
              <a:rPr kumimoji="1" lang="en-US" altLang="zh-CN"/>
              <a:t>    learn. </a:t>
            </a:r>
          </a:p>
          <a:p>
            <a:r>
              <a:rPr kumimoji="1" lang="en-US" altLang="zh-CN"/>
              <a:t>7. My computer has a program which </a:t>
            </a:r>
          </a:p>
          <a:p>
            <a:r>
              <a:rPr kumimoji="1" lang="en-US" altLang="zh-CN"/>
              <a:t>    corrects my s_______.</a:t>
            </a:r>
          </a:p>
          <a:p>
            <a:r>
              <a:rPr kumimoji="1" lang="en-US" altLang="zh-CN"/>
              <a:t>8. The man's ________ (</a:t>
            </a:r>
            <a:r>
              <a:rPr kumimoji="1" lang="zh-CN" altLang="en-US"/>
              <a:t>身份</a:t>
            </a:r>
            <a:r>
              <a:rPr kumimoji="1" lang="en-US" altLang="zh-CN"/>
              <a:t>) was being </a:t>
            </a:r>
          </a:p>
          <a:p>
            <a:r>
              <a:rPr kumimoji="1" lang="en-US" altLang="zh-CN"/>
              <a:t>    kept secret while he was helping police </a:t>
            </a:r>
          </a:p>
          <a:p>
            <a:r>
              <a:rPr kumimoji="1" lang="en-US" altLang="zh-CN"/>
              <a:t>    with enquiries.</a:t>
            </a:r>
          </a:p>
          <a:p>
            <a:r>
              <a:rPr kumimoji="1" lang="en-US" altLang="zh-CN"/>
              <a:t>9. Building of the new library should </a:t>
            </a:r>
          </a:p>
          <a:p>
            <a:r>
              <a:rPr kumimoji="1" lang="en-US" altLang="zh-CN"/>
              <a:t>    begin in the la____ part of next year.</a:t>
            </a:r>
          </a:p>
          <a:p>
            <a:r>
              <a:rPr kumimoji="1" lang="en-US" altLang="zh-CN"/>
              <a:t>10. I'd like to speak English f_______.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132138" y="842963"/>
            <a:ext cx="236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vocabulary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321050" y="2571750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spelling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203575" y="3068638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identity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321050" y="5300663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latter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5940425" y="5876925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fluently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/>
      <p:bldP spid="238596" grpId="0"/>
      <p:bldP spid="238597" grpId="0"/>
      <p:bldP spid="238598" grpId="0"/>
      <p:bldP spid="2385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503238" y="631825"/>
            <a:ext cx="79565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6600"/>
                </a:solidFill>
                <a:latin typeface="Arial" charset="0"/>
              </a:rPr>
              <a:t>III. Translation.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68313" y="1484313"/>
            <a:ext cx="8280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/>
              <a:t>1. </a:t>
            </a:r>
            <a:r>
              <a:rPr kumimoji="1" lang="zh-CN" altLang="en-US"/>
              <a:t>现在的青年人比以往任何时候都有更</a:t>
            </a:r>
          </a:p>
          <a:p>
            <a:pPr>
              <a:lnSpc>
                <a:spcPct val="125000"/>
              </a:lnSpc>
            </a:pPr>
            <a:r>
              <a:rPr kumimoji="1" lang="zh-CN" altLang="en-US"/>
              <a:t>    多的机会。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69963" y="2898775"/>
            <a:ext cx="77057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/>
              <a:t>The youth today has more opportunities _______________. 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611188" y="4468813"/>
            <a:ext cx="64087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/>
              <a:t>2. </a:t>
            </a:r>
            <a:r>
              <a:rPr kumimoji="1" lang="zh-CN" altLang="en-US"/>
              <a:t>即使下雨我们也要去。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1058863" y="5189538"/>
            <a:ext cx="581818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/>
              <a:t>We'll go ________ it rains. 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779838" y="365125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than ever before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2960688" y="5235575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even if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/>
      <p:bldP spid="2396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395288" y="404813"/>
            <a:ext cx="83518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随着时间的推移，你将会逐步看到这</a:t>
            </a:r>
          </a:p>
          <a:p>
            <a:r>
              <a:rPr kumimoji="1" lang="zh-CN" altLang="en-US"/>
              <a:t>    种变化。 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900113" y="1484313"/>
            <a:ext cx="7775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Now you will see this change gradually _________. 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71488" y="2852738"/>
            <a:ext cx="83486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/>
              <a:t>4. </a:t>
            </a:r>
            <a:r>
              <a:rPr kumimoji="1" lang="zh-CN" altLang="en-US"/>
              <a:t>那时罗马人统治着一个很大的帝国。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973138" y="3500438"/>
            <a:ext cx="75596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/>
              <a:t>___________ the Romans controlled a vast empire. 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1003300" y="5373688"/>
            <a:ext cx="77454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/>
              <a:t>That sum of money is to cover costs _______ travel and accommodation.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95288" y="4732338"/>
            <a:ext cx="8748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/>
              <a:t>5. </a:t>
            </a:r>
            <a:r>
              <a:rPr kumimoji="1" lang="zh-CN" altLang="en-US"/>
              <a:t>那笔钱会包含像交通住宿这样的费用。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900113" y="3429000"/>
            <a:ext cx="254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At that time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900113" y="5876925"/>
            <a:ext cx="159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such as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900113" y="1993900"/>
            <a:ext cx="202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</a:rPr>
              <a:t>over time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/>
      <p:bldP spid="240649" grpId="0"/>
      <p:bldP spid="2406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Come up </a:t>
            </a:r>
          </a:p>
          <a:p>
            <a:r>
              <a:rPr lang="en-US" altLang="zh-CN" dirty="0" smtClean="0"/>
              <a:t>Come up with</a:t>
            </a:r>
          </a:p>
          <a:p>
            <a:r>
              <a:rPr lang="en-US" altLang="zh-CN" dirty="0" smtClean="0"/>
              <a:t>Come down</a:t>
            </a:r>
          </a:p>
          <a:p>
            <a:r>
              <a:rPr lang="en-US" altLang="zh-CN" dirty="0" smtClean="0"/>
              <a:t>Come out</a:t>
            </a:r>
          </a:p>
          <a:p>
            <a:r>
              <a:rPr lang="en-US" altLang="zh-CN" dirty="0" smtClean="0"/>
              <a:t>Come about</a:t>
            </a:r>
          </a:p>
          <a:p>
            <a:r>
              <a:rPr lang="en-US" altLang="zh-CN" dirty="0" smtClean="0"/>
              <a:t>Come across</a:t>
            </a:r>
          </a:p>
          <a:p>
            <a:r>
              <a:rPr lang="en-US" altLang="zh-CN" dirty="0" smtClean="0"/>
              <a:t>Come over</a:t>
            </a:r>
          </a:p>
          <a:p>
            <a:r>
              <a:rPr lang="en-US" altLang="zh-CN" dirty="0" smtClean="0"/>
              <a:t>Come to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Make use of </a:t>
            </a:r>
          </a:p>
          <a:p>
            <a:r>
              <a:rPr lang="en-US" altLang="zh-CN" dirty="0" smtClean="0"/>
              <a:t>Make fun of</a:t>
            </a:r>
          </a:p>
          <a:p>
            <a:r>
              <a:rPr lang="en-US" altLang="zh-CN" dirty="0" smtClean="0"/>
              <a:t>Make faces / a face</a:t>
            </a:r>
          </a:p>
          <a:p>
            <a:r>
              <a:rPr lang="en-US" altLang="zh-CN" dirty="0" smtClean="0"/>
              <a:t>Make a decision</a:t>
            </a:r>
          </a:p>
          <a:p>
            <a:r>
              <a:rPr lang="en-US" altLang="zh-CN" dirty="0" smtClean="0"/>
              <a:t>Make room for</a:t>
            </a:r>
          </a:p>
          <a:p>
            <a:r>
              <a:rPr lang="en-US" altLang="zh-CN" dirty="0" smtClean="0"/>
              <a:t>Make sense</a:t>
            </a:r>
          </a:p>
          <a:p>
            <a:r>
              <a:rPr lang="en-US" altLang="zh-CN" dirty="0" smtClean="0"/>
              <a:t>Make efforts / an effort</a:t>
            </a:r>
          </a:p>
          <a:p>
            <a:r>
              <a:rPr lang="en-US" altLang="zh-CN" dirty="0" smtClean="0"/>
              <a:t>Make mistakes / a mistake</a:t>
            </a:r>
          </a:p>
          <a:p>
            <a:r>
              <a:rPr lang="en-US" altLang="zh-CN" dirty="0" smtClean="0"/>
              <a:t>Make money</a:t>
            </a:r>
          </a:p>
          <a:p>
            <a:r>
              <a:rPr lang="en-US" altLang="zh-CN" dirty="0" smtClean="0"/>
              <a:t>Make way for</a:t>
            </a:r>
          </a:p>
          <a:p>
            <a:r>
              <a:rPr lang="en-US" altLang="zh-CN" dirty="0" smtClean="0"/>
              <a:t>Make progress in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09600" y="2714625"/>
            <a:ext cx="79248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The question is bound to (</a:t>
            </a:r>
            <a:r>
              <a:rPr lang="zh-CN" altLang="en-US"/>
              <a:t>必定</a:t>
            </a:r>
            <a:r>
              <a:rPr lang="en-US" altLang="zh-CN"/>
              <a:t>) ______ at the meeting.</a:t>
            </a:r>
          </a:p>
          <a:p>
            <a:pPr>
              <a:lnSpc>
                <a:spcPct val="115000"/>
              </a:lnSpc>
            </a:pPr>
            <a:r>
              <a:rPr lang="en-US" altLang="zh-CN"/>
              <a:t>A. look up                     B. get up</a:t>
            </a:r>
          </a:p>
          <a:p>
            <a:pPr>
              <a:lnSpc>
                <a:spcPct val="115000"/>
              </a:lnSpc>
            </a:pPr>
            <a:r>
              <a:rPr lang="en-US" altLang="zh-CN"/>
              <a:t>C. come up                   D. stay up </a:t>
            </a:r>
          </a:p>
        </p:txBody>
      </p:sp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685800" y="1219200"/>
            <a:ext cx="1219200" cy="1219200"/>
            <a:chOff x="4944" y="2832"/>
            <a:chExt cx="672" cy="768"/>
          </a:xfrm>
        </p:grpSpPr>
        <p:pic>
          <p:nvPicPr>
            <p:cNvPr id="242691" name="Picture 3" descr="PPK-study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832"/>
              <a:ext cx="624" cy="539"/>
            </a:xfrm>
            <a:prstGeom prst="rect">
              <a:avLst/>
            </a:prstGeom>
            <a:noFill/>
          </p:spPr>
        </p:pic>
        <p:sp>
          <p:nvSpPr>
            <p:cNvPr id="242692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944" y="3360"/>
              <a:ext cx="67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practice </a:t>
              </a:r>
              <a:endParaRPr lang="zh-CN" altLang="en-US" kern="10">
                <a:ln w="12700">
                  <a:solidFill>
                    <a:srgbClr val="00CC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981200" y="156845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993300"/>
                </a:solidFill>
              </a:rPr>
              <a:t>Choose the best answer</a:t>
            </a:r>
            <a:r>
              <a:rPr lang="en-US" altLang="zh-CN">
                <a:solidFill>
                  <a:srgbClr val="993300"/>
                </a:solidFill>
              </a:rPr>
              <a:t>.</a:t>
            </a:r>
          </a:p>
        </p:txBody>
      </p:sp>
      <p:pic>
        <p:nvPicPr>
          <p:cNvPr id="242694" name="Picture 6" descr="图片204"/>
          <p:cNvPicPr preferRelativeResize="0"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648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90600" y="2514600"/>
            <a:ext cx="746760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________, I'm busy at the moment, 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can I phone you back?</a:t>
            </a:r>
          </a:p>
          <a:p>
            <a:pPr>
              <a:lnSpc>
                <a:spcPct val="130000"/>
              </a:lnSpc>
            </a:pPr>
            <a:r>
              <a:rPr lang="en-US" altLang="zh-CN"/>
              <a:t>A. Entirely                  B. Exactly</a:t>
            </a:r>
          </a:p>
          <a:p>
            <a:pPr>
              <a:lnSpc>
                <a:spcPct val="130000"/>
              </a:lnSpc>
            </a:pPr>
            <a:r>
              <a:rPr lang="en-US" altLang="zh-CN"/>
              <a:t>C. Totally                    D. Actually</a:t>
            </a:r>
          </a:p>
        </p:txBody>
      </p:sp>
      <p:grpSp>
        <p:nvGrpSpPr>
          <p:cNvPr id="250882" name="Group 2"/>
          <p:cNvGrpSpPr>
            <a:grpSpLocks/>
          </p:cNvGrpSpPr>
          <p:nvPr/>
        </p:nvGrpSpPr>
        <p:grpSpPr bwMode="auto">
          <a:xfrm>
            <a:off x="1143000" y="1143000"/>
            <a:ext cx="1219200" cy="1219200"/>
            <a:chOff x="4944" y="2832"/>
            <a:chExt cx="672" cy="768"/>
          </a:xfrm>
        </p:grpSpPr>
        <p:pic>
          <p:nvPicPr>
            <p:cNvPr id="250883" name="Picture 3" descr="PPK-study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832"/>
              <a:ext cx="624" cy="539"/>
            </a:xfrm>
            <a:prstGeom prst="rect">
              <a:avLst/>
            </a:prstGeom>
            <a:noFill/>
          </p:spPr>
        </p:pic>
        <p:sp>
          <p:nvSpPr>
            <p:cNvPr id="250884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944" y="3360"/>
              <a:ext cx="67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practice </a:t>
              </a:r>
              <a:endParaRPr lang="zh-CN" altLang="en-US" kern="10">
                <a:ln w="12700">
                  <a:solidFill>
                    <a:srgbClr val="00CC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2438400" y="149225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993300"/>
                </a:solidFill>
              </a:rPr>
              <a:t>Choose the best answer</a:t>
            </a:r>
            <a:r>
              <a:rPr lang="en-US" altLang="zh-CN">
                <a:solidFill>
                  <a:srgbClr val="993300"/>
                </a:solidFill>
              </a:rPr>
              <a:t>.</a:t>
            </a:r>
          </a:p>
        </p:txBody>
      </p:sp>
      <p:pic>
        <p:nvPicPr>
          <p:cNvPr id="250886" name="Picture 6" descr="图片204"/>
          <p:cNvPicPr preferRelativeResize="0"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8006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838200" y="2438400"/>
            <a:ext cx="79248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I’m very glad to know that your vocabulary is _______ increasing day by day. 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A. frequently           B. fluently         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C. entirely               D. gradually </a:t>
            </a:r>
          </a:p>
        </p:txBody>
      </p:sp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990600" y="1143000"/>
            <a:ext cx="1219200" cy="1219200"/>
            <a:chOff x="4944" y="2832"/>
            <a:chExt cx="672" cy="768"/>
          </a:xfrm>
        </p:grpSpPr>
        <p:pic>
          <p:nvPicPr>
            <p:cNvPr id="149508" name="Picture 4" descr="PPK-study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832"/>
              <a:ext cx="624" cy="539"/>
            </a:xfrm>
            <a:prstGeom prst="rect">
              <a:avLst/>
            </a:prstGeom>
            <a:noFill/>
          </p:spPr>
        </p:pic>
        <p:sp>
          <p:nvSpPr>
            <p:cNvPr id="14950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944" y="3360"/>
              <a:ext cx="67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practice </a:t>
              </a:r>
              <a:endParaRPr lang="zh-CN" altLang="en-US" kern="10">
                <a:ln w="12700">
                  <a:solidFill>
                    <a:srgbClr val="00CC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438400" y="149225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993300"/>
                </a:solidFill>
              </a:rPr>
              <a:t>Choose the best answer</a:t>
            </a:r>
            <a:r>
              <a:rPr lang="en-US" altLang="zh-CN">
                <a:solidFill>
                  <a:srgbClr val="993300"/>
                </a:solidFill>
              </a:rPr>
              <a:t>.</a:t>
            </a:r>
          </a:p>
        </p:txBody>
      </p:sp>
      <p:pic>
        <p:nvPicPr>
          <p:cNvPr id="149511" name="Picture 7" descr="图片204"/>
          <p:cNvPicPr preferRelativeResize="0"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1054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990600" y="1143000"/>
            <a:ext cx="1219200" cy="1219200"/>
            <a:chOff x="4944" y="2832"/>
            <a:chExt cx="672" cy="768"/>
          </a:xfrm>
        </p:grpSpPr>
        <p:pic>
          <p:nvPicPr>
            <p:cNvPr id="246787" name="Picture 3" descr="PPK-study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832"/>
              <a:ext cx="624" cy="539"/>
            </a:xfrm>
            <a:prstGeom prst="rect">
              <a:avLst/>
            </a:prstGeom>
            <a:noFill/>
          </p:spPr>
        </p:pic>
        <p:sp>
          <p:nvSpPr>
            <p:cNvPr id="24678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944" y="3360"/>
              <a:ext cx="67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practice </a:t>
              </a:r>
              <a:endParaRPr lang="zh-CN" altLang="en-US" kern="10">
                <a:ln w="12700">
                  <a:solidFill>
                    <a:srgbClr val="00CC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838200" y="2460625"/>
            <a:ext cx="739140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我们可以更有效地利用我们的资源。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3333FF"/>
                </a:solidFill>
              </a:rPr>
              <a:t>We could make better use of our resources.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2286000" y="144780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993300"/>
                </a:solidFill>
              </a:rPr>
              <a:t>Translate the sentence.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609600" y="838200"/>
            <a:ext cx="1219200" cy="1219200"/>
            <a:chOff x="4944" y="2832"/>
            <a:chExt cx="672" cy="768"/>
          </a:xfrm>
        </p:grpSpPr>
        <p:pic>
          <p:nvPicPr>
            <p:cNvPr id="258051" name="Picture 3" descr="PPK-study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832"/>
              <a:ext cx="624" cy="539"/>
            </a:xfrm>
            <a:prstGeom prst="rect">
              <a:avLst/>
            </a:prstGeom>
            <a:noFill/>
          </p:spPr>
        </p:pic>
        <p:sp>
          <p:nvSpPr>
            <p:cNvPr id="258052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944" y="3360"/>
              <a:ext cx="67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practice </a:t>
              </a:r>
              <a:endParaRPr lang="zh-CN" altLang="en-US" kern="10">
                <a:ln w="12700">
                  <a:solidFill>
                    <a:srgbClr val="00CC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905000" y="114300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993300"/>
                </a:solidFill>
              </a:rPr>
              <a:t>Fill in the blanks. 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57200" y="2198688"/>
            <a:ext cx="822960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/>
              <a:t>1. She studied four foreign languages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but is _______ in only two of them.</a:t>
            </a:r>
          </a:p>
          <a:p>
            <a:pPr>
              <a:lnSpc>
                <a:spcPct val="105000"/>
              </a:lnSpc>
            </a:pPr>
            <a:r>
              <a:rPr lang="en-US" altLang="zh-CN"/>
              <a:t>2. She can speak English ________.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3. Please use ______ English to describe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it.</a:t>
            </a:r>
          </a:p>
          <a:p>
            <a:pPr>
              <a:lnSpc>
                <a:spcPct val="105000"/>
              </a:lnSpc>
            </a:pPr>
            <a:r>
              <a:rPr lang="en-US" altLang="zh-CN"/>
              <a:t>4. We should teach our students to speak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English ________ and accurately. 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330450" y="274320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fluent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5556250" y="3321050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fluently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3092450" y="39306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fluent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2667000" y="5638800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fluently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/>
      <p:bldP spid="258057" grpId="0"/>
      <p:bldP spid="258058" grpId="0"/>
      <p:bldP spid="258059" grpId="0"/>
    </p:bldLst>
  </p:timing>
</p:sld>
</file>

<file path=ppt/theme/theme1.xml><?xml version="1.0" encoding="utf-8"?>
<a:theme xmlns:a="http://schemas.openxmlformats.org/drawingml/2006/main" name="default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2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2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2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2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2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1227</Words>
  <Application>Microsoft Office PowerPoint</Application>
  <PresentationFormat>全屏显示(4:3)</PresentationFormat>
  <Paragraphs>205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default</vt:lpstr>
      <vt:lpstr>2_默认设计模板</vt:lpstr>
      <vt:lpstr>3_默认设计模板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103</cp:revision>
  <cp:lastPrinted>1601-01-01T00:00:00Z</cp:lastPrinted>
  <dcterms:created xsi:type="dcterms:W3CDTF">1601-01-01T00:00:00Z</dcterms:created>
  <dcterms:modified xsi:type="dcterms:W3CDTF">2015-09-23T23:44:25Z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