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716" r:id="rId3"/>
    <p:sldId id="724" r:id="rId4"/>
    <p:sldId id="725" r:id="rId5"/>
    <p:sldId id="726" r:id="rId6"/>
    <p:sldId id="727" r:id="rId7"/>
    <p:sldId id="728" r:id="rId8"/>
    <p:sldId id="729" r:id="rId9"/>
    <p:sldId id="730" r:id="rId10"/>
    <p:sldId id="731" r:id="rId11"/>
    <p:sldId id="732" r:id="rId12"/>
    <p:sldId id="733" r:id="rId13"/>
    <p:sldId id="734" r:id="rId14"/>
    <p:sldId id="717" r:id="rId15"/>
    <p:sldId id="757" r:id="rId16"/>
    <p:sldId id="718" r:id="rId17"/>
    <p:sldId id="758" r:id="rId18"/>
    <p:sldId id="759" r:id="rId19"/>
    <p:sldId id="719" r:id="rId20"/>
    <p:sldId id="760" r:id="rId21"/>
    <p:sldId id="761" r:id="rId22"/>
    <p:sldId id="762" r:id="rId23"/>
    <p:sldId id="720" r:id="rId24"/>
    <p:sldId id="739" r:id="rId25"/>
    <p:sldId id="740" r:id="rId26"/>
    <p:sldId id="741" r:id="rId27"/>
    <p:sldId id="742" r:id="rId28"/>
    <p:sldId id="743" r:id="rId29"/>
    <p:sldId id="744" r:id="rId30"/>
    <p:sldId id="745" r:id="rId31"/>
    <p:sldId id="746" r:id="rId32"/>
    <p:sldId id="747" r:id="rId33"/>
    <p:sldId id="748" r:id="rId34"/>
    <p:sldId id="749" r:id="rId35"/>
    <p:sldId id="721" r:id="rId36"/>
    <p:sldId id="763" r:id="rId37"/>
    <p:sldId id="722" r:id="rId38"/>
    <p:sldId id="764" r:id="rId39"/>
    <p:sldId id="723" r:id="rId40"/>
    <p:sldId id="756" r:id="rId41"/>
    <p:sldId id="381"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2.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3.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7.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19.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2.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3.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7.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29.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1.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3.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7.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39.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0.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6.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7.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8.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_rels/slide9.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slide" Target="slide14.xml"/><Relationship Id="rId7" Type="http://schemas.openxmlformats.org/officeDocument/2006/relationships/slide" Target="slide35.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6.xml"/><Relationship Id="rId9" Type="http://schemas.openxmlformats.org/officeDocument/2006/relationships/slide" Target="slide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659" y="2200662"/>
            <a:ext cx="8084265" cy="947247"/>
          </a:xfrm>
          <a:prstGeom prst="rect">
            <a:avLst/>
          </a:prstGeom>
          <a:noFill/>
        </p:spPr>
        <p:txBody>
          <a:bodyPr wrap="none" rtlCol="0">
            <a:spAutoFit/>
          </a:bodyPr>
          <a:lstStyle/>
          <a:p>
            <a:pPr algn="ctr">
              <a:lnSpc>
                <a:spcPct val="150000"/>
              </a:lnSpc>
            </a:pPr>
            <a:r>
              <a:rPr lang="zh-CN" altLang="en-US" sz="4200" b="1" dirty="0">
                <a:solidFill>
                  <a:srgbClr val="FF1111"/>
                </a:solidFill>
                <a:latin typeface="Times New Roman" pitchFamily="18" charset="0"/>
                <a:ea typeface="微软雅黑" pitchFamily="34" charset="-122"/>
                <a:cs typeface="Times New Roman" pitchFamily="18" charset="0"/>
              </a:rPr>
              <a:t>考点综合提升练</a:t>
            </a:r>
            <a:r>
              <a:rPr lang="en-US" altLang="zh-CN" sz="4200" b="1" dirty="0">
                <a:solidFill>
                  <a:srgbClr val="FF1111"/>
                </a:solidFill>
                <a:latin typeface="Times New Roman" pitchFamily="18" charset="0"/>
                <a:ea typeface="微软雅黑" pitchFamily="34" charset="-122"/>
                <a:cs typeface="Times New Roman" pitchFamily="18" charset="0"/>
              </a:rPr>
              <a:t>(</a:t>
            </a:r>
            <a:r>
              <a:rPr lang="zh-CN" altLang="en-US" sz="4200" b="1" dirty="0">
                <a:solidFill>
                  <a:srgbClr val="FF1111"/>
                </a:solidFill>
                <a:latin typeface="Times New Roman" pitchFamily="18" charset="0"/>
                <a:ea typeface="微软雅黑" pitchFamily="34" charset="-122"/>
                <a:cs typeface="Times New Roman" pitchFamily="18" charset="0"/>
              </a:rPr>
              <a:t>二</a:t>
            </a:r>
            <a:r>
              <a:rPr lang="en-US" altLang="zh-CN" sz="4200" b="1" dirty="0">
                <a:solidFill>
                  <a:srgbClr val="FF1111"/>
                </a:solidFill>
                <a:latin typeface="Times New Roman" pitchFamily="18" charset="0"/>
                <a:ea typeface="微软雅黑" pitchFamily="34" charset="-122"/>
                <a:cs typeface="Times New Roman" pitchFamily="18" charset="0"/>
              </a:rPr>
              <a:t>)</a:t>
            </a:r>
            <a:r>
              <a:rPr lang="zh-CN" altLang="en-US" sz="4200" b="1" dirty="0">
                <a:solidFill>
                  <a:srgbClr val="FF1111"/>
                </a:solidFill>
                <a:latin typeface="Times New Roman" pitchFamily="18" charset="0"/>
                <a:ea typeface="微软雅黑" pitchFamily="34" charset="-122"/>
                <a:cs typeface="Times New Roman" pitchFamily="18" charset="0"/>
              </a:rPr>
              <a:t>　散文化小说</a:t>
            </a:r>
            <a:endParaRPr lang="en-US" altLang="zh-CN" sz="4200" b="1" dirty="0">
              <a:solidFill>
                <a:srgbClr val="FF1111"/>
              </a:solidFill>
              <a:latin typeface="Times New Roman" pitchFamily="18" charset="0"/>
              <a:ea typeface="微软雅黑" pitchFamily="34" charset="-122"/>
              <a:cs typeface="Times New Roman" pitchFamily="18" charset="0"/>
            </a:endParaRPr>
          </a:p>
        </p:txBody>
      </p:sp>
      <p:sp>
        <p:nvSpPr>
          <p:cNvPr id="3" name="TextBox 2"/>
          <p:cNvSpPr txBox="1"/>
          <p:nvPr/>
        </p:nvSpPr>
        <p:spPr>
          <a:xfrm>
            <a:off x="2627784" y="1646694"/>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15868750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14838" y="556235"/>
            <a:ext cx="8683844"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晚上特意收进房中，预备打狗。小狗聪明懂事，食料既由王嫂分配，对王嫂自然相当敬畏，眼见那根竹竿，是王嫂每天打它用的。只是大清早实在太寂寞了，兴致又特别好，必依然折磨折磨大公鸡，自己也招来两下打，因此可好像一个顽皮孩子一般，跑到墙角去撒一泡尿，不再胡闹，乐意结束了这种恶作剧。尽管挨骂，挨打，小狗心中还是清楚明白，一家中唯有王嫂最关心它</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有删改</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75686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61260262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171419" y="563855"/>
            <a:ext cx="8770682"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下列对这篇小说的赏析，不准确的两项是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王嫂的儿子在城西区茶叶局服务当差，他一来，王嫂就</a:t>
            </a:r>
            <a:r>
              <a:rPr lang="zh-CN" altLang="zh-CN" sz="2600" kern="100" dirty="0" smtClean="0">
                <a:latin typeface="Times New Roman"/>
                <a:ea typeface="华文细黑"/>
                <a:cs typeface="Times New Roman"/>
              </a:rPr>
              <a:t>骂</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骂</a:t>
            </a:r>
            <a:r>
              <a:rPr lang="zh-CN" altLang="zh-CN" sz="2600" kern="100" dirty="0">
                <a:latin typeface="Times New Roman"/>
                <a:ea typeface="华文细黑"/>
                <a:cs typeface="Times New Roman"/>
              </a:rPr>
              <a:t>，这并不是因为他犯了错，而是因为王嫂怕他学坏。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王嫂的女儿来看王嫂，大家都来看她并称赞她可爱俊俏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就</a:t>
            </a:r>
            <a:r>
              <a:rPr lang="zh-CN" altLang="zh-CN" sz="2600" kern="100" dirty="0">
                <a:latin typeface="Times New Roman"/>
                <a:ea typeface="华文细黑"/>
                <a:cs typeface="Times New Roman"/>
              </a:rPr>
              <a:t>连主人也热情地留她吃饭，这说明王嫂的生活环境淳朴。</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4703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56616904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25755"/>
            <a:ext cx="8683844"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王嫂的女儿生产后因大出血去世了，生的孩子不久后</a:t>
            </a:r>
            <a:r>
              <a:rPr lang="zh-CN" altLang="zh-CN" sz="2600" kern="100" dirty="0" smtClean="0">
                <a:latin typeface="Times New Roman"/>
                <a:ea typeface="华文细黑"/>
                <a:cs typeface="Times New Roman"/>
              </a:rPr>
              <a:t>也</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没</a:t>
            </a:r>
            <a:r>
              <a:rPr lang="zh-CN" altLang="zh-CN" sz="2600" kern="100" dirty="0">
                <a:latin typeface="Times New Roman"/>
                <a:ea typeface="华文细黑"/>
                <a:cs typeface="Times New Roman"/>
              </a:rPr>
              <a:t>了，但王嫂在主人家还是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一切照常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，这表现了</a:t>
            </a:r>
            <a:r>
              <a:rPr lang="zh-CN" altLang="zh-CN" sz="2600" kern="100" dirty="0" smtClean="0">
                <a:latin typeface="Times New Roman"/>
                <a:ea typeface="华文细黑"/>
                <a:cs typeface="Times New Roman"/>
              </a:rPr>
              <a:t>她</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麻木。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小说第四段一方面交代了王嫂的女儿去世的具体原因</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另一方面</a:t>
            </a:r>
            <a:r>
              <a:rPr lang="zh-CN" altLang="zh-CN" sz="2600" kern="100" dirty="0">
                <a:latin typeface="Times New Roman"/>
                <a:ea typeface="华文细黑"/>
                <a:cs typeface="Times New Roman"/>
              </a:rPr>
              <a:t>暗示了全文的主题：小人物在残酷的命运</a:t>
            </a:r>
            <a:r>
              <a:rPr lang="zh-CN" altLang="zh-CN" sz="2600" kern="100" dirty="0" smtClean="0">
                <a:latin typeface="Times New Roman"/>
                <a:ea typeface="华文细黑"/>
                <a:cs typeface="Times New Roman"/>
              </a:rPr>
              <a:t>面前</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奋力</a:t>
            </a:r>
            <a:r>
              <a:rPr lang="zh-CN" altLang="zh-CN" sz="2600" kern="100" dirty="0">
                <a:latin typeface="Times New Roman"/>
                <a:ea typeface="华文细黑"/>
                <a:cs typeface="Times New Roman"/>
              </a:rPr>
              <a:t>抗争，但无能为力。</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191958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4391250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40995"/>
            <a:ext cx="8683844" cy="421756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这篇小说以自然朴实的语言记叙了一个旧社会底层人物王嫂的故事，表现了作者对小人物命运的关注。</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这表现了她的麻木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的说法不当，女儿去世，王嫂也很伤心，只是压抑着自己的感情，她只能用古人的话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生死有命，富贵在天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安慰自己。</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项文章并未展现小人物的抗争。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CD</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930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blinds(horizontal)">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blinds(horizontal)">
                                      <p:cBhvr>
                                        <p:cTn id="1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57796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74958"/>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小说首段在文中有何作用？请简要分析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6" name="矩形 15"/>
          <p:cNvSpPr/>
          <p:nvPr/>
        </p:nvSpPr>
        <p:spPr>
          <a:xfrm>
            <a:off x="273068" y="1275606"/>
            <a:ext cx="8597865"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考生在答题时应从内容和结构两方面入手，要求分析的文段是文章第一段，就要结合全文思考，思考其对主人公王嫂形象的塑造，对主题的表达等有什么作用，同时还要关注这一段与下文在内容上的联系。</a:t>
            </a:r>
            <a:endParaRPr lang="zh-CN" altLang="zh-CN" sz="1050" kern="100" dirty="0">
              <a:effectLst/>
              <a:latin typeface="宋体"/>
              <a:cs typeface="Courier New"/>
            </a:endParaRPr>
          </a:p>
        </p:txBody>
      </p:sp>
    </p:spTree>
    <p:extLst>
      <p:ext uri="{BB962C8B-B14F-4D97-AF65-F5344CB8AC3E}">
        <p14:creationId xmlns:p14="http://schemas.microsoft.com/office/powerpoint/2010/main" val="325122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18643637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90198"/>
            <a:ext cx="8770682"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①</a:t>
            </a:r>
            <a:r>
              <a:rPr lang="zh-CN" altLang="zh-CN" sz="2600" kern="100" dirty="0">
                <a:solidFill>
                  <a:srgbClr val="E46C0A"/>
                </a:solidFill>
                <a:latin typeface="Times New Roman"/>
                <a:ea typeface="华文细黑"/>
                <a:cs typeface="Times New Roman"/>
              </a:rPr>
              <a:t>介绍王嫂的情况，点明王嫂的身份，说明王嫂和主人一家相处融洽；</a:t>
            </a:r>
            <a:r>
              <a:rPr lang="en-US" altLang="zh-CN" sz="2600" kern="100" dirty="0">
                <a:solidFill>
                  <a:srgbClr val="E46C0A"/>
                </a:solidFill>
                <a:latin typeface="Times New Roman"/>
                <a:ea typeface="华文细黑"/>
                <a:cs typeface="Courier New"/>
              </a:rPr>
              <a:t>②</a:t>
            </a:r>
            <a:r>
              <a:rPr lang="zh-CN" altLang="zh-CN" sz="2600" kern="100" dirty="0">
                <a:solidFill>
                  <a:srgbClr val="E46C0A"/>
                </a:solidFill>
                <a:latin typeface="Times New Roman"/>
                <a:ea typeface="华文细黑"/>
                <a:cs typeface="Times New Roman"/>
              </a:rPr>
              <a:t>展示王嫂女儿的可爱，与后文写其不幸早逝形成对比，表现对美好生命逝去的惋惜；</a:t>
            </a:r>
            <a:r>
              <a:rPr lang="en-US" altLang="zh-CN" sz="2600" kern="100" dirty="0">
                <a:solidFill>
                  <a:srgbClr val="E46C0A"/>
                </a:solidFill>
                <a:latin typeface="Times New Roman"/>
                <a:ea typeface="华文细黑"/>
                <a:cs typeface="Courier New"/>
              </a:rPr>
              <a:t>③</a:t>
            </a:r>
            <a:r>
              <a:rPr lang="zh-CN" altLang="zh-CN" sz="2600" kern="100" dirty="0">
                <a:solidFill>
                  <a:srgbClr val="E46C0A"/>
                </a:solidFill>
                <a:latin typeface="Times New Roman"/>
                <a:ea typeface="华文细黑"/>
                <a:cs typeface="Times New Roman"/>
              </a:rPr>
              <a:t>展示王嫂的幸福，表现了底层人物生活中温馨幸福的一面，与下文形成对比。</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232848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57796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74958"/>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请简要分析小说主人公王嫂这一人物形象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05009" y="1275606"/>
            <a:ext cx="8733982"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此类试题，要注意以下几个方面：一是抓人物的言行，二是抓与人物相关的情节，三是抓作者或者其他人对人物的评价等。具体作答此题时，要关注王嫂的社会地位，其为人处世中表现出来的精神品质、思想观念等</a:t>
            </a:r>
            <a:r>
              <a:rPr lang="zh-CN" altLang="zh-CN" sz="2600" kern="100" dirty="0" smtClean="0">
                <a:latin typeface="Times New Roman"/>
                <a:ea typeface="华文细黑"/>
                <a:cs typeface="Times New Roman"/>
              </a:rPr>
              <a:t>，</a:t>
            </a:r>
            <a:endParaRPr lang="zh-CN" altLang="zh-CN" sz="2600" kern="100" dirty="0">
              <a:latin typeface="Times New Roman"/>
              <a:ea typeface="华文细黑"/>
              <a:cs typeface="Courier New"/>
            </a:endParaRPr>
          </a:p>
        </p:txBody>
      </p:sp>
    </p:spTree>
    <p:extLst>
      <p:ext uri="{BB962C8B-B14F-4D97-AF65-F5344CB8AC3E}">
        <p14:creationId xmlns:p14="http://schemas.microsoft.com/office/powerpoint/2010/main" val="88782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8078693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146099" y="627534"/>
            <a:ext cx="8821322" cy="3693319"/>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当然，这需要以具体的情节为切入点。如从王嫂对待孩子及主人家的小动物的态度可以看出王嫂是个慈爱而善良的人，从王嫂对待主人的态度可以看出她是个对工作尽心尽责、对主人忠心耿耿的人。如此分析，便可得出</a:t>
            </a:r>
            <a:r>
              <a:rPr lang="zh-CN" altLang="zh-CN" sz="2600" kern="100" dirty="0">
                <a:solidFill>
                  <a:prstClr val="black"/>
                </a:solidFill>
                <a:latin typeface="Times New Roman"/>
                <a:ea typeface="华文细黑"/>
                <a:cs typeface="Courier New"/>
              </a:rPr>
              <a:t>答案</a:t>
            </a:r>
            <a:r>
              <a:rPr lang="zh-CN" altLang="zh-CN" sz="2600" kern="100" dirty="0" smtClean="0">
                <a:solidFill>
                  <a:prstClr val="black"/>
                </a:solidFill>
                <a:latin typeface="Times New Roman"/>
                <a:ea typeface="华文细黑"/>
                <a:cs typeface="Courier New"/>
              </a:rPr>
              <a:t>。</a:t>
            </a:r>
            <a:endParaRPr lang="en-US" altLang="zh-CN" sz="2600" kern="100" dirty="0">
              <a:solidFill>
                <a:prstClr val="black"/>
              </a:solidFill>
              <a:latin typeface="Times New Roman"/>
              <a:ea typeface="华文细黑"/>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生活于社会的底层，相信命运的安排，信奉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生死有命，富贵在天</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对主人忠心耿耿，勤劳能干、节俭</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81533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340438205"/>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05009" y="650394"/>
            <a:ext cx="8733982" cy="1892826"/>
          </a:xfrm>
          <a:prstGeom prst="rect">
            <a:avLst/>
          </a:prstGeom>
        </p:spPr>
        <p:txBody>
          <a:bodyPr>
            <a:spAutoFit/>
          </a:bodyPr>
          <a:lstStyle/>
          <a:p>
            <a:pPr algn="just">
              <a:lnSpc>
                <a:spcPct val="150000"/>
              </a:lnSpc>
              <a:spcAft>
                <a:spcPts val="0"/>
              </a:spcAft>
            </a:pPr>
            <a:r>
              <a:rPr lang="zh-CN" altLang="zh-CN" sz="2600" kern="100" dirty="0" smtClean="0">
                <a:solidFill>
                  <a:srgbClr val="E46C0A"/>
                </a:solidFill>
                <a:latin typeface="Times New Roman"/>
                <a:ea typeface="华文细黑"/>
                <a:cs typeface="Times New Roman"/>
              </a:rPr>
              <a:t>深受</a:t>
            </a:r>
            <a:r>
              <a:rPr lang="zh-CN" altLang="zh-CN" sz="2600" kern="100" dirty="0">
                <a:solidFill>
                  <a:srgbClr val="E46C0A"/>
                </a:solidFill>
                <a:latin typeface="Times New Roman"/>
                <a:ea typeface="华文细黑"/>
                <a:cs typeface="Times New Roman"/>
              </a:rPr>
              <a:t>主人的重视与信赖；</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爱护自己的子女，但是不溺爱孩子；</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意志坚强，亲人逝去的苦难并没有使王嫂失去对生活的信心；</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善良，对主人家的小动物充满爱心。</a:t>
            </a:r>
            <a:endParaRPr lang="zh-CN" altLang="zh-CN" sz="1050" kern="100" dirty="0">
              <a:effectLst/>
              <a:latin typeface="宋体"/>
              <a:cs typeface="Courier New"/>
            </a:endParaRPr>
          </a:p>
        </p:txBody>
      </p:sp>
    </p:spTree>
    <p:extLst>
      <p:ext uri="{BB962C8B-B14F-4D97-AF65-F5344CB8AC3E}">
        <p14:creationId xmlns:p14="http://schemas.microsoft.com/office/powerpoint/2010/main" val="2523101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57796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74958"/>
            <a:ext cx="8770682" cy="1292662"/>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小说后半部分写王嫂对待公鸡和小狗的情况，作者这样安排有什么用意？请结合全文，谈谈你的看法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57828" y="1851670"/>
            <a:ext cx="8597865" cy="1816075"/>
          </a:xfrm>
          <a:prstGeom prst="rect">
            <a:avLst/>
          </a:prstGeom>
        </p:spPr>
        <p:txBody>
          <a:bodyPr>
            <a:spAutoFit/>
          </a:bodyPr>
          <a:lstStyle/>
          <a:p>
            <a:pPr algn="di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解答此题，考生可根据题干的要求，从小说的几个要素如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人物形象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情节</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等角度进行探究，需要注意的是，探究必须立足于文本，不可随意发挥</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48606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77446123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59140" y="506378"/>
            <a:ext cx="8428453" cy="4662815"/>
          </a:xfrm>
          <a:prstGeom prst="rect">
            <a:avLst/>
          </a:prstGeom>
        </p:spPr>
        <p:txBody>
          <a:bodyPr>
            <a:spAutoFit/>
          </a:bodyPr>
          <a:lstStyle/>
          <a:p>
            <a:pPr algn="just">
              <a:lnSpc>
                <a:spcPct val="150000"/>
              </a:lnSpc>
              <a:spcAft>
                <a:spcPts val="0"/>
              </a:spcAft>
            </a:pPr>
            <a:r>
              <a:rPr lang="zh-CN" altLang="zh-CN" sz="2400" kern="100" dirty="0">
                <a:latin typeface="Times New Roman"/>
                <a:ea typeface="华文细黑"/>
                <a:cs typeface="Times New Roman"/>
              </a:rPr>
              <a:t>一、阅读下面的文字，完成文后题目</a:t>
            </a:r>
            <a:r>
              <a:rPr lang="zh-CN" altLang="zh-CN" sz="2400" kern="100" dirty="0" smtClean="0">
                <a:latin typeface="Times New Roman"/>
                <a:ea typeface="华文细黑"/>
                <a:cs typeface="Times New Roman"/>
              </a:rPr>
              <a:t>。</a:t>
            </a:r>
            <a:endParaRPr lang="en-US" altLang="zh-CN" sz="1000" kern="100" dirty="0" smtClean="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王　嫂</a:t>
            </a:r>
            <a:endParaRPr lang="zh-CN" altLang="zh-CN" sz="1000" kern="100" dirty="0">
              <a:latin typeface="宋体"/>
              <a:cs typeface="Courier New"/>
            </a:endParaRPr>
          </a:p>
          <a:p>
            <a:pPr indent="660400" algn="ctr">
              <a:lnSpc>
                <a:spcPct val="150000"/>
              </a:lnSpc>
              <a:spcAft>
                <a:spcPts val="0"/>
              </a:spcAft>
            </a:pPr>
            <a:r>
              <a:rPr lang="zh-CN" altLang="zh-CN" sz="2400" kern="100" dirty="0">
                <a:latin typeface="Times New Roman"/>
                <a:ea typeface="华文细黑"/>
                <a:cs typeface="Times New Roman"/>
              </a:rPr>
              <a:t>沈从文</a:t>
            </a:r>
            <a:endParaRPr lang="zh-CN" altLang="zh-CN" sz="1000" kern="100" dirty="0">
              <a:latin typeface="宋体"/>
              <a:cs typeface="Courier New"/>
            </a:endParaRPr>
          </a:p>
          <a:p>
            <a:pPr algn="dist">
              <a:lnSpc>
                <a:spcPct val="150000"/>
              </a:lnSpc>
            </a:pPr>
            <a:r>
              <a:rPr lang="en-US" altLang="zh-CN" sz="2400" dirty="0" smtClean="0">
                <a:latin typeface="Times New Roman"/>
                <a:ea typeface="华文细黑"/>
                <a:cs typeface="Times New Roman"/>
              </a:rPr>
              <a:t>        </a:t>
            </a:r>
            <a:r>
              <a:rPr lang="zh-CN" altLang="zh-CN" sz="2400" dirty="0" smtClean="0">
                <a:latin typeface="Times New Roman"/>
                <a:ea typeface="华文细黑"/>
                <a:cs typeface="Times New Roman"/>
              </a:rPr>
              <a:t>厨房</a:t>
            </a:r>
            <a:r>
              <a:rPr lang="zh-CN" altLang="zh-CN" sz="2400" dirty="0">
                <a:latin typeface="Times New Roman"/>
                <a:ea typeface="华文细黑"/>
                <a:cs typeface="Times New Roman"/>
              </a:rPr>
              <a:t>中忽然热闹起来，问一问，才知道帮工王嫂的女儿来了。年纪十八岁，眼睛明亮亮的。梳一饼大大的发髻。脸圆圆的，嘴唇缩小如一个小荷包。头上搭了一片月蓝布</a:t>
            </a:r>
            <a:r>
              <a:rPr lang="zh-CN" altLang="zh-CN" sz="2400" dirty="0" smtClean="0">
                <a:latin typeface="Times New Roman"/>
                <a:ea typeface="华文细黑"/>
                <a:cs typeface="Times New Roman"/>
              </a:rPr>
              <a:t>，</a:t>
            </a:r>
            <a:r>
              <a:rPr lang="zh-CN" altLang="zh-CN" sz="2400" dirty="0">
                <a:latin typeface="Times New Roman"/>
                <a:ea typeface="华文细黑"/>
                <a:cs typeface="Times New Roman"/>
              </a:rPr>
              <a:t>围裙上绣了一朵大红花，还钉上一些小小红绿镜片。说话时脸就发红，十分羞涩，在生人面前总显得不知如何是好</a:t>
            </a:r>
            <a:r>
              <a:rPr lang="zh-CN" altLang="zh-CN" sz="2400" dirty="0" smtClean="0">
                <a:latin typeface="Times New Roman"/>
                <a:ea typeface="华文细黑"/>
                <a:cs typeface="Times New Roman"/>
              </a:rPr>
              <a:t>。</a:t>
            </a:r>
            <a:r>
              <a:rPr lang="zh-CN" altLang="zh-CN" sz="2400" dirty="0">
                <a:latin typeface="Times New Roman"/>
                <a:ea typeface="华文细黑"/>
                <a:cs typeface="Times New Roman"/>
              </a:rPr>
              <a:t>问问王嫂，</a:t>
            </a:r>
            <a:endParaRPr lang="en-US" altLang="zh-CN" sz="2400" kern="100" dirty="0" smtClean="0">
              <a:latin typeface="Times New Roman"/>
              <a:ea typeface="华文细黑"/>
              <a:cs typeface="Times New Roman"/>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3866824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74958"/>
            <a:ext cx="8770682" cy="1816075"/>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如从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人物形象</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的角度进行探究，就要针对小说中王嫂对待公鸡和小狗的情况表现了她什么样的精神品质展开。答题时注意要分条陈述。</a:t>
            </a:r>
            <a:endParaRPr lang="zh-CN" altLang="zh-CN" sz="1050" kern="100" dirty="0">
              <a:solidFill>
                <a:prstClr val="black"/>
              </a:solidFill>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57828" y="2397254"/>
            <a:ext cx="8597865" cy="1816075"/>
          </a:xfrm>
          <a:prstGeom prst="rect">
            <a:avLst/>
          </a:prstGeom>
        </p:spPr>
        <p:txBody>
          <a:bodyPr>
            <a:spAutoFit/>
          </a:bodyPr>
          <a:lstStyle/>
          <a:p>
            <a:pPr algn="dist">
              <a:lnSpc>
                <a:spcPct val="150000"/>
              </a:lnSpc>
              <a:spcAft>
                <a:spcPts val="0"/>
              </a:spcAft>
            </a:pPr>
            <a:r>
              <a:rPr lang="zh-CN" altLang="zh-CN" sz="2600" dirty="0">
                <a:solidFill>
                  <a:srgbClr val="0000FF"/>
                </a:solidFill>
                <a:latin typeface="Times New Roman"/>
                <a:ea typeface="华文细黑"/>
                <a:cs typeface="Times New Roman"/>
              </a:rPr>
              <a:t>答案</a:t>
            </a:r>
            <a:r>
              <a:rPr lang="zh-CN" altLang="zh-CN" sz="2600" dirty="0">
                <a:latin typeface="Times New Roman"/>
                <a:ea typeface="华文细黑"/>
                <a:cs typeface="Times New Roman"/>
              </a:rPr>
              <a:t>　</a:t>
            </a:r>
            <a:r>
              <a:rPr lang="en-US" altLang="zh-CN" sz="2600" dirty="0">
                <a:solidFill>
                  <a:srgbClr val="E46C0A"/>
                </a:solidFill>
                <a:latin typeface="宋体"/>
                <a:ea typeface="华文细黑"/>
                <a:cs typeface="Times New Roman"/>
              </a:rPr>
              <a:t>①</a:t>
            </a:r>
            <a:r>
              <a:rPr lang="zh-CN" altLang="zh-CN" sz="2600" dirty="0">
                <a:solidFill>
                  <a:srgbClr val="E46C0A"/>
                </a:solidFill>
                <a:latin typeface="Times New Roman"/>
                <a:ea typeface="华文细黑"/>
                <a:cs typeface="Times New Roman"/>
              </a:rPr>
              <a:t>使人物形象更加丰满。小说后半部分描写王嫂对待公鸡和小狗的情况，不仅体现了她的勤劳，也说明她对待动物同样充满爱心，表现了她的心地善良。</a:t>
            </a:r>
            <a:endParaRPr lang="zh-CN" altLang="zh-CN" sz="1050" kern="100" dirty="0">
              <a:effectLst/>
              <a:latin typeface="宋体"/>
              <a:cs typeface="Courier New"/>
            </a:endParaRPr>
          </a:p>
        </p:txBody>
      </p:sp>
    </p:spTree>
    <p:extLst>
      <p:ext uri="{BB962C8B-B14F-4D97-AF65-F5344CB8AC3E}">
        <p14:creationId xmlns:p14="http://schemas.microsoft.com/office/powerpoint/2010/main" val="381116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8392721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45318" y="657087"/>
            <a:ext cx="8683844" cy="3616567"/>
          </a:xfrm>
          <a:prstGeom prst="rect">
            <a:avLst/>
          </a:prstGeom>
        </p:spPr>
        <p:txBody>
          <a:bodyPr>
            <a:spAutoFit/>
          </a:bodyPr>
          <a:lstStyle/>
          <a:p>
            <a:pPr lvl="0" algn="just">
              <a:lnSpc>
                <a:spcPct val="150000"/>
              </a:lnSpc>
            </a:pPr>
            <a:r>
              <a:rPr lang="en-US" altLang="zh-CN" sz="2600" dirty="0">
                <a:solidFill>
                  <a:srgbClr val="E46C0A"/>
                </a:solidFill>
                <a:latin typeface="宋体"/>
                <a:ea typeface="华文细黑"/>
                <a:cs typeface="Times New Roman"/>
              </a:rPr>
              <a:t>②</a:t>
            </a:r>
            <a:r>
              <a:rPr lang="zh-CN" altLang="zh-CN" sz="2600" dirty="0">
                <a:solidFill>
                  <a:srgbClr val="E46C0A"/>
                </a:solidFill>
                <a:latin typeface="Times New Roman"/>
                <a:ea typeface="华文细黑"/>
                <a:cs typeface="Times New Roman"/>
              </a:rPr>
              <a:t>使小说情节更加丰富。小说前半部分主要写王嫂如何对待自己的子女和主人一家，后半部分写王嫂如何对待主人家的小动物，展示了小人物的日常生活的不同方面，增强了文章的可读性。</a:t>
            </a:r>
            <a:r>
              <a:rPr lang="en-US" altLang="zh-CN" sz="2600" dirty="0">
                <a:solidFill>
                  <a:srgbClr val="E46C0A"/>
                </a:solidFill>
                <a:latin typeface="宋体"/>
                <a:ea typeface="华文细黑"/>
                <a:cs typeface="Times New Roman"/>
              </a:rPr>
              <a:t>③</a:t>
            </a:r>
            <a:r>
              <a:rPr lang="zh-CN" altLang="zh-CN" sz="2600" dirty="0">
                <a:solidFill>
                  <a:srgbClr val="E46C0A"/>
                </a:solidFill>
                <a:latin typeface="Times New Roman"/>
                <a:ea typeface="华文细黑"/>
                <a:cs typeface="Times New Roman"/>
              </a:rPr>
              <a:t>突出人物情感。小说后半部分写王嫂对待公鸡和小狗的情况，与前半部分所写的她对待女儿的死的情况形成对比，突出王嫂情感的内敛与压抑。</a:t>
            </a:r>
            <a:endParaRPr lang="zh-CN" altLang="zh-CN" sz="1050" kern="100" dirty="0">
              <a:solidFill>
                <a:prstClr val="black"/>
              </a:solidFill>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044507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13766180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75798" y="618039"/>
            <a:ext cx="8683844" cy="2416239"/>
          </a:xfrm>
          <a:prstGeom prst="rect">
            <a:avLst/>
          </a:prstGeom>
        </p:spPr>
        <p:txBody>
          <a:bodyPr>
            <a:spAutoFit/>
          </a:bodyPr>
          <a:lstStyle/>
          <a:p>
            <a:pPr algn="just">
              <a:lnSpc>
                <a:spcPct val="150000"/>
              </a:lnSpc>
              <a:spcAft>
                <a:spcPts val="0"/>
              </a:spcAft>
            </a:pP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使小说主题更丰富。王嫂作为旧社会的一名传统女性，女儿因生产而死，她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竟还是一切照常</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，这体现了她的宿命论思想；而对待小动物的情况，则体现了王嫂身上具有中国传统女性的朴素、善良等美德。</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85659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9577961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13998"/>
            <a:ext cx="8770682" cy="4573560"/>
          </a:xfrm>
          <a:prstGeom prst="rect">
            <a:avLst/>
          </a:prstGeom>
        </p:spPr>
        <p:txBody>
          <a:bodyPr>
            <a:spAutoFit/>
          </a:bodyPr>
          <a:lstStyle/>
          <a:p>
            <a:pPr algn="just">
              <a:lnSpc>
                <a:spcPct val="140000"/>
              </a:lnSpc>
              <a:spcAft>
                <a:spcPts val="0"/>
              </a:spcAft>
            </a:pPr>
            <a:r>
              <a:rPr lang="zh-CN" altLang="zh-CN" sz="2600" kern="100" dirty="0">
                <a:latin typeface="Times New Roman"/>
                <a:ea typeface="华文细黑"/>
                <a:cs typeface="Times New Roman"/>
              </a:rPr>
              <a:t>二、阅读下面的文字，完成文后题目。</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饿</a:t>
            </a:r>
            <a:endParaRPr lang="zh-CN" altLang="zh-CN" sz="1050" kern="100" dirty="0">
              <a:latin typeface="宋体"/>
              <a:cs typeface="Courier New"/>
            </a:endParaRPr>
          </a:p>
          <a:p>
            <a:pPr indent="660400" algn="ctr">
              <a:lnSpc>
                <a:spcPct val="140000"/>
              </a:lnSpc>
              <a:spcAft>
                <a:spcPts val="0"/>
              </a:spcAft>
            </a:pPr>
            <a:r>
              <a:rPr lang="zh-CN" altLang="zh-CN" sz="2600" kern="100" dirty="0">
                <a:latin typeface="Times New Roman"/>
                <a:ea typeface="华文细黑"/>
                <a:cs typeface="Times New Roman"/>
              </a:rPr>
              <a:t>刘半农</a:t>
            </a:r>
            <a:endParaRPr lang="zh-CN" altLang="zh-CN" sz="1050" kern="100" dirty="0">
              <a:latin typeface="宋体"/>
              <a:cs typeface="Courier New"/>
            </a:endParaRPr>
          </a:p>
          <a:p>
            <a:pPr indent="660400" algn="just">
              <a:lnSpc>
                <a:spcPct val="14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他饿了；他静悄悄地立在门口；他也不想什么，只是没精没采，把一个指头放在口中咬。</a:t>
            </a:r>
            <a:endParaRPr lang="zh-CN" altLang="zh-CN" sz="1050" kern="100" dirty="0">
              <a:latin typeface="宋体"/>
              <a:cs typeface="Courier New"/>
            </a:endParaRPr>
          </a:p>
          <a:p>
            <a:pPr>
              <a:lnSpc>
                <a:spcPct val="140000"/>
              </a:lnSpc>
            </a:pPr>
            <a:r>
              <a:rPr lang="en-US" altLang="zh-CN" sz="2600" dirty="0" smtClean="0">
                <a:latin typeface="宋体"/>
                <a:ea typeface="华文细黑"/>
                <a:cs typeface="Times New Roman"/>
              </a:rPr>
              <a:t>    ②</a:t>
            </a:r>
            <a:r>
              <a:rPr lang="zh-CN" altLang="zh-CN" sz="2600" dirty="0" smtClean="0">
                <a:latin typeface="Times New Roman"/>
                <a:ea typeface="华文细黑"/>
                <a:cs typeface="Times New Roman"/>
              </a:rPr>
              <a:t>门对面的荒场上，聚集着许多小孩，唱歌，捉迷藏。而他不愿意加入，也没人来招他去。地上的人影，渐渐地变长；太阳的光，渐渐地变暗。</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244340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7010733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05438"/>
            <a:ext cx="8770682" cy="3693319"/>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妈妈说的，这是太阳要回去睡觉了。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他看见许多人家的烟囱，都在出烟；天上一群群的黑鸦，咿咿呀呀地叫着，向远远的一座破塔上飞去。他说：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你们都回去睡觉了么？你们都吃饱了晚饭了么？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他远望着夕阳中的那座破塔，尖头上生长着几株小树，许多枯草。他想着人家告诉他：那座破塔里，有一条斗大的头的蛇！他说：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哦！怕啊！</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97844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297198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52098"/>
            <a:ext cx="8770682" cy="429348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他进门去，看见妈妈正在屋后小园中洗衣服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是洗人家的衣服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一只脚摇着摇篮；摇篮里的小弟弟，却还不住地啼哭。他又恐怕妈妈向他垂着眼泪说：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大郎！你又来了！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他就一响也不响，重新跑了出来</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他爸爸是出去的了，他却不敢在空屋子里坐；他觉得黑沉沉的屋角里，闪动着一双睁圆的眼睛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不是别人的，恰恰是他爸爸的眼睛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973406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908389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658778"/>
            <a:ext cx="8770682" cy="301640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他一声也不响，重新跑了出来，咬着一个小指头，在门槛上坐着。他真饿了！可是他并不啼哭，他啼哭过好多次，却还总得要等，要等他爸爸买米回来！</a:t>
            </a:r>
            <a:r>
              <a:rPr lang="zh-CN" altLang="zh-CN" sz="2600" u="heavy" kern="100" dirty="0">
                <a:latin typeface="Times New Roman"/>
                <a:ea typeface="华文细黑"/>
                <a:cs typeface="Times New Roman"/>
              </a:rPr>
              <a:t>他想爸爸真好啊，但是一转身，他又想着了</a:t>
            </a:r>
            <a:r>
              <a:rPr lang="en-US" altLang="zh-CN" sz="2600" u="heavy" kern="100" dirty="0">
                <a:latin typeface="Times New Roman"/>
                <a:ea typeface="华文细黑"/>
                <a:cs typeface="Courier New"/>
              </a:rPr>
              <a:t>——</a:t>
            </a:r>
            <a:r>
              <a:rPr lang="zh-CN" altLang="zh-CN" sz="2600" u="heavy" kern="100" dirty="0">
                <a:latin typeface="Times New Roman"/>
                <a:ea typeface="华文细黑"/>
                <a:cs typeface="Times New Roman"/>
              </a:rPr>
              <a:t>他想着他爸爸，有一双睁圆的</a:t>
            </a:r>
            <a:r>
              <a:rPr lang="zh-CN" altLang="zh-CN" sz="2600" u="heavy" kern="100" dirty="0" smtClean="0">
                <a:latin typeface="Times New Roman"/>
                <a:ea typeface="华文细黑"/>
                <a:cs typeface="Times New Roman"/>
              </a:rPr>
              <a:t>眼睛！</a:t>
            </a:r>
            <a:endParaRPr lang="zh-CN" altLang="zh-CN" sz="1050" u="heavy"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69842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72306502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29238"/>
            <a:ext cx="8770682" cy="4216732"/>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他想到每次吃饭时，他吃了一半碗，想再添些，他爸爸便睁圆了眼睛说：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还要多吃！留些明天吃罢！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他妈妈总是垂着眼泪说：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你便少喝一瓶酒，让他多吃一口罢！再不然，便譬如是我</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我多吃了一口！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他爸爸不说什么，却睁圆着一双眼睛！他不懂得爸爸的眼睛，为什么要睁圆着，他也不懂得妈妈的眼泪，为什么要垂下。但是，他就此不再吃，他就悄悄地走开了！</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118876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0842632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28298"/>
            <a:ext cx="8770682" cy="3616567"/>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⑦</a:t>
            </a:r>
            <a:r>
              <a:rPr lang="zh-CN" altLang="zh-CN" sz="2600" kern="100" dirty="0">
                <a:latin typeface="Times New Roman"/>
                <a:ea typeface="华文细黑"/>
                <a:cs typeface="Times New Roman"/>
              </a:rPr>
              <a:t>他还常常想着他姑母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三年前，他姑母来时，带来两条咸鱼，一方咸肉。他姑母不久就去了，他却天天想着她。他还记得有一条咸鱼，挂在窗口，直挂到过年！</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⑧</a:t>
            </a:r>
            <a:r>
              <a:rPr lang="zh-CN" altLang="zh-CN" sz="2600" kern="100" dirty="0">
                <a:latin typeface="Times New Roman"/>
                <a:ea typeface="华文细黑"/>
                <a:cs typeface="Times New Roman"/>
              </a:rPr>
              <a:t>他常常问他的妈妈：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姑母呢？我的好姑母，为什么不来？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他妈妈说：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她住得远咧！</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有五十里路，走要走一天！</a:t>
            </a:r>
            <a:r>
              <a:rPr lang="en-US" altLang="zh-CN" sz="2600" kern="100" dirty="0">
                <a:latin typeface="宋体"/>
                <a:ea typeface="华文细黑"/>
                <a:cs typeface="Times New Roman"/>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659436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5750411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59718"/>
            <a:ext cx="8770682" cy="4293483"/>
          </a:xfrm>
          <a:prstGeom prst="rect">
            <a:avLst/>
          </a:prstGeom>
        </p:spPr>
        <p:txBody>
          <a:bodyPr>
            <a:spAutoFit/>
          </a:bodyPr>
          <a:lstStyle/>
          <a:p>
            <a:pPr indent="660400" algn="just">
              <a:lnSpc>
                <a:spcPct val="150000"/>
              </a:lnSpc>
              <a:spcAft>
                <a:spcPts val="0"/>
              </a:spcAft>
            </a:pPr>
            <a:r>
              <a:rPr lang="en-US" altLang="zh-CN" sz="2600" kern="100" dirty="0">
                <a:latin typeface="宋体"/>
                <a:ea typeface="华文细黑"/>
                <a:cs typeface="Times New Roman"/>
              </a:rPr>
              <a:t>⑨</a:t>
            </a:r>
            <a:r>
              <a:rPr lang="zh-CN" altLang="zh-CN" sz="2600" kern="100" dirty="0">
                <a:latin typeface="Times New Roman"/>
                <a:ea typeface="华文细黑"/>
                <a:cs typeface="Times New Roman"/>
              </a:rPr>
              <a:t>是呀，他天天是同样地想</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他想着他妈妈，想着他爸爸，想着他摇篮里的弟弟，想着他姑母。他想着妈妈眼泪不会垂下，爸爸的眼睛不会圆睁，摇篮里的弟弟不会啼哭，姑母还会来的。</a:t>
            </a:r>
            <a:endParaRPr lang="zh-CN" altLang="zh-CN" sz="1050" kern="100" dirty="0">
              <a:latin typeface="宋体"/>
              <a:cs typeface="Courier New"/>
            </a:endParaRPr>
          </a:p>
          <a:p>
            <a:pPr indent="660400" algn="just">
              <a:lnSpc>
                <a:spcPct val="150000"/>
              </a:lnSpc>
              <a:spcAft>
                <a:spcPts val="0"/>
              </a:spcAft>
            </a:pPr>
            <a:r>
              <a:rPr lang="en-US" altLang="zh-CN" sz="2600" kern="100" dirty="0">
                <a:latin typeface="宋体"/>
                <a:ea typeface="华文细黑"/>
                <a:cs typeface="Times New Roman"/>
              </a:rPr>
              <a:t>⑩</a:t>
            </a:r>
            <a:r>
              <a:rPr lang="zh-CN" altLang="zh-CN" sz="2600" kern="100" dirty="0">
                <a:latin typeface="Times New Roman"/>
                <a:ea typeface="华文细黑"/>
                <a:cs typeface="Times New Roman"/>
              </a:rPr>
              <a:t>他又听见一声听惯的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，他又看见那卖豆腐花的，歇肩在对面的荒场上。孩子们都不游戏了，都围起那担子来，捧着小碗吃。</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354153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6412245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679947"/>
            <a:ext cx="8683844" cy="3616567"/>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才知道女儿刚出嫁五个月，丈夫在乡下做田，住在离昆明四十里的乡下，穿的衣还是新娘子衣服。主人说：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王嫂，你大姑娘到这里来是客，炒几个鸡蛋，留她吃饭去！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王嫂就望着那女儿痴笑：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太太说留你吃饭，不要走！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女儿也笑着。一家大小知道王嫂有个好女儿，都来看看，都交口称赞王嫂福气真好，闺女可长得俊俏逗人爱。</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908112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4499994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629483"/>
            <a:ext cx="8770682" cy="3693319"/>
          </a:xfrm>
          <a:prstGeom prst="rect">
            <a:avLst/>
          </a:prstGeom>
        </p:spPr>
        <p:txBody>
          <a:bodyPr>
            <a:spAutoFit/>
          </a:bodyPr>
          <a:lstStyle/>
          <a:p>
            <a:pPr indent="660400" algn="just">
              <a:lnSpc>
                <a:spcPct val="150000"/>
              </a:lnSpc>
              <a:spcAft>
                <a:spcPts val="0"/>
              </a:spcAft>
            </a:pPr>
            <a:r>
              <a:rPr lang="en-US" altLang="zh-CN" sz="2600" kern="100" dirty="0">
                <a:latin typeface="Cambria Math"/>
                <a:ea typeface="华文细黑"/>
                <a:cs typeface="Cambria Math"/>
              </a:rPr>
              <a:t>⑪</a:t>
            </a:r>
            <a:r>
              <a:rPr lang="zh-CN" altLang="zh-CN" sz="2600" kern="100" dirty="0">
                <a:latin typeface="Times New Roman"/>
                <a:ea typeface="华文细黑"/>
                <a:cs typeface="Times New Roman"/>
              </a:rPr>
              <a:t>他也问过妈妈：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我们为什么不吃豆腐花？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妈妈说：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他们是吃了就不再吃晚饭的了！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他想，他们真可怜啊！只吃那一小碗东西，不饿的么？</a:t>
            </a:r>
            <a:endParaRPr lang="zh-CN" altLang="zh-CN" sz="1050" kern="100" dirty="0">
              <a:latin typeface="宋体"/>
              <a:cs typeface="Courier New"/>
            </a:endParaRPr>
          </a:p>
          <a:p>
            <a:pPr>
              <a:lnSpc>
                <a:spcPct val="150000"/>
              </a:lnSpc>
            </a:pPr>
            <a:r>
              <a:rPr lang="en-US" altLang="zh-CN" sz="2600" kern="100" dirty="0" smtClean="0">
                <a:latin typeface="Times New Roman"/>
                <a:ea typeface="华文细黑"/>
                <a:cs typeface="Courier New"/>
              </a:rPr>
              <a:t>        ⑫</a:t>
            </a:r>
            <a:r>
              <a:rPr lang="zh-CN" altLang="zh-CN" sz="2600" dirty="0">
                <a:latin typeface="Times New Roman"/>
                <a:ea typeface="华文细黑"/>
                <a:cs typeface="Times New Roman"/>
              </a:rPr>
              <a:t>他看着看着，直看到远远的破塔，已渐渐地看不见了；那荒场上的豆腐花担子，也挑着走了。他看见街头上，来了四个兵，都穿着红边马褂：两个拿着军棍，两个打着灯。</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527511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16431069"/>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86659" y="574958"/>
            <a:ext cx="8770682" cy="4293483"/>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后面是一个骑马的兵官，戴着圆圆的眼镜。荒场上的小孩，远远地看见兵来，都说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夜了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！一下子就不见了！只剩下他孤独地看着他们，一只黑狗紧跟着兵官的马脚，汪汪地嗥</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50000"/>
              </a:lnSpc>
              <a:spcAft>
                <a:spcPts val="0"/>
              </a:spcAft>
            </a:pPr>
            <a:r>
              <a:rPr lang="en-US" altLang="zh-CN" sz="2600" kern="100" dirty="0">
                <a:latin typeface="Cambria Math"/>
                <a:ea typeface="华文细黑"/>
                <a:cs typeface="Cambria Math"/>
              </a:rPr>
              <a:t>⑬</a:t>
            </a:r>
            <a:r>
              <a:rPr lang="zh-CN" altLang="zh-CN" sz="2600" kern="100" dirty="0">
                <a:latin typeface="Times New Roman"/>
                <a:ea typeface="华文细黑"/>
                <a:cs typeface="Times New Roman"/>
              </a:rPr>
              <a:t>他也说：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夜了夜了！爸爸还不回来，我可要进去了！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他正要掩门，又看见一个女人，手里提着几条鱼，从他面前走过。他掩上了门，在微光中想，这是什么人家的小孩的姑母啊</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1920</a:t>
            </a:r>
            <a:r>
              <a:rPr lang="zh-CN" altLang="zh-CN" sz="2600" kern="100" dirty="0">
                <a:latin typeface="Times New Roman"/>
                <a:ea typeface="华文细黑"/>
                <a:cs typeface="Times New Roman"/>
              </a:rPr>
              <a:t>年</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月</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日，</a:t>
            </a:r>
            <a:r>
              <a:rPr lang="zh-CN" altLang="zh-CN" sz="2600" kern="100" dirty="0" smtClean="0">
                <a:latin typeface="Times New Roman"/>
                <a:ea typeface="华文细黑"/>
                <a:cs typeface="Times New Roman"/>
              </a:rPr>
              <a:t>伦敦</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96772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9591914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92771" y="544478"/>
            <a:ext cx="8512738"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下列对这篇文章有关内容的分析和概括，不准确的两项是</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反复出现的他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咬指头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的细节，贯穿文章始终，</a:t>
            </a:r>
            <a:r>
              <a:rPr lang="zh-CN" altLang="zh-CN" sz="2600" kern="100" dirty="0" smtClean="0">
                <a:latin typeface="Times New Roman"/>
                <a:ea typeface="华文细黑"/>
                <a:cs typeface="Times New Roman"/>
              </a:rPr>
              <a:t>成为</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文章</a:t>
            </a:r>
            <a:r>
              <a:rPr lang="zh-CN" altLang="zh-CN" sz="2600" kern="100" dirty="0">
                <a:latin typeface="Times New Roman"/>
                <a:ea typeface="华文细黑"/>
                <a:cs typeface="Times New Roman"/>
              </a:rPr>
              <a:t>的线索，生动鲜明地体现了他极度饥饿的状态。</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文中的父母是典型的严父慈母，他们都饱受贫穷饥饿</a:t>
            </a:r>
            <a:r>
              <a:rPr lang="zh-CN" altLang="zh-CN" sz="2600" kern="100" dirty="0" smtClean="0">
                <a:latin typeface="Times New Roman"/>
                <a:ea typeface="华文细黑"/>
                <a:cs typeface="Times New Roman"/>
              </a:rPr>
              <a:t>的</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煎熬</a:t>
            </a:r>
            <a:r>
              <a:rPr lang="zh-CN" altLang="zh-CN" sz="2600" kern="100" dirty="0">
                <a:latin typeface="Times New Roman"/>
                <a:ea typeface="华文细黑"/>
                <a:cs typeface="Times New Roman"/>
              </a:rPr>
              <a:t>，全身心为孩子着想，想解决温饱问题，却</a:t>
            </a:r>
            <a:r>
              <a:rPr lang="zh-CN" altLang="zh-CN" sz="2600" kern="100" dirty="0" smtClean="0">
                <a:latin typeface="Times New Roman"/>
                <a:ea typeface="华文细黑"/>
                <a:cs typeface="Times New Roman"/>
              </a:rPr>
              <a:t>无能</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为力</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842692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46644418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7218" y="540286"/>
            <a:ext cx="8683844" cy="3093154"/>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文中第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段画线语句表现了孩子对爸爸买米归来充满</a:t>
            </a:r>
            <a:r>
              <a:rPr lang="zh-CN" altLang="zh-CN" sz="2600" kern="100" dirty="0" smtClean="0">
                <a:latin typeface="Times New Roman"/>
                <a:ea typeface="华文细黑"/>
                <a:cs typeface="Times New Roman"/>
              </a:rPr>
              <a:t>了</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希望</a:t>
            </a:r>
            <a:r>
              <a:rPr lang="zh-CN" altLang="zh-CN" sz="2600" kern="100" dirty="0">
                <a:latin typeface="Times New Roman"/>
                <a:ea typeface="华文细黑"/>
                <a:cs typeface="Times New Roman"/>
              </a:rPr>
              <a:t>，但又害怕爸爸不满自己想多吃一点的矛盾心理。</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文中出现的手拿军棍的士兵和骑马的军官，暗示了当</a:t>
            </a:r>
            <a:r>
              <a:rPr lang="zh-CN" altLang="zh-CN" sz="2600" kern="100" dirty="0" smtClean="0">
                <a:latin typeface="Times New Roman"/>
                <a:ea typeface="华文细黑"/>
                <a:cs typeface="Times New Roman"/>
              </a:rPr>
              <a:t>时</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社会</a:t>
            </a:r>
            <a:r>
              <a:rPr lang="zh-CN" altLang="zh-CN" sz="2600" kern="100" dirty="0">
                <a:latin typeface="Times New Roman"/>
                <a:ea typeface="华文细黑"/>
                <a:cs typeface="Times New Roman"/>
              </a:rPr>
              <a:t>的混乱和黑暗，也揭示了造成人民饥饿的</a:t>
            </a:r>
            <a:r>
              <a:rPr lang="zh-CN" altLang="zh-CN" sz="2600" kern="100" dirty="0" smtClean="0">
                <a:latin typeface="Times New Roman"/>
                <a:ea typeface="华文细黑"/>
                <a:cs typeface="Times New Roman"/>
              </a:rPr>
              <a:t>社会原因</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军阀对人民的欺压。</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641336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8258486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158046" y="502186"/>
            <a:ext cx="8858389" cy="450764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E.</a:t>
            </a:r>
            <a:r>
              <a:rPr lang="zh-CN" altLang="zh-CN" sz="2600" kern="100" dirty="0">
                <a:latin typeface="Times New Roman"/>
                <a:ea typeface="华文细黑"/>
                <a:cs typeface="Times New Roman"/>
              </a:rPr>
              <a:t>本文擅长对人物心理进行细腻刻画，在人与人、人与景的对比与衬托中，凸显人物丰富复杂的内心世界。</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项文章只是在第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段和第</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段出现两次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咬指头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的细节，不足以贯穿全篇，成为文章的线索</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a:latin typeface="Times New Roman"/>
                <a:ea typeface="华文细黑"/>
                <a:cs typeface="Times New Roman"/>
              </a:rPr>
              <a:t>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全身心为孩子着想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在文中缺乏</a:t>
            </a:r>
            <a:r>
              <a:rPr lang="zh-CN" altLang="zh-CN" sz="2600" kern="100" dirty="0" smtClean="0">
                <a:latin typeface="Times New Roman"/>
                <a:ea typeface="华文细黑"/>
                <a:cs typeface="Times New Roman"/>
              </a:rPr>
              <a:t>根据</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母亲</a:t>
            </a:r>
            <a:r>
              <a:rPr lang="zh-CN" altLang="zh-CN" sz="2600" kern="100" dirty="0">
                <a:latin typeface="Times New Roman"/>
                <a:ea typeface="华文细黑"/>
                <a:cs typeface="Times New Roman"/>
              </a:rPr>
              <a:t>对父亲的埋怨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你便少喝一瓶酒，让他多吃一口罢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说明父亲不是全身心为孩子着想。</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AB</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47843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717192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29238"/>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简要分析文章第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段的景物描写的特点和在全文中的作用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01899" y="1203598"/>
            <a:ext cx="8770682"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分析景物描写的特点要从景物内容和描写手法入手。内容有夕阳、炊烟、乌鸦、破塔等，手法包括客观描述和主观感受相结合等。作用方面，考生可以概括出这些景物的特点</a:t>
            </a:r>
            <a:r>
              <a:rPr lang="en-US" altLang="zh-CN" sz="2600" kern="100" dirty="0">
                <a:latin typeface="宋体"/>
                <a:ea typeface="华文细黑"/>
                <a:cs typeface="Times New Roman"/>
              </a:rPr>
              <a:t>——</a:t>
            </a:r>
            <a:r>
              <a:rPr lang="zh-CN" altLang="zh-CN" sz="2600" kern="100" dirty="0">
                <a:latin typeface="宋体"/>
                <a:ea typeface="华文细黑"/>
                <a:cs typeface="Times New Roman"/>
              </a:rPr>
              <a:t>总体是荒凉衰败的，由此分析其对气氛的渲染，以及对主人公的情感烘托的作用。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4421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66412523"/>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45318" y="688807"/>
            <a:ext cx="8683844"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特点：对景物的客观描述和人物的主观感受相结合，从他的视角写出了玩耍的孩子、暗淡的夕阳、人家的炊烟、远去的乌鸦以及废弃的破塔等典型的人与物。作用：表现环境的荒凉衰败，烘托了孩子因饥饿而暗淡恐惧的心情；为全文奠定了感伤的情感基调。</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05207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717192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45318" y="582578"/>
            <a:ext cx="8683844"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结合全文概括</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的形象特点</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48247" y="1203598"/>
            <a:ext cx="8647507"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考生需要从文中找出相关描写来概括要点，如他咬手指的细节体现他极度饥饿；他不愿意加入其他孩子的游戏说明他性格的孤僻；</a:t>
            </a:r>
            <a:r>
              <a:rPr lang="en-US" altLang="zh-CN" sz="2600" kern="100" dirty="0">
                <a:latin typeface="宋体"/>
                <a:ea typeface="华文细黑"/>
                <a:cs typeface="Times New Roman"/>
              </a:rPr>
              <a:t>“</a:t>
            </a:r>
            <a:r>
              <a:rPr lang="zh-CN" altLang="zh-CN" sz="2600" kern="100" dirty="0">
                <a:latin typeface="宋体"/>
                <a:ea typeface="华文细黑"/>
                <a:cs typeface="Times New Roman"/>
              </a:rPr>
              <a:t>他就此不再吃，他就悄悄地走开了</a:t>
            </a:r>
            <a:r>
              <a:rPr lang="en-US" altLang="zh-CN" sz="2600" kern="100" dirty="0">
                <a:latin typeface="宋体"/>
                <a:ea typeface="华文细黑"/>
                <a:cs typeface="Times New Roman"/>
              </a:rPr>
              <a:t>”</a:t>
            </a:r>
            <a:r>
              <a:rPr lang="zh-CN" altLang="zh-CN" sz="2600" kern="100" dirty="0">
                <a:latin typeface="宋体"/>
                <a:ea typeface="华文细黑"/>
                <a:cs typeface="Times New Roman"/>
              </a:rPr>
              <a:t>说明他对父母的理解；</a:t>
            </a:r>
            <a:r>
              <a:rPr lang="en-US" altLang="zh-CN" sz="2600" kern="100" dirty="0">
                <a:latin typeface="宋体"/>
                <a:ea typeface="华文细黑"/>
                <a:cs typeface="Times New Roman"/>
              </a:rPr>
              <a:t>“</a:t>
            </a:r>
            <a:r>
              <a:rPr lang="zh-CN" altLang="zh-CN" sz="2600" kern="100" dirty="0">
                <a:latin typeface="宋体"/>
                <a:ea typeface="华文细黑"/>
                <a:cs typeface="Times New Roman"/>
              </a:rPr>
              <a:t>他想着妈妈眼泪不会垂下</a:t>
            </a:r>
            <a:r>
              <a:rPr lang="en-US" altLang="zh-CN" sz="2600" kern="100" dirty="0">
                <a:latin typeface="宋体"/>
                <a:ea typeface="华文细黑"/>
                <a:cs typeface="Times New Roman"/>
              </a:rPr>
              <a:t>……</a:t>
            </a:r>
            <a:r>
              <a:rPr lang="zh-CN" altLang="zh-CN" sz="2600" kern="100" dirty="0">
                <a:latin typeface="宋体"/>
                <a:ea typeface="华文细黑"/>
                <a:cs typeface="Times New Roman"/>
              </a:rPr>
              <a:t>姑母还会来的</a:t>
            </a:r>
            <a:r>
              <a:rPr lang="en-US" altLang="zh-CN" sz="2600" kern="100" dirty="0">
                <a:latin typeface="宋体"/>
                <a:ea typeface="华文细黑"/>
                <a:cs typeface="Times New Roman"/>
              </a:rPr>
              <a:t>”</a:t>
            </a:r>
            <a:r>
              <a:rPr lang="zh-CN" altLang="zh-CN" sz="2600" kern="100" dirty="0">
                <a:latin typeface="宋体"/>
                <a:ea typeface="华文细黑"/>
                <a:cs typeface="Times New Roman"/>
              </a:rPr>
              <a:t>说明他对未来充满美好的希望。</a:t>
            </a:r>
            <a:endParaRPr lang="zh-CN" altLang="zh-CN" sz="1050" kern="100" dirty="0">
              <a:effectLst/>
              <a:latin typeface="宋体"/>
              <a:cs typeface="Courier New"/>
            </a:endParaRPr>
          </a:p>
        </p:txBody>
      </p:sp>
    </p:spTree>
    <p:extLst>
      <p:ext uri="{BB962C8B-B14F-4D97-AF65-F5344CB8AC3E}">
        <p14:creationId xmlns:p14="http://schemas.microsoft.com/office/powerpoint/2010/main" val="218731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87984413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88308" y="645567"/>
            <a:ext cx="8597865"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生活贫困，长期被饥饿感困扰；性格孤僻，不善和外界交往，但情感丰富；通情达理，理解父母的艰难；对未来充满美好的希望。</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4915144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371719268"/>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201899" y="506378"/>
            <a:ext cx="8770682" cy="69249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文章结尾一段的意蕴深远，请结合全文，谈谈你的看法</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15" name="矩形 14"/>
          <p:cNvSpPr/>
          <p:nvPr/>
        </p:nvSpPr>
        <p:spPr>
          <a:xfrm>
            <a:off x="235489" y="1203598"/>
            <a:ext cx="8733982"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zh-CN" altLang="zh-CN" sz="2600" kern="100" dirty="0">
                <a:latin typeface="宋体"/>
                <a:ea typeface="华文细黑"/>
                <a:cs typeface="Times New Roman"/>
              </a:rPr>
              <a:t>首先要对内容加以概括，明确结尾属于场景描写、情节呼应或人物描写；然后根据结尾的特点明确作用，如场景描写一般渲染气氛，烘托情感，深化主旨；情节呼应前文，保持文章的完整等。</a:t>
            </a:r>
            <a:endParaRPr lang="zh-CN" altLang="zh-CN" sz="1050" kern="100" dirty="0">
              <a:effectLst/>
              <a:latin typeface="宋体"/>
              <a:cs typeface="Courier New"/>
            </a:endParaRPr>
          </a:p>
        </p:txBody>
      </p:sp>
    </p:spTree>
    <p:extLst>
      <p:ext uri="{BB962C8B-B14F-4D97-AF65-F5344CB8AC3E}">
        <p14:creationId xmlns:p14="http://schemas.microsoft.com/office/powerpoint/2010/main" val="173267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093873570"/>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55526"/>
            <a:ext cx="8683844" cy="4216732"/>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王嫂只是笑，做事更热心了一些。王嫂不特有个好女儿，还有个好儿子！儿子十二岁，已到城西区茶叶局服务当差，净挣十五块钱一个月。局里管教严，孩子长得干净清秀，穿上一件灰色制服，见过的人都说相貌有福气，长大一定有出息。王嫂怕他不学好，一来就骂骂，装成生气样子，要孩子赶快回去。孩子虽是她唯一宝贝，可并不娇惯，守规矩，从不胡乱花钱。</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265792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3"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2830806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a:hlinkClick r:id="rId2" action="ppaction://hlinksldjump"/>
          </p:cNvPr>
          <p:cNvSpPr txBox="1"/>
          <p:nvPr/>
        </p:nvSpPr>
        <p:spPr>
          <a:xfrm>
            <a:off x="385001" y="80576"/>
            <a:ext cx="106936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6" name="矩形 5"/>
          <p:cNvSpPr/>
          <p:nvPr/>
        </p:nvSpPr>
        <p:spPr>
          <a:xfrm>
            <a:off x="311168" y="756310"/>
            <a:ext cx="8597865"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作者用简约的笔法描绘了黑夜降临时的一幅温馨的场景，以此作结，为这个悲伤的故事增添了一些温馨的色彩；从孩子的视角表现了其对温饱生活的期盼；表达了作者对下层劳动人民的深切同情。</a:t>
            </a:r>
            <a:endParaRPr lang="zh-CN" altLang="zh-CN" sz="1050" kern="100" dirty="0">
              <a:effectLst/>
              <a:latin typeface="宋体"/>
              <a:cs typeface="Courier New"/>
            </a:endParaRPr>
          </a:p>
        </p:txBody>
      </p:sp>
      <p:sp>
        <p:nvSpPr>
          <p:cNvPr id="7" name="TextBox 6">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8" name="TextBox 7">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9" name="TextBox 8">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10" name="TextBox 9">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11" name="TextBox 10">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12" name="TextBox 11">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13" name="TextBox 12">
            <a:hlinkClick r:id="rId9" action="ppaction://hlinksldjump"/>
          </p:cNvPr>
          <p:cNvSpPr txBox="1"/>
          <p:nvPr/>
        </p:nvSpPr>
        <p:spPr>
          <a:xfrm>
            <a:off x="7954165" y="92998"/>
            <a:ext cx="1080058"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929755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853212647"/>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71475"/>
            <a:ext cx="8683844" cy="4293483"/>
          </a:xfrm>
          <a:prstGeom prst="rect">
            <a:avLst/>
          </a:prstGeom>
        </p:spPr>
        <p:txBody>
          <a:bodyPr>
            <a:spAutoFit/>
          </a:bodyPr>
          <a:lstStyle/>
          <a:p>
            <a:pPr indent="660400" algn="just">
              <a:lnSpc>
                <a:spcPct val="150000"/>
              </a:lnSpc>
              <a:spcAft>
                <a:spcPts val="0"/>
              </a:spcAft>
            </a:pPr>
            <a:r>
              <a:rPr lang="zh-CN" altLang="zh-CN" sz="2600" kern="100" dirty="0">
                <a:latin typeface="Times New Roman"/>
                <a:ea typeface="华文细黑"/>
                <a:cs typeface="Times New Roman"/>
              </a:rPr>
              <a:t>王嫂在这一家中的工作是洗衣烧饭，间或同卖鸡蛋清茅房的乡下人嚷嚷，一切动机无不出于护主。为人性情忠诚而快乐，爱清洁，又惜物不浪费，所以在一家中极得力，受一家重视。这点重视为王嫂所感觉到时，引起她的自尊心，事情便做得更有条理</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indent="660400" algn="dist">
              <a:lnSpc>
                <a:spcPct val="150000"/>
              </a:lnSpc>
              <a:spcAft>
                <a:spcPts val="0"/>
              </a:spcAft>
            </a:pPr>
            <a:r>
              <a:rPr lang="zh-CN" altLang="zh-CN" sz="2600" kern="100" dirty="0">
                <a:solidFill>
                  <a:prstClr val="black"/>
                </a:solidFill>
                <a:latin typeface="Times New Roman"/>
                <a:ea typeface="华文细黑"/>
                <a:cs typeface="Times New Roman"/>
              </a:rPr>
              <a:t>有一天，另外一个乡下妇人来了，带了些新蚕豆来看王嫂，两人一面说一面抽抽咽咽。来人去后，问起原因，</a:t>
            </a:r>
            <a:endParaRPr lang="en-US" altLang="zh-CN" sz="2600" kern="100" dirty="0" smtClean="0">
              <a:latin typeface="Times New Roman"/>
              <a:ea typeface="华文细黑"/>
              <a:cs typeface="Times New Roman"/>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09616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28785744"/>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40286"/>
            <a:ext cx="8683844" cy="4216732"/>
          </a:xfrm>
          <a:prstGeom prst="rect">
            <a:avLst/>
          </a:prstGeom>
        </p:spPr>
        <p:txBody>
          <a:bodyPr>
            <a:spAutoFit/>
          </a:bodyPr>
          <a:lstStyle/>
          <a:p>
            <a:pPr algn="just">
              <a:lnSpc>
                <a:spcPct val="150000"/>
              </a:lnSpc>
              <a:spcAft>
                <a:spcPts val="0"/>
              </a:spcAft>
            </a:pPr>
            <a:r>
              <a:rPr lang="zh-CN" altLang="zh-CN" sz="2600" kern="100" dirty="0" smtClean="0">
                <a:latin typeface="Times New Roman"/>
                <a:ea typeface="华文细黑"/>
                <a:cs typeface="Times New Roman"/>
              </a:rPr>
              <a:t>才</a:t>
            </a:r>
            <a:r>
              <a:rPr lang="zh-CN" altLang="zh-CN" sz="2600" kern="100" dirty="0">
                <a:latin typeface="Times New Roman"/>
                <a:ea typeface="华文细黑"/>
                <a:cs typeface="Times New Roman"/>
              </a:rPr>
              <a:t>知道一年前那个作新媳妇的女儿，已在两个月前死掉了。来的就是那女儿的婆婆。女儿生产，在乡下得不到医药照料，孩子生下地两天，女儿流血不止，家里人全下了田，想喝水不得水喝，喝了些水缸脚沉淀，第二天就腹痛死去了。孩子活了两个月，也死去了。经过这样大变故的王嫂，竟还是一切照常，用来稳定她的生命或感情的，原来是古人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生死有命，富贵在天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八个字。</a:t>
            </a:r>
            <a:endParaRPr lang="zh-CN" altLang="zh-CN" sz="105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3871187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1873412776"/>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186659" y="525046"/>
            <a:ext cx="8770682" cy="450681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吃晚饭时，王嫂加添一碗新蚕豆，就是白天那亲家送来的。两亲家说起女儿时，心酸酸的，眼睛湿莹莹的，都念着女儿。</a:t>
            </a:r>
            <a:endParaRPr lang="zh-CN" altLang="zh-CN" sz="1050" kern="100" dirty="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王嫂死了女儿，儿子却好好的。一个月必来看她一次，就便把工薪全部缴上，王嫂点清了数目，另外送他两块钱作零用</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just">
              <a:lnSpc>
                <a:spcPct val="140000"/>
              </a:lnSpc>
              <a:spcAft>
                <a:spcPts val="0"/>
              </a:spcAft>
            </a:pPr>
            <a:r>
              <a:rPr lang="zh-CN" altLang="zh-CN" sz="2600" kern="100" dirty="0">
                <a:latin typeface="Times New Roman"/>
                <a:ea typeface="华文细黑"/>
                <a:cs typeface="Times New Roman"/>
              </a:rPr>
              <a:t>这家里同别的人家一样，有鸡，有狗，有猫儿。这些生物在家中各有一个地位。这一切却统由王嫂照管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557744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2922494191"/>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30078" y="525046"/>
            <a:ext cx="8683844" cy="4453463"/>
          </a:xfrm>
          <a:prstGeom prst="rect">
            <a:avLst/>
          </a:prstGeom>
        </p:spPr>
        <p:txBody>
          <a:bodyPr>
            <a:spAutoFit/>
          </a:bodyPr>
          <a:lstStyle/>
          <a:p>
            <a:pPr indent="660400" algn="just">
              <a:lnSpc>
                <a:spcPct val="150000"/>
              </a:lnSpc>
              <a:spcAft>
                <a:spcPts val="0"/>
              </a:spcAft>
            </a:pPr>
            <a:r>
              <a:rPr lang="zh-CN" altLang="zh-CN" sz="2400" kern="100" dirty="0">
                <a:latin typeface="Times New Roman"/>
                <a:ea typeface="华文细黑"/>
                <a:cs typeface="Times New Roman"/>
              </a:rPr>
              <a:t>把午饭开过，锅碗盘盏洗清楚后，王嫂在院中石碌碡上坐下喂鸡，看鸡吃食。看见横蛮霸道的大公鸡欺侮小母鸡时，就追着那公鸡踢一脚，一面骂着：</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你个良心不好的扁毛畜生，一个小小肚子吃多少！我打死你！</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公鸡还是大模大样不在乎，为的是这扁毛畜生，已认识了王嫂实在是个好人。每天大清早，家中小黑狗照例精神很好，无伴侣可以相互追逐取乐，因此一听公鸡伸长喉咙鸣叫，就似乎有点恶作剧，必特意来追逐公鸡玩。这种游戏自然相当激烈，是公鸡受不了的。</a:t>
            </a:r>
            <a:endParaRPr lang="zh-CN" altLang="zh-CN" sz="2400" kern="100" dirty="0">
              <a:effectLst/>
              <a:latin typeface="宋体"/>
              <a:cs typeface="Courier New"/>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13305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9"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30" name="表格 29"/>
          <p:cNvGraphicFramePr>
            <a:graphicFrameLocks noGrp="1"/>
          </p:cNvGraphicFramePr>
          <p:nvPr>
            <p:extLst>
              <p:ext uri="{D42A27DB-BD31-4B8C-83A1-F6EECF244321}">
                <p14:modId xmlns:p14="http://schemas.microsoft.com/office/powerpoint/2010/main" val="3826686222"/>
              </p:ext>
            </p:extLst>
          </p:nvPr>
        </p:nvGraphicFramePr>
        <p:xfrm>
          <a:off x="381908" y="85780"/>
          <a:ext cx="8654584" cy="335280"/>
        </p:xfrm>
        <a:graphic>
          <a:graphicData uri="http://schemas.openxmlformats.org/drawingml/2006/table">
            <a:tbl>
              <a:tblPr firstRow="1" bandRow="1">
                <a:tableStyleId>{5C22544A-7EE6-4342-B048-85BDC9FD1C3A}</a:tableStyleId>
              </a:tblPr>
              <a:tblGrid>
                <a:gridCol w="1081823"/>
                <a:gridCol w="1081823"/>
                <a:gridCol w="1081823"/>
                <a:gridCol w="1081823"/>
                <a:gridCol w="1081823"/>
                <a:gridCol w="1081823"/>
                <a:gridCol w="1081823"/>
                <a:gridCol w="1081823"/>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TextBox 34">
            <a:hlinkClick r:id="rId2" action="ppaction://hlinksldjump"/>
          </p:cNvPr>
          <p:cNvSpPr txBox="1"/>
          <p:nvPr/>
        </p:nvSpPr>
        <p:spPr>
          <a:xfrm>
            <a:off x="385001" y="80576"/>
            <a:ext cx="106936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1" name="矩形 20"/>
          <p:cNvSpPr/>
          <p:nvPr/>
        </p:nvSpPr>
        <p:spPr>
          <a:xfrm>
            <a:off x="207218" y="540995"/>
            <a:ext cx="8683844" cy="4511491"/>
          </a:xfrm>
          <a:prstGeom prst="rect">
            <a:avLst/>
          </a:prstGeom>
        </p:spPr>
        <p:txBody>
          <a:bodyPr>
            <a:spAutoFit/>
          </a:bodyPr>
          <a:lstStyle/>
          <a:p>
            <a:pPr indent="660400" algn="just">
              <a:lnSpc>
                <a:spcPct val="140000"/>
              </a:lnSpc>
              <a:spcAft>
                <a:spcPts val="0"/>
              </a:spcAft>
            </a:pPr>
            <a:r>
              <a:rPr lang="zh-CN" altLang="zh-CN" sz="2600" kern="100" dirty="0">
                <a:latin typeface="Times New Roman"/>
                <a:ea typeface="华文细黑"/>
                <a:cs typeface="Times New Roman"/>
              </a:rPr>
              <a:t>因此这庄严生物，只好一面绕屋奔跑一面咖呵咖呵叫唤，表示对这玩笑并不同意，且盼望有人来援救出险。这种声唤自然引起了一家人的关心，但知道是小狗的恶作剧，谁也不理会，到后真正来援救解围的，照例只有王嫂一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indent="660400" algn="dist">
              <a:lnSpc>
                <a:spcPct val="140000"/>
              </a:lnSpc>
              <a:spcAft>
                <a:spcPts val="0"/>
              </a:spcAft>
            </a:pPr>
            <a:r>
              <a:rPr lang="zh-CN" altLang="zh-CN" sz="2600" dirty="0">
                <a:latin typeface="Times New Roman"/>
                <a:ea typeface="华文细黑"/>
                <a:cs typeface="Times New Roman"/>
              </a:rPr>
              <a:t>那时节王嫂也许已经起床，在厨房烧水了，就舞起铁火钳出来赶狗，同小狗在院中团团打转。也许还未起床，小狗恶作剧闹到自己头上</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必十分气愤，从房中拿了一根长竹竿出来打狗</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这支竹竿白天放在院子中晒晾衣服，</a:t>
            </a:r>
            <a:endParaRPr lang="en-US" altLang="zh-CN" sz="2600" kern="100" dirty="0" smtClean="0">
              <a:latin typeface="Times New Roman"/>
              <a:ea typeface="华文细黑"/>
              <a:cs typeface="Times New Roman"/>
            </a:endParaRPr>
          </a:p>
        </p:txBody>
      </p:sp>
      <p:sp>
        <p:nvSpPr>
          <p:cNvPr id="15" name="TextBox 14">
            <a:hlinkClick r:id="rId3" action="ppaction://hlinksldjump"/>
          </p:cNvPr>
          <p:cNvSpPr txBox="1"/>
          <p:nvPr/>
        </p:nvSpPr>
        <p:spPr>
          <a:xfrm>
            <a:off x="1471170" y="8195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19" name="TextBox 18">
            <a:hlinkClick r:id="rId4" action="ppaction://hlinksldjump"/>
          </p:cNvPr>
          <p:cNvSpPr txBox="1"/>
          <p:nvPr/>
        </p:nvSpPr>
        <p:spPr>
          <a:xfrm>
            <a:off x="2551992" y="83324"/>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0" name="TextBox 19">
            <a:hlinkClick r:id="rId5" action="ppaction://hlinksldjump"/>
          </p:cNvPr>
          <p:cNvSpPr txBox="1"/>
          <p:nvPr/>
        </p:nvSpPr>
        <p:spPr>
          <a:xfrm>
            <a:off x="3638161" y="84698"/>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23" name="TextBox 22">
            <a:hlinkClick r:id="rId6" action="ppaction://hlinksldjump"/>
          </p:cNvPr>
          <p:cNvSpPr txBox="1"/>
          <p:nvPr/>
        </p:nvSpPr>
        <p:spPr>
          <a:xfrm>
            <a:off x="4716016" y="87446"/>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24" name="TextBox 23">
            <a:hlinkClick r:id="rId7" action="ppaction://hlinksldjump"/>
          </p:cNvPr>
          <p:cNvSpPr txBox="1"/>
          <p:nvPr/>
        </p:nvSpPr>
        <p:spPr>
          <a:xfrm>
            <a:off x="5802185" y="88820"/>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25" name="TextBox 24">
            <a:hlinkClick r:id="rId8" action="ppaction://hlinksldjump"/>
          </p:cNvPr>
          <p:cNvSpPr txBox="1"/>
          <p:nvPr/>
        </p:nvSpPr>
        <p:spPr>
          <a:xfrm>
            <a:off x="6886672" y="90194"/>
            <a:ext cx="106936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26" name="TextBox 25">
            <a:hlinkClick r:id="rId9" action="ppaction://hlinksldjump"/>
          </p:cNvPr>
          <p:cNvSpPr txBox="1"/>
          <p:nvPr/>
        </p:nvSpPr>
        <p:spPr>
          <a:xfrm>
            <a:off x="7954165" y="92998"/>
            <a:ext cx="1080058"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458946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3532</TotalTime>
  <Words>2992</Words>
  <Application>Microsoft Office PowerPoint</Application>
  <PresentationFormat>全屏显示(16:9)</PresentationFormat>
  <Paragraphs>402</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381</cp:revision>
  <dcterms:created xsi:type="dcterms:W3CDTF">2014-12-15T01:46:29Z</dcterms:created>
  <dcterms:modified xsi:type="dcterms:W3CDTF">2015-04-15T06:44:16Z</dcterms:modified>
</cp:coreProperties>
</file>