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716" r:id="rId3"/>
    <p:sldId id="727" r:id="rId4"/>
    <p:sldId id="763" r:id="rId5"/>
    <p:sldId id="764" r:id="rId6"/>
    <p:sldId id="765" r:id="rId7"/>
    <p:sldId id="766" r:id="rId8"/>
    <p:sldId id="591" r:id="rId9"/>
    <p:sldId id="728" r:id="rId10"/>
    <p:sldId id="592" r:id="rId11"/>
    <p:sldId id="767" r:id="rId12"/>
    <p:sldId id="768" r:id="rId13"/>
    <p:sldId id="769" r:id="rId14"/>
    <p:sldId id="770" r:id="rId15"/>
    <p:sldId id="771" r:id="rId16"/>
    <p:sldId id="593" r:id="rId17"/>
    <p:sldId id="729" r:id="rId18"/>
    <p:sldId id="721" r:id="rId19"/>
    <p:sldId id="772" r:id="rId20"/>
    <p:sldId id="773" r:id="rId21"/>
    <p:sldId id="774" r:id="rId22"/>
    <p:sldId id="775" r:id="rId23"/>
    <p:sldId id="776" r:id="rId24"/>
    <p:sldId id="595" r:id="rId25"/>
    <p:sldId id="730" r:id="rId26"/>
    <p:sldId id="731" r:id="rId27"/>
    <p:sldId id="777" r:id="rId28"/>
    <p:sldId id="778" r:id="rId29"/>
    <p:sldId id="779" r:id="rId30"/>
    <p:sldId id="780" r:id="rId31"/>
    <p:sldId id="781" r:id="rId32"/>
    <p:sldId id="782" r:id="rId33"/>
    <p:sldId id="597" r:id="rId34"/>
    <p:sldId id="732" r:id="rId35"/>
    <p:sldId id="599" r:id="rId36"/>
    <p:sldId id="735" r:id="rId37"/>
    <p:sldId id="602" r:id="rId38"/>
    <p:sldId id="783" r:id="rId39"/>
    <p:sldId id="604" r:id="rId40"/>
    <p:sldId id="605" r:id="rId41"/>
    <p:sldId id="606" r:id="rId42"/>
    <p:sldId id="784" r:id="rId43"/>
    <p:sldId id="608" r:id="rId44"/>
    <p:sldId id="740" r:id="rId45"/>
    <p:sldId id="610" r:id="rId46"/>
    <p:sldId id="611" r:id="rId47"/>
    <p:sldId id="612" r:id="rId48"/>
    <p:sldId id="724" r:id="rId49"/>
    <p:sldId id="725" r:id="rId50"/>
    <p:sldId id="751" r:id="rId51"/>
    <p:sldId id="752" r:id="rId52"/>
    <p:sldId id="753" r:id="rId53"/>
    <p:sldId id="754" r:id="rId54"/>
    <p:sldId id="785" r:id="rId55"/>
    <p:sldId id="726" r:id="rId56"/>
    <p:sldId id="761" r:id="rId57"/>
    <p:sldId id="786" r:id="rId58"/>
    <p:sldId id="787" r:id="rId59"/>
    <p:sldId id="762" r:id="rId60"/>
    <p:sldId id="788" r:id="rId61"/>
    <p:sldId id="789" r:id="rId62"/>
    <p:sldId id="790" r:id="rId63"/>
    <p:sldId id="791" r:id="rId64"/>
    <p:sldId id="792" r:id="rId65"/>
    <p:sldId id="793" r:id="rId66"/>
    <p:sldId id="794" r:id="rId67"/>
    <p:sldId id="795" r:id="rId68"/>
    <p:sldId id="381" r:id="rId6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5.xml"/><Relationship Id="rId18" Type="http://schemas.openxmlformats.org/officeDocument/2006/relationships/slide" Target="slide59.xml"/><Relationship Id="rId3" Type="http://schemas.openxmlformats.org/officeDocument/2006/relationships/slide" Target="slide2.xml"/><Relationship Id="rId21" Type="http://schemas.openxmlformats.org/officeDocument/2006/relationships/package" Target="../embeddings/Microsoft_Word___1.docx"/><Relationship Id="rId7" Type="http://schemas.openxmlformats.org/officeDocument/2006/relationships/slide" Target="slide33.xml"/><Relationship Id="rId12" Type="http://schemas.openxmlformats.org/officeDocument/2006/relationships/slide" Target="slide43.xml"/><Relationship Id="rId17" Type="http://schemas.openxmlformats.org/officeDocument/2006/relationships/slide" Target="slide56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55.xml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slide" Target="slide24.xml"/><Relationship Id="rId11" Type="http://schemas.openxmlformats.org/officeDocument/2006/relationships/slide" Target="slide41.xml"/><Relationship Id="rId5" Type="http://schemas.openxmlformats.org/officeDocument/2006/relationships/slide" Target="slide16.xml"/><Relationship Id="rId15" Type="http://schemas.openxmlformats.org/officeDocument/2006/relationships/slide" Target="slide49.xml"/><Relationship Id="rId10" Type="http://schemas.openxmlformats.org/officeDocument/2006/relationships/slide" Target="slide39.xml"/><Relationship Id="rId19" Type="http://schemas.openxmlformats.org/officeDocument/2006/relationships/image" Target="../media/image8.TIF"/><Relationship Id="rId4" Type="http://schemas.openxmlformats.org/officeDocument/2006/relationships/slide" Target="slide8.xml"/><Relationship Id="rId9" Type="http://schemas.openxmlformats.org/officeDocument/2006/relationships/slide" Target="slide37.xml"/><Relationship Id="rId14" Type="http://schemas.openxmlformats.org/officeDocument/2006/relationships/slide" Target="slide47.xml"/><Relationship Id="rId22" Type="http://schemas.openxmlformats.org/officeDocument/2006/relationships/image" Target="../media/image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9.xml"/><Relationship Id="rId18" Type="http://schemas.openxmlformats.org/officeDocument/2006/relationships/slide" Target="slide49.xml"/><Relationship Id="rId3" Type="http://schemas.openxmlformats.org/officeDocument/2006/relationships/oleObject" Target="../embeddings/oleObject2.bin"/><Relationship Id="rId21" Type="http://schemas.openxmlformats.org/officeDocument/2006/relationships/slide" Target="slide59.xml"/><Relationship Id="rId7" Type="http://schemas.openxmlformats.org/officeDocument/2006/relationships/slide" Target="slide8.xml"/><Relationship Id="rId12" Type="http://schemas.openxmlformats.org/officeDocument/2006/relationships/slide" Target="slide37.xml"/><Relationship Id="rId17" Type="http://schemas.openxmlformats.org/officeDocument/2006/relationships/slide" Target="slide4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45.xml"/><Relationship Id="rId20" Type="http://schemas.openxmlformats.org/officeDocument/2006/relationships/slide" Target="slide56.xml"/><Relationship Id="rId1" Type="http://schemas.openxmlformats.org/officeDocument/2006/relationships/vmlDrawing" Target="../drawings/vmlDrawing2.vml"/><Relationship Id="rId6" Type="http://schemas.openxmlformats.org/officeDocument/2006/relationships/slide" Target="slide2.xml"/><Relationship Id="rId11" Type="http://schemas.openxmlformats.org/officeDocument/2006/relationships/slide" Target="slide35.xml"/><Relationship Id="rId5" Type="http://schemas.openxmlformats.org/officeDocument/2006/relationships/image" Target="../media/image9.emf"/><Relationship Id="rId15" Type="http://schemas.openxmlformats.org/officeDocument/2006/relationships/slide" Target="slide43.xml"/><Relationship Id="rId10" Type="http://schemas.openxmlformats.org/officeDocument/2006/relationships/slide" Target="slide33.xml"/><Relationship Id="rId19" Type="http://schemas.openxmlformats.org/officeDocument/2006/relationships/slide" Target="slide55.xml"/><Relationship Id="rId4" Type="http://schemas.openxmlformats.org/officeDocument/2006/relationships/package" Target="../embeddings/Microsoft_Word___2.docx"/><Relationship Id="rId9" Type="http://schemas.openxmlformats.org/officeDocument/2006/relationships/slide" Target="slide24.xml"/><Relationship Id="rId14" Type="http://schemas.openxmlformats.org/officeDocument/2006/relationships/slide" Target="slide4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9.xml"/><Relationship Id="rId18" Type="http://schemas.openxmlformats.org/officeDocument/2006/relationships/slide" Target="slide49.xml"/><Relationship Id="rId3" Type="http://schemas.openxmlformats.org/officeDocument/2006/relationships/oleObject" Target="../embeddings/oleObject3.bin"/><Relationship Id="rId21" Type="http://schemas.openxmlformats.org/officeDocument/2006/relationships/slide" Target="slide59.xml"/><Relationship Id="rId7" Type="http://schemas.openxmlformats.org/officeDocument/2006/relationships/slide" Target="slide8.xml"/><Relationship Id="rId12" Type="http://schemas.openxmlformats.org/officeDocument/2006/relationships/slide" Target="slide37.xml"/><Relationship Id="rId17" Type="http://schemas.openxmlformats.org/officeDocument/2006/relationships/slide" Target="slide4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45.xml"/><Relationship Id="rId20" Type="http://schemas.openxmlformats.org/officeDocument/2006/relationships/slide" Target="slide56.xml"/><Relationship Id="rId1" Type="http://schemas.openxmlformats.org/officeDocument/2006/relationships/vmlDrawing" Target="../drawings/vmlDrawing3.vml"/><Relationship Id="rId6" Type="http://schemas.openxmlformats.org/officeDocument/2006/relationships/slide" Target="slide2.xml"/><Relationship Id="rId11" Type="http://schemas.openxmlformats.org/officeDocument/2006/relationships/slide" Target="slide35.xml"/><Relationship Id="rId5" Type="http://schemas.openxmlformats.org/officeDocument/2006/relationships/image" Target="../media/image10.emf"/><Relationship Id="rId15" Type="http://schemas.openxmlformats.org/officeDocument/2006/relationships/slide" Target="slide43.xml"/><Relationship Id="rId10" Type="http://schemas.openxmlformats.org/officeDocument/2006/relationships/slide" Target="slide33.xml"/><Relationship Id="rId19" Type="http://schemas.openxmlformats.org/officeDocument/2006/relationships/slide" Target="slide55.xml"/><Relationship Id="rId4" Type="http://schemas.openxmlformats.org/officeDocument/2006/relationships/package" Target="../embeddings/Microsoft_Word___3.docx"/><Relationship Id="rId9" Type="http://schemas.openxmlformats.org/officeDocument/2006/relationships/slide" Target="slide24.xml"/><Relationship Id="rId14" Type="http://schemas.openxmlformats.org/officeDocument/2006/relationships/slide" Target="slide4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9.xml"/><Relationship Id="rId18" Type="http://schemas.openxmlformats.org/officeDocument/2006/relationships/slide" Target="slide49.xml"/><Relationship Id="rId3" Type="http://schemas.openxmlformats.org/officeDocument/2006/relationships/oleObject" Target="../embeddings/oleObject4.bin"/><Relationship Id="rId21" Type="http://schemas.openxmlformats.org/officeDocument/2006/relationships/slide" Target="slide59.xml"/><Relationship Id="rId7" Type="http://schemas.openxmlformats.org/officeDocument/2006/relationships/slide" Target="slide8.xml"/><Relationship Id="rId12" Type="http://schemas.openxmlformats.org/officeDocument/2006/relationships/slide" Target="slide37.xml"/><Relationship Id="rId17" Type="http://schemas.openxmlformats.org/officeDocument/2006/relationships/slide" Target="slide4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45.xml"/><Relationship Id="rId20" Type="http://schemas.openxmlformats.org/officeDocument/2006/relationships/slide" Target="slide56.xml"/><Relationship Id="rId1" Type="http://schemas.openxmlformats.org/officeDocument/2006/relationships/vmlDrawing" Target="../drawings/vmlDrawing4.vml"/><Relationship Id="rId6" Type="http://schemas.openxmlformats.org/officeDocument/2006/relationships/slide" Target="slide2.xml"/><Relationship Id="rId11" Type="http://schemas.openxmlformats.org/officeDocument/2006/relationships/slide" Target="slide35.xml"/><Relationship Id="rId5" Type="http://schemas.openxmlformats.org/officeDocument/2006/relationships/image" Target="../media/image11.emf"/><Relationship Id="rId15" Type="http://schemas.openxmlformats.org/officeDocument/2006/relationships/slide" Target="slide43.xml"/><Relationship Id="rId10" Type="http://schemas.openxmlformats.org/officeDocument/2006/relationships/slide" Target="slide33.xml"/><Relationship Id="rId19" Type="http://schemas.openxmlformats.org/officeDocument/2006/relationships/slide" Target="slide55.xml"/><Relationship Id="rId4" Type="http://schemas.openxmlformats.org/officeDocument/2006/relationships/package" Target="../embeddings/Microsoft_Word___4.docx"/><Relationship Id="rId9" Type="http://schemas.openxmlformats.org/officeDocument/2006/relationships/slide" Target="slide24.xml"/><Relationship Id="rId14" Type="http://schemas.openxmlformats.org/officeDocument/2006/relationships/slide" Target="slide4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39.xml"/><Relationship Id="rId18" Type="http://schemas.openxmlformats.org/officeDocument/2006/relationships/slide" Target="slide49.xml"/><Relationship Id="rId3" Type="http://schemas.openxmlformats.org/officeDocument/2006/relationships/oleObject" Target="../embeddings/oleObject5.bin"/><Relationship Id="rId21" Type="http://schemas.openxmlformats.org/officeDocument/2006/relationships/slide" Target="slide59.xml"/><Relationship Id="rId7" Type="http://schemas.openxmlformats.org/officeDocument/2006/relationships/slide" Target="slide8.xml"/><Relationship Id="rId12" Type="http://schemas.openxmlformats.org/officeDocument/2006/relationships/slide" Target="slide37.xml"/><Relationship Id="rId17" Type="http://schemas.openxmlformats.org/officeDocument/2006/relationships/slide" Target="slide47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45.xml"/><Relationship Id="rId20" Type="http://schemas.openxmlformats.org/officeDocument/2006/relationships/slide" Target="slide56.xml"/><Relationship Id="rId1" Type="http://schemas.openxmlformats.org/officeDocument/2006/relationships/vmlDrawing" Target="../drawings/vmlDrawing5.vml"/><Relationship Id="rId6" Type="http://schemas.openxmlformats.org/officeDocument/2006/relationships/slide" Target="slide2.xml"/><Relationship Id="rId11" Type="http://schemas.openxmlformats.org/officeDocument/2006/relationships/slide" Target="slide35.xml"/><Relationship Id="rId5" Type="http://schemas.openxmlformats.org/officeDocument/2006/relationships/image" Target="../media/image12.emf"/><Relationship Id="rId15" Type="http://schemas.openxmlformats.org/officeDocument/2006/relationships/slide" Target="slide43.xml"/><Relationship Id="rId10" Type="http://schemas.openxmlformats.org/officeDocument/2006/relationships/slide" Target="slide33.xml"/><Relationship Id="rId19" Type="http://schemas.openxmlformats.org/officeDocument/2006/relationships/slide" Target="slide55.xml"/><Relationship Id="rId4" Type="http://schemas.openxmlformats.org/officeDocument/2006/relationships/package" Target="../embeddings/Microsoft_Word___5.docx"/><Relationship Id="rId9" Type="http://schemas.openxmlformats.org/officeDocument/2006/relationships/slide" Target="slide24.xml"/><Relationship Id="rId14" Type="http://schemas.openxmlformats.org/officeDocument/2006/relationships/slide" Target="slide4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slide" Target="slide47.xml"/><Relationship Id="rId3" Type="http://schemas.openxmlformats.org/officeDocument/2006/relationships/slide" Target="slide8.xml"/><Relationship Id="rId7" Type="http://schemas.openxmlformats.org/officeDocument/2006/relationships/slide" Target="slide35.xml"/><Relationship Id="rId12" Type="http://schemas.openxmlformats.org/officeDocument/2006/relationships/slide" Target="slide45.xml"/><Relationship Id="rId17" Type="http://schemas.openxmlformats.org/officeDocument/2006/relationships/slide" Target="slide59.xml"/><Relationship Id="rId2" Type="http://schemas.openxmlformats.org/officeDocument/2006/relationships/slide" Target="slide2.xml"/><Relationship Id="rId16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3.xml"/><Relationship Id="rId11" Type="http://schemas.openxmlformats.org/officeDocument/2006/relationships/slide" Target="slide43.xml"/><Relationship Id="rId5" Type="http://schemas.openxmlformats.org/officeDocument/2006/relationships/slide" Target="slide24.xml"/><Relationship Id="rId15" Type="http://schemas.openxmlformats.org/officeDocument/2006/relationships/slide" Target="slide55.xml"/><Relationship Id="rId10" Type="http://schemas.openxmlformats.org/officeDocument/2006/relationships/slide" Target="slide41.xml"/><Relationship Id="rId4" Type="http://schemas.openxmlformats.org/officeDocument/2006/relationships/slide" Target="slide16.xml"/><Relationship Id="rId9" Type="http://schemas.openxmlformats.org/officeDocument/2006/relationships/slide" Target="slide39.xml"/><Relationship Id="rId14" Type="http://schemas.openxmlformats.org/officeDocument/2006/relationships/slide" Target="slide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674" y="2478028"/>
            <a:ext cx="84689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信息筛选题和内容分析概括题题组训练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147" y="837887"/>
            <a:ext cx="8769291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错在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参加科举考试顺利进入朝廷为官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。文中说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诏求能为朱氏学者，有司举仕鲁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，可见李仕鲁是在官吏举荐下入朝为官的。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75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527" y="544478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lvl="0"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李仕鲁，字宗孔，濮地人。年少时聪颖灵敏，专心好学，三年不出大门一步。听说鄱阳朱公迁得到宋代朱熹的真传，前往跟随他学习，全部学到了他的学问。太祖知道李仕鲁的声名，洪武年间，皇帝下诏寻求通晓朱氏学说的人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有司推荐李仕鲁。李仕鲁入朝受到皇帝的接见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太祖高兴地说：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我寻找你很长时间了。为何到现在才能见到你？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dirty="0">
              <a:solidFill>
                <a:prstClr val="black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680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099" y="513998"/>
            <a:ext cx="8511387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任命他为黄州同知，说：</a:t>
            </a:r>
            <a:r>
              <a:rPr lang="en-US" altLang="zh-CN" sz="26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我暂时拿民事来考考你，等你展现才能后再召见你。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一年后，治理的政绩显著。十四年，任命他为大理寺卿。皇帝自登基后，对佛教很爱好，下诏征寻东南戒德僧，多次在蒋山建法会，对应答皇帝当庭提出的问题符合皇帝心意的人就赐给他金</a:t>
            </a:r>
            <a:r>
              <a:rPr lang="zh-CN" altLang="zh-CN" sz="2600" dirty="0">
                <a:ea typeface="华文细黑"/>
                <a:cs typeface="宋体"/>
              </a:rPr>
              <a:t>襕</a:t>
            </a:r>
            <a:r>
              <a:rPr lang="zh-CN" altLang="zh-CN" sz="2600" dirty="0">
                <a:latin typeface="楷体_GB2312"/>
                <a:ea typeface="华文细黑"/>
                <a:cs typeface="楷体_GB2312"/>
              </a:rPr>
              <a:t>袈裟衣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，召入宫中，赐坐和他谈论佛教之事。吴印、华克勤这些人，都被提拔为大官，他们经常被皇帝当作耳目监听时事，因此这批人十分蛮横，用谗言诋毁大臣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满朝官员无人敢说，</a:t>
            </a:r>
            <a:endParaRPr lang="en-US" altLang="zh-CN" sz="2600" dirty="0">
              <a:solidFill>
                <a:prstClr val="black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0560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527" y="529238"/>
            <a:ext cx="8769291" cy="450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只有李仕鲁与给事中陈汶辉相继为此事和皇帝争辩。陈汶辉上疏说：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自古有帝王以来，没有听说官员和僧人共同任官成为同事，可以相互帮助的。现在劳苦功高的故旧老臣都考虑辞去俸禄和爵位，而僧人和一些耳目竟更加用谗言诬陷。如刘基、徐达被猜疑，李善长、周德兴被诽谤，和萧何、韩信相比，其危害疑忌相去能有多远呢？真心希望陛下任用辅佐帝王的亲信，全部选取德才兼备的俊才，那么国家太平很快就可以实现了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皇帝不听从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那些依仗受到宠幸的僧人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3978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699" y="604674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就请求为佛门创立专职官员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于是把原先所设置的善世院改为僧录司，设置左右善世、左右阐教、左右讲经觉义等官职，都提高他们原先的品级俸禄。对道教也是这样。估计僧尼道士超过几万人。李仕鲁上疏说：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陛下正在创建千秋功业，凡是意图所指的方向，就应是指示给子孙万世的法规章程，为什么舍弃儒家圣人之学而崇尚异端呢？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奏章上了数十次，均不被皇帝采纳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李仕鲁性格刚直耿介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7847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6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319" y="668135"/>
            <a:ext cx="8682466" cy="361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是从学习儒术起家的，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正要推崇发扬朱氏之学，把排除佛学作为自己的职责。等到上疏的建议不被采纳，就向皇帝请求说：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陛下深深沉溺于佛教，怪不得我的话听不进去！归还陛下的笏板，请求允许我告老还乡，回归故里。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于是把笏板放在地上。皇帝大怒，命令武士击打他，当即死在大殿上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7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13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75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4319" y="614795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翻字仲翔，会稽余姚人也，太守王朗命为功曹。孙策征会稽，朗拒战败绩，亡走浮海。翻追随营护，朗谓翻曰：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卿有老母，可以还矣。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翻既归，策复命为功曹，待以交友之礼，身诣翻第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策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好驰骋游猎，翻谏曰：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明府用乌集之众，驱散附之士，皆得其死力，虽汉高帝不及也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至于轻出微行，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152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233" y="531879"/>
            <a:ext cx="8909535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从官不暇严，吏卒常苦之。夫君人者不重则不威，愿少留意。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策曰：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君言是也。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出为富春长。策薨，诸长吏并欲出赴丧，翻曰：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恐邻县山民或有奸变，远委城郭，必致不虞。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因留制服行丧。诸县皆效之，咸以安宁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与少府孔融书，并示以所著《易注》。融答书曰：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闻延陵之理乐，睹吾子之治易，乃知东南之美者，非徒会稽之竹箭也。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32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286" y="725830"/>
            <a:ext cx="8682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孙权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以为骑都尉。翻数犯颜谏争，权不能悦。又性不协俗，多见谤毁，坐徙丹杨泾县。吕蒙图取关羽，以翻兼知医术，请以自随。后蒙举军西上，南郡太守麋芳开城出降。蒙未据郡城而作乐沙上，翻谓蒙曰：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今区区一心者麋将军也，城中之人岂可尽信，何不急入城持其管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籥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蒙即从之。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152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286" y="820460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既为吴王，欢宴之末，自起行酒，翻伏地佯醉，不持；权去，翻起坐。权于是大怒，手剑欲击之，侍坐者莫不惶遽，惟大司农刘基起抱权谏曰：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大王以三爵之后手杀善士，虽翻有罪，天下孰知之？且大王以能容贤畜众，故海内望风，今一朝弃之，可乎？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翻由是得免。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1061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4680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" name="TextBox 18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0" name="TextBox 19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1" name="TextBox 20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2" name="TextBox 21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556" y="509806"/>
            <a:ext cx="878440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一、基础题组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李仕鲁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，字宗孔，濮人。少颖敏笃学，足不窥户外者三年。闻鄱阳朱公迁得宋朱熹之传，往从之游，尽受其学。太祖故知仕鲁名，洪武中，诏求能为朱氏学者，有司举仕鲁。入见，太祖喜曰：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吾求子久。何相见晚也？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除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黄州同知，曰：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朕姑以民事试子，行召子矣。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期年，治行闻。</a:t>
            </a:r>
            <a:endParaRPr lang="en-US" altLang="zh-CN" sz="2600" dirty="0" smtClean="0">
              <a:latin typeface="宋体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046" y="805220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尝乘船行，与麋芳相逢，芳船上人多欲令翻自避，先驱曰：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避将军船！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翻厉声曰：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失忠与信，何以事君？倾人二城，而称将军，可乎？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芳阖户不应而遽避之。后翻乘车行，又经芳营门，吏闭门，车不得过。翻复怒曰：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当闭反开，当开反闭，岂得事宜邪？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芳闻之，有惭色。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301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046" y="915566"/>
            <a:ext cx="86824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性疏直，数有酒失。权与张昭论及神仙，翻指昭曰：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彼皆死人，而语神仙，世岂有仙人邪！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权积怒非一，遂徙翻交州。虽处罪放，而讲学不倦，门徒常数百人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                              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节选自《三国志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吴书》，有删改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8289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046" y="597054"/>
            <a:ext cx="86824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下列句子中，全都属于虞翻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性疏直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至于轻出微行，从官不暇严，吏卒常苦之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翻与少府孔融书，并示以所著《易注》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翻数犯颜谏争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失忠与信，何以事君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彼皆死人，而语神仙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虽处罪放，而讲学不倦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③⑤⑥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3744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046" y="850951"/>
            <a:ext cx="8682466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是说虞翻的学问，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是说虞翻的讲学。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8230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6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460" y="529258"/>
            <a:ext cx="888232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虞翻先后两度担任会稽郡功曹，先是侍奉太守王朗，后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归附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孙策，并受到了孙策的礼遇，孙策还亲自到虞翻家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探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虞翻兼有多方面的才能，担任地方长官能够审时度势，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随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作战又能出谋划策，并且通晓医术，擅长音乐，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精通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《易经》。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152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8" name="TextBox 67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9" name="TextBox 68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0" name="TextBox 69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1" name="TextBox 70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9459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8" name="TextBox 67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9" name="TextBox 68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0" name="TextBox 69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1" name="TextBox 70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1324" y="627534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虞翻的学问受到了孔融的赏识，被称为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东南之美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他的才干也受到了同僚的肯定，大司农刘基就认为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虞翻常直言进谏，孙权早就心怀不满，在酒宴上竟要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他；后来又因虞翻讥评谈论神仙之事，将他流放到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偏远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的交州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2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4488" y="555526"/>
            <a:ext cx="8580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擅长音乐的是延陵而不是虞翻。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虞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翻字仲翔，是会稽余姚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今浙江余姚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人，会稽太守王朗任命他为功曹。孙策征讨会稽，王朗抵抗孙策，被打败，逃到海上。虞翻一直追随并保护着他，王朗对虞翻说：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你家里还有老母亲，你可以回家了。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虞翻回来以后，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9459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8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8768" y="555526"/>
            <a:ext cx="8580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孙策依然任命他为功曹，用对待朋友的礼节对待他，并亲自到虞翻的家里探望他。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孙策喜欢骑马打猎，虞翻劝谏说：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您聚集乌合之众，统领散兵游勇，竟使得他们都对您效死力，就算是汉高祖也比不上您。至于您随便地微服出行，侍卫来不及戒备，官兵们经常为这事苦恼。做君主的如果不持重就无法展示威严，希望您稍微注意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你说得对。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2657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2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288" y="555526"/>
            <a:ext cx="8580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翻调出会稽担任富春县长。孙策去世，各县官员都打算出城奔丧，虞翻说：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担心邻县的山民可能有变乱，官员远离城池，一定会导致动乱。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因此留下来制作孝服服丧。各县效仿他，都得以平安无事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翻给少府孔融写信，并把自己写的《易注》给他看。孔融回信说：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听延陵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整理的音乐，看你写的《易注》，才知道东南地区美好的，不只是会稽的竹箭。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9674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048" y="536858"/>
            <a:ext cx="8580000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孙权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任命虞翻为骑都尉。虞翻多次冒犯孙权极言劝谏，孙权很不高兴。虞翻又生性不合世俗，经常被诽谤陷害，因此被贬到丹杨泾县。吕蒙图谋打败关羽，因为虞翻也懂医术，请他跟随自己。后来吕蒙带领大军向西进发，南郡太守麋芳打开城门投降。吕蒙还没有占领郡城就在沙场上作乐，虞翻对吕蒙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如今和您一条心的只有麋将军一人，城中的人怎么能都相信呢，为何不赶紧入城收缴他们府库的钥匙呢？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吕蒙马上听从了他的建议。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083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79" y="57076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十四年，命为大理寺卿。帝自践阼后，颇好释氏教，诏征东南戒德僧，数建法会于蒋山，应对称旨者辄赐金</a:t>
            </a:r>
            <a:r>
              <a:rPr lang="zh-CN" altLang="zh-CN" sz="2600" dirty="0">
                <a:ea typeface="华文细黑"/>
                <a:cs typeface="宋体"/>
              </a:rPr>
              <a:t>襕</a:t>
            </a:r>
            <a:r>
              <a:rPr lang="zh-CN" altLang="zh-CN" sz="2600" dirty="0">
                <a:latin typeface="楷体_GB2312"/>
                <a:ea typeface="华文细黑"/>
                <a:cs typeface="楷体_GB2312"/>
              </a:rPr>
              <a:t>袈裟衣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，召入禁中，赐坐与讲论。吴印、华克勤之属，皆拔擢至大官，时时寄以耳目，由是其徒横甚，谗毁大臣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举朝莫敢言，惟仕鲁与给事中陈汶辉相继争之。汶辉疏言：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古帝王以来，未闻缙绅缁流，杂居同事，可以相济者也。今勋旧耆德咸思辞禄去位，而缁流</a:t>
            </a:r>
            <a:r>
              <a:rPr lang="zh-CN" altLang="zh-CN" sz="2600" dirty="0">
                <a:ea typeface="华文细黑"/>
                <a:cs typeface="宋体"/>
              </a:rPr>
              <a:t>憸</a:t>
            </a:r>
            <a:r>
              <a:rPr lang="zh-CN" altLang="zh-CN" sz="2600" dirty="0">
                <a:latin typeface="楷体_GB2312"/>
                <a:ea typeface="华文细黑"/>
                <a:cs typeface="楷体_GB2312"/>
              </a:rPr>
              <a:t>夫乃益以谗间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如刘基、徐达之见猜，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7254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1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259" y="532666"/>
            <a:ext cx="8752458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孙权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了吴王以后，有一次宴席快结束的时候，亲自起来劝酒，虞翻趴在地上装醉，不端酒杯；孙权离开后，虞翻又直起身坐下。孙权于是大怒，拔出佩剑要杀他，在座的都很惶恐，只有大司农刘基起身抱住孙权劝说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大王在酒过三巡之后竟要杀掉良臣，就算虞翻有罪，天下人谁相信？况且大王因为能容纳贤才，所以天下才俊都来投奔，如今一下子舍弃了这个美德，怎么行呢？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虞翻因此得以免死。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9509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8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6652" y="498758"/>
            <a:ext cx="883998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翻曾经乘船出行，和麋芳相遇，麋芳船上的人大多想让虞翻主动避让，前面开路的人说：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给麋将军让路！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虞翻大声骂道：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丧失了忠信，拿什么侍奉君主？献出人家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蜀国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两座城，还称将军，行吗？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麋芳关上船窗不应，赶紧回避了。后来虞翻乘车出行，又经过麋芳的军营大门，军官关上营门，虞翻的车马过不去。虞翻又大怒说：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该关城门的时候反而打开，该打开营门的时候反而关闭，哪能算得上为人处世恰当呢？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麋芳听到后，露出惭愧的表情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477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638344"/>
            <a:ext cx="8580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翻生性疏狂直率，多次酒后失礼。孙权和张昭谈论神仙，虞翻指着张昭说：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他自己都是死人，你们还谈什么神仙，世上怎么会有神仙！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孙权恼恨他不止一次了，于是把他流放到交州。虽然他被流放，但是依然讲学不止，来听讲的门徒常常多达好几百人。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2745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5" name="TextBox 54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3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570766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二、核心题组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比对下面的原文与选项，看看存在什么问题，属于哪类设题陷阱。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诏以立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指传主赵立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守楚州。兀术怒，乃设南北两屯，绝楚饷道。始受围，菽麦野生，泽有凫茨可采，后皆尽，至屑榆皮食之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赵立传》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9459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959" y="684302"/>
            <a:ext cx="882132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赵立为人正直，治军严明。在孤守楚州期间，虽然被金军重重围困，粮草、野菜全部吃光，但他和部下宁愿吃磨碎的榆树皮，也不扰民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5562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5" name="TextBox 54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" name="TextBox 55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7" name="TextBox 56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468" y="258336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也不扰民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属无中生有。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7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7254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60" y="676682"/>
            <a:ext cx="8597865" cy="36212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指传主刘敞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侍英宗讲读，每指事据经，因以讽谏。时两宫方有小人间言，谏者或讦而过直。敞进读《史记》，至尧授舜以天下，拱而言曰：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舜至侧微也，尧禅之以位，天地享之，百姓戴之，非有他道，惟孝友之德，光于上下耳。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帝竦体改容，知其以义理讽也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刘敞传》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3556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009" y="532666"/>
            <a:ext cx="873398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当皇帝不听其他大臣进谏时，刘敞犯颜直谏，用一身正气折服了皇帝。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</a:p>
        </p:txBody>
      </p:sp>
      <p:sp>
        <p:nvSpPr>
          <p:cNvPr id="6" name="矩形 5"/>
          <p:cNvSpPr/>
          <p:nvPr/>
        </p:nvSpPr>
        <p:spPr>
          <a:xfrm>
            <a:off x="182940" y="1684794"/>
            <a:ext cx="856188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曲解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文意。刘敞非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犯颜直谏，用一身正气折服了皇帝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，而是引经据典，趁机用委婉的语言劝谏。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8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8498" y="506378"/>
            <a:ext cx="8793664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来懋斋先生者，家况奇贫，性慷慨而有过人节。乡试后，捷举。意欲赴礼部试，而绌于资斧。具旨酒与佳肴，以恭候欲资助之亲故。讵知日既夕矣，无一亲故之足迹，印于其庭者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《虞初广志》卷八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来懋斋先生家况奇贫，为人却慷慨大方，有过人的节操。乡试中举后，打算赴礼部应试，可缺乏资用。他采用民间打会的方式向亲友筹集资金，但遭到背弃。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3556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133" y="972940"/>
            <a:ext cx="8620394" cy="121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关键词语理解有误。原文中的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慷慨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应为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性格豪放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之意，而非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大方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8843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5467" y="547906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辛毗字佐治，颍川阳翟人也。初，毗随兄评从袁绍。太祖为司空，辟之，毗难贰其主，不应命。绍薨而辅其长子谭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《三国志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辛毗传》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辛毗跟随哥哥投奔袁绍，袁绍死后辅佐其长子袁谭，虽然觉得袁氏兄弟不和睦，有违天道，但不愿背弃故主，所以没有接受太祖征召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3556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399" y="57076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李善长、周德兴之被谤，视萧何、韩信，其危疑相去几何哉？伏望陛下于股肱心膂，悉取德行文章之彦，则太平可立致矣。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帝不听。诸僧怙宠者，遂请为释氏创立职官。于是以先所置善世院为僧录司，设左右善世、左右阐教、左右讲经觉义等官，皆高其品秩。道教亦然。度僧尼道士至逾数万。仕鲁疏言：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陛下方创业，凡意指所向，即示子孙万世法程，奈何舍圣学而崇异端乎！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章数十上，亦不听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仕鲁性刚介，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87347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7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262" y="851784"/>
            <a:ext cx="8561888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张冠李戴。辛毗不愿背弃的是袁绍，而不是袁谭。根据上下文，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毗难贰其主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是袁绍。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9595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9595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199" y="563146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先君讳镇，字某。居德清君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指柳镇之父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之丧，哀有过而礼不逾，为士者咸服。服既除，吏部命为太常博士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柳宗元《先侍御史府君神道表》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柳镇为父亲德清君守丧期间，悲哀得非常厉害却行为不失礼数，有见识的人都非常佩服他，吏部还任命他担任太常博士。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1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8388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052" y="923792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时间有误。吏部任命他担任太常博士是在其守丧期满以后，而不是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期间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3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8570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975" y="502186"/>
            <a:ext cx="882132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弘治元年春，中官郭镛请豫选妃嫔备六宫。迁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指传主谢迁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上言：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指皇帝陵墓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未毕，礼当有待。祥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xián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ɡ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 err="1">
                <a:latin typeface="宋体"/>
                <a:ea typeface="Times New Roman"/>
                <a:cs typeface="Courier New"/>
              </a:rPr>
              <a:t>dàn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，丧祭名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之期，岁亦不远。陛下富于春秋，请俟谅阴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指服丧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既终，徐议未晚。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尚书周洪谟等如迁议，从之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《明史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列传七十二》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谢迁做官后曾以皇帝过于年轻为由，建议皇帝居丧期满后再商议选妃嫔充实六宫的事。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4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2783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249" y="987574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因果不当。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以皇帝过于年轻为由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有误，应该是以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礼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为主因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7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2783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249" y="850658"/>
            <a:ext cx="87339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马光祖为制置使，辟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充参谋官，迁军器少监、京西提点刑狱。登威声日振。有余思忠及徐制几谗于光祖曰：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京湖知有王景宋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王登，字景宋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，不知有马制置，非久易位矣。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光祖疑焉，出登屯郢州，后以干办钟蜚英调护，情好如初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《宋史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王登传》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56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1586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068" y="825128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马光祖为制置使时，随着王登威名扩大，余思忠和徐制几进谗言挑拨，结果王登被贬出京城屯郢州，后经人调解，他们才情好如初。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</a:t>
            </a:r>
          </a:p>
        </p:txBody>
      </p:sp>
      <p:sp>
        <p:nvSpPr>
          <p:cNvPr id="6" name="矩形 5"/>
          <p:cNvSpPr/>
          <p:nvPr/>
        </p:nvSpPr>
        <p:spPr>
          <a:xfrm>
            <a:off x="1130856" y="2696899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被贬出京城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于文无据。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758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7117" y="713021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当明末造知天下将乱，公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指传主姚珠树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留意当时事，与老弁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旧时称低级武职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知兵者游讲，求防御贼寇之策。火器火药，皆与邑令谋而预备之。崇祯甲戌，流寇攻桐城，以有备而获免。乙亥，贼张献忠聚数万众，围桐者三次，蕞尔孤城与贼相拒数旬，卒以无恙，则公与守同心守御之有道也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张英《姚珠树公传》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1586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1419" y="638582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明朝末年姚珠树积极谋划御敌之策，并且精心准备，在他的率领下当地百姓战胜了强敌，保全了桐城邑。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比对：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8439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339" y="1794902"/>
            <a:ext cx="882132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以偏概全。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在他的率领下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夸大了姚珠树的作用，抹杀了守令的功劳。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86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84399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79796" y="701491"/>
            <a:ext cx="878440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三、综合题组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秀夫字君实，楚州盐城人。生三岁，其父徙家镇江。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稍长，从其乡二孟先生学，孟之徒恒百余，独指秀夫曰：</a:t>
            </a:r>
            <a:r>
              <a:rPr lang="en-US" altLang="zh-CN" sz="2600" u="heavy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此非凡儿也。</a:t>
            </a:r>
            <a:r>
              <a:rPr lang="en-US" altLang="zh-CN" sz="2600" u="heavy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景定元年，登进士第。李庭芝镇淮南，闻其名，辟置幕中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7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79" y="730742"/>
            <a:ext cx="882132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由儒术起，方欲推明朱氏学，以辟佛自任。及言不见用，遽请于帝前，曰：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陛下深溺其教，无或乎臣言之不入也！还陛下笏，乞赐骸骨归田里。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遂置笏于地。帝大怒，命武士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捽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搏之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，立死阶下。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节选自《明史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李仕鲁传》，略有改动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389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6663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3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5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6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7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8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9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1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2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3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5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6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7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8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01899" y="555526"/>
            <a:ext cx="8770682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秀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夫才思清丽，一时文人少能及之。性沉静，不苟求人知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每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僚吏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，宾主交欢，秀夫独敛焉无一语。或时宴集府中，坐尊俎间，矜庄终日，未尝少有希合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至察其事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2" name="图片 41" descr="\\杨绘绘\f\杨绘绘\幻灯片原文件\一轮语文（全国）\门BS.TIF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92" y="1389142"/>
            <a:ext cx="273406" cy="2734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86164"/>
              </p:ext>
            </p:extLst>
          </p:nvPr>
        </p:nvGraphicFramePr>
        <p:xfrm>
          <a:off x="371793" y="2468398"/>
          <a:ext cx="8355012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文档" r:id="rId21" imgW="8355645" imgH="2782806" progId="Word.Document.12">
                  <p:embed/>
                </p:oleObj>
              </mc:Choice>
              <mc:Fallback>
                <p:oleObj name="文档" r:id="rId21" imgW="8355645" imgH="2782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1793" y="2468398"/>
                        <a:ext cx="8355012" cy="278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5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5799"/>
              </p:ext>
            </p:extLst>
          </p:nvPr>
        </p:nvGraphicFramePr>
        <p:xfrm>
          <a:off x="266700" y="609600"/>
          <a:ext cx="861060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文档" r:id="rId4" imgW="8615490" imgH="4162964" progId="Word.Document.12">
                  <p:embed/>
                </p:oleObj>
              </mc:Choice>
              <mc:Fallback>
                <p:oleObj name="文档" r:id="rId4" imgW="8615490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609600"/>
                        <a:ext cx="8610600" cy="397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6663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11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12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3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4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5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6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7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8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9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20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21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5292"/>
              </p:ext>
            </p:extLst>
          </p:nvPr>
        </p:nvGraphicFramePr>
        <p:xfrm>
          <a:off x="297498" y="805661"/>
          <a:ext cx="8618537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文档" r:id="rId4" imgW="8627015" imgH="3712234" progId="Word.Document.12">
                  <p:embed/>
                </p:oleObj>
              </mc:Choice>
              <mc:Fallback>
                <p:oleObj name="文档" r:id="rId4" imgW="8627015" imgH="3712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498" y="805661"/>
                        <a:ext cx="8618537" cy="371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6663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11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12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3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4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5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6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7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8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9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20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21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3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60716"/>
              </p:ext>
            </p:extLst>
          </p:nvPr>
        </p:nvGraphicFramePr>
        <p:xfrm>
          <a:off x="251520" y="684302"/>
          <a:ext cx="8618537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文档" r:id="rId4" imgW="8627015" imgH="4162964" progId="Word.Document.12">
                  <p:embed/>
                </p:oleObj>
              </mc:Choice>
              <mc:Fallback>
                <p:oleObj name="文档" r:id="rId4" imgW="8627015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684302"/>
                        <a:ext cx="8618537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6663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8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9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10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2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3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4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5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6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7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8" name="TextBox 37">
            <a:hlinkClick r:id="rId18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TextBox 38">
            <a:hlinkClick r:id="rId19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TextBox 39">
            <a:hlinkClick r:id="rId20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1" name="TextBox 40">
            <a:hlinkClick r:id="rId21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0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241171"/>
              </p:ext>
            </p:extLst>
          </p:nvPr>
        </p:nvGraphicFramePr>
        <p:xfrm>
          <a:off x="250825" y="693738"/>
          <a:ext cx="8618538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文档" r:id="rId4" imgW="8627015" imgH="3468897" progId="Word.Document.12">
                  <p:embed/>
                </p:oleObj>
              </mc:Choice>
              <mc:Fallback>
                <p:oleObj name="文档" r:id="rId4" imgW="8627015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825" y="693738"/>
                        <a:ext cx="8618538" cy="345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5372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8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9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10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11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2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3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4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5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6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7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8" name="TextBox 37">
            <a:hlinkClick r:id="rId18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TextBox 38">
            <a:hlinkClick r:id="rId19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TextBox 39">
            <a:hlinkClick r:id="rId20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1" name="TextBox 40">
            <a:hlinkClick r:id="rId21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3990408"/>
            <a:ext cx="4572000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亡：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逃跑。</a:t>
            </a:r>
          </a:p>
        </p:txBody>
      </p:sp>
      <p:sp>
        <p:nvSpPr>
          <p:cNvPr id="5" name="矩形 4"/>
          <p:cNvSpPr/>
          <p:nvPr/>
        </p:nvSpPr>
        <p:spPr>
          <a:xfrm>
            <a:off x="7836924" y="676682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9352" y="520831"/>
            <a:ext cx="8823770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以下各组句子中，全都表明陆秀夫忠贞的一组是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矜庄终日，未尝少有希合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诸僚属多亡者，惟秀夫数人不去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或时在行中，凄然泣下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与世杰共秉政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秀夫外筹军旅，内调工役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即负王赴海死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②③⑥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>
                <a:cs typeface="宋体"/>
              </a:rPr>
              <a:t>①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说的是陆秀夫性情沉静。</a:t>
            </a:r>
            <a:r>
              <a:rPr lang="zh-CN" altLang="zh-CN" sz="2600" dirty="0">
                <a:cs typeface="宋体"/>
              </a:rPr>
              <a:t>④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说的是陆秀夫与张世杰一同掌管政事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排除包含这两句的选项便可得出答案。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6663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8" name="TextBox 37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TextBox 38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TextBox 39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1" name="TextBox 40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40352" y="62753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0436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294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1339" y="590143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下列对原文有关内容的分析和概括，不正确的一项是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陆秀夫才华出众。年少求学时，其师二孟先生很看重他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进士后，又得到李庭芝的长久赏识和重用，李庭芝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即使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调动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官职也不让他离开自己。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陆秀夫性格沉静。他虽才华出众，却不苟且求人了解自己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每每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同僚议事，他都沉默不发一言，即使在酒宴上神色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矜持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庄重。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4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0459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1339" y="621863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陆秀夫坚持己见。陆秀夫参与议事时与陈宜中意见不合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虽然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陈宜中是他的上司，但他不放弃自己的意见，导致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本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嫉妒他的陈宜中指派言官对他进行弹劾。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陆秀夫忠诚爱国。当益王因为受惊生病去世时，群臣都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想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离去，陆秀夫义正词严的一番话使群臣改变了想法，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共同拥立卫王为帝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0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6687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91056" y="922959"/>
            <a:ext cx="856188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原文中并没有说陈宜中嫉妒陆秀夫。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40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2945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6579" y="604674"/>
            <a:ext cx="8821322" cy="4229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稍长，从其乡二孟先生学，孟之徒恒百余，独指秀夫曰：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此非凡儿也。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宜中以秀夫久在兵间，知军务，每事咨访始行，秀夫亦悉心赞之，无不自尽。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_______________________________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23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79" y="593626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下列句子中，全都表现李仕鲁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刚介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足不窥户外者三年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惟仕鲁与给事中陈汶辉相继争之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伏望陛下于股肱心膂，悉取德行文章之彦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奈何舍圣学而崇异端乎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章数十上，亦不听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遂置笏于地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③⑤⑥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8272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8708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6579" y="604674"/>
            <a:ext cx="882132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陆秀夫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逐渐长大，跟随其同乡的二孟先生学习，二孟先生的弟子常常有一百多人，但二孟先生唯独指着陆秀夫说：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这不是个平凡的孩子。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陈宜中认为陆秀夫长久地待在军队中，熟悉军中事务，每次遇到大事都咨询、访问陆秀夫之后才开始施行，陆秀夫也尽心辅佐他，把自己的想法全都告诉他。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89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2437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6579" y="54790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秀夫字君实，楚州盐城人。在他三岁时，他父亲把家迁到镇江。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陆秀夫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逐渐长大，跟随其同乡的二孟先生学习，二孟先生的弟子常常有一百多人，但二孟先生唯独指着陆秀夫说：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这不是个平凡的孩子。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景定元年，陆秀夫考中进士。李庭芝镇守淮南，听说了他的名声，征召安置他在自己的幕府中。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2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2744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1339" y="597054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秀夫才思清丽，当时的文人很少有赶得上他的。他性情沉稳安静，不苟且求人了解自己，每当属吏们来到官署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议事的地方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宾主欢聚一堂，陆秀夫独自沉默不发一言。有时在府中宴饮，他坐在酒席间，整日姿态矜持庄重，不曾有一点希求苟合的意思。等到考察他的政务，都治理得很好，李庭芝更加器重他，即使自己调任也不让他离开自己，陆秀夫在李庭芝的幕府中三次升迁至主管机宜文字。咸淳十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92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88904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1339" y="604674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李庭芝管辖淮东地区，提拔陆秀夫为参议官。德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600" kern="100" dirty="0">
                <a:solidFill>
                  <a:prstClr val="black"/>
                </a:solidFill>
                <a:latin typeface="楷体_GB2312"/>
                <a:ea typeface="华文细黑"/>
                <a:cs typeface="楷体_GB2312"/>
              </a:rPr>
              <a:t>元年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，边境战事危急，李庭芝幕府中的属吏大多逃跑，只有陆秀夫等几个人没有离开李庭芝。李庭芝把他的名字上奏给朝廷，朝廷任命他为司农寺丞，他多次升迁至宗正少卿兼任起居舍人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王逃到温州，陆秀夫与苏刘义追随跟从他们，派人召陈宜中、张世杰等人来到温州，于是共同在福州拥立益王为帝。陆秀夫后升迁为端明殿学士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签书枢密院事。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34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6705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6579" y="627534"/>
            <a:ext cx="882132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宜中认为陆秀夫长久地待在军队中，熟悉军中事务，每次遇到大事都咨询、访问陆秀夫之后才开始施行，陆秀夫也尽心辅佐他，把自己的想法全都告诉他。不久陆秀夫参与议事和陈宜中意见不合，陈宜中让言官弹劾并罢免了他。张世杰责备陈宜中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现在是什么时候了，还动用台谏大臣来弹劾别人？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陈宜中惶恐，急忙召陆秀夫回来了。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25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33983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1339" y="750639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当时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臣流亡在海边，许多事情疏忽了，杨太妃垂帘听政，与群臣说话时依然自称奴。每到朝会时节，陆秀夫端正笏板庄重地立于一边，到治朝上，或者有时在奔行路途中，陆秀夫凄然落泪，用官服擦泪，衣服都被沾湿了，身边的人没有不悲痛的。在井澳遭遇大风，益王因为受惊生病去世，群臣都想要离去。陆秀夫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度宗皇帝有一个儿子还活着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067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90218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6579" y="619914"/>
            <a:ext cx="882132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将把他置于何地？古人尚且有凭借一支军队和方圆十里之地复兴国家的，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现在百官有司都具备，有士兵数万人，上天如果不想灭绝宋朝，凭借这些难道不可以建立国家吗？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于是与众人共同拥立卫王为帝。皇帝于是任命陆秀夫为左丞相，与张世杰一同掌管政事。当时张世杰的军队驻守在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厓</a:t>
            </a:r>
            <a:r>
              <a:rPr lang="zh-CN" altLang="zh-CN" sz="2600" kern="100" dirty="0">
                <a:latin typeface="楷体_GB2312"/>
                <a:ea typeface="华文细黑"/>
                <a:cs typeface="楷体_GB2312"/>
              </a:rPr>
              <a:t>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，陆秀夫对外筹划战事，在内调度工程，凡是皇帝有所述作，又都出自他的手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0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77191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6579" y="662444"/>
            <a:ext cx="882132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至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元十六年二月，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宋体"/>
              </a:rPr>
              <a:t>厓</a:t>
            </a:r>
            <a:r>
              <a:rPr lang="zh-CN" altLang="zh-CN" sz="2600" kern="100" dirty="0">
                <a:solidFill>
                  <a:prstClr val="black"/>
                </a:solidFill>
                <a:latin typeface="楷体_GB2312"/>
                <a:ea typeface="华文细黑"/>
                <a:cs typeface="楷体_GB2312"/>
              </a:rPr>
              <a:t>山被攻破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，陆秀夫跑向卫王的船，而张世杰、苏刘义各自砍断缆绳离去，陆秀夫揣测不可能逃脱，就拿着剑驱赶他的妻子儿女跳海，随即背着卫王投海而死，享年四十四岁。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44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79" y="570766"/>
            <a:ext cx="882132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是说李仕鲁三年不出家门，潜心读书。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与李仕鲁无关，是说陈汶辉上奏疏力求皇帝选用道德、行为、文章、才德杰出的人。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87226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TextBox 36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2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72542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6099" y="635828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李仕鲁少年时聪明好学，潜心研究学问，又得到了鄱阳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迁的教导，终于成为明初著名儒士，参加科举考试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顺利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进入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朝廷为官。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明太祖很赏识李仕鲁，见到李仕鲁后，大有相见恨晚之感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先任命他为黄州同知，后来因政绩卓著又让他担任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寺卿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750"/>
              </p:ext>
            </p:extLst>
          </p:nvPr>
        </p:nvGraphicFramePr>
        <p:xfrm>
          <a:off x="381908" y="85780"/>
          <a:ext cx="86545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  <a:gridCol w="540912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TextBox 56">
            <a:hlinkClick r:id="rId2" action="ppaction://hlinksldjump"/>
          </p:cNvPr>
          <p:cNvSpPr txBox="1"/>
          <p:nvPr/>
        </p:nvSpPr>
        <p:spPr>
          <a:xfrm>
            <a:off x="391428" y="80576"/>
            <a:ext cx="52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>
            <a:hlinkClick r:id="rId3" action="ppaction://hlinksldjump"/>
          </p:cNvPr>
          <p:cNvSpPr txBox="1"/>
          <p:nvPr/>
        </p:nvSpPr>
        <p:spPr>
          <a:xfrm>
            <a:off x="930494" y="82094"/>
            <a:ext cx="53078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>
            <a:hlinkClick r:id="rId4" action="ppaction://hlinksldjump"/>
          </p:cNvPr>
          <p:cNvSpPr txBox="1"/>
          <p:nvPr/>
        </p:nvSpPr>
        <p:spPr>
          <a:xfrm>
            <a:off x="1470489" y="81950"/>
            <a:ext cx="52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>
            <a:hlinkClick r:id="rId5" action="ppaction://hlinksldjump"/>
          </p:cNvPr>
          <p:cNvSpPr txBox="1"/>
          <p:nvPr/>
        </p:nvSpPr>
        <p:spPr>
          <a:xfrm>
            <a:off x="2010197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>
            <a:hlinkClick r:id="rId6" action="ppaction://hlinksldjump"/>
          </p:cNvPr>
          <p:cNvSpPr txBox="1"/>
          <p:nvPr/>
        </p:nvSpPr>
        <p:spPr>
          <a:xfrm>
            <a:off x="2555713" y="81950"/>
            <a:ext cx="52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7" action="ppaction://hlinksldjump"/>
          </p:cNvPr>
          <p:cNvSpPr txBox="1"/>
          <p:nvPr/>
        </p:nvSpPr>
        <p:spPr>
          <a:xfrm>
            <a:off x="3095059" y="81950"/>
            <a:ext cx="5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8" action="ppaction://hlinksldjump"/>
          </p:cNvPr>
          <p:cNvSpPr txBox="1"/>
          <p:nvPr/>
        </p:nvSpPr>
        <p:spPr>
          <a:xfrm>
            <a:off x="3632372" y="87054"/>
            <a:ext cx="536098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9" action="ppaction://hlinksldjump"/>
          </p:cNvPr>
          <p:cNvSpPr txBox="1"/>
          <p:nvPr/>
        </p:nvSpPr>
        <p:spPr>
          <a:xfrm>
            <a:off x="4173471" y="81950"/>
            <a:ext cx="52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0" action="ppaction://hlinksldjump"/>
          </p:cNvPr>
          <p:cNvSpPr txBox="1"/>
          <p:nvPr/>
        </p:nvSpPr>
        <p:spPr>
          <a:xfrm>
            <a:off x="4720184" y="76846"/>
            <a:ext cx="5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>
            <a:hlinkClick r:id="rId11" action="ppaction://hlinksldjump"/>
          </p:cNvPr>
          <p:cNvSpPr txBox="1"/>
          <p:nvPr/>
        </p:nvSpPr>
        <p:spPr>
          <a:xfrm>
            <a:off x="5259226" y="79362"/>
            <a:ext cx="523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>
            <a:hlinkClick r:id="rId12" action="ppaction://hlinksldjump"/>
          </p:cNvPr>
          <p:cNvSpPr txBox="1"/>
          <p:nvPr/>
        </p:nvSpPr>
        <p:spPr>
          <a:xfrm>
            <a:off x="5798981" y="81950"/>
            <a:ext cx="52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>
            <a:hlinkClick r:id="rId13" action="ppaction://hlinksldjump"/>
          </p:cNvPr>
          <p:cNvSpPr txBox="1"/>
          <p:nvPr/>
        </p:nvSpPr>
        <p:spPr>
          <a:xfrm>
            <a:off x="6339919" y="84538"/>
            <a:ext cx="52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9" name="TextBox 68">
            <a:hlinkClick r:id="rId14" action="ppaction://hlinksldjump"/>
          </p:cNvPr>
          <p:cNvSpPr txBox="1"/>
          <p:nvPr/>
        </p:nvSpPr>
        <p:spPr>
          <a:xfrm>
            <a:off x="6878008" y="80576"/>
            <a:ext cx="52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0" name="TextBox 69">
            <a:hlinkClick r:id="rId15" action="ppaction://hlinksldjump"/>
          </p:cNvPr>
          <p:cNvSpPr txBox="1"/>
          <p:nvPr/>
        </p:nvSpPr>
        <p:spPr>
          <a:xfrm>
            <a:off x="7419162" y="76614"/>
            <a:ext cx="52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1" name="TextBox 70">
            <a:hlinkClick r:id="rId16" action="ppaction://hlinksldjump"/>
          </p:cNvPr>
          <p:cNvSpPr txBox="1"/>
          <p:nvPr/>
        </p:nvSpPr>
        <p:spPr>
          <a:xfrm>
            <a:off x="7964677" y="74330"/>
            <a:ext cx="52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2" name="TextBox 71">
            <a:hlinkClick r:id="rId17" action="ppaction://hlinksldjump"/>
          </p:cNvPr>
          <p:cNvSpPr txBox="1"/>
          <p:nvPr/>
        </p:nvSpPr>
        <p:spPr>
          <a:xfrm>
            <a:off x="8504106" y="72046"/>
            <a:ext cx="524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6760" y="676682"/>
            <a:ext cx="856188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明太祖登基之后，崇尚佛教，重用僧人，委以高官，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把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当作亲信，以至于那些僧人为非作歹，进谗言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诋毁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对于佛、道二教的盛行，李仕鲁深感忧虑，他竭力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上疏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劝谏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皇帝，但是皇帝没有采纳他的意见，于是李仕鲁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辞官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8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3052</TotalTime>
  <Words>6105</Words>
  <Application>Microsoft Office PowerPoint</Application>
  <PresentationFormat>全屏显示(16:9)</PresentationFormat>
  <Paragraphs>1216</Paragraphs>
  <Slides>68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310</cp:revision>
  <dcterms:created xsi:type="dcterms:W3CDTF">2014-12-15T01:46:29Z</dcterms:created>
  <dcterms:modified xsi:type="dcterms:W3CDTF">2015-04-15T06:39:42Z</dcterms:modified>
</cp:coreProperties>
</file>