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716" r:id="rId3"/>
    <p:sldId id="727" r:id="rId4"/>
    <p:sldId id="591" r:id="rId5"/>
    <p:sldId id="728" r:id="rId6"/>
    <p:sldId id="592" r:id="rId7"/>
    <p:sldId id="593" r:id="rId8"/>
    <p:sldId id="729" r:id="rId9"/>
    <p:sldId id="721" r:id="rId10"/>
    <p:sldId id="595" r:id="rId11"/>
    <p:sldId id="730" r:id="rId12"/>
    <p:sldId id="731" r:id="rId13"/>
    <p:sldId id="597" r:id="rId14"/>
    <p:sldId id="732" r:id="rId15"/>
    <p:sldId id="733" r:id="rId16"/>
    <p:sldId id="734" r:id="rId17"/>
    <p:sldId id="599" r:id="rId18"/>
    <p:sldId id="735" r:id="rId19"/>
    <p:sldId id="736" r:id="rId20"/>
    <p:sldId id="602" r:id="rId21"/>
    <p:sldId id="604" r:id="rId22"/>
    <p:sldId id="605" r:id="rId23"/>
    <p:sldId id="720" r:id="rId24"/>
    <p:sldId id="737" r:id="rId25"/>
    <p:sldId id="606" r:id="rId26"/>
    <p:sldId id="738" r:id="rId27"/>
    <p:sldId id="607" r:id="rId28"/>
    <p:sldId id="739" r:id="rId29"/>
    <p:sldId id="608" r:id="rId30"/>
    <p:sldId id="740" r:id="rId31"/>
    <p:sldId id="723" r:id="rId32"/>
    <p:sldId id="741" r:id="rId33"/>
    <p:sldId id="742" r:id="rId34"/>
    <p:sldId id="743" r:id="rId35"/>
    <p:sldId id="610" r:id="rId36"/>
    <p:sldId id="611" r:id="rId37"/>
    <p:sldId id="744" r:id="rId38"/>
    <p:sldId id="745" r:id="rId39"/>
    <p:sldId id="746" r:id="rId40"/>
    <p:sldId id="612" r:id="rId41"/>
    <p:sldId id="724" r:id="rId42"/>
    <p:sldId id="747" r:id="rId43"/>
    <p:sldId id="748" r:id="rId44"/>
    <p:sldId id="749" r:id="rId45"/>
    <p:sldId id="750" r:id="rId46"/>
    <p:sldId id="725" r:id="rId47"/>
    <p:sldId id="751" r:id="rId48"/>
    <p:sldId id="752" r:id="rId49"/>
    <p:sldId id="753" r:id="rId50"/>
    <p:sldId id="754" r:id="rId51"/>
    <p:sldId id="726" r:id="rId52"/>
    <p:sldId id="755" r:id="rId53"/>
    <p:sldId id="756" r:id="rId54"/>
    <p:sldId id="757" r:id="rId55"/>
    <p:sldId id="758" r:id="rId56"/>
    <p:sldId id="759" r:id="rId57"/>
    <p:sldId id="760" r:id="rId58"/>
    <p:sldId id="381" r:id="rId5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75235" autoAdjust="0"/>
  </p:normalViewPr>
  <p:slideViewPr>
    <p:cSldViewPr>
      <p:cViewPr>
        <p:scale>
          <a:sx n="125" d="100"/>
          <a:sy n="125" d="100"/>
        </p:scale>
        <p:origin x="-1524" y="-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9DDC2-D618-46FF-B4C4-EFF6652E8F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0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12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6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13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7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14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8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7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15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9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16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10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17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11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18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12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19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13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20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14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21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15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22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16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23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17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24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18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25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19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8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2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26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20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27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21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28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22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29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23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30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24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9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3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31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25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32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26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10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4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5.xml"/><Relationship Id="rId18" Type="http://schemas.openxmlformats.org/officeDocument/2006/relationships/image" Target="../media/image11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17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51.xml"/><Relationship Id="rId1" Type="http://schemas.openxmlformats.org/officeDocument/2006/relationships/vmlDrawing" Target="../drawings/vmlDrawing5.v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5" Type="http://schemas.openxmlformats.org/officeDocument/2006/relationships/slide" Target="slide46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4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12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10.xml"/><Relationship Id="rId15" Type="http://schemas.openxmlformats.org/officeDocument/2006/relationships/slide" Target="slide51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7509" y="2478028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文言实词题题组训练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7784" y="183015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86436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9" name="TextBox 48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0" name="TextBox 49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9248" y="574892"/>
            <a:ext cx="608533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解释下列成语中加点的实词。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伐罪吊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人：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    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细大不捐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	</a:t>
            </a:r>
            <a:endParaRPr lang="zh-CN" altLang="zh-CN" sz="2600" u="heavy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洒扫庭除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	</a:t>
            </a:r>
            <a:endParaRPr lang="zh-CN" altLang="zh-CN" sz="2600" u="heavy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聚讼纷纷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	</a:t>
            </a:r>
            <a:endParaRPr lang="zh-CN" altLang="zh-CN" sz="2600" u="heavy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何患无辞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	</a:t>
            </a:r>
            <a:endParaRPr lang="zh-CN" altLang="zh-CN" sz="2600" u="heavy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(6)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严惩不贷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dirty="0" smtClean="0">
                <a:latin typeface="Times New Roman"/>
                <a:ea typeface="华文细黑"/>
                <a:cs typeface="Times New Roman"/>
              </a:rPr>
              <a:t>		</a:t>
            </a:r>
            <a:endParaRPr lang="zh-CN" altLang="en-US" sz="2600" u="heavy" dirty="0"/>
          </a:p>
        </p:txBody>
      </p:sp>
      <p:sp>
        <p:nvSpPr>
          <p:cNvPr id="7" name="矩形 6"/>
          <p:cNvSpPr/>
          <p:nvPr/>
        </p:nvSpPr>
        <p:spPr>
          <a:xfrm>
            <a:off x="1517562" y="1526103"/>
            <a:ext cx="2952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</a:t>
            </a:r>
            <a:endParaRPr lang="zh-CN" altLang="en-US" sz="2600" b="1" dirty="0"/>
          </a:p>
        </p:txBody>
      </p:sp>
      <p:sp>
        <p:nvSpPr>
          <p:cNvPr id="51" name="矩形 50"/>
          <p:cNvSpPr/>
          <p:nvPr/>
        </p:nvSpPr>
        <p:spPr>
          <a:xfrm>
            <a:off x="1828454" y="2120835"/>
            <a:ext cx="2952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</a:t>
            </a:r>
            <a:endParaRPr lang="zh-CN" altLang="en-US" sz="2600" b="1" dirty="0"/>
          </a:p>
        </p:txBody>
      </p:sp>
      <p:sp>
        <p:nvSpPr>
          <p:cNvPr id="52" name="矩形 51"/>
          <p:cNvSpPr/>
          <p:nvPr/>
        </p:nvSpPr>
        <p:spPr>
          <a:xfrm>
            <a:off x="1832268" y="2715766"/>
            <a:ext cx="2952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</a:t>
            </a:r>
            <a:endParaRPr lang="zh-CN" altLang="en-US" sz="2600" b="1" dirty="0"/>
          </a:p>
        </p:txBody>
      </p:sp>
      <p:sp>
        <p:nvSpPr>
          <p:cNvPr id="53" name="矩形 52"/>
          <p:cNvSpPr/>
          <p:nvPr/>
        </p:nvSpPr>
        <p:spPr>
          <a:xfrm>
            <a:off x="1180382" y="3291830"/>
            <a:ext cx="2952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</a:t>
            </a:r>
            <a:endParaRPr lang="zh-CN" altLang="en-US" sz="2600" b="1" dirty="0"/>
          </a:p>
        </p:txBody>
      </p:sp>
      <p:sp>
        <p:nvSpPr>
          <p:cNvPr id="54" name="矩形 53"/>
          <p:cNvSpPr/>
          <p:nvPr/>
        </p:nvSpPr>
        <p:spPr>
          <a:xfrm>
            <a:off x="1176954" y="3902367"/>
            <a:ext cx="2952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</a:t>
            </a:r>
            <a:endParaRPr lang="zh-CN" altLang="en-US" sz="2600" b="1" dirty="0"/>
          </a:p>
        </p:txBody>
      </p:sp>
      <p:sp>
        <p:nvSpPr>
          <p:cNvPr id="55" name="矩形 54"/>
          <p:cNvSpPr/>
          <p:nvPr/>
        </p:nvSpPr>
        <p:spPr>
          <a:xfrm>
            <a:off x="1828076" y="4482424"/>
            <a:ext cx="2952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</a:t>
            </a:r>
            <a:endParaRPr lang="zh-CN" altLang="en-US" sz="2600" b="1" dirty="0"/>
          </a:p>
        </p:txBody>
      </p:sp>
      <p:sp>
        <p:nvSpPr>
          <p:cNvPr id="8" name="矩形 7"/>
          <p:cNvSpPr/>
          <p:nvPr/>
        </p:nvSpPr>
        <p:spPr>
          <a:xfrm>
            <a:off x="2411760" y="128721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慰问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4341" y="177966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舍弃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88900" y="240144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台阶</a:t>
            </a:r>
          </a:p>
        </p:txBody>
      </p:sp>
      <p:sp>
        <p:nvSpPr>
          <p:cNvPr id="57" name="矩形 56"/>
          <p:cNvSpPr/>
          <p:nvPr/>
        </p:nvSpPr>
        <p:spPr>
          <a:xfrm>
            <a:off x="2377852" y="299275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争论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11760" y="357224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担忧</a:t>
            </a:r>
          </a:p>
        </p:txBody>
      </p:sp>
      <p:sp>
        <p:nvSpPr>
          <p:cNvPr id="59" name="矩形 58"/>
          <p:cNvSpPr/>
          <p:nvPr/>
        </p:nvSpPr>
        <p:spPr>
          <a:xfrm>
            <a:off x="2366040" y="4178786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宽恕，饶恕</a:t>
            </a:r>
          </a:p>
        </p:txBody>
      </p:sp>
    </p:spTree>
    <p:extLst>
      <p:ext uri="{BB962C8B-B14F-4D97-AF65-F5344CB8AC3E}">
        <p14:creationId xmlns:p14="http://schemas.microsoft.com/office/powerpoint/2010/main" val="314086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56" grpId="0"/>
      <p:bldP spid="57" grpId="0"/>
      <p:bldP spid="58" grpId="0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70187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9" name="TextBox 48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0" name="TextBox 49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9248" y="896898"/>
            <a:ext cx="608533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克日成功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1050" u="heavy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无所适从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信手拈来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童山秃岭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登峰造极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无稽之谈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5204" y="1244024"/>
            <a:ext cx="2952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</a:t>
            </a:r>
            <a:endParaRPr lang="zh-CN" altLang="en-US" sz="2600" b="1" dirty="0"/>
          </a:p>
        </p:txBody>
      </p:sp>
      <p:sp>
        <p:nvSpPr>
          <p:cNvPr id="51" name="矩形 50"/>
          <p:cNvSpPr/>
          <p:nvPr/>
        </p:nvSpPr>
        <p:spPr>
          <a:xfrm>
            <a:off x="1501944" y="1853996"/>
            <a:ext cx="2952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</a:t>
            </a:r>
            <a:endParaRPr lang="zh-CN" altLang="en-US" sz="2600" b="1" dirty="0"/>
          </a:p>
        </p:txBody>
      </p:sp>
      <p:sp>
        <p:nvSpPr>
          <p:cNvPr id="52" name="矩形 51"/>
          <p:cNvSpPr/>
          <p:nvPr/>
        </p:nvSpPr>
        <p:spPr>
          <a:xfrm>
            <a:off x="819964" y="2456547"/>
            <a:ext cx="2952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</a:t>
            </a:r>
            <a:endParaRPr lang="zh-CN" altLang="en-US" sz="2600" b="1" dirty="0"/>
          </a:p>
        </p:txBody>
      </p:sp>
      <p:sp>
        <p:nvSpPr>
          <p:cNvPr id="53" name="矩形 52"/>
          <p:cNvSpPr/>
          <p:nvPr/>
        </p:nvSpPr>
        <p:spPr>
          <a:xfrm>
            <a:off x="1017320" y="3040231"/>
            <a:ext cx="2952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</a:t>
            </a:r>
            <a:endParaRPr lang="zh-CN" altLang="en-US" sz="2600" b="1" dirty="0"/>
          </a:p>
        </p:txBody>
      </p:sp>
      <p:sp>
        <p:nvSpPr>
          <p:cNvPr id="54" name="矩形 53"/>
          <p:cNvSpPr/>
          <p:nvPr/>
        </p:nvSpPr>
        <p:spPr>
          <a:xfrm>
            <a:off x="1669198" y="3643148"/>
            <a:ext cx="2952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</a:t>
            </a:r>
            <a:endParaRPr lang="zh-CN" altLang="en-US" sz="2600" b="1" dirty="0"/>
          </a:p>
        </p:txBody>
      </p:sp>
      <p:sp>
        <p:nvSpPr>
          <p:cNvPr id="55" name="矩形 54"/>
          <p:cNvSpPr/>
          <p:nvPr/>
        </p:nvSpPr>
        <p:spPr>
          <a:xfrm>
            <a:off x="1331640" y="4238445"/>
            <a:ext cx="2952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</a:t>
            </a:r>
            <a:endParaRPr lang="zh-CN" altLang="en-US" sz="2600" b="1" dirty="0"/>
          </a:p>
        </p:txBody>
      </p:sp>
      <p:sp>
        <p:nvSpPr>
          <p:cNvPr id="8" name="矩形 7"/>
          <p:cNvSpPr/>
          <p:nvPr/>
        </p:nvSpPr>
        <p:spPr>
          <a:xfrm>
            <a:off x="2586088" y="1008767"/>
            <a:ext cx="13803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严格限定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06120" y="1588824"/>
            <a:ext cx="198655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到，去，归向</a:t>
            </a:r>
          </a:p>
        </p:txBody>
      </p:sp>
      <p:sp>
        <p:nvSpPr>
          <p:cNvPr id="56" name="矩形 55"/>
          <p:cNvSpPr/>
          <p:nvPr/>
        </p:nvSpPr>
        <p:spPr>
          <a:xfrm>
            <a:off x="2555776" y="2180128"/>
            <a:ext cx="77410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随意</a:t>
            </a:r>
          </a:p>
        </p:txBody>
      </p:sp>
      <p:sp>
        <p:nvSpPr>
          <p:cNvPr id="57" name="矩形 56"/>
          <p:cNvSpPr/>
          <p:nvPr/>
        </p:nvSpPr>
        <p:spPr>
          <a:xfrm>
            <a:off x="2566591" y="2771432"/>
            <a:ext cx="23654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秃</a:t>
            </a:r>
            <a:r>
              <a:rPr lang="zh-CN" altLang="en-US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en-US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没有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草木的</a:t>
            </a:r>
          </a:p>
        </p:txBody>
      </p:sp>
      <p:sp>
        <p:nvSpPr>
          <p:cNvPr id="58" name="矩形 57"/>
          <p:cNvSpPr/>
          <p:nvPr/>
        </p:nvSpPr>
        <p:spPr>
          <a:xfrm>
            <a:off x="2693705" y="3373784"/>
            <a:ext cx="77410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到达</a:t>
            </a:r>
          </a:p>
        </p:txBody>
      </p:sp>
      <p:sp>
        <p:nvSpPr>
          <p:cNvPr id="59" name="矩形 58"/>
          <p:cNvSpPr/>
          <p:nvPr/>
        </p:nvSpPr>
        <p:spPr>
          <a:xfrm>
            <a:off x="2757751" y="3957468"/>
            <a:ext cx="184665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查考，考核	</a:t>
            </a:r>
          </a:p>
        </p:txBody>
      </p:sp>
    </p:spTree>
    <p:extLst>
      <p:ext uri="{BB962C8B-B14F-4D97-AF65-F5344CB8AC3E}">
        <p14:creationId xmlns:p14="http://schemas.microsoft.com/office/powerpoint/2010/main" val="333529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56" grpId="0"/>
      <p:bldP spid="57" grpId="0"/>
      <p:bldP spid="58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299136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9" name="TextBox 48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0" name="TextBox 49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1628" y="919048"/>
            <a:ext cx="608533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日薄西山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2600" u="heavy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尸位素餐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2018" y="1287219"/>
            <a:ext cx="2952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</a:t>
            </a:r>
            <a:endParaRPr lang="zh-CN" altLang="en-US" sz="2600" b="1" dirty="0"/>
          </a:p>
        </p:txBody>
      </p:sp>
      <p:sp>
        <p:nvSpPr>
          <p:cNvPr id="51" name="矩形 50"/>
          <p:cNvSpPr/>
          <p:nvPr/>
        </p:nvSpPr>
        <p:spPr>
          <a:xfrm>
            <a:off x="1005508" y="1853996"/>
            <a:ext cx="2952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</a:t>
            </a:r>
            <a:endParaRPr lang="zh-CN" altLang="en-US" sz="2600" b="1" dirty="0"/>
          </a:p>
        </p:txBody>
      </p:sp>
      <p:sp>
        <p:nvSpPr>
          <p:cNvPr id="8" name="矩形 7"/>
          <p:cNvSpPr/>
          <p:nvPr/>
        </p:nvSpPr>
        <p:spPr>
          <a:xfrm>
            <a:off x="2553117" y="98757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迫近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9973" y="1567631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不做事情，空占职位</a:t>
            </a:r>
          </a:p>
        </p:txBody>
      </p:sp>
    </p:spTree>
    <p:extLst>
      <p:ext uri="{BB962C8B-B14F-4D97-AF65-F5344CB8AC3E}">
        <p14:creationId xmlns:p14="http://schemas.microsoft.com/office/powerpoint/2010/main" val="375684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8959" y="547906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请辨析下列各句中加点词的古今意义。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自此冀之南、汉之阴，无垄断焉。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《愚公移山》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1050" u="heavy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丈夫亦爱怜其少子乎？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《触龙说赵太后》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21602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258058" y="1525538"/>
            <a:ext cx="6559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   ·</a:t>
            </a:r>
            <a:endParaRPr lang="zh-CN" altLang="en-US" sz="2600" b="1" dirty="0"/>
          </a:p>
        </p:txBody>
      </p:sp>
      <p:sp>
        <p:nvSpPr>
          <p:cNvPr id="51" name="矩形 50"/>
          <p:cNvSpPr/>
          <p:nvPr/>
        </p:nvSpPr>
        <p:spPr>
          <a:xfrm>
            <a:off x="618923" y="3272963"/>
            <a:ext cx="6559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   ·</a:t>
            </a:r>
            <a:endParaRPr lang="zh-CN" altLang="en-US" sz="2600" b="1" dirty="0"/>
          </a:p>
        </p:txBody>
      </p:sp>
      <p:sp>
        <p:nvSpPr>
          <p:cNvPr id="6" name="矩形 5"/>
          <p:cNvSpPr/>
          <p:nvPr/>
        </p:nvSpPr>
        <p:spPr>
          <a:xfrm>
            <a:off x="1115616" y="1836430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山川阻隔，中性词。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8476" y="2425184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把持和独占，贬义词。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9044" y="3617763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男子的通称。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3236" y="4205639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已婚女子的配偶。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592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166" y="837887"/>
            <a:ext cx="882132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微夫人之力不及此。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《烛之武退秦师》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1050" u="heavy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既而将诉于舅姑，舅姑爱其子，不能御。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《柳毅传》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191478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963980" y="1178495"/>
            <a:ext cx="6559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   ·</a:t>
            </a:r>
            <a:endParaRPr lang="zh-CN" altLang="en-US" sz="2600" b="1" dirty="0"/>
          </a:p>
        </p:txBody>
      </p:sp>
      <p:sp>
        <p:nvSpPr>
          <p:cNvPr id="51" name="矩形 50"/>
          <p:cNvSpPr/>
          <p:nvPr/>
        </p:nvSpPr>
        <p:spPr>
          <a:xfrm>
            <a:off x="2293775" y="2983452"/>
            <a:ext cx="6559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   ·</a:t>
            </a:r>
            <a:endParaRPr lang="zh-CN" altLang="en-US" sz="2600" b="1" dirty="0"/>
          </a:p>
        </p:txBody>
      </p:sp>
      <p:sp>
        <p:nvSpPr>
          <p:cNvPr id="6" name="矩形 5"/>
          <p:cNvSpPr/>
          <p:nvPr/>
        </p:nvSpPr>
        <p:spPr>
          <a:xfrm>
            <a:off x="1274872" y="1491630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那个人。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9064" y="2088004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尊称别人的妻子。</a:t>
            </a:r>
          </a:p>
        </p:txBody>
      </p:sp>
      <p:sp>
        <p:nvSpPr>
          <p:cNvPr id="8" name="矩形 7"/>
          <p:cNvSpPr/>
          <p:nvPr/>
        </p:nvSpPr>
        <p:spPr>
          <a:xfrm>
            <a:off x="1259632" y="3280583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公公和婆婆。</a:t>
            </a:r>
          </a:p>
        </p:txBody>
      </p:sp>
      <p:sp>
        <p:nvSpPr>
          <p:cNvPr id="9" name="矩形 8"/>
          <p:cNvSpPr/>
          <p:nvPr/>
        </p:nvSpPr>
        <p:spPr>
          <a:xfrm>
            <a:off x="1263824" y="3868459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舅舅和姑姑。</a:t>
            </a:r>
          </a:p>
        </p:txBody>
      </p:sp>
    </p:spTree>
    <p:extLst>
      <p:ext uri="{BB962C8B-B14F-4D97-AF65-F5344CB8AC3E}">
        <p14:creationId xmlns:p14="http://schemas.microsoft.com/office/powerpoint/2010/main" val="4275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8959" y="589434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然皆祖屈原之从容辞令，终莫敢谏。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《屈原列传》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1050" u="heavy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秦自缪公以来二十余君，未尝有坚明约束者也。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《廉颇蔺相如列传》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01737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619907" y="930042"/>
            <a:ext cx="6559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   ·</a:t>
            </a:r>
            <a:endParaRPr lang="zh-CN" altLang="en-US" sz="2600" b="1" dirty="0"/>
          </a:p>
        </p:txBody>
      </p:sp>
      <p:sp>
        <p:nvSpPr>
          <p:cNvPr id="51" name="矩形 50"/>
          <p:cNvSpPr/>
          <p:nvPr/>
        </p:nvSpPr>
        <p:spPr>
          <a:xfrm>
            <a:off x="6087339" y="2734999"/>
            <a:ext cx="6559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   ·</a:t>
            </a:r>
            <a:endParaRPr lang="zh-CN" altLang="en-US" sz="2600" b="1" dirty="0"/>
          </a:p>
        </p:txBody>
      </p:sp>
      <p:sp>
        <p:nvSpPr>
          <p:cNvPr id="6" name="矩形 5"/>
          <p:cNvSpPr/>
          <p:nvPr/>
        </p:nvSpPr>
        <p:spPr>
          <a:xfrm>
            <a:off x="1200750" y="1275606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言语举动适当得体。</a:t>
            </a:r>
          </a:p>
        </p:txBody>
      </p:sp>
      <p:sp>
        <p:nvSpPr>
          <p:cNvPr id="7" name="矩形 6"/>
          <p:cNvSpPr/>
          <p:nvPr/>
        </p:nvSpPr>
        <p:spPr>
          <a:xfrm>
            <a:off x="1204942" y="1871980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不慌不忙、镇定自若的样子。</a:t>
            </a:r>
          </a:p>
        </p:txBody>
      </p:sp>
      <p:sp>
        <p:nvSpPr>
          <p:cNvPr id="8" name="矩形 7"/>
          <p:cNvSpPr/>
          <p:nvPr/>
        </p:nvSpPr>
        <p:spPr>
          <a:xfrm>
            <a:off x="1185510" y="3653349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盟约。</a:t>
            </a:r>
          </a:p>
        </p:txBody>
      </p:sp>
      <p:sp>
        <p:nvSpPr>
          <p:cNvPr id="9" name="矩形 8"/>
          <p:cNvSpPr/>
          <p:nvPr/>
        </p:nvSpPr>
        <p:spPr>
          <a:xfrm>
            <a:off x="1189702" y="4252273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限制。</a:t>
            </a:r>
          </a:p>
        </p:txBody>
      </p:sp>
    </p:spTree>
    <p:extLst>
      <p:ext uri="{BB962C8B-B14F-4D97-AF65-F5344CB8AC3E}">
        <p14:creationId xmlns:p14="http://schemas.microsoft.com/office/powerpoint/2010/main" val="359070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8959" y="520854"/>
            <a:ext cx="882132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肃宣权旨，论天下事势，致殷勤之意。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《赤壁之战》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1050" u="heavy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大江东去，浪淘尽、千古风流人物。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《念奴娇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赤壁怀古》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风流总被，雨打风吹去。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《永遇乐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京口北固亭怀古》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    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87784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586983" y="847551"/>
            <a:ext cx="6559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   ·</a:t>
            </a:r>
            <a:endParaRPr lang="zh-CN" altLang="en-US" sz="2600" b="1" dirty="0"/>
          </a:p>
        </p:txBody>
      </p:sp>
      <p:sp>
        <p:nvSpPr>
          <p:cNvPr id="51" name="矩形 50"/>
          <p:cNvSpPr/>
          <p:nvPr/>
        </p:nvSpPr>
        <p:spPr>
          <a:xfrm>
            <a:off x="4689728" y="2522602"/>
            <a:ext cx="6559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   ·</a:t>
            </a:r>
            <a:endParaRPr lang="zh-CN" altLang="en-US" sz="2600" b="1" dirty="0"/>
          </a:p>
        </p:txBody>
      </p:sp>
      <p:sp>
        <p:nvSpPr>
          <p:cNvPr id="6" name="矩形 5"/>
          <p:cNvSpPr/>
          <p:nvPr/>
        </p:nvSpPr>
        <p:spPr>
          <a:xfrm>
            <a:off x="1157144" y="1146830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关切，问候。</a:t>
            </a:r>
          </a:p>
        </p:txBody>
      </p:sp>
      <p:sp>
        <p:nvSpPr>
          <p:cNvPr id="7" name="矩形 6"/>
          <p:cNvSpPr/>
          <p:nvPr/>
        </p:nvSpPr>
        <p:spPr>
          <a:xfrm>
            <a:off x="1168956" y="1700034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热情周到。</a:t>
            </a:r>
          </a:p>
        </p:txBody>
      </p:sp>
      <p:sp>
        <p:nvSpPr>
          <p:cNvPr id="8" name="矩形 7"/>
          <p:cNvSpPr/>
          <p:nvPr/>
        </p:nvSpPr>
        <p:spPr>
          <a:xfrm>
            <a:off x="1515289" y="3894747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有功绩而又有文采。</a:t>
            </a:r>
          </a:p>
        </p:txBody>
      </p:sp>
      <p:sp>
        <p:nvSpPr>
          <p:cNvPr id="9" name="矩形 8"/>
          <p:cNvSpPr/>
          <p:nvPr/>
        </p:nvSpPr>
        <p:spPr>
          <a:xfrm>
            <a:off x="1168956" y="4470811"/>
            <a:ext cx="5186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轻浮放荡，一般与男女关系有关。</a:t>
            </a:r>
          </a:p>
        </p:txBody>
      </p:sp>
      <p:sp>
        <p:nvSpPr>
          <p:cNvPr id="26" name="矩形 25"/>
          <p:cNvSpPr/>
          <p:nvPr/>
        </p:nvSpPr>
        <p:spPr>
          <a:xfrm>
            <a:off x="611560" y="3610143"/>
            <a:ext cx="6559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   ·</a:t>
            </a:r>
            <a:endParaRPr lang="zh-CN" altLang="en-US" sz="2600" b="1" dirty="0"/>
          </a:p>
        </p:txBody>
      </p:sp>
      <p:sp>
        <p:nvSpPr>
          <p:cNvPr id="27" name="矩形 26"/>
          <p:cNvSpPr/>
          <p:nvPr/>
        </p:nvSpPr>
        <p:spPr>
          <a:xfrm>
            <a:off x="4691042" y="3905994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繁华的景象。</a:t>
            </a:r>
          </a:p>
        </p:txBody>
      </p:sp>
    </p:spTree>
    <p:extLst>
      <p:ext uri="{BB962C8B-B14F-4D97-AF65-F5344CB8AC3E}">
        <p14:creationId xmlns:p14="http://schemas.microsoft.com/office/powerpoint/2010/main" val="161344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225633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50937"/>
              </p:ext>
            </p:extLst>
          </p:nvPr>
        </p:nvGraphicFramePr>
        <p:xfrm>
          <a:off x="312738" y="647700"/>
          <a:ext cx="8648700" cy="435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文档" r:id="rId17" imgW="8647874" imgH="4368013" progId="Word.Document.12">
                  <p:embed/>
                </p:oleObj>
              </mc:Choice>
              <mc:Fallback>
                <p:oleObj name="文档" r:id="rId17" imgW="8647874" imgH="43680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2738" y="647700"/>
                        <a:ext cx="8648700" cy="435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05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748220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255952"/>
              </p:ext>
            </p:extLst>
          </p:nvPr>
        </p:nvGraphicFramePr>
        <p:xfrm>
          <a:off x="330116" y="627534"/>
          <a:ext cx="86487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文档" r:id="rId17" imgW="8647874" imgH="4360803" progId="Word.Document.12">
                  <p:embed/>
                </p:oleObj>
              </mc:Choice>
              <mc:Fallback>
                <p:oleObj name="文档" r:id="rId17" imgW="8647874" imgH="43608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0116" y="627534"/>
                        <a:ext cx="86487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0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15200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216479"/>
              </p:ext>
            </p:extLst>
          </p:nvPr>
        </p:nvGraphicFramePr>
        <p:xfrm>
          <a:off x="312738" y="864086"/>
          <a:ext cx="86487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文档" r:id="rId17" imgW="8655467" imgH="3368615" progId="Word.Document.12">
                  <p:embed/>
                </p:oleObj>
              </mc:Choice>
              <mc:Fallback>
                <p:oleObj name="文档" r:id="rId17" imgW="8655467" imgH="33686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2738" y="864086"/>
                        <a:ext cx="8648700" cy="331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05800" y="4133631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置：拥立。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7694708" y="866418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D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22640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62343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" name="TextBox 76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945721"/>
              </p:ext>
            </p:extLst>
          </p:nvPr>
        </p:nvGraphicFramePr>
        <p:xfrm>
          <a:off x="358640" y="609283"/>
          <a:ext cx="8359775" cy="450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文档" r:id="rId17" imgW="8357444" imgH="4510662" progId="Word.Document.12">
                  <p:embed/>
                </p:oleObj>
              </mc:Choice>
              <mc:Fallback>
                <p:oleObj name="文档" r:id="rId17" imgW="8357444" imgH="45106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8640" y="609283"/>
                        <a:ext cx="8359775" cy="4503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82369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605980"/>
              </p:ext>
            </p:extLst>
          </p:nvPr>
        </p:nvGraphicFramePr>
        <p:xfrm>
          <a:off x="387916" y="748690"/>
          <a:ext cx="8389937" cy="347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文档" r:id="rId17" imgW="8388794" imgH="3483307" progId="Word.Document.12">
                  <p:embed/>
                </p:oleObj>
              </mc:Choice>
              <mc:Fallback>
                <p:oleObj name="文档" r:id="rId17" imgW="8388794" imgH="34833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7916" y="748690"/>
                        <a:ext cx="8389937" cy="347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85428" y="4010328"/>
            <a:ext cx="4572000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怼：埋怨。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69108" y="771550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5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50219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818467"/>
              </p:ext>
            </p:extLst>
          </p:nvPr>
        </p:nvGraphicFramePr>
        <p:xfrm>
          <a:off x="381000" y="608768"/>
          <a:ext cx="8534400" cy="318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文档" r:id="rId17" imgW="8536664" imgH="3188640" progId="Word.Document.12">
                  <p:embed/>
                </p:oleObj>
              </mc:Choice>
              <mc:Fallback>
                <p:oleObj name="文档" r:id="rId17" imgW="8536664" imgH="31886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1000" y="608768"/>
                        <a:ext cx="8534400" cy="318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19327" y="3415899"/>
            <a:ext cx="8099577" cy="16006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6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>
                <a:latin typeface="Times New Roman"/>
                <a:ea typeface="华文细黑"/>
              </a:rPr>
              <a:t>A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项诬：欺骗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3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B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项蒙：蒙骗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3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C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项志：记录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82112" y="604674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D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70535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6099" y="597054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参考译文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</a:p>
          <a:p>
            <a:pPr algn="dist"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晋文公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赏赐跟从他逃亡的人，介之推不去要求爵禄，爵禄也没有轮到他。介之推说：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献公的儿子九人，只有国君在世了。惠公、怀公没有亲人，国内外都厌弃他们。上天没有断绝晋国的后嗣，一定会有君主。主持晋国祭祀的人，不是国君是谁？实在是上天立的他，而那几个人以为是自己的功劳，不是骗人吗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？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盗窃别人的财物，尚且称为盗窃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29567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9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7266" y="543714"/>
            <a:ext cx="8548508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何况窃取上天的功劳当作自己的功劳呢？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下面的人赞美他们的罪过，上面的人奖励他们的欺诈，上下相互欺骗，就难以和他们相处了。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他的母亲说：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何不也去请求爵禄？就这样死了，怨谁？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介之推回答说：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明知是错误而效法它，罪过更要加重了。而且我发出过怨言，不吃国君的俸禄。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他的母亲说：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也要让国君知道这件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事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怎么样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？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介之推回答说：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言语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身上的装饰品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身子将要隐藏，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29567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6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7266" y="673567"/>
            <a:ext cx="8548508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哪里还要用言语去装饰它？这样做，就是为了显露自己了。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他的母亲说：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能够像你说的这样去做吗？我和你一块儿隐居。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于是母子俩隐居到死。晋文公寻找他没有找到，就以绵上作为介之推的封地，说：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以此铭记我的过失，并且表彰善良的人。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54872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1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29567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161689"/>
              </p:ext>
            </p:extLst>
          </p:nvPr>
        </p:nvGraphicFramePr>
        <p:xfrm>
          <a:off x="312738" y="631825"/>
          <a:ext cx="8488362" cy="429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文档" r:id="rId17" imgW="8487000" imgH="4307024" progId="Word.Document.12">
                  <p:embed/>
                </p:oleObj>
              </mc:Choice>
              <mc:Fallback>
                <p:oleObj name="文档" r:id="rId17" imgW="8487000" imgH="43070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2738" y="631825"/>
                        <a:ext cx="8488362" cy="429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4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76224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587019"/>
              </p:ext>
            </p:extLst>
          </p:nvPr>
        </p:nvGraphicFramePr>
        <p:xfrm>
          <a:off x="350838" y="701675"/>
          <a:ext cx="8488362" cy="398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文档" r:id="rId17" imgW="8485950" imgH="3999926" progId="Word.Document.12">
                  <p:embed/>
                </p:oleObj>
              </mc:Choice>
              <mc:Fallback>
                <p:oleObj name="文档" r:id="rId17" imgW="8485950" imgH="39999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0838" y="701675"/>
                        <a:ext cx="8488362" cy="398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232660" y="1639838"/>
            <a:ext cx="4572000" cy="281307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70000"/>
              </a:lnSpc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       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脱下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粗布衣服　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Courier New"/>
            </a:endParaRPr>
          </a:p>
          <a:p>
            <a:pPr lvl="0" algn="just">
              <a:lnSpc>
                <a:spcPct val="170000"/>
              </a:lnSpc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掌管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Courier New"/>
            </a:endParaRPr>
          </a:p>
          <a:p>
            <a:pPr lvl="0" algn="just">
              <a:lnSpc>
                <a:spcPct val="170000"/>
              </a:lnSpc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往常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Courier New"/>
            </a:endParaRPr>
          </a:p>
          <a:p>
            <a:pPr lvl="0" algn="just">
              <a:lnSpc>
                <a:spcPct val="170000"/>
              </a:lnSpc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督促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3538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4176" y="563855"/>
            <a:ext cx="885838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参考译文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鞠咏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考中进士，他凭文才得到王化基的赏识。等到王化基做了杭州知府，鞠咏也被提拔，被朝廷封为大理评事，后任杭州仁和县知县。鞠咏赴任前，先写了一封信和一首诗寄给了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王化基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以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感谢王公以往对他的栽培奖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进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en-US" altLang="zh-CN" sz="2600" dirty="0" smtClean="0"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又说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这次在王公手下为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官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能够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以诗文往来同乐等内容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王化基却没有给鞠咏回信。鞠咏到任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后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en-US" altLang="zh-CN" sz="2600" dirty="0" smtClean="0"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王化基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并未给予他任何特别的礼遇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5742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4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3420" y="556786"/>
            <a:ext cx="8683844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而考察督促鞠咏的政事却非常严格。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鞠咏大失所望。从此不再奢望得到王公的额外关照，而是专心治理县事。后来王化基入朝被任命为参知政事，他到职后首先推荐鞠咏。有人问他原因，王化基说：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鞠咏有才干，不怕被埋没。我所担心的是他气盛和骄傲，所以我才有意压制一下他这种情绪，以使他的品行更高尚。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鞠咏听到这些话才认识到王化基是真正的良师益友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64077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5742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35818"/>
              </p:ext>
            </p:extLst>
          </p:nvPr>
        </p:nvGraphicFramePr>
        <p:xfrm>
          <a:off x="315908" y="741070"/>
          <a:ext cx="8618538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文档" r:id="rId17" imgW="8623054" imgH="3468897" progId="Word.Document.12">
                  <p:embed/>
                </p:oleObj>
              </mc:Choice>
              <mc:Fallback>
                <p:oleObj name="文档" r:id="rId17" imgW="8623054" imgH="3468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5908" y="741070"/>
                        <a:ext cx="8618538" cy="346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87179" y="4090287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理会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u="heavy" dirty="0" smtClean="0">
                <a:latin typeface="Times New Roman"/>
                <a:ea typeface="华文细黑"/>
                <a:cs typeface="Times New Roman"/>
              </a:rPr>
              <a:t>       </a:t>
            </a:r>
            <a:endParaRPr lang="zh-CN" altLang="en-US" sz="2600" u="heavy" dirty="0"/>
          </a:p>
        </p:txBody>
      </p:sp>
      <p:sp>
        <p:nvSpPr>
          <p:cNvPr id="6" name="矩形 5"/>
          <p:cNvSpPr/>
          <p:nvPr/>
        </p:nvSpPr>
        <p:spPr>
          <a:xfrm>
            <a:off x="1259632" y="405295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追究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34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404891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" name="TextBox 76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9" name="TextBox 18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0" name="TextBox 19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964714"/>
            <a:ext cx="5532120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解：解除包围。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1012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86466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389028"/>
              </p:ext>
            </p:extLst>
          </p:nvPr>
        </p:nvGraphicFramePr>
        <p:xfrm>
          <a:off x="296863" y="830263"/>
          <a:ext cx="8618537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文档" r:id="rId17" imgW="8615490" imgH="3479341" progId="Word.Document.12">
                  <p:embed/>
                </p:oleObj>
              </mc:Choice>
              <mc:Fallback>
                <p:oleObj name="文档" r:id="rId17" imgW="8615490" imgH="34793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6863" y="830263"/>
                        <a:ext cx="8618537" cy="346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7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590068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068" y="900326"/>
            <a:ext cx="8597865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宋体"/>
                <a:cs typeface="宋体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偶语：随便结合的词语。</a:t>
            </a:r>
            <a:r>
              <a:rPr lang="zh-CN" altLang="zh-CN" sz="2600" kern="100" dirty="0">
                <a:latin typeface="宋体"/>
                <a:cs typeface="宋体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宋子京：宋祁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(998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1061)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，宋朝史学家，与欧阳修同修《唐书》。</a:t>
            </a:r>
            <a:r>
              <a:rPr lang="zh-CN" altLang="zh-CN" sz="2600" kern="100" dirty="0">
                <a:latin typeface="宋体"/>
                <a:cs typeface="宋体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欲益反弊：想要好一点的表达效果，反而出现了弊病。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不安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dirty="0" smtClean="0">
                <a:latin typeface="Times New Roman"/>
                <a:ea typeface="华文细黑"/>
                <a:cs typeface="Times New Roman"/>
              </a:rPr>
              <a:t>		</a:t>
            </a:r>
            <a:endParaRPr lang="zh-CN" altLang="en-US" sz="2600" u="heavy" dirty="0"/>
          </a:p>
        </p:txBody>
      </p:sp>
      <p:sp>
        <p:nvSpPr>
          <p:cNvPr id="8" name="矩形 7"/>
          <p:cNvSpPr/>
          <p:nvPr/>
        </p:nvSpPr>
        <p:spPr>
          <a:xfrm>
            <a:off x="1514852" y="2776527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不妥当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48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88146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515521"/>
              </p:ext>
            </p:extLst>
          </p:nvPr>
        </p:nvGraphicFramePr>
        <p:xfrm>
          <a:off x="296863" y="813078"/>
          <a:ext cx="8618537" cy="277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文档" r:id="rId17" imgW="8623054" imgH="2775190" progId="Word.Document.12">
                  <p:embed/>
                </p:oleObj>
              </mc:Choice>
              <mc:Fallback>
                <p:oleObj name="文档" r:id="rId17" imgW="8623054" imgH="27751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6863" y="813078"/>
                        <a:ext cx="8618537" cy="2773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23528" y="3349204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	</a:t>
            </a:r>
            <a:endParaRPr lang="zh-CN" altLang="zh-CN" sz="2600" u="heavy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343983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夸耀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9260" y="403876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总是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795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884753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0312" y="853068"/>
            <a:ext cx="859786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2600" u="heavy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止舍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部分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属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80195" y="944508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标明的旗帜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86064" y="1535812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驻扎宿营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67081" y="213453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退避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68820" y="273003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部署安排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39260" y="3340005"/>
            <a:ext cx="19992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读</a:t>
            </a:r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zhǔ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，跟随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31640" y="383741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赞扬</a:t>
            </a:r>
          </a:p>
        </p:txBody>
      </p:sp>
    </p:spTree>
    <p:extLst>
      <p:ext uri="{BB962C8B-B14F-4D97-AF65-F5344CB8AC3E}">
        <p14:creationId xmlns:p14="http://schemas.microsoft.com/office/powerpoint/2010/main" val="329823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24" grpId="0"/>
      <p:bldP spid="25" grpId="0"/>
      <p:bldP spid="26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374882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1899" y="497971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参考译文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  <a:endParaRPr lang="en-US" altLang="zh-CN" sz="2600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en-US" altLang="zh-CN" sz="26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冯异为人处世谦虚退让，不自夸。出行与别的将军相遇，总是把马车驶开让道。军队前进停止都有标明的旗帜，在各部队中号称最有纪律。每到一个地方停下宿营，其他将军登上座位讨论功劳时，冯异经常独自退避到树下，军队中称他为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大树将军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。等到攻破邯郸，要重新安排各将领任务，每人都要分配隶属，士兵们都说愿意跟随大树将军。光武帝因此而赞扬他。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831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590068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409021"/>
              </p:ext>
            </p:extLst>
          </p:nvPr>
        </p:nvGraphicFramePr>
        <p:xfrm>
          <a:off x="403156" y="764962"/>
          <a:ext cx="8378825" cy="347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文档" r:id="rId17" imgW="8378677" imgH="3482382" progId="Word.Document.12">
                  <p:embed/>
                </p:oleObj>
              </mc:Choice>
              <mc:Fallback>
                <p:oleObj name="文档" r:id="rId17" imgW="8378677" imgH="3482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3156" y="764962"/>
                        <a:ext cx="8378825" cy="3478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60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7447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901581"/>
              </p:ext>
            </p:extLst>
          </p:nvPr>
        </p:nvGraphicFramePr>
        <p:xfrm>
          <a:off x="273307" y="642397"/>
          <a:ext cx="8634413" cy="427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文档" r:id="rId17" imgW="8638180" imgH="4267919" progId="Word.Document.12">
                  <p:embed/>
                </p:oleObj>
              </mc:Choice>
              <mc:Fallback>
                <p:oleObj name="文档" r:id="rId17" imgW="8638180" imgH="42679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3307" y="642397"/>
                        <a:ext cx="8634413" cy="427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58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85067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912018"/>
              </p:ext>
            </p:extLst>
          </p:nvPr>
        </p:nvGraphicFramePr>
        <p:xfrm>
          <a:off x="274638" y="616903"/>
          <a:ext cx="8632825" cy="425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文档" r:id="rId17" imgW="8630602" imgH="4267069" progId="Word.Document.12">
                  <p:embed/>
                </p:oleObj>
              </mc:Choice>
              <mc:Fallback>
                <p:oleObj name="文档" r:id="rId17" imgW="8630602" imgH="42670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4638" y="616903"/>
                        <a:ext cx="8632825" cy="425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37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60866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750842"/>
              </p:ext>
            </p:extLst>
          </p:nvPr>
        </p:nvGraphicFramePr>
        <p:xfrm>
          <a:off x="236538" y="532666"/>
          <a:ext cx="8632825" cy="471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文档" r:id="rId17" imgW="8630602" imgH="4727809" progId="Word.Document.12">
                  <p:embed/>
                </p:oleObj>
              </mc:Choice>
              <mc:Fallback>
                <p:oleObj name="文档" r:id="rId17" imgW="8630602" imgH="47278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6538" y="532666"/>
                        <a:ext cx="8632825" cy="471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7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9665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4112" y="820698"/>
            <a:ext cx="8099577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遇：对，对待。可参照《鸿门宴》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不如因善遇之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2690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04390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049063"/>
              </p:ext>
            </p:extLst>
          </p:nvPr>
        </p:nvGraphicFramePr>
        <p:xfrm>
          <a:off x="342900" y="989013"/>
          <a:ext cx="8475663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文档" r:id="rId17" imgW="8475484" imgH="3936152" progId="Word.Document.12">
                  <p:embed/>
                </p:oleObj>
              </mc:Choice>
              <mc:Fallback>
                <p:oleObj name="文档" r:id="rId17" imgW="8475484" imgH="39361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2900" y="989013"/>
                        <a:ext cx="8475663" cy="393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29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7447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628007"/>
              </p:ext>
            </p:extLst>
          </p:nvPr>
        </p:nvGraphicFramePr>
        <p:xfrm>
          <a:off x="346388" y="684302"/>
          <a:ext cx="8301038" cy="340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文档" r:id="rId17" imgW="8299556" imgH="3406877" progId="Word.Document.12">
                  <p:embed/>
                </p:oleObj>
              </mc:Choice>
              <mc:Fallback>
                <p:oleObj name="文档" r:id="rId17" imgW="8299556" imgH="34068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6388" y="684302"/>
                        <a:ext cx="8301038" cy="3402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63332" y="3907840"/>
            <a:ext cx="4572000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节度：部署，调度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02232" y="699542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46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1419" y="638582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参考译文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祖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逖字士稚，范阳遒县人。祖逖少年时父亲去世，但他轻视财物看重义气，为人慷慨有气节。他与司空刘琨同任司州主簿，两人志趣相投，共卧就寝，半夜听到野鸡啼叫，祖逖用脚把刘琨踢醒，说：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这鸡鸣不是坏声音呀。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于是起床舞剑。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137752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6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274" y="513998"/>
            <a:ext cx="8946973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等到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京城洛阳发生变乱，祖逖率领亲族数百家避难到淮河、泗水地区。祖逖因为西晋政权遭颠覆，常常怀有振兴复国的大志。当时晋元帝正在拓展平定江南地区，无暇北伐，祖逖就进言，元帝就任命祖逖为奋威将军、豫州刺史，并提供可供一千人吃的粮食和三千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布匹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但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不提供盔甲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武器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让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他自己招募士兵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祖逖就带领着先前同流亡来的部属一百多户乡亲一起渡过长江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船到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江心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他用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船桨敲击着发誓说：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我不能扫平中原而再来渡过这条江的话，就像大江流逝不能复返！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092024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8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1419" y="585242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他言辞慷慨壮烈，大家都为之慨叹。祖逖屯兵江阴，发起冶炼铸造兵器，又招募了两千多新兵，然后进发，随后攻克了谯城。多次派遣军队拦截石勒部属，石勒手下镇守戍卫的士兵归附祖逖的很多。当时赵固、上官巳、李矩、郭默等都运用欺诈等手段相互攻击，祖逖派使者调和他们的矛盾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告诉他们互相攻击的坏处与和解的好处，于是他们都接受祖逖的指挥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祖逖亲爱众人礼贤下士，即使关系疏远地位低下的人，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81700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24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0391" y="727779"/>
            <a:ext cx="8512738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都以恩礼相待，因此黄河以南地区都成了晋朝的土地。黄河上原有一些堡主的任官的子弟在胡地做人质，所以既听东晋的话，也听胡人的话。祖逖时不时派兵假装攻击他们，表明他们没有归附自己。诸堡主感谢祖逖，胡人那边有什么特别的谋划，就秘密地</a:t>
            </a:r>
            <a:r>
              <a:rPr lang="en-US" altLang="zh-CN" sz="2600" dirty="0"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将消息放出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使祖逖知道，先后取胜也有这一原因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有功劳的人，奖赏不拖到第二天。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49511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3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1419" y="532666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祖逖自己生活俭朴，奖励督促农业生产，自我节省尽量资助他人，不积蓄私有财产，他的子弟辈都亲自耕田锄草，挑担砍柴。他又为死者收葬枯骨，祭奠死去的人，百姓感动高兴。石勒不敢出兵到黄河以南，命人在成皋县修祖逖母亲的坟墓，并写信给祖逖，请求互通使节和互市贸易。祖逖不回书信，但听任双方互市，获利十倍。因而官方、私家都富足起来，兵马日益强壮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25046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8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137752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" name="TextBox 16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8" name="TextBox 17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139469"/>
              </p:ext>
            </p:extLst>
          </p:nvPr>
        </p:nvGraphicFramePr>
        <p:xfrm>
          <a:off x="312360" y="663258"/>
          <a:ext cx="8610600" cy="416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文档" r:id="rId17" imgW="8615490" imgH="4162964" progId="Word.Document.12">
                  <p:embed/>
                </p:oleObj>
              </mc:Choice>
              <mc:Fallback>
                <p:oleObj name="文档" r:id="rId17" imgW="8615490" imgH="41629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2360" y="663258"/>
                        <a:ext cx="8610600" cy="416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17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57168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" name="TextBox 16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8" name="TextBox 17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803663"/>
              </p:ext>
            </p:extLst>
          </p:nvPr>
        </p:nvGraphicFramePr>
        <p:xfrm>
          <a:off x="289878" y="858177"/>
          <a:ext cx="8610600" cy="352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文档" r:id="rId17" imgW="8615490" imgH="3522453" progId="Word.Document.12">
                  <p:embed/>
                </p:oleObj>
              </mc:Choice>
              <mc:Fallback>
                <p:oleObj name="文档" r:id="rId17" imgW="8615490" imgH="35224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9878" y="858177"/>
                        <a:ext cx="8610600" cy="352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58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78086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" name="TextBox 16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8" name="TextBox 17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433858"/>
              </p:ext>
            </p:extLst>
          </p:nvPr>
        </p:nvGraphicFramePr>
        <p:xfrm>
          <a:off x="266700" y="609600"/>
          <a:ext cx="86106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文档" r:id="rId17" imgW="8615490" imgH="4488611" progId="Word.Document.12">
                  <p:embed/>
                </p:oleObj>
              </mc:Choice>
              <mc:Fallback>
                <p:oleObj name="文档" r:id="rId17" imgW="8615490" imgH="44886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6700" y="609600"/>
                        <a:ext cx="8610600" cy="4503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3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053348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" name="TextBox 16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8" name="TextBox 17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753336"/>
              </p:ext>
            </p:extLst>
          </p:nvPr>
        </p:nvGraphicFramePr>
        <p:xfrm>
          <a:off x="312738" y="551334"/>
          <a:ext cx="8610600" cy="448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文档" r:id="rId17" imgW="8615490" imgH="4483220" progId="Word.Document.12">
                  <p:embed/>
                </p:oleObj>
              </mc:Choice>
              <mc:Fallback>
                <p:oleObj name="文档" r:id="rId17" imgW="8615490" imgH="44832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2738" y="551334"/>
                        <a:ext cx="8610600" cy="448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33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49985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705715"/>
              </p:ext>
            </p:extLst>
          </p:nvPr>
        </p:nvGraphicFramePr>
        <p:xfrm>
          <a:off x="342900" y="990600"/>
          <a:ext cx="8474075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文档" r:id="rId17" imgW="8475484" imgH="3226484" progId="Word.Document.12">
                  <p:embed/>
                </p:oleObj>
              </mc:Choice>
              <mc:Fallback>
                <p:oleObj name="文档" r:id="rId17" imgW="8475484" imgH="32264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2900" y="990600"/>
                        <a:ext cx="8474075" cy="322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81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815965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" name="TextBox 16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8" name="TextBox 17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079137"/>
              </p:ext>
            </p:extLst>
          </p:nvPr>
        </p:nvGraphicFramePr>
        <p:xfrm>
          <a:off x="312738" y="754166"/>
          <a:ext cx="8610600" cy="344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文档" r:id="rId17" imgW="8607933" imgH="3479341" progId="Word.Document.12">
                  <p:embed/>
                </p:oleObj>
              </mc:Choice>
              <mc:Fallback>
                <p:oleObj name="文档" r:id="rId17" imgW="8607933" imgH="34793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2738" y="754166"/>
                        <a:ext cx="8610600" cy="3443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236280" y="4034770"/>
            <a:ext cx="2852063" cy="615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贻：遗留。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30224" y="764495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C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4400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391397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" name="TextBox 16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8" name="TextBox 17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283434"/>
              </p:ext>
            </p:extLst>
          </p:nvPr>
        </p:nvGraphicFramePr>
        <p:xfrm>
          <a:off x="312738" y="754063"/>
          <a:ext cx="8610600" cy="341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文档" r:id="rId17" imgW="8607933" imgH="3479341" progId="Word.Document.12">
                  <p:embed/>
                </p:oleObj>
              </mc:Choice>
              <mc:Fallback>
                <p:oleObj name="文档" r:id="rId17" imgW="8607933" imgH="3479341" progId="Word.Document.12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754063"/>
                        <a:ext cx="8610600" cy="341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196830" y="4068678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奸猾：奸佞狡猾之徒。</a:t>
            </a:r>
            <a:endParaRPr lang="zh-CN" altLang="en-US" sz="2600" dirty="0"/>
          </a:p>
        </p:txBody>
      </p:sp>
      <p:sp>
        <p:nvSpPr>
          <p:cNvPr id="23" name="矩形 22"/>
          <p:cNvSpPr/>
          <p:nvPr/>
        </p:nvSpPr>
        <p:spPr>
          <a:xfrm>
            <a:off x="7554120" y="771550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D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80436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56010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45776" y="543691"/>
            <a:ext cx="8623642" cy="450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参考译文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李穆，字孟雍，开封府阳武县人。李穆的父亲咸秩，曾任陕西大都督府司马。李穆年幼时就能写文章，有卓绝的品行。在路途拾到别人丢失的东西，一定要寻访到失主送还。跟随王昭素学习《易》及《庄》《老》等书，尽力探究大义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王昭素对李穆说：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你所得到的都是精微的义理，常常出乎我的意料。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而且对人说：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李生将来能成为肩负朝廷重任的人。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89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291924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15296" y="543691"/>
            <a:ext cx="8623642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后周显德初年，李穆以进士身份担任郢州、汝州的从事，升任右拾遗。宋朝初年，以殿中侍御史身份被选任为洋州通判。李穆到了洋州，处理积滞的案件，没有拖延的诉讼案件。调任陕州通判，有关官吏要调用陕州租赋到河南时，李穆以本州军粮不足为由，没有立刻听从命令，因此被免职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又因为选拔官吏犯错误而被免除了在前朝的职务。当时他的弟弟李肃担任博州从事，李穆带着母亲到弟弟那里居住，虽然生活非常贫困，但与兄弟共同学习，心志淡泊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88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26030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3116" y="781119"/>
            <a:ext cx="84537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李穆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与卢多逊曾同门受业，太祖曾对卢多逊说：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李穆生性仁惠善良，文章学识之外，没有他喜欢的。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卢多逊回答说：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李穆操守品行端方正直，处置大事不会因为贪生怕死而改变节操，是仁善而勇毅的人。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太祖说：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确实是这样，我要任用他。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当时将要进攻讨伐江南，已经安排分派了各位将领的兵力，但还没有发兵的理由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1009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23927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45776" y="617746"/>
            <a:ext cx="8623642" cy="4216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于是就先征召李煜入朝，任命李穆为使者。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李穆到江南传达皇上旨意，李煜以有病推托，并且说：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我侍奉朝廷而希望保全自己，现在如果这样，倒不如死了算了。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李穆说：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入朝不入朝，你自己决定。然而朝廷军队精锐，物力雄厚丰富，你恐怕不容易抵挡其锋芒，应该仔细考虑，切莫让自己后悔。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出使回来，详细地报告情况，皇上认为他传旨抓住了要点。江南人也认为他说的话很实在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015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4028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74349" y="521618"/>
            <a:ext cx="8796977" cy="450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太平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兴国八年春，与宋白等共同执掌贡举考试，陪侍皇上在崇政殿主持进士考试，皇上怜悯他瘦弱憔悴，当天即又授予他中书舍人、史馆修撰、判馆事。同年五月，又征召他为翰林学士。六月，任开封府知府，判断精细敏捷，奸佞狡猾之徒无从借贷，因此豪门大族敛迹，权贵不敢以私干政，皇上更加了解他的才能。十一月，升任左谏议大夫、参知政事。一个多月之后，回家为母亲守丧，不久，服丧未满即官复原职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李穆多次上奏章请求为母亲守丧到三年期满，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93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3794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61016" y="971699"/>
            <a:ext cx="8623642" cy="1816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然而皇上下诏坚持要他复职，李穆更加哀痛忧伤，竭尽礼仪。太平兴国九年正月，早晨起床后正准备上朝，癫痫发作猝死，享年五十七岁。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957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147" y="837887"/>
            <a:ext cx="8769291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负：辜负，对不起。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53924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TextBox 47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9" name="TextBox 48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54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53924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6" name="TextBox 45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7" name="TextBox 46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94842"/>
              </p:ext>
            </p:extLst>
          </p:nvPr>
        </p:nvGraphicFramePr>
        <p:xfrm>
          <a:off x="365125" y="644108"/>
          <a:ext cx="8474075" cy="456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文档" r:id="rId17" imgW="8473685" imgH="4565806" progId="Word.Document.12">
                  <p:embed/>
                </p:oleObj>
              </mc:Choice>
              <mc:Fallback>
                <p:oleObj name="文档" r:id="rId17" imgW="8473685" imgH="45658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5125" y="644108"/>
                        <a:ext cx="8474075" cy="456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04849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8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9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0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1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2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3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4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6" name="TextBox 45">
            <a:hlinkClick r:id="rId15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7" name="TextBox 46">
            <a:hlinkClick r:id="rId16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751665"/>
              </p:ext>
            </p:extLst>
          </p:nvPr>
        </p:nvGraphicFramePr>
        <p:xfrm>
          <a:off x="387985" y="952227"/>
          <a:ext cx="8474075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文档" r:id="rId17" imgW="8473685" imgH="3174223" progId="Word.Document.12">
                  <p:embed/>
                </p:oleObj>
              </mc:Choice>
              <mc:Fallback>
                <p:oleObj name="文档" r:id="rId17" imgW="8473685" imgH="3174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7985" y="952227"/>
                        <a:ext cx="8474075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32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906" y="897618"/>
            <a:ext cx="868246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项均为名词用作动词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项使动用法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形容词用作动词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IPAPANNEW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C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项形容词用作动词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名词作状语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项形容词用作动词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形容词的意动用法。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86436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  <a:gridCol w="618185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92047" y="80576"/>
            <a:ext cx="60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006946" y="82094"/>
            <a:ext cx="5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1620190" y="81950"/>
            <a:ext cx="60662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2243532" y="81950"/>
            <a:ext cx="61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2860725" y="81950"/>
            <a:ext cx="61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7" action="ppaction://hlinksldjump"/>
          </p:cNvPr>
          <p:cNvSpPr txBox="1"/>
          <p:nvPr/>
        </p:nvSpPr>
        <p:spPr>
          <a:xfrm>
            <a:off x="3479498" y="81950"/>
            <a:ext cx="59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8" action="ppaction://hlinksldjump"/>
          </p:cNvPr>
          <p:cNvSpPr txBox="1"/>
          <p:nvPr/>
        </p:nvSpPr>
        <p:spPr>
          <a:xfrm>
            <a:off x="4103956" y="87054"/>
            <a:ext cx="59810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9" action="ppaction://hlinksldjump"/>
          </p:cNvPr>
          <p:cNvSpPr txBox="1"/>
          <p:nvPr/>
        </p:nvSpPr>
        <p:spPr>
          <a:xfrm>
            <a:off x="4722425" y="81950"/>
            <a:ext cx="59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0" action="ppaction://hlinksldjump"/>
          </p:cNvPr>
          <p:cNvSpPr txBox="1"/>
          <p:nvPr/>
        </p:nvSpPr>
        <p:spPr>
          <a:xfrm>
            <a:off x="5330637" y="76846"/>
            <a:ext cx="603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1" action="ppaction://hlinksldjump"/>
          </p:cNvPr>
          <p:cNvSpPr txBox="1"/>
          <p:nvPr/>
        </p:nvSpPr>
        <p:spPr>
          <a:xfrm>
            <a:off x="5950146" y="79362"/>
            <a:ext cx="60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2" action="ppaction://hlinksldjump"/>
          </p:cNvPr>
          <p:cNvSpPr txBox="1"/>
          <p:nvPr/>
        </p:nvSpPr>
        <p:spPr>
          <a:xfrm>
            <a:off x="6577200" y="81950"/>
            <a:ext cx="5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3" action="ppaction://hlinksldjump"/>
          </p:cNvPr>
          <p:cNvSpPr txBox="1"/>
          <p:nvPr/>
        </p:nvSpPr>
        <p:spPr>
          <a:xfrm>
            <a:off x="7193657" y="84538"/>
            <a:ext cx="59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6" name="TextBox 45">
            <a:hlinkClick r:id="rId14" action="ppaction://hlinksldjump"/>
          </p:cNvPr>
          <p:cNvSpPr txBox="1"/>
          <p:nvPr/>
        </p:nvSpPr>
        <p:spPr>
          <a:xfrm>
            <a:off x="7812156" y="80576"/>
            <a:ext cx="60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7" name="TextBox 46">
            <a:hlinkClick r:id="rId15" action="ppaction://hlinksldjump"/>
          </p:cNvPr>
          <p:cNvSpPr txBox="1"/>
          <p:nvPr/>
        </p:nvSpPr>
        <p:spPr>
          <a:xfrm>
            <a:off x="8427987" y="76614"/>
            <a:ext cx="59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61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2998</TotalTime>
  <Words>2977</Words>
  <Application>Microsoft Office PowerPoint</Application>
  <PresentationFormat>全屏显示(16:9)</PresentationFormat>
  <Paragraphs>956</Paragraphs>
  <Slides>58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0" baseType="lpstr">
      <vt:lpstr>Office 主题​​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ts</cp:lastModifiedBy>
  <cp:revision>304</cp:revision>
  <dcterms:created xsi:type="dcterms:W3CDTF">2014-12-15T01:46:29Z</dcterms:created>
  <dcterms:modified xsi:type="dcterms:W3CDTF">2015-04-16T02:05:46Z</dcterms:modified>
</cp:coreProperties>
</file>