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2" r:id="rId4"/>
    <p:sldId id="263" r:id="rId5"/>
    <p:sldId id="264" r:id="rId6"/>
    <p:sldId id="265" r:id="rId7"/>
    <p:sldId id="276" r:id="rId8"/>
    <p:sldId id="277" r:id="rId9"/>
    <p:sldId id="278" r:id="rId10"/>
    <p:sldId id="279" r:id="rId11"/>
    <p:sldId id="280" r:id="rId12"/>
    <p:sldId id="281" r:id="rId13"/>
    <p:sldId id="282" r:id="rId14"/>
    <p:sldId id="283" r:id="rId15"/>
    <p:sldId id="284" r:id="rId16"/>
    <p:sldId id="285" r:id="rId17"/>
    <p:sldId id="288" r:id="rId18"/>
    <p:sldId id="258" r:id="rId19"/>
    <p:sldId id="259" r:id="rId20"/>
    <p:sldId id="286" r:id="rId21"/>
    <p:sldId id="287" r:id="rId22"/>
    <p:sldId id="289" r:id="rId23"/>
    <p:sldId id="290" r:id="rId24"/>
    <p:sldId id="291" r:id="rId25"/>
    <p:sldId id="292" r:id="rId26"/>
    <p:sldId id="293" r:id="rId27"/>
    <p:sldId id="294" r:id="rId28"/>
    <p:sldId id="295" r:id="rId29"/>
    <p:sldId id="296" r:id="rId30"/>
    <p:sldId id="297" r:id="rId31"/>
    <p:sldId id="298"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F778E88-D5C1-493B-8CBC-F97CACCEC0F3}" type="datetimeFigureOut">
              <a:rPr lang="zh-CN" altLang="en-US" smtClean="0"/>
              <a:t>2016-3-18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2026B6-A000-4B78-881A-D61FC469BB8B}" type="slidenum">
              <a:rPr lang="zh-CN" altLang="en-US" smtClean="0"/>
              <a:t>‹#›</a:t>
            </a:fld>
            <a:endParaRPr lang="zh-CN" altLang="en-US"/>
          </a:p>
        </p:txBody>
      </p:sp>
    </p:spTree>
    <p:extLst>
      <p:ext uri="{BB962C8B-B14F-4D97-AF65-F5344CB8AC3E}">
        <p14:creationId xmlns:p14="http://schemas.microsoft.com/office/powerpoint/2010/main" val="82155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F778E88-D5C1-493B-8CBC-F97CACCEC0F3}" type="datetimeFigureOut">
              <a:rPr lang="zh-CN" altLang="en-US" smtClean="0"/>
              <a:t>2016-3-18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2026B6-A000-4B78-881A-D61FC469BB8B}" type="slidenum">
              <a:rPr lang="zh-CN" altLang="en-US" smtClean="0"/>
              <a:t>‹#›</a:t>
            </a:fld>
            <a:endParaRPr lang="zh-CN" altLang="en-US"/>
          </a:p>
        </p:txBody>
      </p:sp>
    </p:spTree>
    <p:extLst>
      <p:ext uri="{BB962C8B-B14F-4D97-AF65-F5344CB8AC3E}">
        <p14:creationId xmlns:p14="http://schemas.microsoft.com/office/powerpoint/2010/main" val="2848939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F778E88-D5C1-493B-8CBC-F97CACCEC0F3}" type="datetimeFigureOut">
              <a:rPr lang="zh-CN" altLang="en-US" smtClean="0"/>
              <a:t>2016-3-18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2026B6-A000-4B78-881A-D61FC469BB8B}" type="slidenum">
              <a:rPr lang="zh-CN" altLang="en-US" smtClean="0"/>
              <a:t>‹#›</a:t>
            </a:fld>
            <a:endParaRPr lang="zh-CN" altLang="en-US"/>
          </a:p>
        </p:txBody>
      </p:sp>
    </p:spTree>
    <p:extLst>
      <p:ext uri="{BB962C8B-B14F-4D97-AF65-F5344CB8AC3E}">
        <p14:creationId xmlns:p14="http://schemas.microsoft.com/office/powerpoint/2010/main" val="1928155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F778E88-D5C1-493B-8CBC-F97CACCEC0F3}" type="datetimeFigureOut">
              <a:rPr lang="zh-CN" altLang="en-US" smtClean="0"/>
              <a:t>2016-3-18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2026B6-A000-4B78-881A-D61FC469BB8B}" type="slidenum">
              <a:rPr lang="zh-CN" altLang="en-US" smtClean="0"/>
              <a:t>‹#›</a:t>
            </a:fld>
            <a:endParaRPr lang="zh-CN" altLang="en-US"/>
          </a:p>
        </p:txBody>
      </p:sp>
    </p:spTree>
    <p:extLst>
      <p:ext uri="{BB962C8B-B14F-4D97-AF65-F5344CB8AC3E}">
        <p14:creationId xmlns:p14="http://schemas.microsoft.com/office/powerpoint/2010/main" val="3152973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F778E88-D5C1-493B-8CBC-F97CACCEC0F3}" type="datetimeFigureOut">
              <a:rPr lang="zh-CN" altLang="en-US" smtClean="0"/>
              <a:t>2016-3-18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2026B6-A000-4B78-881A-D61FC469BB8B}" type="slidenum">
              <a:rPr lang="zh-CN" altLang="en-US" smtClean="0"/>
              <a:t>‹#›</a:t>
            </a:fld>
            <a:endParaRPr lang="zh-CN" altLang="en-US"/>
          </a:p>
        </p:txBody>
      </p:sp>
    </p:spTree>
    <p:extLst>
      <p:ext uri="{BB962C8B-B14F-4D97-AF65-F5344CB8AC3E}">
        <p14:creationId xmlns:p14="http://schemas.microsoft.com/office/powerpoint/2010/main" val="3524599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F778E88-D5C1-493B-8CBC-F97CACCEC0F3}" type="datetimeFigureOut">
              <a:rPr lang="zh-CN" altLang="en-US" smtClean="0"/>
              <a:t>2016-3-18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2026B6-A000-4B78-881A-D61FC469BB8B}" type="slidenum">
              <a:rPr lang="zh-CN" altLang="en-US" smtClean="0"/>
              <a:t>‹#›</a:t>
            </a:fld>
            <a:endParaRPr lang="zh-CN" altLang="en-US"/>
          </a:p>
        </p:txBody>
      </p:sp>
    </p:spTree>
    <p:extLst>
      <p:ext uri="{BB962C8B-B14F-4D97-AF65-F5344CB8AC3E}">
        <p14:creationId xmlns:p14="http://schemas.microsoft.com/office/powerpoint/2010/main" val="901503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F778E88-D5C1-493B-8CBC-F97CACCEC0F3}" type="datetimeFigureOut">
              <a:rPr lang="zh-CN" altLang="en-US" smtClean="0"/>
              <a:t>2016-3-18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72026B6-A000-4B78-881A-D61FC469BB8B}" type="slidenum">
              <a:rPr lang="zh-CN" altLang="en-US" smtClean="0"/>
              <a:t>‹#›</a:t>
            </a:fld>
            <a:endParaRPr lang="zh-CN" altLang="en-US"/>
          </a:p>
        </p:txBody>
      </p:sp>
    </p:spTree>
    <p:extLst>
      <p:ext uri="{BB962C8B-B14F-4D97-AF65-F5344CB8AC3E}">
        <p14:creationId xmlns:p14="http://schemas.microsoft.com/office/powerpoint/2010/main" val="2716961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F778E88-D5C1-493B-8CBC-F97CACCEC0F3}" type="datetimeFigureOut">
              <a:rPr lang="zh-CN" altLang="en-US" smtClean="0"/>
              <a:t>2016-3-18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72026B6-A000-4B78-881A-D61FC469BB8B}" type="slidenum">
              <a:rPr lang="zh-CN" altLang="en-US" smtClean="0"/>
              <a:t>‹#›</a:t>
            </a:fld>
            <a:endParaRPr lang="zh-CN" altLang="en-US"/>
          </a:p>
        </p:txBody>
      </p:sp>
    </p:spTree>
    <p:extLst>
      <p:ext uri="{BB962C8B-B14F-4D97-AF65-F5344CB8AC3E}">
        <p14:creationId xmlns:p14="http://schemas.microsoft.com/office/powerpoint/2010/main" val="163168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F778E88-D5C1-493B-8CBC-F97CACCEC0F3}" type="datetimeFigureOut">
              <a:rPr lang="zh-CN" altLang="en-US" smtClean="0"/>
              <a:t>2016-3-18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72026B6-A000-4B78-881A-D61FC469BB8B}" type="slidenum">
              <a:rPr lang="zh-CN" altLang="en-US" smtClean="0"/>
              <a:t>‹#›</a:t>
            </a:fld>
            <a:endParaRPr lang="zh-CN" altLang="en-US"/>
          </a:p>
        </p:txBody>
      </p:sp>
    </p:spTree>
    <p:extLst>
      <p:ext uri="{BB962C8B-B14F-4D97-AF65-F5344CB8AC3E}">
        <p14:creationId xmlns:p14="http://schemas.microsoft.com/office/powerpoint/2010/main" val="1484003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F778E88-D5C1-493B-8CBC-F97CACCEC0F3}" type="datetimeFigureOut">
              <a:rPr lang="zh-CN" altLang="en-US" smtClean="0"/>
              <a:t>2016-3-18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2026B6-A000-4B78-881A-D61FC469BB8B}" type="slidenum">
              <a:rPr lang="zh-CN" altLang="en-US" smtClean="0"/>
              <a:t>‹#›</a:t>
            </a:fld>
            <a:endParaRPr lang="zh-CN" altLang="en-US"/>
          </a:p>
        </p:txBody>
      </p:sp>
    </p:spTree>
    <p:extLst>
      <p:ext uri="{BB962C8B-B14F-4D97-AF65-F5344CB8AC3E}">
        <p14:creationId xmlns:p14="http://schemas.microsoft.com/office/powerpoint/2010/main" val="3491771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F778E88-D5C1-493B-8CBC-F97CACCEC0F3}" type="datetimeFigureOut">
              <a:rPr lang="zh-CN" altLang="en-US" smtClean="0"/>
              <a:t>2016-3-18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2026B6-A000-4B78-881A-D61FC469BB8B}" type="slidenum">
              <a:rPr lang="zh-CN" altLang="en-US" smtClean="0"/>
              <a:t>‹#›</a:t>
            </a:fld>
            <a:endParaRPr lang="zh-CN" altLang="en-US"/>
          </a:p>
        </p:txBody>
      </p:sp>
    </p:spTree>
    <p:extLst>
      <p:ext uri="{BB962C8B-B14F-4D97-AF65-F5344CB8AC3E}">
        <p14:creationId xmlns:p14="http://schemas.microsoft.com/office/powerpoint/2010/main" val="879933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778E88-D5C1-493B-8CBC-F97CACCEC0F3}" type="datetimeFigureOut">
              <a:rPr lang="zh-CN" altLang="en-US" smtClean="0"/>
              <a:t>2016-3-18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2026B6-A000-4B78-881A-D61FC469BB8B}" type="slidenum">
              <a:rPr lang="zh-CN" altLang="en-US" smtClean="0"/>
              <a:t>‹#›</a:t>
            </a:fld>
            <a:endParaRPr lang="zh-CN" altLang="en-US"/>
          </a:p>
        </p:txBody>
      </p:sp>
    </p:spTree>
    <p:extLst>
      <p:ext uri="{BB962C8B-B14F-4D97-AF65-F5344CB8AC3E}">
        <p14:creationId xmlns:p14="http://schemas.microsoft.com/office/powerpoint/2010/main" val="3779518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o.zuowen.chazidian.com/cse/search?s=9655766424255419243&amp;entry=1&amp;q=%E9%83%91%E5%9F%B9%E6%B0%9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ctrTitle"/>
          </p:nvPr>
        </p:nvSpPr>
        <p:spPr>
          <a:xfrm>
            <a:off x="107950" y="2130425"/>
            <a:ext cx="9036050" cy="1470025"/>
          </a:xfrm>
        </p:spPr>
        <p:txBody>
          <a:bodyPr/>
          <a:lstStyle/>
          <a:p>
            <a:r>
              <a:rPr lang="zh-CN" altLang="zh-CN" sz="6000" b="1" dirty="0" smtClean="0">
                <a:solidFill>
                  <a:srgbClr val="FF0000"/>
                </a:solidFill>
              </a:rPr>
              <a:t>寓言类</a:t>
            </a:r>
            <a:r>
              <a:rPr lang="zh-CN" altLang="en-US" sz="5400" b="1" dirty="0" smtClean="0">
                <a:solidFill>
                  <a:srgbClr val="FF0000"/>
                </a:solidFill>
              </a:rPr>
              <a:t>新</a:t>
            </a:r>
            <a:r>
              <a:rPr lang="zh-CN" altLang="zh-CN" sz="5400" b="1" dirty="0" smtClean="0">
                <a:solidFill>
                  <a:srgbClr val="FF0000"/>
                </a:solidFill>
              </a:rPr>
              <a:t>材料作文</a:t>
            </a:r>
            <a:r>
              <a:rPr lang="zh-CN" altLang="en-US" sz="5400" b="1" dirty="0" smtClean="0">
                <a:solidFill>
                  <a:srgbClr val="FF0000"/>
                </a:solidFill>
              </a:rPr>
              <a:t>立意角度</a:t>
            </a:r>
          </a:p>
        </p:txBody>
      </p:sp>
    </p:spTree>
    <p:extLst>
      <p:ext uri="{BB962C8B-B14F-4D97-AF65-F5344CB8AC3E}">
        <p14:creationId xmlns:p14="http://schemas.microsoft.com/office/powerpoint/2010/main" val="24446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51520" y="692696"/>
            <a:ext cx="8435280" cy="5174704"/>
          </a:xfrm>
        </p:spPr>
        <p:txBody>
          <a:bodyPr/>
          <a:lstStyle/>
          <a:p>
            <a:r>
              <a:rPr lang="zh-CN" altLang="en-US" sz="2000" dirty="0" smtClean="0"/>
              <a:t>材料</a:t>
            </a:r>
            <a:endParaRPr lang="zh-CN" altLang="en-US" sz="2000" dirty="0"/>
          </a:p>
          <a:p>
            <a:r>
              <a:rPr lang="zh-CN" altLang="en-US" sz="2000" dirty="0"/>
              <a:t>野兔是一种十分狡猾的动物，缺乏经验的猎手很难捕获到它们。但是一到下雪天，野兔的末日就到了。因为野兔从来不敢走没有自己脚印的路，当它从窝中出来觅食时，它总是小心翼翼的，一有风吹草动就会逃之夭夭。但走过一段路后，如果是安全的，它返回时也会按照原路。猎人就是根据野兔的这一特性，只要找到野兔在雪地上留下的脚印，然后设一个机关，第二天早上就可以收获猎物了。兔子的致命缺点就是太相信自己走过的路了。</a:t>
            </a:r>
          </a:p>
          <a:p>
            <a:r>
              <a:rPr lang="zh-CN" altLang="en-US" sz="2000" dirty="0"/>
              <a:t>要求全面理解材料，但可以选择一个侧面、一个角度构思作文。自主确定立意，确定问题，确定标题；不要脱离材料的含意作文，不要套作，不得抄袭。</a:t>
            </a:r>
          </a:p>
          <a:p>
            <a:endParaRPr lang="zh-CN" altLang="en-US" sz="2000" dirty="0"/>
          </a:p>
        </p:txBody>
      </p:sp>
    </p:spTree>
    <p:extLst>
      <p:ext uri="{BB962C8B-B14F-4D97-AF65-F5344CB8AC3E}">
        <p14:creationId xmlns:p14="http://schemas.microsoft.com/office/powerpoint/2010/main" val="1566480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981200"/>
            <a:ext cx="8507288" cy="3886200"/>
          </a:xfrm>
        </p:spPr>
        <p:txBody>
          <a:bodyPr/>
          <a:lstStyle/>
          <a:p>
            <a:r>
              <a:rPr lang="zh-CN" altLang="en-US" sz="2800" dirty="0" smtClean="0"/>
              <a:t>走</a:t>
            </a:r>
            <a:r>
              <a:rPr lang="zh-CN" altLang="en-US" sz="2800" dirty="0"/>
              <a:t>熟悉的路也会摔倒。</a:t>
            </a:r>
          </a:p>
          <a:p>
            <a:r>
              <a:rPr lang="zh-CN" altLang="en-US" sz="2800" dirty="0" smtClean="0"/>
              <a:t>不能</a:t>
            </a:r>
            <a:r>
              <a:rPr lang="zh-CN" altLang="en-US" sz="2800" dirty="0"/>
              <a:t>用一成不变的眼光去看待不断变化的世界。</a:t>
            </a:r>
          </a:p>
          <a:p>
            <a:r>
              <a:rPr lang="zh-CN" altLang="en-US" sz="2800" dirty="0" smtClean="0"/>
              <a:t>别</a:t>
            </a:r>
            <a:r>
              <a:rPr lang="zh-CN" altLang="en-US" sz="2800" dirty="0"/>
              <a:t>摔在熟悉的路上</a:t>
            </a:r>
            <a:r>
              <a:rPr lang="zh-CN" altLang="en-US" sz="2800" dirty="0" smtClean="0"/>
              <a:t>。</a:t>
            </a:r>
            <a:endParaRPr lang="en-US" altLang="zh-CN" sz="2800" dirty="0" smtClean="0"/>
          </a:p>
          <a:p>
            <a:r>
              <a:rPr lang="zh-CN" altLang="en-US" sz="2800" b="1" u="sng" dirty="0" smtClean="0">
                <a:solidFill>
                  <a:srgbClr val="FF0000"/>
                </a:solidFill>
              </a:rPr>
              <a:t>立意方法：抓住</a:t>
            </a:r>
            <a:r>
              <a:rPr lang="zh-CN" altLang="en-US" sz="2800" b="1" u="sng" dirty="0">
                <a:solidFill>
                  <a:srgbClr val="FF0000"/>
                </a:solidFill>
              </a:rPr>
              <a:t>材料的</a:t>
            </a:r>
            <a:r>
              <a:rPr lang="zh-CN" altLang="en-US" sz="2800" b="1" u="sng" dirty="0" smtClean="0">
                <a:solidFill>
                  <a:srgbClr val="FF0000"/>
                </a:solidFill>
              </a:rPr>
              <a:t>关键句</a:t>
            </a:r>
            <a:r>
              <a:rPr lang="zh-CN" altLang="en-US" sz="2800" dirty="0" smtClean="0"/>
              <a:t>。</a:t>
            </a:r>
            <a:r>
              <a:rPr lang="zh-CN" altLang="en-US" sz="2800" dirty="0"/>
              <a:t>有的材料为突出中心，有时会在材料中设置关键句，抓住关键句，就能把握材料主旨，准确理解材料，正确立意。</a:t>
            </a:r>
          </a:p>
          <a:p>
            <a:endParaRPr lang="zh-CN" altLang="en-US" dirty="0"/>
          </a:p>
        </p:txBody>
      </p:sp>
    </p:spTree>
    <p:extLst>
      <p:ext uri="{BB962C8B-B14F-4D97-AF65-F5344CB8AC3E}">
        <p14:creationId xmlns:p14="http://schemas.microsoft.com/office/powerpoint/2010/main" val="3357212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51520" y="548680"/>
            <a:ext cx="8712968" cy="5318720"/>
          </a:xfrm>
        </p:spPr>
        <p:txBody>
          <a:bodyPr/>
          <a:lstStyle/>
          <a:p>
            <a:r>
              <a:rPr lang="zh-CN" altLang="en-US" sz="2000" dirty="0" smtClean="0"/>
              <a:t>材料：</a:t>
            </a:r>
            <a:endParaRPr lang="zh-CN" altLang="en-US" sz="2000" dirty="0"/>
          </a:p>
          <a:p>
            <a:r>
              <a:rPr lang="zh-CN" altLang="en-US" sz="2000" dirty="0"/>
              <a:t>有一老一小两个人同时在沙漠里种胡杨树。年轻人待树苗成活以后，每隔三天就要来给它浇水，而老人一等到树苗成活以后，就来得很少；即使来了，也只是把被风刮倒的树苗扶一扶，不浇一点水。转眼几年过去了，胡杨树都长得很粗了。忽然有一天刮起了沙尘暴，第二天风停后，两人惊讶地发现，年轻人种的胡杨几乎全被风刮倒了，有的甚至连根拔起；而老人种的树，只是被风吹折了一些树枝，吹掉了一些树叶。年轻人很诧异，问起原因，老人道：“你经常给树浇水施肥，它的根就不往泥土深处扎。我把树载活以后就不去理睬它，逼得它们不得不把自己的根一直扎到地底下的泉源中去。有这么深的根，这些树怎能轻易被风刮倒？”</a:t>
            </a:r>
          </a:p>
          <a:p>
            <a:r>
              <a:rPr lang="zh-CN" altLang="en-US" sz="2000" dirty="0"/>
              <a:t>要求全面理解材料，但可以选择一个侧面、一个角度构思作文。自主确定立意，确定了文体，确定标题；不要脱离材料的含义作文，不要套作，不得抄袭。</a:t>
            </a:r>
          </a:p>
          <a:p>
            <a:endParaRPr lang="zh-CN" altLang="en-US" sz="2000" dirty="0"/>
          </a:p>
        </p:txBody>
      </p:sp>
    </p:spTree>
    <p:extLst>
      <p:ext uri="{BB962C8B-B14F-4D97-AF65-F5344CB8AC3E}">
        <p14:creationId xmlns:p14="http://schemas.microsoft.com/office/powerpoint/2010/main" val="3567575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404664"/>
            <a:ext cx="8686800" cy="1944216"/>
          </a:xfrm>
        </p:spPr>
        <p:txBody>
          <a:bodyPr/>
          <a:lstStyle/>
          <a:p>
            <a:pPr algn="l"/>
            <a:r>
              <a:rPr lang="zh-CN" altLang="en-US" sz="2000" dirty="0"/>
              <a:t>我们知道，世界上的每一个事物都不是孤立存在的，而是互相联系的。如果我们能从分析材料中的事物之间的关系入手，也能够为准确立意找到依据。比如：依存关系（如学与问），主次关系（如奉献与索取），取舍关系（如自卑与自强），条件关系 （如继承与创新。只有辨明这些关系，才能有利于作文的构思</a:t>
            </a:r>
            <a:r>
              <a:rPr lang="zh-CN" altLang="en-US" sz="2000" dirty="0" smtClean="0"/>
              <a:t>。</a:t>
            </a:r>
            <a:r>
              <a:rPr lang="en-US" altLang="zh-CN" sz="2000" dirty="0" smtClean="0">
                <a:solidFill>
                  <a:srgbClr val="FF0000"/>
                </a:solidFill>
              </a:rPr>
              <a:t/>
            </a:r>
            <a:br>
              <a:rPr lang="en-US" altLang="zh-CN" sz="2000" dirty="0" smtClean="0">
                <a:solidFill>
                  <a:srgbClr val="FF0000"/>
                </a:solidFill>
              </a:rPr>
            </a:br>
            <a:endParaRPr lang="zh-CN" altLang="en-US" sz="2000" dirty="0"/>
          </a:p>
        </p:txBody>
      </p:sp>
      <p:sp>
        <p:nvSpPr>
          <p:cNvPr id="3" name="内容占位符 2"/>
          <p:cNvSpPr>
            <a:spLocks noGrp="1"/>
          </p:cNvSpPr>
          <p:nvPr>
            <p:ph idx="1"/>
          </p:nvPr>
        </p:nvSpPr>
        <p:spPr>
          <a:xfrm>
            <a:off x="0" y="2420888"/>
            <a:ext cx="9108504" cy="3446512"/>
          </a:xfrm>
        </p:spPr>
        <p:txBody>
          <a:bodyPr/>
          <a:lstStyle/>
          <a:p>
            <a:r>
              <a:rPr lang="zh-CN" altLang="en-US" sz="2000" dirty="0"/>
              <a:t>老人利用胡杨树来给年轻人上了一课。年轻人对胡杨树精心照料，浇水很多，树在沙尘暴中大部分倒下了；老人不对胡杨树呵护备至反而在沙尘暴中挺过来了</a:t>
            </a:r>
            <a:r>
              <a:rPr lang="zh-CN" altLang="en-US" sz="2000" dirty="0" smtClean="0"/>
              <a:t>。</a:t>
            </a:r>
            <a:r>
              <a:rPr lang="zh-CN" altLang="en-US" sz="2000" dirty="0"/>
              <a:t>根据事物间的这种联系，你觉得该如何立意呢？</a:t>
            </a:r>
          </a:p>
          <a:p>
            <a:r>
              <a:rPr lang="zh-CN" altLang="en-US" sz="2000" dirty="0" smtClean="0"/>
              <a:t>从</a:t>
            </a:r>
            <a:r>
              <a:rPr lang="zh-CN" altLang="en-US" sz="2000" dirty="0"/>
              <a:t>“老人种的胡杨在沙尘暴后无</a:t>
            </a:r>
            <a:r>
              <a:rPr lang="zh-CN" altLang="en-US" sz="2000" dirty="0" smtClean="0"/>
              <a:t>碍” 这</a:t>
            </a:r>
            <a:r>
              <a:rPr lang="zh-CN" altLang="en-US" sz="2000" dirty="0"/>
              <a:t>一点分析，可以得到这样的结论：在子女的教育、人才的培养方面，一定要有科学的方法、长远的眼光。</a:t>
            </a:r>
          </a:p>
          <a:p>
            <a:r>
              <a:rPr lang="zh-CN" altLang="en-US" sz="2000" dirty="0" smtClean="0"/>
              <a:t>从</a:t>
            </a:r>
            <a:r>
              <a:rPr lang="zh-CN" altLang="en-US" sz="2000" dirty="0"/>
              <a:t>“年轻人种的胡杨在沙尘暴后全被风</a:t>
            </a:r>
            <a:r>
              <a:rPr lang="zh-CN" altLang="en-US" sz="2000" dirty="0" smtClean="0"/>
              <a:t>刮倒”这</a:t>
            </a:r>
            <a:r>
              <a:rPr lang="zh-CN" altLang="en-US" sz="2000" dirty="0"/>
              <a:t>一点分析，可以得到这样的结论：一味关心爱护有可能会贻误被关爱者的一生。</a:t>
            </a:r>
          </a:p>
          <a:p>
            <a:r>
              <a:rPr lang="zh-CN" altLang="en-US" sz="2000" dirty="0" smtClean="0"/>
              <a:t>从</a:t>
            </a:r>
            <a:r>
              <a:rPr lang="zh-CN" altLang="en-US" sz="2000" dirty="0"/>
              <a:t>“胡杨树如何才能抵挡</a:t>
            </a:r>
            <a:r>
              <a:rPr lang="zh-CN" altLang="en-US" sz="2000" dirty="0" smtClean="0"/>
              <a:t>沙尘暴”这</a:t>
            </a:r>
            <a:r>
              <a:rPr lang="zh-CN" altLang="en-US" sz="2000" dirty="0"/>
              <a:t>一点上分析，可以得到这样的结论：逆境成才、顺境可能会使生命变得脆弱、要夯实基础</a:t>
            </a:r>
            <a:r>
              <a:rPr lang="zh-CN" altLang="en-US" sz="2000" dirty="0" smtClean="0"/>
              <a:t>。</a:t>
            </a:r>
            <a:endParaRPr lang="en-US" altLang="zh-CN" sz="2000" dirty="0" smtClean="0"/>
          </a:p>
          <a:p>
            <a:r>
              <a:rPr lang="zh-CN" altLang="en-US" sz="2000" b="1" u="sng" dirty="0" smtClean="0">
                <a:solidFill>
                  <a:srgbClr val="FF0000"/>
                </a:solidFill>
              </a:rPr>
              <a:t>立意方法：</a:t>
            </a:r>
            <a:r>
              <a:rPr lang="zh-CN" altLang="en-US" sz="2000" b="1" u="sng" dirty="0" smtClean="0"/>
              <a:t>从辨明关系入手</a:t>
            </a:r>
            <a:endParaRPr lang="zh-CN" altLang="en-US" sz="2000" b="1" u="sng" dirty="0"/>
          </a:p>
          <a:p>
            <a:endParaRPr lang="zh-CN" altLang="en-US" sz="2400" dirty="0"/>
          </a:p>
        </p:txBody>
      </p:sp>
    </p:spTree>
    <p:extLst>
      <p:ext uri="{BB962C8B-B14F-4D97-AF65-F5344CB8AC3E}">
        <p14:creationId xmlns:p14="http://schemas.microsoft.com/office/powerpoint/2010/main" val="42831698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79512" y="548680"/>
            <a:ext cx="8507288" cy="5318720"/>
          </a:xfrm>
        </p:spPr>
        <p:txBody>
          <a:bodyPr/>
          <a:lstStyle/>
          <a:p>
            <a:r>
              <a:rPr lang="zh-CN" altLang="en-US" dirty="0"/>
              <a:t>阅读下面这首小诗，根据要求作文。</a:t>
            </a:r>
          </a:p>
          <a:p>
            <a:r>
              <a:rPr lang="zh-CN" altLang="en-US" dirty="0" smtClean="0"/>
              <a:t>      一面镜子 </a:t>
            </a:r>
            <a:endParaRPr lang="en-US" altLang="zh-CN" dirty="0" smtClean="0"/>
          </a:p>
          <a:p>
            <a:pPr marL="0" indent="0">
              <a:buNone/>
            </a:pPr>
            <a:r>
              <a:rPr lang="zh-CN" altLang="en-US" dirty="0" smtClean="0">
                <a:latin typeface="楷体" panose="02010609060101010101" pitchFamily="49" charset="-122"/>
                <a:ea typeface="楷体" panose="02010609060101010101" pitchFamily="49" charset="-122"/>
              </a:rPr>
              <a:t>   照</a:t>
            </a:r>
            <a:r>
              <a:rPr lang="zh-CN" altLang="en-US" dirty="0">
                <a:latin typeface="楷体" panose="02010609060101010101" pitchFamily="49" charset="-122"/>
                <a:ea typeface="楷体" panose="02010609060101010101" pitchFamily="49" charset="-122"/>
              </a:rPr>
              <a:t>了一辈子人  </a:t>
            </a:r>
            <a:endParaRPr lang="en-US" altLang="zh-CN" dirty="0" smtClean="0">
              <a:latin typeface="楷体" panose="02010609060101010101" pitchFamily="49" charset="-122"/>
              <a:ea typeface="楷体" panose="02010609060101010101" pitchFamily="49" charset="-122"/>
            </a:endParaRPr>
          </a:p>
          <a:p>
            <a:pPr marL="0" indent="0">
              <a:buNone/>
            </a:pPr>
            <a:r>
              <a:rPr lang="zh-CN" altLang="en-US" dirty="0" smtClean="0">
                <a:latin typeface="楷体" panose="02010609060101010101" pitchFamily="49" charset="-122"/>
                <a:ea typeface="楷体" panose="02010609060101010101" pitchFamily="49" charset="-122"/>
              </a:rPr>
              <a:t>   就是</a:t>
            </a:r>
            <a:r>
              <a:rPr lang="zh-CN" altLang="en-US" dirty="0">
                <a:latin typeface="楷体" panose="02010609060101010101" pitchFamily="49" charset="-122"/>
                <a:ea typeface="楷体" panose="02010609060101010101" pitchFamily="49" charset="-122"/>
              </a:rPr>
              <a:t>没有照见自己  </a:t>
            </a:r>
            <a:endParaRPr lang="en-US" altLang="zh-CN" dirty="0" smtClean="0">
              <a:latin typeface="楷体" panose="02010609060101010101" pitchFamily="49" charset="-122"/>
              <a:ea typeface="楷体" panose="02010609060101010101" pitchFamily="49" charset="-122"/>
            </a:endParaRPr>
          </a:p>
          <a:p>
            <a:pPr marL="0" indent="0">
              <a:buNone/>
            </a:pPr>
            <a:r>
              <a:rPr lang="zh-CN" altLang="en-US" dirty="0" smtClean="0">
                <a:latin typeface="楷体" panose="02010609060101010101" pitchFamily="49" charset="-122"/>
                <a:ea typeface="楷体" panose="02010609060101010101" pitchFamily="49" charset="-122"/>
              </a:rPr>
              <a:t>   有一天</a:t>
            </a:r>
            <a:r>
              <a:rPr lang="zh-CN" altLang="en-US" dirty="0">
                <a:latin typeface="楷体" panose="02010609060101010101" pitchFamily="49" charset="-122"/>
                <a:ea typeface="楷体" panose="02010609060101010101" pitchFamily="49" charset="-122"/>
              </a:rPr>
              <a:t>它邂逅了另一面镜子 </a:t>
            </a:r>
            <a:endParaRPr lang="en-US" altLang="zh-CN" dirty="0" smtClean="0">
              <a:latin typeface="楷体" panose="02010609060101010101" pitchFamily="49" charset="-122"/>
              <a:ea typeface="楷体" panose="02010609060101010101" pitchFamily="49" charset="-122"/>
            </a:endParaRPr>
          </a:p>
          <a:p>
            <a:pPr marL="0" indent="0">
              <a:buNone/>
            </a:pPr>
            <a:r>
              <a:rPr lang="zh-CN" altLang="en-US" dirty="0" smtClean="0">
                <a:latin typeface="楷体" panose="02010609060101010101" pitchFamily="49" charset="-122"/>
                <a:ea typeface="楷体" panose="02010609060101010101" pitchFamily="49" charset="-122"/>
              </a:rPr>
              <a:t>   才</a:t>
            </a:r>
            <a:r>
              <a:rPr lang="zh-CN" altLang="en-US" dirty="0">
                <a:latin typeface="楷体" panose="02010609060101010101" pitchFamily="49" charset="-122"/>
                <a:ea typeface="楷体" panose="02010609060101010101" pitchFamily="49" charset="-122"/>
              </a:rPr>
              <a:t>看见了自己的真面目</a:t>
            </a:r>
          </a:p>
          <a:p>
            <a:r>
              <a:rPr lang="zh-CN" altLang="en-US" dirty="0"/>
              <a:t>结合自己的阅读感想，写一篇不少于</a:t>
            </a:r>
            <a:r>
              <a:rPr lang="en-US" altLang="zh-CN" dirty="0"/>
              <a:t>800</a:t>
            </a:r>
            <a:r>
              <a:rPr lang="zh-CN" altLang="en-US" dirty="0"/>
              <a:t>字的文章。</a:t>
            </a:r>
          </a:p>
        </p:txBody>
      </p:sp>
    </p:spTree>
    <p:extLst>
      <p:ext uri="{BB962C8B-B14F-4D97-AF65-F5344CB8AC3E}">
        <p14:creationId xmlns:p14="http://schemas.microsoft.com/office/powerpoint/2010/main" val="27268412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0" y="620688"/>
            <a:ext cx="9036496" cy="5246712"/>
          </a:xfrm>
        </p:spPr>
        <p:txBody>
          <a:bodyPr>
            <a:normAutofit lnSpcReduction="10000"/>
          </a:bodyPr>
          <a:lstStyle/>
          <a:p>
            <a:r>
              <a:rPr lang="zh-CN" altLang="en-US" sz="2400" dirty="0"/>
              <a:t>从“看见自己的真面目”可以看出来，说明原先镜子从来没看见自己的真面目，这不是否定吗？</a:t>
            </a:r>
          </a:p>
          <a:p>
            <a:r>
              <a:rPr lang="zh-CN" altLang="en-US" sz="2400" dirty="0" smtClean="0"/>
              <a:t>注意关联词</a:t>
            </a:r>
            <a:r>
              <a:rPr lang="zh-CN" altLang="en-US" sz="2400" dirty="0"/>
              <a:t>，“就是”</a:t>
            </a:r>
            <a:r>
              <a:rPr lang="zh-CN" altLang="en-US" sz="2400" dirty="0" smtClean="0"/>
              <a:t>“才” 。</a:t>
            </a:r>
            <a:r>
              <a:rPr lang="zh-CN" altLang="en-US" sz="2400" dirty="0"/>
              <a:t>表明诗歌的感情基调是深深的惋惜，是浅浅的责备，是淡淡的批评。诗歌意在批评镜子只能鉴人，不能鉴己；只能明察秋毫别人的得失，却看不到自己的庐山真面；只能知人，不能知己。</a:t>
            </a:r>
          </a:p>
          <a:p>
            <a:r>
              <a:rPr lang="zh-CN" altLang="en-US" sz="2400" dirty="0" smtClean="0"/>
              <a:t>是</a:t>
            </a:r>
            <a:r>
              <a:rPr lang="zh-CN" altLang="en-US" sz="2400" dirty="0"/>
              <a:t>批评镜子，还要由物及人立意。我认为诗歌意在告诫我们：</a:t>
            </a:r>
            <a:r>
              <a:rPr lang="zh-CN" altLang="en-US" sz="2400" u="sng" dirty="0"/>
              <a:t>不但要知彼，更要知己</a:t>
            </a:r>
            <a:r>
              <a:rPr lang="zh-CN" altLang="en-US" sz="2400" dirty="0"/>
              <a:t>。</a:t>
            </a:r>
            <a:r>
              <a:rPr lang="zh-CN" altLang="en-US" sz="2400" u="sng" dirty="0"/>
              <a:t>要认清自己，不但要知人，更要察己</a:t>
            </a:r>
            <a:r>
              <a:rPr lang="zh-CN" altLang="en-US" sz="2400" dirty="0"/>
              <a:t>，</a:t>
            </a:r>
            <a:r>
              <a:rPr lang="zh-CN" altLang="en-US" sz="2400" u="sng" dirty="0"/>
              <a:t>不但要全面准确地了解别人，更要客观公正地评价自己</a:t>
            </a:r>
            <a:r>
              <a:rPr lang="zh-CN" altLang="en-US" sz="2400" dirty="0" smtClean="0"/>
              <a:t>。</a:t>
            </a:r>
            <a:endParaRPr lang="en-US" altLang="zh-CN" sz="2400" dirty="0" smtClean="0"/>
          </a:p>
          <a:p>
            <a:r>
              <a:rPr lang="zh-CN" altLang="en-US" sz="2400" dirty="0"/>
              <a:t>最佳</a:t>
            </a:r>
            <a:r>
              <a:rPr lang="zh-CN" altLang="en-US" sz="2400" dirty="0" smtClean="0"/>
              <a:t>题目：为</a:t>
            </a:r>
            <a:r>
              <a:rPr lang="zh-CN" altLang="en-US" sz="2400" dirty="0"/>
              <a:t>自己准备一面“镜子”。</a:t>
            </a:r>
          </a:p>
          <a:p>
            <a:r>
              <a:rPr lang="zh-CN" altLang="en-US" sz="2400" dirty="0" smtClean="0"/>
              <a:t>立意方法</a:t>
            </a:r>
            <a:r>
              <a:rPr lang="zh-CN" altLang="en-US" sz="2400" dirty="0"/>
              <a:t>：</a:t>
            </a:r>
            <a:r>
              <a:rPr lang="zh-CN" altLang="en-US" sz="2400" b="1" u="sng" dirty="0">
                <a:solidFill>
                  <a:srgbClr val="FF0000"/>
                </a:solidFill>
              </a:rPr>
              <a:t>从把握材料的感情倾向入手</a:t>
            </a:r>
            <a:r>
              <a:rPr lang="zh-CN" altLang="en-US" sz="2400" b="1" dirty="0" smtClean="0"/>
              <a:t>。</a:t>
            </a:r>
            <a:endParaRPr lang="en-US" altLang="zh-CN" sz="2400" b="1" dirty="0" smtClean="0"/>
          </a:p>
          <a:p>
            <a:r>
              <a:rPr lang="zh-CN" altLang="en-US" sz="2400" dirty="0" smtClean="0"/>
              <a:t>把握</a:t>
            </a:r>
            <a:r>
              <a:rPr lang="zh-CN" altLang="en-US" sz="2400" dirty="0"/>
              <a:t>材料的情感倾向。一些材料在叙述、说明或评论某个事物时，具有明显地情感倾向，此时可从材料的情感倾向入手来审题立意。</a:t>
            </a:r>
          </a:p>
          <a:p>
            <a:endParaRPr lang="zh-CN" altLang="en-US" sz="2000" dirty="0"/>
          </a:p>
        </p:txBody>
      </p:sp>
    </p:spTree>
    <p:extLst>
      <p:ext uri="{BB962C8B-B14F-4D97-AF65-F5344CB8AC3E}">
        <p14:creationId xmlns:p14="http://schemas.microsoft.com/office/powerpoint/2010/main" val="1060136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07504" y="692696"/>
            <a:ext cx="8579296" cy="5174704"/>
          </a:xfrm>
        </p:spPr>
        <p:txBody>
          <a:bodyPr>
            <a:normAutofit fontScale="92500" lnSpcReduction="20000"/>
          </a:bodyPr>
          <a:lstStyle/>
          <a:p>
            <a:endParaRPr lang="en-US" altLang="zh-CN" sz="2800" dirty="0" smtClean="0">
              <a:solidFill>
                <a:srgbClr val="FF0000"/>
              </a:solidFill>
            </a:endParaRPr>
          </a:p>
          <a:p>
            <a:endParaRPr lang="en-US" altLang="zh-CN" sz="2800" dirty="0">
              <a:solidFill>
                <a:srgbClr val="FF0000"/>
              </a:solidFill>
            </a:endParaRPr>
          </a:p>
          <a:p>
            <a:r>
              <a:rPr lang="zh-CN" altLang="en-US" sz="2800" dirty="0" smtClean="0">
                <a:solidFill>
                  <a:srgbClr val="FF0000"/>
                </a:solidFill>
              </a:rPr>
              <a:t>学游泳</a:t>
            </a:r>
            <a:endParaRPr lang="en-US" altLang="zh-CN" sz="2800" dirty="0" smtClean="0">
              <a:solidFill>
                <a:srgbClr val="FF0000"/>
              </a:solidFill>
            </a:endParaRPr>
          </a:p>
          <a:p>
            <a:r>
              <a:rPr lang="zh-CN" altLang="en-US" sz="2800" dirty="0" smtClean="0">
                <a:solidFill>
                  <a:schemeClr val="tx1">
                    <a:lumMod val="95000"/>
                    <a:lumOff val="5000"/>
                  </a:schemeClr>
                </a:solidFill>
              </a:rPr>
              <a:t>从角色（主角）入手</a:t>
            </a:r>
            <a:endParaRPr lang="en-US" altLang="zh-CN" sz="2800" dirty="0">
              <a:solidFill>
                <a:srgbClr val="FF0000"/>
              </a:solidFill>
            </a:endParaRPr>
          </a:p>
          <a:p>
            <a:r>
              <a:rPr lang="zh-CN" altLang="en-US" sz="2800" dirty="0" smtClean="0">
                <a:solidFill>
                  <a:srgbClr val="FF0000"/>
                </a:solidFill>
              </a:rPr>
              <a:t>乌鸦</a:t>
            </a:r>
            <a:r>
              <a:rPr lang="zh-CN" altLang="en-US" sz="2800" dirty="0">
                <a:solidFill>
                  <a:srgbClr val="FF0000"/>
                </a:solidFill>
              </a:rPr>
              <a:t>学抓羊</a:t>
            </a:r>
            <a:r>
              <a:rPr lang="zh-CN" altLang="en-US" sz="2800" dirty="0"/>
              <a:t>                     </a:t>
            </a:r>
            <a:endParaRPr lang="en-US" altLang="zh-CN" sz="2800" dirty="0" smtClean="0"/>
          </a:p>
          <a:p>
            <a:r>
              <a:rPr lang="zh-CN" altLang="en-US" sz="2800" dirty="0" smtClean="0"/>
              <a:t>从</a:t>
            </a:r>
            <a:r>
              <a:rPr lang="zh-CN" altLang="en-US" sz="2800" dirty="0"/>
              <a:t>分析原因入手    </a:t>
            </a:r>
            <a:endParaRPr lang="en-US" altLang="zh-CN" sz="2800" dirty="0" smtClean="0"/>
          </a:p>
          <a:p>
            <a:r>
              <a:rPr lang="zh-CN" altLang="en-US" sz="2800" dirty="0" smtClean="0">
                <a:solidFill>
                  <a:srgbClr val="FF0000"/>
                </a:solidFill>
              </a:rPr>
              <a:t>野兔   </a:t>
            </a:r>
            <a:endParaRPr lang="en-US" altLang="zh-CN" sz="2800" dirty="0" smtClean="0">
              <a:solidFill>
                <a:srgbClr val="FF0000"/>
              </a:solidFill>
            </a:endParaRPr>
          </a:p>
          <a:p>
            <a:r>
              <a:rPr lang="zh-CN" altLang="en-US" sz="2800" dirty="0" smtClean="0"/>
              <a:t>从</a:t>
            </a:r>
            <a:r>
              <a:rPr lang="zh-CN" altLang="en-US" sz="2800" dirty="0"/>
              <a:t>抓关键句</a:t>
            </a:r>
            <a:r>
              <a:rPr lang="zh-CN" altLang="en-US" sz="2800" dirty="0" smtClean="0"/>
              <a:t>入手</a:t>
            </a:r>
            <a:endParaRPr lang="en-US" altLang="zh-CN" sz="2800" dirty="0" smtClean="0"/>
          </a:p>
          <a:p>
            <a:r>
              <a:rPr lang="zh-CN" altLang="en-US" sz="2800" dirty="0" smtClean="0">
                <a:solidFill>
                  <a:srgbClr val="FF0000"/>
                </a:solidFill>
              </a:rPr>
              <a:t>胡杨树</a:t>
            </a:r>
            <a:endParaRPr lang="en-US" altLang="zh-CN" sz="2800" dirty="0" smtClean="0">
              <a:solidFill>
                <a:srgbClr val="FF0000"/>
              </a:solidFill>
            </a:endParaRPr>
          </a:p>
          <a:p>
            <a:r>
              <a:rPr lang="zh-CN" altLang="en-US" sz="2800" dirty="0" smtClean="0"/>
              <a:t>从</a:t>
            </a:r>
            <a:r>
              <a:rPr lang="zh-CN" altLang="en-US" sz="2800" dirty="0"/>
              <a:t>辨明关系入手     </a:t>
            </a:r>
            <a:r>
              <a:rPr lang="zh-CN" altLang="en-US" sz="2800" dirty="0" smtClean="0"/>
              <a:t> </a:t>
            </a:r>
            <a:endParaRPr lang="en-US" altLang="zh-CN" sz="2800" dirty="0" smtClean="0"/>
          </a:p>
          <a:p>
            <a:r>
              <a:rPr lang="zh-CN" altLang="en-US" sz="2800" dirty="0" smtClean="0">
                <a:solidFill>
                  <a:srgbClr val="FF0000"/>
                </a:solidFill>
              </a:rPr>
              <a:t>镜子</a:t>
            </a:r>
          </a:p>
          <a:p>
            <a:r>
              <a:rPr lang="zh-CN" altLang="en-US" sz="2800" dirty="0" smtClean="0"/>
              <a:t>从</a:t>
            </a:r>
            <a:r>
              <a:rPr lang="zh-CN" altLang="en-US" sz="2800" dirty="0"/>
              <a:t>感情倾向入手</a:t>
            </a:r>
          </a:p>
          <a:p>
            <a:endParaRPr lang="zh-CN" altLang="en-US" dirty="0"/>
          </a:p>
        </p:txBody>
      </p:sp>
    </p:spTree>
    <p:extLst>
      <p:ext uri="{BB962C8B-B14F-4D97-AF65-F5344CB8AC3E}">
        <p14:creationId xmlns:p14="http://schemas.microsoft.com/office/powerpoint/2010/main" val="4107972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79512" y="692696"/>
            <a:ext cx="8507288" cy="5174704"/>
          </a:xfrm>
        </p:spPr>
        <p:txBody>
          <a:bodyPr/>
          <a:lstStyle/>
          <a:p>
            <a:r>
              <a:rPr lang="zh-CN" altLang="en-US" u="sng" dirty="0" smtClean="0">
                <a:solidFill>
                  <a:srgbClr val="FF0000"/>
                </a:solidFill>
              </a:rPr>
              <a:t>审题立意原则</a:t>
            </a:r>
            <a:endParaRPr lang="zh-CN" altLang="en-US" u="sng" dirty="0">
              <a:solidFill>
                <a:srgbClr val="FF0000"/>
              </a:solidFill>
            </a:endParaRPr>
          </a:p>
          <a:p>
            <a:r>
              <a:rPr lang="en-US" altLang="zh-CN" sz="2800" dirty="0"/>
              <a:t>1</a:t>
            </a:r>
            <a:r>
              <a:rPr lang="zh-CN" altLang="en-US" sz="2800" dirty="0"/>
              <a:t>．整体性原则：新出来作文的审题要有全局意识，要从材料的整体着眼，不能纠缠局部的细节，否则很有可能出现偏题走题现象。</a:t>
            </a:r>
          </a:p>
          <a:p>
            <a:r>
              <a:rPr lang="en-US" altLang="zh-CN" sz="2800" dirty="0"/>
              <a:t>2</a:t>
            </a:r>
            <a:r>
              <a:rPr lang="zh-CN" altLang="en-US" sz="2800" dirty="0"/>
              <a:t>．多向性原则：一般来说，新材料作文中材料所蕴涵的观点并不是唯一的，从不同的角度可以得到不同的结论，因此，要学会多角度审视材料。</a:t>
            </a:r>
          </a:p>
          <a:p>
            <a:r>
              <a:rPr lang="en-US" altLang="zh-CN" sz="2800" dirty="0"/>
              <a:t>3</a:t>
            </a:r>
            <a:r>
              <a:rPr lang="zh-CN" altLang="en-US" sz="2800" dirty="0"/>
              <a:t>．筛选性原则：因为我们从材料中获得的观点具有多样性，因此，在进入写作时对所得到的观点还要进行适当的筛选。筛选的原则： ①服从材料的整体；②观点可能比较新颖；③自己有话可说。</a:t>
            </a:r>
          </a:p>
          <a:p>
            <a:endParaRPr lang="zh-CN" altLang="en-US" sz="2000" dirty="0"/>
          </a:p>
        </p:txBody>
      </p:sp>
    </p:spTree>
    <p:extLst>
      <p:ext uri="{BB962C8B-B14F-4D97-AF65-F5344CB8AC3E}">
        <p14:creationId xmlns:p14="http://schemas.microsoft.com/office/powerpoint/2010/main" val="2397076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内容占位符 2"/>
          <p:cNvSpPr>
            <a:spLocks noGrp="1"/>
          </p:cNvSpPr>
          <p:nvPr>
            <p:ph idx="1"/>
          </p:nvPr>
        </p:nvSpPr>
        <p:spPr>
          <a:xfrm>
            <a:off x="0" y="476250"/>
            <a:ext cx="8964613" cy="5649913"/>
          </a:xfrm>
        </p:spPr>
        <p:txBody>
          <a:bodyPr/>
          <a:lstStyle/>
          <a:p>
            <a:r>
              <a:rPr lang="zh-CN" altLang="en-US" sz="2600" dirty="0" smtClean="0">
                <a:latin typeface="楷体" pitchFamily="49" charset="-122"/>
                <a:ea typeface="楷体" pitchFamily="49" charset="-122"/>
              </a:rPr>
              <a:t>动物园里来了一位哲学教授，向动物们传授哲学。哲学教授讲了好多空洞的理论，接着说：“任何事物都必须从基础做起，就如任何建筑都必须从底层做起。”有一只青蛙听得不耐烦了，就向教授发问：“请问教授，真的所有建筑都必须从底层做起吗？”哲学教授瞄了青蛙一眼：“当然！井底之蛙！”青蛙反击说：“正因为是井底之蛙，我才问你</a:t>
            </a:r>
            <a:r>
              <a:rPr lang="en-US" altLang="zh-CN" sz="2600" dirty="0" smtClean="0">
                <a:latin typeface="楷体" pitchFamily="49" charset="-122"/>
                <a:ea typeface="楷体" pitchFamily="49" charset="-122"/>
              </a:rPr>
              <a:t>——</a:t>
            </a:r>
            <a:r>
              <a:rPr lang="zh-CN" altLang="en-US" sz="2600" dirty="0" smtClean="0">
                <a:latin typeface="楷体" pitchFamily="49" charset="-122"/>
                <a:ea typeface="楷体" pitchFamily="49" charset="-122"/>
              </a:rPr>
              <a:t>难道打井也从底层做起吗？”哲学教授哑口无言。动物们纷纷说：“是啊，即使是井底之蛙，他也有自己独特的见解，何况不是呢？</a:t>
            </a:r>
            <a:r>
              <a:rPr lang="zh-CN" altLang="en-US" sz="2600" dirty="0" smtClean="0"/>
              <a:t>”</a:t>
            </a:r>
          </a:p>
          <a:p>
            <a:r>
              <a:rPr lang="zh-CN" altLang="en-US" sz="2600" dirty="0" smtClean="0"/>
              <a:t>要求全面理解材料，但可以选择一个侧面、一个角度构思作文。自主确定立意，确定文体，确定标题；不要脱离材料的含意作文，不要套作，不得抄袭。</a:t>
            </a:r>
          </a:p>
          <a:p>
            <a:endParaRPr lang="zh-CN" altLang="en-US" dirty="0" smtClean="0"/>
          </a:p>
        </p:txBody>
      </p:sp>
    </p:spTree>
    <p:extLst>
      <p:ext uri="{BB962C8B-B14F-4D97-AF65-F5344CB8AC3E}">
        <p14:creationId xmlns:p14="http://schemas.microsoft.com/office/powerpoint/2010/main" val="26924039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内容占位符 2"/>
          <p:cNvSpPr>
            <a:spLocks noGrp="1"/>
          </p:cNvSpPr>
          <p:nvPr>
            <p:ph idx="1"/>
          </p:nvPr>
        </p:nvSpPr>
        <p:spPr>
          <a:xfrm>
            <a:off x="0" y="476250"/>
            <a:ext cx="8964613" cy="5649913"/>
          </a:xfrm>
        </p:spPr>
        <p:txBody>
          <a:bodyPr/>
          <a:lstStyle/>
          <a:p>
            <a:r>
              <a:rPr lang="zh-CN" altLang="en-US" sz="2800" dirty="0" smtClean="0"/>
              <a:t>读完这则寓言故事，我们应该明白，它讲的是一个哲学教授和青蛙以及其它动物们之间的故事，结果是这个哲学教授被青蛙和其它动物们驳倒。</a:t>
            </a:r>
            <a:endParaRPr lang="en-US" altLang="zh-CN" sz="2800" dirty="0" smtClean="0"/>
          </a:p>
          <a:p>
            <a:r>
              <a:rPr lang="zh-CN" altLang="en-US" sz="2400" dirty="0" smtClean="0"/>
              <a:t>否定教授是因为：（</a:t>
            </a:r>
            <a:r>
              <a:rPr lang="en-US" altLang="zh-CN" sz="2400" dirty="0" smtClean="0"/>
              <a:t>1</a:t>
            </a:r>
            <a:r>
              <a:rPr lang="zh-CN" altLang="en-US" sz="2400" dirty="0" smtClean="0"/>
              <a:t>）理论与实践脱离。（专业水平）（</a:t>
            </a:r>
            <a:r>
              <a:rPr lang="en-US" altLang="zh-CN" sz="2400" dirty="0" smtClean="0"/>
              <a:t>2</a:t>
            </a:r>
            <a:r>
              <a:rPr lang="zh-CN" altLang="en-US" sz="2400" dirty="0" smtClean="0"/>
              <a:t>）说话过于绝对</a:t>
            </a:r>
            <a:r>
              <a:rPr lang="zh-CN" altLang="en-US" sz="2400" dirty="0" smtClean="0"/>
              <a:t>。（</a:t>
            </a:r>
            <a:r>
              <a:rPr lang="en-US" altLang="zh-CN" sz="2400" smtClean="0"/>
              <a:t>3</a:t>
            </a:r>
            <a:r>
              <a:rPr lang="zh-CN" altLang="en-US" sz="2400" smtClean="0"/>
              <a:t>）轻视别人。（</a:t>
            </a:r>
            <a:r>
              <a:rPr lang="zh-CN" altLang="en-US" sz="2400" dirty="0" smtClean="0"/>
              <a:t>专业态度）</a:t>
            </a:r>
            <a:endParaRPr lang="en-US" altLang="zh-CN" sz="2400" dirty="0" smtClean="0"/>
          </a:p>
          <a:p>
            <a:r>
              <a:rPr lang="zh-CN" altLang="en-US" sz="2400" dirty="0" smtClean="0"/>
              <a:t>肯定青蛙是因为：（</a:t>
            </a:r>
            <a:r>
              <a:rPr lang="en-US" altLang="zh-CN" sz="2400" dirty="0" smtClean="0"/>
              <a:t>1</a:t>
            </a:r>
            <a:r>
              <a:rPr lang="zh-CN" altLang="en-US" sz="2400" dirty="0" smtClean="0"/>
              <a:t>）勇于质疑。（</a:t>
            </a:r>
            <a:r>
              <a:rPr lang="en-US" altLang="zh-CN" sz="2400" dirty="0" smtClean="0"/>
              <a:t>2</a:t>
            </a:r>
            <a:r>
              <a:rPr lang="zh-CN" altLang="en-US" sz="2400" dirty="0" smtClean="0"/>
              <a:t>）敢于挑战权威。（</a:t>
            </a:r>
            <a:r>
              <a:rPr lang="en-US" altLang="zh-CN" sz="2400" dirty="0" smtClean="0"/>
              <a:t>3</a:t>
            </a:r>
            <a:r>
              <a:rPr lang="zh-CN" altLang="en-US" sz="2400" dirty="0" smtClean="0"/>
              <a:t>）实践经验。</a:t>
            </a:r>
            <a:endParaRPr lang="en-US" altLang="zh-CN" sz="2400" dirty="0" smtClean="0"/>
          </a:p>
          <a:p>
            <a:r>
              <a:rPr lang="zh-CN" altLang="en-US" sz="2400" dirty="0" smtClean="0"/>
              <a:t>动物们反驳教授是因为：教授只信自己，小看他人。</a:t>
            </a:r>
          </a:p>
          <a:p>
            <a:r>
              <a:rPr lang="zh-CN" altLang="en-US" sz="2800" dirty="0" smtClean="0"/>
              <a:t>理解了这些，我们也就不难审题了，这个故事就是要告诉我们：理论要与实践相结合，对事物下的结论不要太过绝对，看问题也不能太过绝对；要敢于质疑，敢于挑战权威；要看到别人的长处。</a:t>
            </a:r>
          </a:p>
          <a:p>
            <a:endParaRPr lang="zh-CN" altLang="en-US" dirty="0" smtClean="0"/>
          </a:p>
        </p:txBody>
      </p:sp>
    </p:spTree>
    <p:extLst>
      <p:ext uri="{BB962C8B-B14F-4D97-AF65-F5344CB8AC3E}">
        <p14:creationId xmlns:p14="http://schemas.microsoft.com/office/powerpoint/2010/main" val="3829026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51520" y="836712"/>
            <a:ext cx="8712968" cy="5030688"/>
          </a:xfrm>
        </p:spPr>
        <p:txBody>
          <a:bodyPr/>
          <a:lstStyle/>
          <a:p>
            <a:r>
              <a:rPr lang="zh-CN" altLang="en-US" sz="2000" dirty="0"/>
              <a:t>新材料作文顾名思义是在材料作文基础上发展起来的一种新的作文样式，是去年全国卷高考语文采用的、审题立意的范围介于材料作文和话题作文之间、既强调限制性又突出开放性的一种新的作文命题形式。又称为“后话题作文”。这种命题形式从本质上讲，是材料作文，要求全面理解材料，但可以选择一个侧面、一个角度构思作文，既是说要从材料中提炼观点而不是话题</a:t>
            </a:r>
            <a:r>
              <a:rPr lang="en-US" altLang="zh-CN" sz="2000" dirty="0"/>
              <a:t>.</a:t>
            </a:r>
            <a:endParaRPr lang="zh-CN" altLang="en-US" sz="2000" dirty="0"/>
          </a:p>
          <a:p>
            <a:r>
              <a:rPr lang="zh-CN" altLang="en-US" sz="2000" dirty="0"/>
              <a:t>新材料作文的特点</a:t>
            </a:r>
          </a:p>
          <a:p>
            <a:r>
              <a:rPr lang="zh-CN" altLang="en-US" sz="2000" dirty="0"/>
              <a:t>一、要求全面理解材料，但可以选择一个侧面、一个角度构思作文。是开放性与限制性统一。</a:t>
            </a:r>
          </a:p>
          <a:p>
            <a:r>
              <a:rPr lang="zh-CN" altLang="en-US" sz="2000" dirty="0"/>
              <a:t>二、新材料作文的功能主要是为考生确定话题提供蓝本、规定范围、提示思维方向的；考生的审题、立意、行文不得脱离原材料。</a:t>
            </a:r>
          </a:p>
          <a:p>
            <a:r>
              <a:rPr lang="zh-CN" altLang="en-US" sz="2000" dirty="0"/>
              <a:t>三、增加了考生审视材料与拟定话题的环节，将读与写结合起来，有利于强化考生的审题意识，培养提炼话题的能力。</a:t>
            </a:r>
          </a:p>
          <a:p>
            <a:endParaRPr lang="zh-CN" altLang="en-US" sz="2000" dirty="0"/>
          </a:p>
        </p:txBody>
      </p:sp>
    </p:spTree>
    <p:extLst>
      <p:ext uri="{BB962C8B-B14F-4D97-AF65-F5344CB8AC3E}">
        <p14:creationId xmlns:p14="http://schemas.microsoft.com/office/powerpoint/2010/main" val="870342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51520" y="764704"/>
            <a:ext cx="8435280" cy="5102696"/>
          </a:xfrm>
        </p:spPr>
        <p:txBody>
          <a:bodyPr/>
          <a:lstStyle/>
          <a:p>
            <a:r>
              <a:rPr lang="zh-CN" altLang="en-US" sz="2400" dirty="0"/>
              <a:t>阅读下面的文字，认真审题，写出两个以上的立意。</a:t>
            </a:r>
          </a:p>
          <a:p>
            <a:r>
              <a:rPr lang="zh-CN" altLang="en-US" sz="2400" dirty="0"/>
              <a:t>拳王阿里</a:t>
            </a:r>
            <a:r>
              <a:rPr lang="en-US" altLang="zh-CN" sz="2400" dirty="0"/>
              <a:t>33</a:t>
            </a:r>
            <a:r>
              <a:rPr lang="zh-CN" altLang="en-US" sz="2400" dirty="0"/>
              <a:t>岁那年与挑战者弗雷泽进行第</a:t>
            </a:r>
            <a:r>
              <a:rPr lang="en-US" altLang="zh-CN" sz="2400" dirty="0"/>
              <a:t>3</a:t>
            </a:r>
            <a:r>
              <a:rPr lang="zh-CN" altLang="en-US" sz="2400" dirty="0"/>
              <a:t>次较量。在进行到第</a:t>
            </a:r>
            <a:r>
              <a:rPr lang="en-US" altLang="zh-CN" sz="2400" dirty="0"/>
              <a:t>14</a:t>
            </a:r>
            <a:r>
              <a:rPr lang="zh-CN" altLang="en-US" sz="2400" dirty="0"/>
              <a:t>回合时，阿里已筋疲力尽，几乎再无丝毫力气迎战第</a:t>
            </a:r>
            <a:r>
              <a:rPr lang="en-US" altLang="zh-CN" sz="2400" dirty="0"/>
              <a:t>15</a:t>
            </a:r>
            <a:r>
              <a:rPr lang="zh-CN" altLang="en-US" sz="2400" dirty="0"/>
              <a:t>回合了。然而他拼命坚持着，因为他心里知道，对方肯定和自己一样，如果在精神上压倒对方，就有胜出的可能。于是他竭力保持坚毅的表情和永不低头的气势，双目如电，令弗雷泽不寒而栗，以为阿里还存有旺盛的体力，阿里的教练发现弗雷泽已有放弃的念头，便使眼色暗示阿里。阿里精神一振，更加顽强地坚持着，果然在关键时刻，对手认输了。卫冕成功的阿里还未走到擂台中央，便眼前一黑，双腿无力地跪倒在地上。弗雷泽见此情景，如遭雷击，并为此抱憾终生。</a:t>
            </a:r>
          </a:p>
          <a:p>
            <a:endParaRPr lang="zh-CN" altLang="en-US" sz="2000" dirty="0"/>
          </a:p>
        </p:txBody>
      </p:sp>
    </p:spTree>
    <p:extLst>
      <p:ext uri="{BB962C8B-B14F-4D97-AF65-F5344CB8AC3E}">
        <p14:creationId xmlns:p14="http://schemas.microsoft.com/office/powerpoint/2010/main" val="2046844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51520" y="692696"/>
            <a:ext cx="8435280" cy="5174704"/>
          </a:xfrm>
        </p:spPr>
        <p:txBody>
          <a:bodyPr/>
          <a:lstStyle/>
          <a:p>
            <a:r>
              <a:rPr lang="zh-CN" altLang="en-US" sz="2400" dirty="0"/>
              <a:t>根据里面多次出现的“坚持”这个关键词，可以立意：坚持就是</a:t>
            </a:r>
            <a:r>
              <a:rPr lang="zh-CN" altLang="en-US" sz="2400" dirty="0" smtClean="0"/>
              <a:t>胜利</a:t>
            </a:r>
            <a:endParaRPr lang="en-US" altLang="zh-CN" sz="2400" dirty="0" smtClean="0"/>
          </a:p>
          <a:p>
            <a:r>
              <a:rPr lang="zh-CN" altLang="en-US" sz="2400" dirty="0"/>
              <a:t>根据“如果在精神上压倒对方，就有胜出的可能”我们立意为：“坚持，便要在精神上压倒对方</a:t>
            </a:r>
            <a:r>
              <a:rPr lang="en-US" altLang="zh-CN" sz="2400" dirty="0"/>
              <a:t>(</a:t>
            </a:r>
            <a:r>
              <a:rPr lang="zh-CN" altLang="en-US" sz="2400" dirty="0"/>
              <a:t>困难或敌人</a:t>
            </a:r>
            <a:r>
              <a:rPr lang="en-US" altLang="zh-CN" sz="2400" dirty="0"/>
              <a:t>)”</a:t>
            </a:r>
            <a:r>
              <a:rPr lang="zh-CN" altLang="en-US" sz="2400" dirty="0"/>
              <a:t>，“振作精神便能顽强坚持”</a:t>
            </a:r>
            <a:r>
              <a:rPr lang="zh-CN" altLang="en-US" sz="2400" dirty="0" smtClean="0"/>
              <a:t>。</a:t>
            </a:r>
            <a:endParaRPr lang="en-US" altLang="zh-CN" sz="2400" dirty="0" smtClean="0"/>
          </a:p>
          <a:p>
            <a:r>
              <a:rPr lang="zh-CN" altLang="en-US" sz="2400" dirty="0"/>
              <a:t>从弗雷泽的角度立意：“本是旗鼓相当，但一念之间的放弃意味着失败”</a:t>
            </a:r>
            <a:r>
              <a:rPr lang="zh-CN" altLang="en-US" sz="2400" dirty="0" smtClean="0"/>
              <a:t>。</a:t>
            </a:r>
            <a:endParaRPr lang="en-US" altLang="zh-CN" sz="2400" dirty="0" smtClean="0"/>
          </a:p>
          <a:p>
            <a:r>
              <a:rPr lang="zh-CN" altLang="en-US" sz="2400" dirty="0"/>
              <a:t>结合两个人的角度来立意：“胜利与失败原来是近邻，就在于坚持还是放弃”。</a:t>
            </a:r>
          </a:p>
        </p:txBody>
      </p:sp>
    </p:spTree>
    <p:extLst>
      <p:ext uri="{BB962C8B-B14F-4D97-AF65-F5344CB8AC3E}">
        <p14:creationId xmlns:p14="http://schemas.microsoft.com/office/powerpoint/2010/main" val="25168785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79512" y="620688"/>
            <a:ext cx="8507288" cy="5246712"/>
          </a:xfrm>
        </p:spPr>
        <p:txBody>
          <a:bodyPr/>
          <a:lstStyle/>
          <a:p>
            <a:r>
              <a:rPr lang="en-US" altLang="zh-CN" sz="2000" dirty="0"/>
              <a:t>2008</a:t>
            </a:r>
            <a:r>
              <a:rPr lang="zh-CN" altLang="en-US" sz="2000" dirty="0"/>
              <a:t>年高考全国卷</a:t>
            </a:r>
            <a:r>
              <a:rPr lang="en-US" altLang="zh-CN" sz="2000" dirty="0"/>
              <a:t>Ⅱ</a:t>
            </a:r>
            <a:r>
              <a:rPr lang="zh-CN" altLang="en-US" sz="2000" dirty="0"/>
              <a:t>作文（</a:t>
            </a:r>
            <a:r>
              <a:rPr lang="en-US" altLang="zh-CN" sz="2000" dirty="0"/>
              <a:t>60</a:t>
            </a:r>
            <a:r>
              <a:rPr lang="zh-CN" altLang="en-US" sz="2000" dirty="0"/>
              <a:t>分）</a:t>
            </a:r>
            <a:br>
              <a:rPr lang="zh-CN" altLang="en-US" sz="2000" dirty="0"/>
            </a:br>
            <a:r>
              <a:rPr lang="zh-CN" altLang="en-US" sz="2000" dirty="0"/>
              <a:t/>
            </a:r>
            <a:br>
              <a:rPr lang="zh-CN" altLang="en-US" sz="2000" dirty="0"/>
            </a:br>
            <a:r>
              <a:rPr lang="zh-CN" altLang="en-US" sz="2000" dirty="0"/>
              <a:t>阅读下面的文字，根据要求写一篇不少于</a:t>
            </a:r>
            <a:r>
              <a:rPr lang="en-US" altLang="zh-CN" sz="2000" dirty="0"/>
              <a:t>800</a:t>
            </a:r>
            <a:r>
              <a:rPr lang="zh-CN" altLang="en-US" sz="2000" dirty="0"/>
              <a:t>字的文章。</a:t>
            </a:r>
            <a:br>
              <a:rPr lang="zh-CN" altLang="en-US" sz="2000" dirty="0"/>
            </a:br>
            <a:r>
              <a:rPr lang="zh-CN" altLang="en-US" sz="2000" dirty="0"/>
              <a:t/>
            </a:r>
            <a:br>
              <a:rPr lang="zh-CN" altLang="en-US" sz="2000" dirty="0"/>
            </a:br>
            <a:r>
              <a:rPr lang="zh-CN" altLang="en-US" sz="2000" dirty="0"/>
              <a:t>南太平洋的小岛上，有很多绿海龟孵化小龟的沙穴。一天黄昏，一只幼龟探头探脑地爬出来。一只老鹰直冲下来要叼走它。一位好心的游客发现了它，连忙跑过去赶走老鹰，护着小龟爬进大海。可是，意想不到的事情发生了，沙穴里成群的幼龟鱼贯而出</a:t>
            </a:r>
            <a:r>
              <a:rPr lang="en-US" altLang="zh-CN" sz="2000" dirty="0"/>
              <a:t>——</a:t>
            </a:r>
            <a:r>
              <a:rPr lang="zh-CN" altLang="en-US" sz="2000" dirty="0"/>
              <a:t>原来，先出来的那幼龟是个“侦察兵”，一旦遇到危险，它便缩回去，现在它安全到达大海，错误的信息使幼龟们争先恐后地爬到毫无遮挡的海滩。好心的游客走了，原先那只在等待时机的老鹰又飞回来了，其它老鹰也跟过来了。</a:t>
            </a:r>
            <a:br>
              <a:rPr lang="zh-CN" altLang="en-US" sz="2000" dirty="0"/>
            </a:br>
            <a:r>
              <a:rPr lang="zh-CN" altLang="en-US" sz="2000" dirty="0"/>
              <a:t/>
            </a:r>
            <a:br>
              <a:rPr lang="zh-CN" altLang="en-US" sz="2000" dirty="0"/>
            </a:br>
            <a:r>
              <a:rPr lang="zh-CN" altLang="en-US" sz="2000" dirty="0"/>
              <a:t>要求选择一个角度构思作文。自主确定立意，确定文体，确定标题；不要脱离材料内容及做含意的范围作文，不要套作，不得抄袭。</a:t>
            </a:r>
            <a:br>
              <a:rPr lang="zh-CN" altLang="en-US" sz="2000" dirty="0"/>
            </a:br>
            <a:endParaRPr lang="zh-CN" altLang="en-US" sz="2000" dirty="0"/>
          </a:p>
        </p:txBody>
      </p:sp>
    </p:spTree>
    <p:extLst>
      <p:ext uri="{BB962C8B-B14F-4D97-AF65-F5344CB8AC3E}">
        <p14:creationId xmlns:p14="http://schemas.microsoft.com/office/powerpoint/2010/main" val="2308005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51520" y="980728"/>
            <a:ext cx="8712968" cy="4886672"/>
          </a:xfrm>
        </p:spPr>
        <p:txBody>
          <a:bodyPr>
            <a:normAutofit fontScale="92500"/>
          </a:bodyPr>
          <a:lstStyle/>
          <a:p>
            <a:r>
              <a:rPr lang="zh-CN" altLang="en-US" sz="2400" dirty="0"/>
              <a:t>点评及解析</a:t>
            </a:r>
            <a:br>
              <a:rPr lang="zh-CN" altLang="en-US" sz="2400" dirty="0"/>
            </a:br>
            <a:r>
              <a:rPr lang="zh-CN" altLang="en-US" sz="2400" dirty="0"/>
              <a:t/>
            </a:r>
            <a:br>
              <a:rPr lang="zh-CN" altLang="en-US" sz="2400" dirty="0"/>
            </a:br>
            <a:r>
              <a:rPr lang="en-US" altLang="zh-CN" sz="2400" dirty="0"/>
              <a:t>2008</a:t>
            </a:r>
            <a:r>
              <a:rPr lang="zh-CN" altLang="en-US" sz="2400" dirty="0"/>
              <a:t>年全国卷</a:t>
            </a:r>
            <a:r>
              <a:rPr lang="en-US" altLang="zh-CN" sz="2400" dirty="0"/>
              <a:t>2</a:t>
            </a:r>
            <a:r>
              <a:rPr lang="zh-CN" altLang="en-US" sz="2400" dirty="0"/>
              <a:t>语文作文，从内容上看，作文材料选择了一个令很多考生并不陌生的故事。从形式上看，延续了</a:t>
            </a:r>
            <a:r>
              <a:rPr lang="en-US" altLang="zh-CN" sz="2400" dirty="0"/>
              <a:t>2006</a:t>
            </a:r>
            <a:r>
              <a:rPr lang="zh-CN" altLang="en-US" sz="2400" dirty="0"/>
              <a:t>、</a:t>
            </a:r>
            <a:r>
              <a:rPr lang="en-US" altLang="zh-CN" sz="2400" dirty="0"/>
              <a:t>2007</a:t>
            </a:r>
            <a:r>
              <a:rPr lang="zh-CN" altLang="en-US" sz="2400" dirty="0"/>
              <a:t>两年的作文方式</a:t>
            </a:r>
            <a:r>
              <a:rPr lang="en-US" altLang="zh-CN" sz="2400" dirty="0"/>
              <a:t>——</a:t>
            </a:r>
            <a:r>
              <a:rPr lang="zh-CN" altLang="en-US" sz="2400" dirty="0"/>
              <a:t>材料作文，仍然是以给材料不给话题，在材料范围内自主确定角度、立意、文体、标题为特征，让审题是从“材料”出发，进而适当提高了审题的难度。这种命题既具有一定的开放性又具有一定的限制性。立意是开放的，对材料思考的角度是多种多样的，但材料对立意的范围又是有规定性要求的。这种命题方式，比较能启动考生的发现能力、选择能力和探究能力，进而考查考生的选择角度、确定立意的能力，使得考生在“材料”限制下，展现尽情飞扬的思维、情感、才华与个性。</a:t>
            </a:r>
            <a:br>
              <a:rPr lang="zh-CN" altLang="en-US" sz="2400" dirty="0"/>
            </a:br>
            <a:r>
              <a:rPr lang="zh-CN" altLang="en-US" sz="2400" dirty="0"/>
              <a:t/>
            </a:r>
            <a:br>
              <a:rPr lang="zh-CN" altLang="en-US" sz="2400" dirty="0"/>
            </a:br>
            <a:endParaRPr lang="zh-CN" altLang="en-US" sz="2400" dirty="0"/>
          </a:p>
        </p:txBody>
      </p:sp>
    </p:spTree>
    <p:extLst>
      <p:ext uri="{BB962C8B-B14F-4D97-AF65-F5344CB8AC3E}">
        <p14:creationId xmlns:p14="http://schemas.microsoft.com/office/powerpoint/2010/main" val="35931853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79512" y="620688"/>
            <a:ext cx="8784976" cy="5544616"/>
          </a:xfrm>
        </p:spPr>
        <p:txBody>
          <a:bodyPr/>
          <a:lstStyle/>
          <a:p>
            <a:r>
              <a:rPr lang="zh-CN" altLang="en-US" sz="2400" dirty="0" smtClean="0"/>
              <a:t>近年来，根据寓言式材料作文的形式屡屡在高考题中出现。要写好这篇文章需要把握好几方面，一是全面把握材料内容，理解故事背后的道理（寓意），然后根据材料寓意确定自己文章的立意，如“动机和结果”、“机智和时机”、“信息和成功”、“生存法则”以及“坚持不懈”等。二是选好写作角度，材料内涵丰富，写作时切不可面面俱到，需要从一个角度立意，生发，拓展。考生可以从海龟、老鹰、好心的游客、海龟和老鹰、好心的游客和海龟以及好心的游客和老鹰等几个角度选择其一作文。三是确定好文体，作文忌讳“四不像”，这篇文章宜写成议论文，当然写成散文、小说形式也是可以的，对戏剧有研究的考生，写一篇小品剧也未尝不可。写议论文观点一定要鲜明，逻辑要严密，不要人云亦云。</a:t>
            </a:r>
            <a:br>
              <a:rPr lang="zh-CN" altLang="en-US" sz="2400" dirty="0" smtClean="0"/>
            </a:br>
            <a:endParaRPr lang="zh-CN" altLang="en-US" sz="2400" dirty="0" smtClean="0"/>
          </a:p>
          <a:p>
            <a:endParaRPr lang="zh-CN" altLang="en-US" sz="2400" dirty="0"/>
          </a:p>
        </p:txBody>
      </p:sp>
    </p:spTree>
    <p:extLst>
      <p:ext uri="{BB962C8B-B14F-4D97-AF65-F5344CB8AC3E}">
        <p14:creationId xmlns:p14="http://schemas.microsoft.com/office/powerpoint/2010/main" val="2165146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51520" y="620688"/>
            <a:ext cx="8712968" cy="5246712"/>
          </a:xfrm>
        </p:spPr>
        <p:txBody>
          <a:bodyPr>
            <a:normAutofit lnSpcReduction="10000"/>
          </a:bodyPr>
          <a:lstStyle/>
          <a:p>
            <a:r>
              <a:rPr lang="zh-CN" altLang="en-US" sz="2800" dirty="0">
                <a:solidFill>
                  <a:srgbClr val="FF0000"/>
                </a:solidFill>
              </a:rPr>
              <a:t>不要改变生命的航线</a:t>
            </a:r>
            <a:br>
              <a:rPr lang="zh-CN" altLang="en-US" sz="2800" dirty="0">
                <a:solidFill>
                  <a:srgbClr val="FF0000"/>
                </a:solidFill>
              </a:rPr>
            </a:br>
            <a:r>
              <a:rPr lang="zh-CN" altLang="en-US" sz="2000" dirty="0"/>
              <a:t/>
            </a:r>
            <a:br>
              <a:rPr lang="zh-CN" altLang="en-US" sz="2000" dirty="0"/>
            </a:br>
            <a:r>
              <a:rPr lang="zh-CN" altLang="en-US" sz="2000" dirty="0"/>
              <a:t>   青虫破茧成蝶，是因为生命航线中安排了破茧这一艰苦航线。</a:t>
            </a:r>
            <a:br>
              <a:rPr lang="zh-CN" altLang="en-US" sz="2000" dirty="0"/>
            </a:br>
            <a:r>
              <a:rPr lang="zh-CN" altLang="en-US" sz="2000" dirty="0"/>
              <a:t/>
            </a:r>
            <a:br>
              <a:rPr lang="zh-CN" altLang="en-US" sz="2000" dirty="0"/>
            </a:br>
            <a:r>
              <a:rPr lang="zh-CN" altLang="en-US" sz="2000" dirty="0"/>
              <a:t>   海龟伸头探路，是因为生命航线中预定了尝试并躲避敌人的路线。</a:t>
            </a:r>
            <a:br>
              <a:rPr lang="zh-CN" altLang="en-US" sz="2000" dirty="0"/>
            </a:br>
            <a:r>
              <a:rPr lang="zh-CN" altLang="en-US" sz="2000" dirty="0"/>
              <a:t/>
            </a:r>
            <a:br>
              <a:rPr lang="zh-CN" altLang="en-US" sz="2000" dirty="0"/>
            </a:br>
            <a:r>
              <a:rPr lang="zh-CN" altLang="en-US" sz="2000" dirty="0"/>
              <a:t>   可是人总是要干预他们。好心人拿剪刀剪开茧，可蝶已无力再展翅高飞；好心游客赶走老鹰，可成群的小龟无力再见到自己的父母。</a:t>
            </a:r>
            <a:br>
              <a:rPr lang="zh-CN" altLang="en-US" sz="2000" dirty="0"/>
            </a:br>
            <a:r>
              <a:rPr lang="zh-CN" altLang="en-US" sz="2000" dirty="0"/>
              <a:t/>
            </a:r>
            <a:br>
              <a:rPr lang="zh-CN" altLang="en-US" sz="2000" dirty="0"/>
            </a:br>
            <a:r>
              <a:rPr lang="zh-CN" altLang="en-US" sz="2000" dirty="0"/>
              <a:t>   于是我们才明白：不要改变生命的航线。</a:t>
            </a:r>
            <a:br>
              <a:rPr lang="zh-CN" altLang="en-US" sz="2000" dirty="0"/>
            </a:br>
            <a:r>
              <a:rPr lang="zh-CN" altLang="en-US" sz="2000" dirty="0"/>
              <a:t/>
            </a:r>
            <a:br>
              <a:rPr lang="zh-CN" altLang="en-US" sz="2000" dirty="0"/>
            </a:br>
            <a:r>
              <a:rPr lang="zh-CN" altLang="en-US" sz="2000" dirty="0"/>
              <a:t>   “少无适俗韵，性本爱丘山”，陶潜的生命航线是指向自然，远离世俗的。不明的君主改变他的航向，可陶潜只上任不足百天，便辞职归隐。世俗的利欲不适合“不为五斗米折腰”的五柳先生。当他回到自己生命航线时，不免感慨“误落尘网中，一去三十年”。不免由衷感叹：“久在樊笼里，复得反自然”。</a:t>
            </a:r>
            <a:br>
              <a:rPr lang="zh-CN" altLang="en-US" sz="2000" dirty="0"/>
            </a:br>
            <a:r>
              <a:rPr lang="zh-CN" altLang="en-US" sz="2000" dirty="0"/>
              <a:t/>
            </a:r>
            <a:br>
              <a:rPr lang="zh-CN" altLang="en-US" sz="2000" dirty="0"/>
            </a:br>
            <a:endParaRPr lang="zh-CN" altLang="en-US" sz="2000" dirty="0"/>
          </a:p>
        </p:txBody>
      </p:sp>
    </p:spTree>
    <p:extLst>
      <p:ext uri="{BB962C8B-B14F-4D97-AF65-F5344CB8AC3E}">
        <p14:creationId xmlns:p14="http://schemas.microsoft.com/office/powerpoint/2010/main" val="30679508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0" y="548680"/>
            <a:ext cx="9036496" cy="5318720"/>
          </a:xfrm>
        </p:spPr>
        <p:txBody>
          <a:bodyPr>
            <a:normAutofit lnSpcReduction="10000"/>
          </a:bodyPr>
          <a:lstStyle/>
          <a:p>
            <a:r>
              <a:rPr lang="zh-CN" altLang="en-US" sz="2000" dirty="0"/>
              <a:t>悠然自得，恬淡自然是陶渊明的生命航线，我们不能改变。</a:t>
            </a:r>
            <a:br>
              <a:rPr lang="zh-CN" altLang="en-US" sz="2000" dirty="0"/>
            </a:br>
            <a:r>
              <a:rPr lang="zh-CN" altLang="en-US" sz="2000" dirty="0"/>
              <a:t/>
            </a:r>
            <a:br>
              <a:rPr lang="zh-CN" altLang="en-US" sz="2000" dirty="0"/>
            </a:br>
            <a:r>
              <a:rPr lang="zh-CN" altLang="en-US" sz="2000" dirty="0"/>
              <a:t>   “孩子的路要让孩子自己去走，我们不能总是为他们铺平道路”。这是一句浅显而又具有深刻道理的话，记得一位高考状元的家长说过：“他的生活一直都自己安排，学习也不用我们管，他明白自己的路”。不用自己的思想改变孩子，不用自己的权力影响孩子，生命的航线便自然伸直。而有些家长，在校找老师，在外找朋友，为孩子铺就一条“平坦大道”，看似前途光明，实则未来渺茫，受惯了宠爱的孩子经不住批评，习惯了平坦的孩子难以适应社会之路的崎岖不平。</a:t>
            </a:r>
            <a:br>
              <a:rPr lang="zh-CN" altLang="en-US" sz="2000" dirty="0"/>
            </a:br>
            <a:r>
              <a:rPr lang="zh-CN" altLang="en-US" sz="2000" dirty="0"/>
              <a:t/>
            </a:r>
            <a:br>
              <a:rPr lang="zh-CN" altLang="en-US" sz="2000" dirty="0"/>
            </a:br>
            <a:r>
              <a:rPr lang="zh-CN" altLang="en-US" sz="2000" dirty="0"/>
              <a:t>   人生之路必然要经过痛苦、挫折，一旦改变了这条荆棘路，孩子就如未破茧的蝶，已不能展翅飞翔；孩子就如不知敌情的小海龟，将葬身鹰腹。“父母之爱子，则为之计深远”。就是告诉我们不要改变生命必经的航线。</a:t>
            </a:r>
            <a:br>
              <a:rPr lang="zh-CN" altLang="en-US" sz="2000" dirty="0"/>
            </a:br>
            <a:r>
              <a:rPr lang="zh-CN" altLang="en-US" sz="2000" dirty="0"/>
              <a:t/>
            </a:r>
            <a:br>
              <a:rPr lang="zh-CN" altLang="en-US" sz="2000" dirty="0"/>
            </a:br>
            <a:r>
              <a:rPr lang="zh-CN" altLang="en-US" sz="2000" dirty="0"/>
              <a:t>   不改变别人的生命航线，人民战士叶英毅然选择改变自己的飞行航线，为了人民群众的利益，用死完成了一次壮烈飞行。他的生命航线已无法改变也不能改变，但他用生命诠释：为了维持他人正常的人生航线，坚持自己为人民的人生航线，是伟大的！</a:t>
            </a:r>
            <a:br>
              <a:rPr lang="zh-CN" altLang="en-US" sz="2000" dirty="0"/>
            </a:br>
            <a:endParaRPr lang="zh-CN" altLang="en-US" sz="2000" dirty="0"/>
          </a:p>
        </p:txBody>
      </p:sp>
    </p:spTree>
    <p:extLst>
      <p:ext uri="{BB962C8B-B14F-4D97-AF65-F5344CB8AC3E}">
        <p14:creationId xmlns:p14="http://schemas.microsoft.com/office/powerpoint/2010/main" val="3512599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51520" y="908720"/>
            <a:ext cx="8435280" cy="4958680"/>
          </a:xfrm>
        </p:spPr>
        <p:txBody>
          <a:bodyPr/>
          <a:lstStyle/>
          <a:p>
            <a:r>
              <a:rPr lang="zh-CN" altLang="en-US" sz="2400" dirty="0"/>
              <a:t>这一刻我们明白，每个生物都有自己生命的航线，不要改变它，让我们每个人都向着自己的航线，奋力飞翔！生命才会完美，不要改变生命的航线，让他向着生命远航！</a:t>
            </a:r>
            <a:br>
              <a:rPr lang="zh-CN" altLang="en-US" sz="2400" dirty="0"/>
            </a:br>
            <a:r>
              <a:rPr lang="zh-CN" altLang="en-US" sz="2400" dirty="0"/>
              <a:t/>
            </a:r>
            <a:br>
              <a:rPr lang="zh-CN" altLang="en-US" sz="2400" dirty="0"/>
            </a:br>
            <a:r>
              <a:rPr lang="zh-CN" altLang="en-US" sz="2400" dirty="0"/>
              <a:t>评析：文章开篇破题，用青虫破茧成蝶，海龟伸头探路揭示生命航线的无比重要性。接着，联系现实生活，提出了“孩子的路要让孩子自己去走，我们不能总是为他们铺平道路”的观点。结尾宕开一笔，进一步补充、完善论点，进而提升了文章的思想深度。</a:t>
            </a:r>
            <a:br>
              <a:rPr lang="zh-CN" altLang="en-US" sz="2400" dirty="0"/>
            </a:br>
            <a:endParaRPr lang="zh-CN" altLang="en-US" sz="2400" dirty="0"/>
          </a:p>
        </p:txBody>
      </p:sp>
    </p:spTree>
    <p:extLst>
      <p:ext uri="{BB962C8B-B14F-4D97-AF65-F5344CB8AC3E}">
        <p14:creationId xmlns:p14="http://schemas.microsoft.com/office/powerpoint/2010/main" val="338776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23528" y="764704"/>
            <a:ext cx="8363272" cy="5102696"/>
          </a:xfrm>
        </p:spPr>
        <p:txBody>
          <a:bodyPr/>
          <a:lstStyle/>
          <a:p>
            <a:r>
              <a:rPr lang="en-US" altLang="zh-CN" sz="2000" dirty="0" smtClean="0"/>
              <a:t>2003</a:t>
            </a:r>
            <a:r>
              <a:rPr lang="zh-CN" altLang="en-US" sz="2000" dirty="0" smtClean="0"/>
              <a:t>高考全国卷作文</a:t>
            </a:r>
            <a:endParaRPr lang="en-US" altLang="zh-CN" sz="2000" dirty="0" smtClean="0"/>
          </a:p>
          <a:p>
            <a:r>
              <a:rPr lang="zh-CN" altLang="en-US" sz="2000" dirty="0" smtClean="0"/>
              <a:t>阅读</a:t>
            </a:r>
            <a:r>
              <a:rPr lang="zh-CN" altLang="en-US" sz="2000" dirty="0"/>
              <a:t>下面的文字，根据要求作文。（</a:t>
            </a:r>
            <a:r>
              <a:rPr lang="en-US" altLang="zh-CN" sz="2000" dirty="0"/>
              <a:t>60</a:t>
            </a:r>
            <a:r>
              <a:rPr lang="zh-CN" altLang="en-US" sz="2000" dirty="0"/>
              <a:t>分）</a:t>
            </a:r>
            <a:br>
              <a:rPr lang="zh-CN" altLang="en-US" sz="2000" dirty="0"/>
            </a:br>
            <a:r>
              <a:rPr lang="zh-CN" altLang="en-US" sz="2000" dirty="0"/>
              <a:t>　　宋国有个富人，一天大雨，把他家的墙淋坏了。他儿子说：“不修好，一定会有人来偷窃。”邻居家的一位老人也这样说。晚上富人家里果然丢失了很多东西。富人觉得他儿子很聪明，而怀疑是邻居家老人偷的。</a:t>
            </a:r>
            <a:br>
              <a:rPr lang="zh-CN" altLang="en-US" sz="2000" dirty="0"/>
            </a:br>
            <a:r>
              <a:rPr lang="zh-CN" altLang="en-US" sz="2000" dirty="0"/>
              <a:t>　　以上是</a:t>
            </a:r>
            <a:r>
              <a:rPr lang="en-US" altLang="zh-CN" sz="2000" dirty="0"/>
              <a:t>《</a:t>
            </a:r>
            <a:r>
              <a:rPr lang="zh-CN" altLang="en-US" sz="2000" dirty="0"/>
              <a:t>韩非子</a:t>
            </a:r>
            <a:r>
              <a:rPr lang="en-US" altLang="zh-CN" sz="2000" dirty="0"/>
              <a:t>》</a:t>
            </a:r>
            <a:r>
              <a:rPr lang="zh-CN" altLang="en-US" sz="2000" dirty="0"/>
              <a:t>中的一个寓言。直到今天，我们仍然可以在现实生活中听到类似的故事；但是，也常见到许多不同的甚至相反的情况。我们在认识事物和处理问题的时候，感情上的亲疏远近和对事物认知的正误深浅有没有关系呢？是什么关系呢？请就“感情亲疏和对事物的认知”这个话题写一篇文章。</a:t>
            </a:r>
            <a:br>
              <a:rPr lang="zh-CN" altLang="en-US" sz="2000" dirty="0"/>
            </a:br>
            <a:r>
              <a:rPr lang="zh-CN" altLang="en-US" sz="2000" dirty="0"/>
              <a:t>　　</a:t>
            </a:r>
            <a:r>
              <a:rPr lang="en-US" altLang="zh-CN" sz="2000" dirty="0"/>
              <a:t>[</a:t>
            </a:r>
            <a:r>
              <a:rPr lang="zh-CN" altLang="en-US" sz="2000" dirty="0"/>
              <a:t>注意</a:t>
            </a:r>
            <a:r>
              <a:rPr lang="en-US" altLang="zh-CN" sz="2000" dirty="0"/>
              <a:t>]1</a:t>
            </a:r>
            <a:r>
              <a:rPr lang="zh-CN" altLang="en-US" sz="2000" dirty="0"/>
              <a:t>、所写内容必须在话题范围之内。试题引用的寓言材料，考生在文章中可用也可不用。</a:t>
            </a:r>
            <a:r>
              <a:rPr lang="en-US" altLang="zh-CN" sz="2000" dirty="0"/>
              <a:t>2</a:t>
            </a:r>
            <a:r>
              <a:rPr lang="zh-CN" altLang="en-US" sz="2000" dirty="0"/>
              <a:t>、立意自定。</a:t>
            </a:r>
            <a:r>
              <a:rPr lang="en-US" altLang="zh-CN" sz="2000" dirty="0"/>
              <a:t>3</a:t>
            </a:r>
            <a:r>
              <a:rPr lang="zh-CN" altLang="en-US" sz="2000" dirty="0"/>
              <a:t>、文体自选。</a:t>
            </a:r>
            <a:r>
              <a:rPr lang="en-US" altLang="zh-CN" sz="2000" dirty="0"/>
              <a:t>4</a:t>
            </a:r>
            <a:r>
              <a:rPr lang="zh-CN" altLang="en-US" sz="2000" dirty="0"/>
              <a:t>、题目自拟。</a:t>
            </a:r>
            <a:r>
              <a:rPr lang="en-US" altLang="zh-CN" sz="2000" dirty="0"/>
              <a:t>5</a:t>
            </a:r>
            <a:r>
              <a:rPr lang="zh-CN" altLang="en-US" sz="2000" dirty="0"/>
              <a:t>、不少于</a:t>
            </a:r>
            <a:r>
              <a:rPr lang="en-US" altLang="zh-CN" sz="2000" dirty="0"/>
              <a:t>800</a:t>
            </a:r>
            <a:r>
              <a:rPr lang="zh-CN" altLang="en-US" sz="2000" dirty="0"/>
              <a:t>字。</a:t>
            </a:r>
            <a:r>
              <a:rPr lang="en-US" altLang="zh-CN" sz="2000" dirty="0"/>
              <a:t>6</a:t>
            </a:r>
            <a:r>
              <a:rPr lang="zh-CN" altLang="en-US" sz="2000" dirty="0"/>
              <a:t>、不得抄袭。</a:t>
            </a:r>
          </a:p>
        </p:txBody>
      </p:sp>
    </p:spTree>
    <p:extLst>
      <p:ext uri="{BB962C8B-B14F-4D97-AF65-F5344CB8AC3E}">
        <p14:creationId xmlns:p14="http://schemas.microsoft.com/office/powerpoint/2010/main" val="366273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07504" y="548680"/>
            <a:ext cx="8928992" cy="5318720"/>
          </a:xfrm>
        </p:spPr>
        <p:txBody>
          <a:bodyPr/>
          <a:lstStyle/>
          <a:p>
            <a:r>
              <a:rPr lang="zh-CN" altLang="en-US" sz="2000" dirty="0" smtClean="0"/>
              <a:t>“</a:t>
            </a:r>
            <a:r>
              <a:rPr lang="zh-CN" altLang="en-US" sz="2000" dirty="0"/>
              <a:t>感情亲疏和对事物的认知”这一话题不再是把价值观、道德观放在最高的位置，自欺欺人。而是哲理性较强，学生对考生对“情感亲疏”和“事物认知”关系的认识水平高低将决定文章立意优劣，但高考作文始终忽视语言表达，重视思辩的传统还是令人感到遗憾。</a:t>
            </a:r>
          </a:p>
          <a:p>
            <a:r>
              <a:rPr lang="zh-CN" altLang="en-US" sz="2000" dirty="0"/>
              <a:t>首先考生必须在作文中一定要体现“亲疏”与“差异”的区别，如果考生所写只是“感情与理智”“情感与判断”等不涉及“亲疏关系”导致“认知差异”内容的，就没有吻合题意。“亲疏”二字可以说是题眼。 </a:t>
            </a:r>
          </a:p>
          <a:p>
            <a:r>
              <a:rPr lang="zh-CN" altLang="en-US" sz="2000" dirty="0"/>
              <a:t>另外，从</a:t>
            </a:r>
            <a:r>
              <a:rPr lang="en-US" altLang="zh-CN" sz="2000" dirty="0"/>
              <a:t>《</a:t>
            </a:r>
            <a:r>
              <a:rPr lang="zh-CN" altLang="en-US" sz="2000" dirty="0"/>
              <a:t>智子疑邻</a:t>
            </a:r>
            <a:r>
              <a:rPr lang="en-US" altLang="zh-CN" sz="2000" dirty="0"/>
              <a:t>》</a:t>
            </a:r>
            <a:r>
              <a:rPr lang="zh-CN" altLang="en-US" sz="2000" dirty="0"/>
              <a:t>的故事明显带有倾向性，即</a:t>
            </a:r>
            <a:r>
              <a:rPr lang="zh-CN" altLang="en-US" sz="2000" dirty="0">
                <a:solidFill>
                  <a:srgbClr val="FF0000"/>
                </a:solidFill>
              </a:rPr>
              <a:t>以情感判断事物是错误的</a:t>
            </a:r>
            <a:r>
              <a:rPr lang="zh-CN" altLang="en-US" sz="2000" dirty="0"/>
              <a:t>，一般学生会否定这种因“感情亲疏”导致的思维模式，如现实中的任人惟亲、以亲疏关系判断一切等等；但应当注意试题中说了一句“但是，也常见到许多不同的甚至相反的情况。”希望求新、想得高分的考生应该肯定“感情亲疏”对认知的积极意义，如“情人眼里出西施”、亲近之情引导审美意识等等。这种立意虽然难度大，但也有很多实证。</a:t>
            </a:r>
          </a:p>
          <a:p>
            <a:r>
              <a:rPr lang="zh-CN" altLang="en-US" sz="2000" dirty="0"/>
              <a:t>至于文体，选择议论还是记叙文无所谓，但是一定要在文章中对“话题”有一个明确的说法即观点明确，模棱两可的观点将不会得到高分。</a:t>
            </a:r>
          </a:p>
          <a:p>
            <a:endParaRPr lang="zh-CN" altLang="en-US" sz="2000" dirty="0"/>
          </a:p>
        </p:txBody>
      </p:sp>
    </p:spTree>
    <p:extLst>
      <p:ext uri="{BB962C8B-B14F-4D97-AF65-F5344CB8AC3E}">
        <p14:creationId xmlns:p14="http://schemas.microsoft.com/office/powerpoint/2010/main" val="882385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476250"/>
            <a:ext cx="8964613" cy="5649913"/>
          </a:xfrm>
        </p:spPr>
        <p:txBody>
          <a:bodyPr>
            <a:normAutofit fontScale="70000" lnSpcReduction="20000"/>
          </a:bodyPr>
          <a:lstStyle/>
          <a:p>
            <a:pPr>
              <a:defRPr/>
            </a:pPr>
            <a:r>
              <a:rPr lang="zh-CN" altLang="en-US" sz="3600" b="1" dirty="0">
                <a:solidFill>
                  <a:srgbClr val="FF0000"/>
                </a:solidFill>
              </a:rPr>
              <a:t>寓言类材料作文</a:t>
            </a:r>
            <a:r>
              <a:rPr lang="zh-CN" altLang="en-US" sz="3600" dirty="0"/>
              <a:t>，是指命题者给出一段寓言故事作为材料，要求学生根据寓言故事的寓意选择一个侧面或一个角度作文。纵观这几十年的高考作文，这种命题方式是占有一席之地的，应该引起我们的高度重视。如：</a:t>
            </a:r>
            <a:r>
              <a:rPr lang="en-US" altLang="zh-CN" sz="3600" dirty="0"/>
              <a:t>2003</a:t>
            </a:r>
            <a:r>
              <a:rPr lang="zh-CN" altLang="en-US" sz="3600" dirty="0"/>
              <a:t>年全国卷由</a:t>
            </a:r>
            <a:r>
              <a:rPr lang="en-US" altLang="zh-CN" sz="3600" dirty="0"/>
              <a:t>《</a:t>
            </a:r>
            <a:r>
              <a:rPr lang="zh-CN" altLang="en-US" sz="3600" dirty="0"/>
              <a:t>韩非子</a:t>
            </a:r>
            <a:r>
              <a:rPr lang="en-US" altLang="zh-CN" sz="3600" dirty="0"/>
              <a:t>》</a:t>
            </a:r>
            <a:r>
              <a:rPr lang="zh-CN" altLang="en-US" sz="3600" dirty="0"/>
              <a:t>中一则寓言引出的“感情亲疏和对事物的认知”的话题作文</a:t>
            </a:r>
            <a:r>
              <a:rPr lang="zh-CN" altLang="en-US" sz="3600" dirty="0" smtClean="0"/>
              <a:t>，</a:t>
            </a:r>
            <a:r>
              <a:rPr lang="en-US" altLang="zh-CN" sz="3600" dirty="0" smtClean="0"/>
              <a:t>2006</a:t>
            </a:r>
            <a:r>
              <a:rPr lang="zh-CN" altLang="en-US" sz="3600" dirty="0" smtClean="0"/>
              <a:t>年全国卷“乌鸦学抓羊”的材料作文，</a:t>
            </a:r>
            <a:r>
              <a:rPr lang="en-US" altLang="zh-CN" sz="3600" dirty="0" smtClean="0"/>
              <a:t>2008</a:t>
            </a:r>
            <a:r>
              <a:rPr lang="zh-CN" altLang="en-US" sz="3600" dirty="0"/>
              <a:t>年全国</a:t>
            </a:r>
            <a:r>
              <a:rPr lang="en-US" altLang="zh-CN" sz="3600" dirty="0"/>
              <a:t>Ⅱ</a:t>
            </a:r>
            <a:r>
              <a:rPr lang="zh-CN" altLang="en-US" sz="3600" dirty="0"/>
              <a:t>卷根据“海龟和老鹰”的寓言材料的话题作文，</a:t>
            </a:r>
            <a:r>
              <a:rPr lang="en-US" altLang="zh-CN" sz="3600" dirty="0"/>
              <a:t>2009</a:t>
            </a:r>
            <a:r>
              <a:rPr lang="zh-CN" altLang="en-US" sz="3600" dirty="0"/>
              <a:t>年</a:t>
            </a:r>
            <a:r>
              <a:rPr lang="zh-CN" altLang="en-US" sz="3600" dirty="0" smtClean="0"/>
              <a:t>全国卷</a:t>
            </a:r>
            <a:r>
              <a:rPr lang="zh-CN" altLang="en-US" sz="3600" dirty="0"/>
              <a:t>“小兔子学游泳”的作文再次以寓言为材料。而寓言类材料作文它有一个特点就是寓意含蓄深刻，需要学生自主挖掘，而且侧面多，角度多，立意也多，这使得学生不明所指、无从理解，学生看到这一类型的作文题时往往会不知所措。可是，再难写的作文我们也可以找出它的内在规律，确定它的审题立意，寻找它的写作技巧，从而让我们在高考写作中轻松自如。学生要写好寓言类材料作文，就必须审好题、立好意，下面我就谈谈寓言类材料作文的审题立意。</a:t>
            </a:r>
          </a:p>
          <a:p>
            <a:pPr marL="0" indent="0">
              <a:buNone/>
              <a:defRPr/>
            </a:pPr>
            <a:endParaRPr lang="zh-CN" altLang="en-US" dirty="0"/>
          </a:p>
        </p:txBody>
      </p:sp>
    </p:spTree>
    <p:extLst>
      <p:ext uri="{BB962C8B-B14F-4D97-AF65-F5344CB8AC3E}">
        <p14:creationId xmlns:p14="http://schemas.microsoft.com/office/powerpoint/2010/main" val="29819076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0" y="836712"/>
            <a:ext cx="9036496" cy="5030688"/>
          </a:xfrm>
        </p:spPr>
        <p:txBody>
          <a:bodyPr>
            <a:normAutofit lnSpcReduction="10000"/>
          </a:bodyPr>
          <a:lstStyle/>
          <a:p>
            <a:r>
              <a:rPr lang="zh-CN" altLang="en-US" sz="2000" dirty="0" smtClean="0"/>
              <a:t>情与理的抉择</a:t>
            </a:r>
            <a:endParaRPr lang="en-US" altLang="zh-CN" sz="2000" dirty="0" smtClean="0"/>
          </a:p>
          <a:p>
            <a:r>
              <a:rPr lang="zh-CN" altLang="en-US" sz="2000" dirty="0" smtClean="0"/>
              <a:t>常常听到长辈们说：“中国是个人情大国，走到哪儿都得或多或少地讲点人情。”</a:t>
            </a:r>
          </a:p>
          <a:p>
            <a:r>
              <a:rPr lang="zh-CN" altLang="en-US" sz="2000" dirty="0" smtClean="0"/>
              <a:t>诚然，中国经历了漫长的“人治”时代，重人情轻道理的观念根深蒂固。也许正因为这样，重人情千百年来逐步形成了一种人的文化、社会的文化，甚至是国家、民族的文化。帝君主身边有宠臣，父母膝下有宠儿爱女，感情的亲疏，确实时时刻刻都在影响着一个人待人接物的态度。俗话说“虎毒不吃儿”，身边至亲近的人，当然也是至可信赖的人，这确是无可厚非。记得在看一部电影时听到这样一句对白：“中国人和洋鬼子有什么不同？就是中国人有人情味</a:t>
            </a:r>
            <a:r>
              <a:rPr lang="en-US" altLang="zh-CN" sz="2000" dirty="0" smtClean="0"/>
              <a:t>!”</a:t>
            </a:r>
            <a:r>
              <a:rPr lang="zh-CN" altLang="en-US" sz="2000" dirty="0" smtClean="0"/>
              <a:t>这句话我记忆犹新，我常常为自己身为一个中国人，有机会体验人情味这种炎黄子孙所独有的文化而自豪。</a:t>
            </a:r>
            <a:endParaRPr lang="en-US" altLang="zh-CN" sz="2000" dirty="0" smtClean="0"/>
          </a:p>
          <a:p>
            <a:r>
              <a:rPr lang="zh-CN" altLang="en-US" sz="2000" dirty="0" smtClean="0"/>
              <a:t>但是随着年纪的增长，所学的知识的增多，我对“人情重于道理”、“不讲人情”处处路难行”这些看似实在的论断产生了怀疑。社会上充满了情与理的抉择，我们应该怎样去作出判断？是讲人情，还是重道理？我深切感受到，随着社会的不断发展，感情亲疏不应继续成为正确认知事物的障碍，信奉道理在我这个涉世未深的青年人眼中是应当高于一切的。</a:t>
            </a:r>
          </a:p>
          <a:p>
            <a:endParaRPr lang="zh-CN" altLang="en-US" sz="2000" dirty="0" smtClean="0"/>
          </a:p>
          <a:p>
            <a:endParaRPr lang="zh-CN" altLang="en-US" sz="2000" dirty="0"/>
          </a:p>
        </p:txBody>
      </p:sp>
    </p:spTree>
    <p:extLst>
      <p:ext uri="{BB962C8B-B14F-4D97-AF65-F5344CB8AC3E}">
        <p14:creationId xmlns:p14="http://schemas.microsoft.com/office/powerpoint/2010/main" val="32071204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0" y="692696"/>
            <a:ext cx="9036496" cy="5174704"/>
          </a:xfrm>
        </p:spPr>
        <p:txBody>
          <a:bodyPr/>
          <a:lstStyle/>
          <a:p>
            <a:r>
              <a:rPr lang="zh-CN" altLang="en-US" sz="2000" dirty="0" smtClean="0"/>
              <a:t>最近湖南省掀起了向郑培民同志学习的活动，有记者便专门采访了他的家人。其中，他儿子的一番话令我深有感触。他说：“从小到大，我从来没想过要凭借父亲的职位去帮助自己干什么，走进社会后也没想过靠关系，因为我知道一到了父亲这一关，我肯定是过不了的。”感情亲密，并没影响郑培民清醒认识到自己是人民的公仆，他没有因为个人利益而抛弃为人民服务的宗旨，依旧踏实勤恳、无私奉献。他们父子的这种高洁情操，在当今社会实属难得。</a:t>
            </a:r>
          </a:p>
          <a:p>
            <a:r>
              <a:rPr lang="zh-CN" altLang="en-US" sz="2000" dirty="0" smtClean="0"/>
              <a:t>尽管中国有悠久的“人情大国”的历史，但我坚信，感情亲疏将不会成为我们新一代接班人正确认知事物的障碍</a:t>
            </a:r>
            <a:r>
              <a:rPr lang="en-US" altLang="zh-CN" sz="2000" dirty="0" smtClean="0"/>
              <a:t>!</a:t>
            </a:r>
          </a:p>
          <a:p>
            <a:r>
              <a:rPr lang="zh-CN" altLang="en-US" sz="2000" dirty="0" smtClean="0"/>
              <a:t>情与理，并不难作出抉择。虽然把“重人情轻道理”变为“道理高于人情”这条路十分漫长，也将会十分难行。但作为未来社会主人翁的我们，拥有决心，拥有魄力，必定会将这条真理之路走阔、走好</a:t>
            </a:r>
            <a:r>
              <a:rPr lang="en-US" altLang="zh-CN" sz="2000" dirty="0" smtClean="0"/>
              <a:t>!</a:t>
            </a:r>
          </a:p>
          <a:p>
            <a:r>
              <a:rPr lang="zh-CN" altLang="en-US" sz="2000" dirty="0" smtClean="0"/>
              <a:t>本文属议论文写法的一等卷。开篇分析了中国是一“人情大国”的历史，然后提出人情不应成为正确认识事物的障碍，举了向</a:t>
            </a:r>
            <a:r>
              <a:rPr lang="zh-CN" altLang="en-US" sz="2000" dirty="0" smtClean="0">
                <a:hlinkClick r:id="rId2"/>
              </a:rPr>
              <a:t>郑培民</a:t>
            </a:r>
            <a:r>
              <a:rPr lang="zh-CN" altLang="en-US" sz="2000" dirty="0" smtClean="0"/>
              <a:t>同志学习的例子，分析紧扣话题，最后提出自己的呼吁。 判分：内容：</a:t>
            </a:r>
            <a:r>
              <a:rPr lang="en-US" altLang="zh-CN" sz="2000" dirty="0" smtClean="0"/>
              <a:t>24</a:t>
            </a:r>
            <a:r>
              <a:rPr lang="zh-CN" altLang="en-US" sz="2000" dirty="0" smtClean="0"/>
              <a:t>分；表达：</a:t>
            </a:r>
            <a:r>
              <a:rPr lang="en-US" altLang="zh-CN" sz="2000" dirty="0" smtClean="0"/>
              <a:t>25</a:t>
            </a:r>
            <a:r>
              <a:rPr lang="zh-CN" altLang="en-US" sz="2000" dirty="0" smtClean="0"/>
              <a:t>分；发展等级打在①“透过现象深入本质”：</a:t>
            </a:r>
            <a:r>
              <a:rPr lang="en-US" altLang="zh-CN" sz="2000" dirty="0" smtClean="0"/>
              <a:t>10</a:t>
            </a:r>
            <a:r>
              <a:rPr lang="zh-CN" altLang="en-US" sz="2000" dirty="0" smtClean="0"/>
              <a:t>分，总分：</a:t>
            </a:r>
            <a:r>
              <a:rPr lang="en-US" altLang="zh-CN" sz="2000" dirty="0" smtClean="0"/>
              <a:t>59</a:t>
            </a:r>
            <a:r>
              <a:rPr lang="zh-CN" altLang="en-US" sz="2000" dirty="0" smtClean="0"/>
              <a:t>分。</a:t>
            </a:r>
            <a:endParaRPr lang="en-US" altLang="zh-CN" sz="2000" dirty="0" smtClean="0"/>
          </a:p>
          <a:p>
            <a:endParaRPr lang="zh-CN" altLang="en-US" sz="2000" dirty="0"/>
          </a:p>
        </p:txBody>
      </p:sp>
    </p:spTree>
    <p:extLst>
      <p:ext uri="{BB962C8B-B14F-4D97-AF65-F5344CB8AC3E}">
        <p14:creationId xmlns:p14="http://schemas.microsoft.com/office/powerpoint/2010/main" val="1576598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07504" y="476672"/>
            <a:ext cx="8928992" cy="5390728"/>
          </a:xfrm>
        </p:spPr>
        <p:txBody>
          <a:bodyPr>
            <a:normAutofit fontScale="92500" lnSpcReduction="10000"/>
          </a:bodyPr>
          <a:lstStyle/>
          <a:p>
            <a:r>
              <a:rPr lang="en-US" altLang="zh-CN" sz="2400" b="1" dirty="0"/>
              <a:t>09</a:t>
            </a:r>
            <a:r>
              <a:rPr lang="zh-CN" altLang="en-US" sz="2400" b="1" dirty="0"/>
              <a:t>高考全国</a:t>
            </a:r>
            <a:r>
              <a:rPr lang="en-US" altLang="zh-CN" sz="2400" b="1" dirty="0"/>
              <a:t>1</a:t>
            </a:r>
            <a:r>
              <a:rPr lang="zh-CN" altLang="en-US" sz="2400" b="1" dirty="0" smtClean="0"/>
              <a:t>卷</a:t>
            </a:r>
            <a:endParaRPr lang="en-US" altLang="zh-CN" sz="2400" b="1" dirty="0" smtClean="0"/>
          </a:p>
          <a:p>
            <a:r>
              <a:rPr lang="zh-CN" altLang="en-US" sz="2400" b="1" dirty="0"/>
              <a:t>阅读下面的材料，根据要求写一篇不少于</a:t>
            </a:r>
            <a:r>
              <a:rPr lang="en-US" altLang="zh-CN" sz="2400" b="1" dirty="0"/>
              <a:t>800</a:t>
            </a:r>
            <a:r>
              <a:rPr lang="zh-CN" altLang="en-US" sz="2400" b="1" dirty="0"/>
              <a:t>字的文章。</a:t>
            </a:r>
            <a:br>
              <a:rPr lang="zh-CN" altLang="en-US" sz="2400" b="1" dirty="0"/>
            </a:br>
            <a:r>
              <a:rPr lang="zh-CN" altLang="en-US" sz="2400" b="1" dirty="0"/>
              <a:t>　　兔子是历届小动物运动会的短跑冠军，可是不会游泳。一次兔子被狼追到河边，差点被抓住。动物管理局为了小动物的全面发展，将小兔子送进游泳培训班，同班的还有小狗、小龟和小松鼠等。小狗、小龟学会游泳，又多了一种本领，心里很高兴：小兔子和小松鼠花了好长时间都没学会，很苦恼。培训班教练野鸭说：“我两条腿都能游，你们四条腿还不能游？成功的</a:t>
            </a:r>
            <a:r>
              <a:rPr lang="en-US" altLang="zh-CN" sz="2400" b="1" dirty="0"/>
              <a:t>90%</a:t>
            </a:r>
            <a:r>
              <a:rPr lang="zh-CN" altLang="en-US" sz="2400" b="1" dirty="0"/>
              <a:t>来自汗水。加油！呷呷！”</a:t>
            </a:r>
            <a:br>
              <a:rPr lang="zh-CN" altLang="en-US" sz="2400" b="1" dirty="0"/>
            </a:br>
            <a:r>
              <a:rPr lang="zh-CN" altLang="en-US" sz="2400" b="1" dirty="0"/>
              <a:t>　　评论家青蛙大发感慨：“兔子擅长的是奔跑！为什么只是针对弱点训练而不发展特长呢？”思想家仙鹤说：“生存需要的本领不止一种呀！兔子学不了游泳就学打洞，松鼠学不了游泳就学爬树嘛。”</a:t>
            </a:r>
            <a:endParaRPr lang="zh-CN" altLang="en-US" sz="2400" dirty="0"/>
          </a:p>
          <a:p>
            <a:r>
              <a:rPr lang="zh-CN" altLang="en-US" sz="2400" b="1" dirty="0"/>
              <a:t>要求选准角度，明确立意，自选文体，自拟标题：不要脱离材料内容及含意的范围作文，不要套作，不得抄袭。</a:t>
            </a:r>
            <a:br>
              <a:rPr lang="zh-CN" altLang="en-US" sz="2400" b="1" dirty="0"/>
            </a:br>
            <a:endParaRPr lang="zh-CN" altLang="en-US" sz="2400" dirty="0"/>
          </a:p>
          <a:p>
            <a:endParaRPr lang="zh-CN" altLang="en-US" sz="2400" dirty="0"/>
          </a:p>
        </p:txBody>
      </p:sp>
    </p:spTree>
    <p:extLst>
      <p:ext uri="{BB962C8B-B14F-4D97-AF65-F5344CB8AC3E}">
        <p14:creationId xmlns:p14="http://schemas.microsoft.com/office/powerpoint/2010/main" val="1373467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07504" y="404664"/>
            <a:ext cx="9001000" cy="5462736"/>
          </a:xfrm>
        </p:spPr>
        <p:txBody>
          <a:bodyPr>
            <a:normAutofit lnSpcReduction="10000"/>
          </a:bodyPr>
          <a:lstStyle/>
          <a:p>
            <a:r>
              <a:rPr lang="zh-CN" altLang="en-US" sz="2000" b="1" dirty="0"/>
              <a:t>在这里，小兔子象征着千万学生中的一个，它善于短跑而不会游泳，象征着学生有天然的优势和劣势，有自己的个性</a:t>
            </a:r>
            <a:r>
              <a:rPr lang="zh-CN" altLang="en-US" sz="2000" b="1" dirty="0" smtClean="0"/>
              <a:t>。动物</a:t>
            </a:r>
            <a:r>
              <a:rPr lang="zh-CN" altLang="en-US" sz="2000" b="1" dirty="0"/>
              <a:t>管理局为了小动物的全面发展，将小兔子送进游泳培训班，“动物管理局”喻指教育行政部门，“全面发展”正是某些专家学者的所谓“取消文理分科”，打着“全面发展”的幌子，却</a:t>
            </a:r>
            <a:r>
              <a:rPr lang="zh-CN" altLang="en-US" sz="2000" b="1" u="sng" dirty="0">
                <a:solidFill>
                  <a:srgbClr val="FF0000"/>
                </a:solidFill>
              </a:rPr>
              <a:t>违背了科学和事实</a:t>
            </a:r>
            <a:r>
              <a:rPr lang="zh-CN" altLang="en-US" sz="2000" b="1" dirty="0"/>
              <a:t>。小狗、小龟学会游泳，小兔子和小松鼠花了好长时间都没学会，这正表现了因为学生的个性差异，而同一科目的学习状况不同的现实。小兔子和小松鼠很苦恼，表现了在现实中某些学生因为思维差异、个性差异的原因学习某一科却怎么也学不好的窘迫。而培训班教练野鸭的话，“我两条腿都能游，你们四条腿还不能游？成功的</a:t>
            </a:r>
            <a:r>
              <a:rPr lang="en-US" altLang="zh-CN" sz="2000" b="1" dirty="0"/>
              <a:t>90%</a:t>
            </a:r>
            <a:r>
              <a:rPr lang="zh-CN" altLang="en-US" sz="2000" b="1" dirty="0"/>
              <a:t>来自汗水。加油！呷呷！”则让我们想到在升学率的压力下，使尽浑身解数教学的老师督促学生的情景，他们</a:t>
            </a:r>
            <a:r>
              <a:rPr lang="zh-CN" altLang="en-US" sz="2000" b="1" u="sng" dirty="0">
                <a:solidFill>
                  <a:srgbClr val="FF0000"/>
                </a:solidFill>
              </a:rPr>
              <a:t>无视个体的差异</a:t>
            </a:r>
            <a:r>
              <a:rPr lang="zh-CN" altLang="en-US" sz="2000" b="1" dirty="0"/>
              <a:t>，一味地从努力的角度鞭策学生，这是可悲的事实。</a:t>
            </a:r>
            <a:br>
              <a:rPr lang="zh-CN" altLang="en-US" sz="2000" b="1" dirty="0"/>
            </a:br>
            <a:r>
              <a:rPr lang="zh-CN" altLang="en-US" sz="2000" b="1" dirty="0"/>
              <a:t>    青蛙和仙鹤的话在本则材料中起到了点明题旨的作用。青蛙的话提示教育</a:t>
            </a:r>
            <a:r>
              <a:rPr lang="zh-CN" altLang="en-US" sz="2000" b="1" u="sng" dirty="0">
                <a:solidFill>
                  <a:srgbClr val="FF0000"/>
                </a:solidFill>
              </a:rPr>
              <a:t>应照顾个性，扬长避短</a:t>
            </a:r>
            <a:r>
              <a:rPr lang="zh-CN" altLang="en-US" sz="2000" b="1" dirty="0"/>
              <a:t>，比如文理分科是必须的，把全民英语推下神坛也是必须的。仙鹤的话提示教育要</a:t>
            </a:r>
            <a:r>
              <a:rPr lang="zh-CN" altLang="en-US" sz="2000" b="1" u="sng" dirty="0">
                <a:solidFill>
                  <a:srgbClr val="FF0000"/>
                </a:solidFill>
              </a:rPr>
              <a:t>注重生存本领的培养</a:t>
            </a:r>
            <a:r>
              <a:rPr lang="zh-CN" altLang="en-US" sz="2000" b="1" dirty="0"/>
              <a:t>，开设对学生有实际意义也就是实用的科目，因为兔子差点掉到水里淹死这样的事情发生的几率是很少的，也是无法通过学游泳得到矫正的。对于兔子来说，学打洞比学游泳实惠得太多太多。</a:t>
            </a:r>
            <a:br>
              <a:rPr lang="zh-CN" altLang="en-US" sz="2000" b="1" dirty="0"/>
            </a:br>
            <a:endParaRPr lang="zh-CN" altLang="en-US" sz="2000" dirty="0"/>
          </a:p>
        </p:txBody>
      </p:sp>
    </p:spTree>
    <p:extLst>
      <p:ext uri="{BB962C8B-B14F-4D97-AF65-F5344CB8AC3E}">
        <p14:creationId xmlns:p14="http://schemas.microsoft.com/office/powerpoint/2010/main" val="1631611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51520" y="908720"/>
            <a:ext cx="8435280" cy="4958680"/>
          </a:xfrm>
        </p:spPr>
        <p:txBody>
          <a:bodyPr/>
          <a:lstStyle/>
          <a:p>
            <a:r>
              <a:rPr lang="zh-CN" altLang="en-US" sz="2400" b="1" dirty="0"/>
              <a:t>综上所述，这则材料的立意角度</a:t>
            </a:r>
            <a:r>
              <a:rPr lang="zh-CN" altLang="en-US" sz="2400" b="1" dirty="0" smtClean="0"/>
              <a:t>有：</a:t>
            </a:r>
            <a:endParaRPr lang="en-US" altLang="zh-CN" sz="2400" b="1" dirty="0" smtClean="0"/>
          </a:p>
          <a:p>
            <a:r>
              <a:rPr lang="zh-CN" altLang="en-US" sz="2400" b="1" dirty="0" smtClean="0"/>
              <a:t>从小</a:t>
            </a:r>
            <a:r>
              <a:rPr lang="zh-CN" altLang="en-US" sz="2400" b="1" dirty="0"/>
              <a:t>兔子的角度：教育，要顺应个性；教育，要给生命个体带来快乐</a:t>
            </a:r>
            <a:r>
              <a:rPr lang="zh-CN" altLang="en-US" sz="2400" b="1" dirty="0" smtClean="0"/>
              <a:t>。</a:t>
            </a:r>
            <a:endParaRPr lang="en-US" altLang="zh-CN" sz="2400" b="1" dirty="0"/>
          </a:p>
          <a:p>
            <a:r>
              <a:rPr lang="zh-CN" altLang="en-US" sz="2400" b="1" dirty="0" smtClean="0"/>
              <a:t>从</a:t>
            </a:r>
            <a:r>
              <a:rPr lang="zh-CN" altLang="en-US" sz="2400" b="1" dirty="0"/>
              <a:t>管理局、野鸭的角度：要树立科学的教育观；“全面发展”，可以休矣！所谓全面发展，不考虑“兔子”的生理、先天情况，一味认定努力，这是不科学；人为地造成了生命那么多的苦恼，这是不人道</a:t>
            </a:r>
            <a:r>
              <a:rPr lang="zh-CN" altLang="en-US" sz="2400" b="1" dirty="0" smtClean="0"/>
              <a:t>。</a:t>
            </a:r>
            <a:endParaRPr lang="en-US" altLang="zh-CN" sz="2400" b="1" dirty="0"/>
          </a:p>
          <a:p>
            <a:r>
              <a:rPr lang="zh-CN" altLang="en-US" sz="2400" b="1" dirty="0" smtClean="0"/>
              <a:t>从</a:t>
            </a:r>
            <a:r>
              <a:rPr lang="zh-CN" altLang="en-US" sz="2400" b="1" dirty="0"/>
              <a:t>青蛙的角度：教育，要考虑个体差异，扬长避短</a:t>
            </a:r>
            <a:r>
              <a:rPr lang="zh-CN" altLang="en-US" sz="2400" b="1" dirty="0" smtClean="0"/>
              <a:t>。</a:t>
            </a:r>
            <a:endParaRPr lang="en-US" altLang="zh-CN" sz="2400" b="1" dirty="0"/>
          </a:p>
          <a:p>
            <a:r>
              <a:rPr lang="zh-CN" altLang="en-US" sz="2400" b="1" dirty="0" smtClean="0"/>
              <a:t>从</a:t>
            </a:r>
            <a:r>
              <a:rPr lang="zh-CN" altLang="en-US" sz="2400" b="1" dirty="0"/>
              <a:t>仙鹤的角度：教育，要注重对生存本领也就是实在的能力的培养</a:t>
            </a:r>
            <a:r>
              <a:rPr lang="zh-CN" altLang="en-US" sz="2400" b="1" dirty="0" smtClean="0"/>
              <a:t>。</a:t>
            </a:r>
            <a:endParaRPr lang="en-US" altLang="zh-CN" sz="2400" b="1" dirty="0" smtClean="0"/>
          </a:p>
          <a:p>
            <a:r>
              <a:rPr lang="zh-CN" altLang="en-US" sz="2400" b="1" dirty="0" smtClean="0">
                <a:solidFill>
                  <a:srgbClr val="FF0000"/>
                </a:solidFill>
              </a:rPr>
              <a:t>立意方法：从角色（主角）入手</a:t>
            </a:r>
            <a:r>
              <a:rPr lang="zh-CN" altLang="en-US" sz="2400" b="1" dirty="0">
                <a:solidFill>
                  <a:srgbClr val="FF0000"/>
                </a:solidFill>
              </a:rPr>
              <a:t/>
            </a:r>
            <a:br>
              <a:rPr lang="zh-CN" altLang="en-US" sz="2400" b="1" dirty="0">
                <a:solidFill>
                  <a:srgbClr val="FF0000"/>
                </a:solidFill>
              </a:rPr>
            </a:br>
            <a:endParaRPr lang="zh-CN" altLang="en-US" sz="2400" dirty="0">
              <a:solidFill>
                <a:srgbClr val="FF0000"/>
              </a:solidFill>
            </a:endParaRPr>
          </a:p>
        </p:txBody>
      </p:sp>
    </p:spTree>
    <p:extLst>
      <p:ext uri="{BB962C8B-B14F-4D97-AF65-F5344CB8AC3E}">
        <p14:creationId xmlns:p14="http://schemas.microsoft.com/office/powerpoint/2010/main" val="3533229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79512" y="620688"/>
            <a:ext cx="8856984" cy="5246712"/>
          </a:xfrm>
        </p:spPr>
        <p:txBody>
          <a:bodyPr/>
          <a:lstStyle/>
          <a:p>
            <a:r>
              <a:rPr lang="en-US" altLang="zh-CN" sz="2400" b="1" dirty="0" smtClean="0"/>
              <a:t>2006</a:t>
            </a:r>
            <a:r>
              <a:rPr lang="zh-CN" altLang="en-US" sz="2400" b="1" dirty="0" smtClean="0"/>
              <a:t>年高考语文全国卷</a:t>
            </a:r>
            <a:r>
              <a:rPr lang="en-US" altLang="zh-CN" sz="2400" b="1" dirty="0" smtClean="0"/>
              <a:t>(</a:t>
            </a:r>
            <a:r>
              <a:rPr lang="zh-CN" altLang="en-US" sz="2400" b="1" dirty="0" smtClean="0"/>
              <a:t>二</a:t>
            </a:r>
            <a:r>
              <a:rPr lang="en-US" altLang="zh-CN" sz="2400" b="1" dirty="0" smtClean="0"/>
              <a:t>)</a:t>
            </a:r>
            <a:r>
              <a:rPr lang="zh-CN" altLang="en-US" sz="2400" b="1" dirty="0" smtClean="0"/>
              <a:t>作文材料：一只老鹰从鹫峰顶上俯冲下来，将一只小羊抓走了。一只乌鸦看见了，非常羡慕，心想：要是我也有这样的本领该多好啊</a:t>
            </a:r>
            <a:r>
              <a:rPr lang="en-US" altLang="zh-CN" sz="2400" b="1" dirty="0" smtClean="0"/>
              <a:t>!</a:t>
            </a:r>
            <a:r>
              <a:rPr lang="zh-CN" altLang="en-US" sz="2400" b="1" dirty="0" smtClean="0"/>
              <a:t>于是乌鸦模仿老鹰的俯冲姿势拼命练习。一天，乌鸦觉得自己练得很棒了，便哇哇地从树上猛冲下来，扑到一只山羊的背上，想抓住山羊往上飞，可是它的身子太轻，爪子又被羊毛缠住，无论怎样拍打翅膀也飞不起来。结果被牧羊人抓住了。牧羊人的孩子见了，问这是一只什么鸟，牧羊人说：“这是一只忘记自己叫什么的鸟。”孩子摸着乌鸦的羽毛说：“它也很可爱啊</a:t>
            </a:r>
            <a:r>
              <a:rPr lang="en-US" altLang="zh-CN" sz="2400" b="1" dirty="0" smtClean="0"/>
              <a:t>!”</a:t>
            </a:r>
          </a:p>
          <a:p>
            <a:r>
              <a:rPr lang="zh-CN" altLang="en-US" sz="2400" b="1" dirty="0" smtClean="0"/>
              <a:t>要求全面理解材料，但可以选择一个侧面、一个角度构思作文。自主确定立意，确定文体，确定标题；不要脱离材料的含意作文，不要套作，不得抄袭。</a:t>
            </a:r>
            <a:endParaRPr lang="zh-CN" altLang="en-US" sz="2400" b="1" dirty="0"/>
          </a:p>
        </p:txBody>
      </p:sp>
    </p:spTree>
    <p:extLst>
      <p:ext uri="{BB962C8B-B14F-4D97-AF65-F5344CB8AC3E}">
        <p14:creationId xmlns:p14="http://schemas.microsoft.com/office/powerpoint/2010/main" val="2847514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79512" y="692696"/>
            <a:ext cx="8640960" cy="5400600"/>
          </a:xfrm>
        </p:spPr>
        <p:txBody>
          <a:bodyPr/>
          <a:lstStyle/>
          <a:p>
            <a:r>
              <a:rPr lang="en-US" altLang="zh-CN" sz="2400" dirty="0" smtClean="0"/>
              <a:t>(1)</a:t>
            </a:r>
            <a:r>
              <a:rPr lang="zh-CN" altLang="en-US" sz="2400" dirty="0" smtClean="0"/>
              <a:t>孩子感动于乌鸦如人类一般具有高昂的敢于学习的精神，乌鸦在这里如人类一般充分发挥了主观能动性，虽然失败，但志向和勇气可嘉。</a:t>
            </a:r>
            <a:r>
              <a:rPr lang="en-US" altLang="zh-CN" sz="2400" dirty="0" smtClean="0"/>
              <a:t/>
            </a:r>
            <a:br>
              <a:rPr lang="en-US" altLang="zh-CN" sz="2400" dirty="0" smtClean="0"/>
            </a:br>
            <a:r>
              <a:rPr lang="en-US" altLang="zh-CN" sz="2400" dirty="0" smtClean="0"/>
              <a:t>(2)①</a:t>
            </a:r>
            <a:r>
              <a:rPr lang="zh-CN" altLang="en-US" sz="2400" dirty="0" smtClean="0"/>
              <a:t>必须坚持一切从实际出发，实事求是。我们做事情要尊重物质运动的客观规律，从客观存在的事物出发，经过调查研究，找出事物本身固有的而不是臆造的规律性，以此作为我们行动的依据。乌鸦犯的一个大错误就在于它没有能够正确估量和对待自己，没有能够从自身实际出发而盲目模仿。②坚持一切从实际出发，实事求是，要把发挥主观能动性和尊重客观规律结合起来，把高度的革命热情同严谨踏实的科学态度结合起来。在这里我们最应该反对的就是夸大意识能动作用的唯意志主义，这也正是我们要从乌鸦的悲剧中得到的有益启示。</a:t>
            </a:r>
            <a:endParaRPr lang="zh-CN" altLang="en-US" sz="2400" dirty="0"/>
          </a:p>
        </p:txBody>
      </p:sp>
    </p:spTree>
    <p:extLst>
      <p:ext uri="{BB962C8B-B14F-4D97-AF65-F5344CB8AC3E}">
        <p14:creationId xmlns:p14="http://schemas.microsoft.com/office/powerpoint/2010/main" val="3765682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79512" y="548680"/>
            <a:ext cx="8856984" cy="5318720"/>
          </a:xfrm>
        </p:spPr>
        <p:txBody>
          <a:bodyPr/>
          <a:lstStyle/>
          <a:p>
            <a:r>
              <a:rPr lang="zh-CN" altLang="en-US" sz="2000" dirty="0" smtClean="0"/>
              <a:t>作文要求“全面理解材料”。就是整体感知材料的情感倾向，而不是断章取义。截止到牧羊人的话来看，对乌鸦的否定是显而易见的。道理很简单，做任何事情，不要简单模仿，要根据自己的能力大小来做事，要对自己的能力有所认知。乌鸦不能客观地给自己定位，没有充分认识到它与老鹰的区别而一味盲目地模仿，近乎东施效颦、邯郸学步，落个螳臂挡车不自量力的笑话。从这些道理中我们可以想到很多种立意角度。一、正确认识的自我认知；二、盲目学习的的代价；三、做力所能及的事情。但结尾牧羊人的孩子说了一句，他觉得乌鸦挺可爱的。这不能不引起我们的注意，乌鸦为什么可爱？这句话放在这里有何作用？加上它，对材料的把握有无影响？</a:t>
            </a:r>
            <a:r>
              <a:rPr lang="en-US" altLang="zh-CN" sz="2000" dirty="0" smtClean="0"/>
              <a:t>……</a:t>
            </a:r>
            <a:r>
              <a:rPr lang="zh-CN" altLang="en-US" sz="2000" dirty="0" smtClean="0"/>
              <a:t>仅此一句就使材料有了较大的变化。对于乌鸦学抓羊这同一件事，牧羊人和他儿子却有了不同的看法，一个讽刺乌鸦忘记了自己的身份，一个却倍感可爱。正是因为“儿子”的一句话才使得材料的意义更加丰富，也给学生留下了更广阔的思考空间。可以这样命题：颂扬敢于学习的的精神和突破自我的勇气等等。</a:t>
            </a:r>
            <a:endParaRPr lang="en-US" altLang="zh-CN" sz="2000" dirty="0" smtClean="0"/>
          </a:p>
          <a:p>
            <a:r>
              <a:rPr lang="zh-CN" altLang="en-US" sz="2000" dirty="0" smtClean="0">
                <a:solidFill>
                  <a:srgbClr val="FF0000"/>
                </a:solidFill>
              </a:rPr>
              <a:t>立意方法： 从分析原因入手</a:t>
            </a:r>
            <a:endParaRPr lang="zh-CN" altLang="en-US" sz="2000" dirty="0">
              <a:solidFill>
                <a:srgbClr val="FF0000"/>
              </a:solidFill>
            </a:endParaRPr>
          </a:p>
        </p:txBody>
      </p:sp>
    </p:spTree>
    <p:extLst>
      <p:ext uri="{BB962C8B-B14F-4D97-AF65-F5344CB8AC3E}">
        <p14:creationId xmlns:p14="http://schemas.microsoft.com/office/powerpoint/2010/main" val="563806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4107</Words>
  <Application>Microsoft Office PowerPoint</Application>
  <PresentationFormat>全屏显示(4:3)</PresentationFormat>
  <Paragraphs>100</Paragraphs>
  <Slides>31</Slides>
  <Notes>0</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Office 主题​​</vt:lpstr>
      <vt:lpstr>寓言类新材料作文立意角度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我们知道，世界上的每一个事物都不是孤立存在的，而是互相联系的。如果我们能从分析材料中的事物之间的关系入手，也能够为准确立意找到依据。比如：依存关系（如学与问），主次关系（如奉献与索取），取舍关系（如自卑与自强），条件关系 （如继承与创新。只有辨明这些关系，才能有利于作文的构思。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Lenovo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USER</cp:lastModifiedBy>
  <cp:revision>6</cp:revision>
  <dcterms:created xsi:type="dcterms:W3CDTF">2016-03-01T01:47:09Z</dcterms:created>
  <dcterms:modified xsi:type="dcterms:W3CDTF">2016-03-17T23:50:11Z</dcterms:modified>
</cp:coreProperties>
</file>