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handoutMasterIdLst>
    <p:handoutMasterId r:id="rId50"/>
  </p:handoutMasterIdLst>
  <p:sldIdLst>
    <p:sldId id="1520" r:id="rId2"/>
    <p:sldId id="1575" r:id="rId3"/>
    <p:sldId id="1296" r:id="rId4"/>
    <p:sldId id="1360" r:id="rId5"/>
    <p:sldId id="856" r:id="rId6"/>
    <p:sldId id="1579" r:id="rId7"/>
    <p:sldId id="1658" r:id="rId8"/>
    <p:sldId id="1659" r:id="rId9"/>
    <p:sldId id="1660" r:id="rId10"/>
    <p:sldId id="1791" r:id="rId11"/>
    <p:sldId id="1662" r:id="rId12"/>
    <p:sldId id="1384" r:id="rId13"/>
    <p:sldId id="1756" r:id="rId14"/>
    <p:sldId id="1757" r:id="rId15"/>
    <p:sldId id="1758" r:id="rId16"/>
    <p:sldId id="1759" r:id="rId17"/>
    <p:sldId id="1760" r:id="rId18"/>
    <p:sldId id="1761" r:id="rId19"/>
    <p:sldId id="1762" r:id="rId20"/>
    <p:sldId id="1763" r:id="rId21"/>
    <p:sldId id="1764" r:id="rId22"/>
    <p:sldId id="1765" r:id="rId23"/>
    <p:sldId id="1766" r:id="rId24"/>
    <p:sldId id="1767" r:id="rId25"/>
    <p:sldId id="1768" r:id="rId26"/>
    <p:sldId id="1792" r:id="rId27"/>
    <p:sldId id="1770" r:id="rId28"/>
    <p:sldId id="1771" r:id="rId29"/>
    <p:sldId id="1772" r:id="rId30"/>
    <p:sldId id="1773" r:id="rId31"/>
    <p:sldId id="1774" r:id="rId32"/>
    <p:sldId id="1775" r:id="rId33"/>
    <p:sldId id="1776" r:id="rId34"/>
    <p:sldId id="1778" r:id="rId35"/>
    <p:sldId id="1779" r:id="rId36"/>
    <p:sldId id="1780" r:id="rId37"/>
    <p:sldId id="1781" r:id="rId38"/>
    <p:sldId id="1746" r:id="rId39"/>
    <p:sldId id="1782" r:id="rId40"/>
    <p:sldId id="1783" r:id="rId41"/>
    <p:sldId id="1784" r:id="rId42"/>
    <p:sldId id="1785" r:id="rId43"/>
    <p:sldId id="1786" r:id="rId44"/>
    <p:sldId id="1787" r:id="rId45"/>
    <p:sldId id="1788" r:id="rId46"/>
    <p:sldId id="1789" r:id="rId47"/>
    <p:sldId id="1519" r:id="rId48"/>
  </p:sldIdLst>
  <p:sldSz cx="12190413" cy="6859588"/>
  <p:notesSz cx="6858000" cy="9144000"/>
  <p:defaultTex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a:srgbClr val="9BBD59"/>
    <a:srgbClr val="B4C7E7"/>
    <a:srgbClr val="7BC14A"/>
    <a:srgbClr val="FFD966"/>
    <a:srgbClr val="F3EFE5"/>
    <a:srgbClr val="00CCFF"/>
    <a:srgbClr val="FF99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16" autoAdjust="0"/>
    <p:restoredTop sz="96727" autoAdjust="0"/>
  </p:normalViewPr>
  <p:slideViewPr>
    <p:cSldViewPr>
      <p:cViewPr>
        <p:scale>
          <a:sx n="66" d="100"/>
          <a:sy n="66" d="100"/>
        </p:scale>
        <p:origin x="-1286" y="-466"/>
      </p:cViewPr>
      <p:guideLst>
        <p:guide orient="horz" pos="2161"/>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79" d="100"/>
          <a:sy n="79" d="100"/>
        </p:scale>
        <p:origin x="-396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D594FB-2808-45A5-BDC8-80C0F481B27E}" type="datetimeFigureOut">
              <a:rPr lang="zh-CN" altLang="en-US" smtClean="0"/>
              <a:t>2017/3/27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5B4082-C5AE-46D0-A000-D929E8B25956}" type="slidenum">
              <a:rPr lang="zh-CN" altLang="en-US" smtClean="0"/>
              <a:t>‹#›</a:t>
            </a:fld>
            <a:endParaRPr lang="zh-CN" altLang="en-US"/>
          </a:p>
        </p:txBody>
      </p:sp>
    </p:spTree>
    <p:extLst>
      <p:ext uri="{BB962C8B-B14F-4D97-AF65-F5344CB8AC3E}">
        <p14:creationId xmlns:p14="http://schemas.microsoft.com/office/powerpoint/2010/main" val="7381113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9FAA0F-2349-45DA-9EBD-9D94C9A1CFA0}" type="datetimeFigureOut">
              <a:rPr lang="zh-CN" altLang="en-US" smtClean="0"/>
              <a:t>2017/3/27</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F37086-15D0-443D-AF17-A3F21825C045}" type="slidenum">
              <a:rPr lang="zh-CN" altLang="en-US" smtClean="0"/>
              <a:t>‹#›</a:t>
            </a:fld>
            <a:endParaRPr lang="zh-CN" altLang="en-US"/>
          </a:p>
        </p:txBody>
      </p:sp>
    </p:spTree>
    <p:extLst>
      <p:ext uri="{BB962C8B-B14F-4D97-AF65-F5344CB8AC3E}">
        <p14:creationId xmlns:p14="http://schemas.microsoft.com/office/powerpoint/2010/main" val="2725096833"/>
      </p:ext>
    </p:extLst>
  </p:cSld>
  <p:clrMap bg1="lt1" tx1="dk1" bg2="lt2" tx2="dk2" accent1="accent1" accent2="accent2" accent3="accent3" accent4="accent4" accent5="accent5" accent6="accent6" hlink="hlink" folHlink="folHlink"/>
  <p:notesStyle>
    <a:lvl1pPr marL="0" algn="l" defTabSz="1218565" rtl="0" eaLnBrk="1" latinLnBrk="0" hangingPunct="1">
      <a:defRPr sz="1600" kern="1200">
        <a:solidFill>
          <a:schemeClr val="tx1"/>
        </a:solidFill>
        <a:latin typeface="+mn-lt"/>
        <a:ea typeface="+mn-ea"/>
        <a:cs typeface="+mn-cs"/>
      </a:defRPr>
    </a:lvl1pPr>
    <a:lvl2pPr marL="609600" algn="l" defTabSz="1218565" rtl="0" eaLnBrk="1" latinLnBrk="0" hangingPunct="1">
      <a:defRPr sz="1600" kern="1200">
        <a:solidFill>
          <a:schemeClr val="tx1"/>
        </a:solidFill>
        <a:latin typeface="+mn-lt"/>
        <a:ea typeface="+mn-ea"/>
        <a:cs typeface="+mn-cs"/>
      </a:defRPr>
    </a:lvl2pPr>
    <a:lvl3pPr marL="1219200" algn="l" defTabSz="1218565" rtl="0" eaLnBrk="1" latinLnBrk="0" hangingPunct="1">
      <a:defRPr sz="1600" kern="1200">
        <a:solidFill>
          <a:schemeClr val="tx1"/>
        </a:solidFill>
        <a:latin typeface="+mn-lt"/>
        <a:ea typeface="+mn-ea"/>
        <a:cs typeface="+mn-cs"/>
      </a:defRPr>
    </a:lvl3pPr>
    <a:lvl4pPr marL="1828800" algn="l" defTabSz="1218565" rtl="0" eaLnBrk="1" latinLnBrk="0" hangingPunct="1">
      <a:defRPr sz="1600" kern="1200">
        <a:solidFill>
          <a:schemeClr val="tx1"/>
        </a:solidFill>
        <a:latin typeface="+mn-lt"/>
        <a:ea typeface="+mn-ea"/>
        <a:cs typeface="+mn-cs"/>
      </a:defRPr>
    </a:lvl4pPr>
    <a:lvl5pPr marL="2438400" algn="l" defTabSz="1218565" rtl="0" eaLnBrk="1" latinLnBrk="0" hangingPunct="1">
      <a:defRPr sz="1600" kern="1200">
        <a:solidFill>
          <a:schemeClr val="tx1"/>
        </a:solidFill>
        <a:latin typeface="+mn-lt"/>
        <a:ea typeface="+mn-ea"/>
        <a:cs typeface="+mn-cs"/>
      </a:defRPr>
    </a:lvl5pPr>
    <a:lvl6pPr marL="3048000" algn="l" defTabSz="1218565" rtl="0" eaLnBrk="1" latinLnBrk="0" hangingPunct="1">
      <a:defRPr sz="1600" kern="1200">
        <a:solidFill>
          <a:schemeClr val="tx1"/>
        </a:solidFill>
        <a:latin typeface="+mn-lt"/>
        <a:ea typeface="+mn-ea"/>
        <a:cs typeface="+mn-cs"/>
      </a:defRPr>
    </a:lvl6pPr>
    <a:lvl7pPr marL="3657600" algn="l" defTabSz="1218565" rtl="0" eaLnBrk="1" latinLnBrk="0" hangingPunct="1">
      <a:defRPr sz="1600" kern="1200">
        <a:solidFill>
          <a:schemeClr val="tx1"/>
        </a:solidFill>
        <a:latin typeface="+mn-lt"/>
        <a:ea typeface="+mn-ea"/>
        <a:cs typeface="+mn-cs"/>
      </a:defRPr>
    </a:lvl7pPr>
    <a:lvl8pPr marL="4267200" algn="l" defTabSz="1218565" rtl="0" eaLnBrk="1" latinLnBrk="0" hangingPunct="1">
      <a:defRPr sz="1600" kern="1200">
        <a:solidFill>
          <a:schemeClr val="tx1"/>
        </a:solidFill>
        <a:latin typeface="+mn-lt"/>
        <a:ea typeface="+mn-ea"/>
        <a:cs typeface="+mn-cs"/>
      </a:defRPr>
    </a:lvl8pPr>
    <a:lvl9pPr marL="4876800" algn="l" defTabSz="1218565"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6_标题幻灯片">
    <p:bg>
      <p:bgPr>
        <a:solidFill>
          <a:srgbClr val="F3EFE5"/>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520" y="6357823"/>
            <a:ext cx="2844430" cy="365210"/>
          </a:xfrm>
          <a:prstGeom prst="rect">
            <a:avLst/>
          </a:prstGeom>
        </p:spPr>
        <p:txBody>
          <a:bodyPr/>
          <a:lstStyle/>
          <a:p>
            <a:fld id="{7CD490C1-7E7E-423A-91D8-058624AF834B}" type="datetimeFigureOut">
              <a:rPr lang="zh-CN" altLang="en-US" smtClean="0"/>
              <a:t>2017/3/27</a:t>
            </a:fld>
            <a:endParaRPr lang="zh-CN" altLang="en-US"/>
          </a:p>
        </p:txBody>
      </p:sp>
      <p:sp>
        <p:nvSpPr>
          <p:cNvPr id="3" name="页脚占位符 2"/>
          <p:cNvSpPr>
            <a:spLocks noGrp="1"/>
          </p:cNvSpPr>
          <p:nvPr>
            <p:ph type="ftr" sz="quarter" idx="11"/>
          </p:nvPr>
        </p:nvSpPr>
        <p:spPr>
          <a:xfrm>
            <a:off x="4165058" y="6357823"/>
            <a:ext cx="3860297" cy="365210"/>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736463" y="6357823"/>
            <a:ext cx="2844430" cy="365210"/>
          </a:xfrm>
          <a:prstGeom prst="rect">
            <a:avLst/>
          </a:prstGeom>
        </p:spPr>
        <p:txBody>
          <a:bodyPr/>
          <a:lstStyle/>
          <a:p>
            <a:fld id="{EA5C5624-0453-40A9-9FFF-DD435B6A2D1D}" type="slidenum">
              <a:rPr lang="zh-CN" altLang="en-US" smtClean="0"/>
              <a:t>‹#›</a:t>
            </a:fld>
            <a:endParaRPr lang="zh-CN" altLang="en-US"/>
          </a:p>
        </p:txBody>
      </p:sp>
    </p:spTree>
    <p:extLst>
      <p:ext uri="{BB962C8B-B14F-4D97-AF65-F5344CB8AC3E}">
        <p14:creationId xmlns:p14="http://schemas.microsoft.com/office/powerpoint/2010/main" val="25821305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EFE5"/>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62" r:id="rId2"/>
    <p:sldLayoutId id="2147483664" r:id="rId3"/>
  </p:sldLayoutIdLst>
  <p:timing>
    <p:tnLst>
      <p:par>
        <p:cTn id="1" dur="indefinite" restart="never" nodeType="tmRoot"/>
      </p:par>
    </p:tnLst>
  </p:timing>
  <p:txStyles>
    <p:titleStyle>
      <a:lvl1pPr algn="ctr" defTabSz="1218565"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600" indent="-381000" algn="l" defTabSz="1218565"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000" indent="-304800" algn="l" defTabSz="12185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2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8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 Target="slide2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slide" Target="slide38.xml"/><Relationship Id="rId4" Type="http://schemas.openxmlformats.org/officeDocument/2006/relationships/slide" Target="slide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 Target="slide3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slide" Target="slide4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 Target="slide4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Administrator\Desktop\师阁小朋友\19302950_074958922000_2.jpg"/>
          <p:cNvPicPr>
            <a:picLocks noChangeAspect="1" noChangeArrowheads="1"/>
          </p:cNvPicPr>
          <p:nvPr/>
        </p:nvPicPr>
        <p:blipFill rotWithShape="1">
          <a:blip r:embed="rId2">
            <a:extLst>
              <a:ext uri="{28A0092B-C50C-407E-A947-70E740481C1C}">
                <a14:useLocalDpi xmlns:a14="http://schemas.microsoft.com/office/drawing/2010/main" val="0"/>
              </a:ext>
            </a:extLst>
          </a:blip>
          <a:srcRect b="9005"/>
          <a:stretch/>
        </p:blipFill>
        <p:spPr bwMode="auto">
          <a:xfrm>
            <a:off x="-6387" y="0"/>
            <a:ext cx="12196800" cy="6859588"/>
          </a:xfrm>
          <a:prstGeom prst="rect">
            <a:avLst/>
          </a:prstGeom>
          <a:noFill/>
          <a:extLst>
            <a:ext uri="{909E8E84-426E-40DD-AFC4-6F175D3DCCD1}">
              <a14:hiddenFill xmlns:a14="http://schemas.microsoft.com/office/drawing/2010/main">
                <a:solidFill>
                  <a:srgbClr val="FFFFFF"/>
                </a:solidFill>
              </a14:hiddenFill>
            </a:ext>
          </a:extLst>
        </p:spPr>
      </p:pic>
      <p:grpSp>
        <p:nvGrpSpPr>
          <p:cNvPr id="29" name="组合 28"/>
          <p:cNvGrpSpPr/>
          <p:nvPr/>
        </p:nvGrpSpPr>
        <p:grpSpPr>
          <a:xfrm>
            <a:off x="-1275" y="3707638"/>
            <a:ext cx="12192000" cy="1375395"/>
            <a:chOff x="-1524000" y="2705990"/>
            <a:chExt cx="12192000" cy="1375395"/>
          </a:xfrm>
        </p:grpSpPr>
        <p:cxnSp>
          <p:nvCxnSpPr>
            <p:cNvPr id="30" name="直接连接符 29"/>
            <p:cNvCxnSpPr/>
            <p:nvPr/>
          </p:nvCxnSpPr>
          <p:spPr>
            <a:xfrm>
              <a:off x="0" y="2807930"/>
              <a:ext cx="914400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a:off x="-1524000" y="2705990"/>
              <a:ext cx="12192000" cy="1375395"/>
              <a:chOff x="-1524000" y="2705990"/>
              <a:chExt cx="12192000" cy="1375395"/>
            </a:xfrm>
          </p:grpSpPr>
          <p:sp>
            <p:nvSpPr>
              <p:cNvPr id="32" name="矩形 31"/>
              <p:cNvSpPr/>
              <p:nvPr/>
            </p:nvSpPr>
            <p:spPr>
              <a:xfrm>
                <a:off x="-1524000" y="2705990"/>
                <a:ext cx="12192000" cy="129278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3985218" y="3998778"/>
                <a:ext cx="6682781" cy="82606"/>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524000" y="3998777"/>
                <a:ext cx="5509219" cy="82608"/>
              </a:xfrm>
              <a:prstGeom prst="rect">
                <a:avLst/>
              </a:pr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5" name="标题 2"/>
          <p:cNvSpPr txBox="1">
            <a:spLocks/>
          </p:cNvSpPr>
          <p:nvPr/>
        </p:nvSpPr>
        <p:spPr>
          <a:xfrm>
            <a:off x="-4852" y="3862218"/>
            <a:ext cx="1460760" cy="1079744"/>
          </a:xfrm>
          <a:prstGeom prst="rect">
            <a:avLst/>
          </a:prstGeom>
        </p:spPr>
        <p:txBody>
          <a:bodyPr>
            <a:noAutofit/>
          </a:bodyPr>
          <a:lstStyle>
            <a:lvl1pPr algn="ctr" defTabSz="1218565" rtl="0" eaLnBrk="1" latinLnBrk="0" hangingPunct="1">
              <a:spcBef>
                <a:spcPct val="0"/>
              </a:spcBef>
              <a:buNone/>
              <a:defRPr sz="5900" kern="1200">
                <a:solidFill>
                  <a:schemeClr val="tx1"/>
                </a:solidFill>
                <a:latin typeface="+mj-lt"/>
                <a:ea typeface="+mj-ea"/>
                <a:cs typeface="+mj-cs"/>
              </a:defRPr>
            </a:lvl1pPr>
          </a:lstStyle>
          <a:p>
            <a:pPr>
              <a:spcBef>
                <a:spcPct val="20000"/>
              </a:spcBef>
            </a:pPr>
            <a:r>
              <a:rPr lang="zh-CN" altLang="en-US" sz="3200" dirty="0" smtClean="0">
                <a:solidFill>
                  <a:schemeClr val="tx1">
                    <a:lumMod val="75000"/>
                    <a:lumOff val="25000"/>
                  </a:schemeClr>
                </a:solidFill>
                <a:latin typeface="+mn-lt"/>
                <a:ea typeface="+mn-ea"/>
                <a:cs typeface="+mn-cs"/>
              </a:rPr>
              <a:t>写作专题训练</a:t>
            </a:r>
            <a:endParaRPr lang="en-US" altLang="zh-CN" sz="3200" dirty="0" smtClean="0">
              <a:solidFill>
                <a:schemeClr val="tx1">
                  <a:lumMod val="75000"/>
                  <a:lumOff val="25000"/>
                </a:schemeClr>
              </a:solidFill>
              <a:latin typeface="+mn-lt"/>
              <a:ea typeface="+mn-ea"/>
              <a:cs typeface="+mn-cs"/>
            </a:endParaRPr>
          </a:p>
        </p:txBody>
      </p:sp>
      <p:sp>
        <p:nvSpPr>
          <p:cNvPr id="16" name="标题 2"/>
          <p:cNvSpPr txBox="1">
            <a:spLocks/>
          </p:cNvSpPr>
          <p:nvPr/>
        </p:nvSpPr>
        <p:spPr>
          <a:xfrm>
            <a:off x="3300847" y="4058727"/>
            <a:ext cx="7834919" cy="811227"/>
          </a:xfrm>
          <a:prstGeom prst="rect">
            <a:avLst/>
          </a:prstGeom>
        </p:spPr>
        <p:txBody>
          <a:bodyPr>
            <a:noAutofit/>
          </a:bodyPr>
          <a:lstStyle>
            <a:lvl1pPr algn="ctr" defTabSz="1218565" rtl="0" eaLnBrk="1" latinLnBrk="0" hangingPunct="1">
              <a:spcBef>
                <a:spcPct val="0"/>
              </a:spcBef>
              <a:buNone/>
              <a:defRPr sz="5900" kern="1200">
                <a:solidFill>
                  <a:schemeClr val="tx1"/>
                </a:solidFill>
                <a:latin typeface="+mj-lt"/>
                <a:ea typeface="+mj-ea"/>
                <a:cs typeface="+mj-cs"/>
              </a:defRPr>
            </a:lvl1pPr>
          </a:lstStyle>
          <a:p>
            <a:pPr algn="l"/>
            <a:r>
              <a:rPr lang="zh-CN" altLang="zh-CN" sz="3600" b="1" kern="100" dirty="0">
                <a:solidFill>
                  <a:schemeClr val="tx1">
                    <a:lumMod val="85000"/>
                    <a:lumOff val="15000"/>
                  </a:schemeClr>
                </a:solidFill>
                <a:latin typeface="Times New Roman"/>
                <a:ea typeface="微软雅黑" pitchFamily="34" charset="-122"/>
                <a:cs typeface="Times New Roman"/>
              </a:rPr>
              <a:t>专题训练八　掌握说理方法</a:t>
            </a:r>
          </a:p>
        </p:txBody>
      </p:sp>
      <p:grpSp>
        <p:nvGrpSpPr>
          <p:cNvPr id="12" name="组合 11"/>
          <p:cNvGrpSpPr/>
          <p:nvPr/>
        </p:nvGrpSpPr>
        <p:grpSpPr>
          <a:xfrm>
            <a:off x="1466492" y="3650010"/>
            <a:ext cx="1440612" cy="1536473"/>
            <a:chOff x="1466492" y="3650010"/>
            <a:chExt cx="1440612" cy="1536473"/>
          </a:xfrm>
        </p:grpSpPr>
        <p:pic>
          <p:nvPicPr>
            <p:cNvPr id="13" name="图片 12"/>
            <p:cNvPicPr>
              <a:picLocks noChangeAspect="1"/>
            </p:cNvPicPr>
            <p:nvPr/>
          </p:nvPicPr>
          <p:blipFill rotWithShape="1">
            <a:blip r:embed="rId3">
              <a:extLst>
                <a:ext uri="{28A0092B-C50C-407E-A947-70E740481C1C}">
                  <a14:useLocalDpi xmlns:a14="http://schemas.microsoft.com/office/drawing/2010/main" val="0"/>
                </a:ext>
              </a:extLst>
            </a:blip>
            <a:srcRect l="12307" r="75889" b="6437"/>
            <a:stretch/>
          </p:blipFill>
          <p:spPr>
            <a:xfrm>
              <a:off x="1466492" y="3650010"/>
              <a:ext cx="1440612" cy="1536473"/>
            </a:xfrm>
            <a:prstGeom prst="rect">
              <a:avLst/>
            </a:prstGeom>
          </p:spPr>
        </p:pic>
        <p:pic>
          <p:nvPicPr>
            <p:cNvPr id="14" name="图片 13"/>
            <p:cNvPicPr>
              <a:picLocks noChangeAspect="1"/>
            </p:cNvPicPr>
            <p:nvPr/>
          </p:nvPicPr>
          <p:blipFill rotWithShape="1">
            <a:blip r:embed="rId3">
              <a:extLst>
                <a:ext uri="{28A0092B-C50C-407E-A947-70E740481C1C}">
                  <a14:useLocalDpi xmlns:a14="http://schemas.microsoft.com/office/drawing/2010/main" val="0"/>
                </a:ext>
              </a:extLst>
            </a:blip>
            <a:srcRect l="12566" r="76101" b="6437"/>
            <a:stretch/>
          </p:blipFill>
          <p:spPr>
            <a:xfrm>
              <a:off x="1486694" y="3658518"/>
              <a:ext cx="1383104" cy="1438721"/>
            </a:xfrm>
            <a:prstGeom prst="rect">
              <a:avLst/>
            </a:prstGeom>
          </p:spPr>
        </p:pic>
      </p:grpSp>
    </p:spTree>
    <p:extLst>
      <p:ext uri="{BB962C8B-B14F-4D97-AF65-F5344CB8AC3E}">
        <p14:creationId xmlns:p14="http://schemas.microsoft.com/office/powerpoint/2010/main" val="9482886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0667" y="43846"/>
            <a:ext cx="11826312" cy="6783884"/>
          </a:xfrm>
          <a:prstGeom prst="rect">
            <a:avLst/>
          </a:prstGeom>
        </p:spPr>
        <p:txBody>
          <a:bodyPr wrap="square" lIns="121898" tIns="60948" rIns="121898" bIns="60948">
            <a:spAutoFit/>
          </a:bodyPr>
          <a:lstStyle/>
          <a:p>
            <a:pPr lvl="0" indent="809625" algn="just">
              <a:lnSpc>
                <a:spcPct val="130000"/>
              </a:lnSpc>
            </a:pPr>
            <a:r>
              <a:rPr lang="zh-CN" altLang="zh-CN" sz="2800" kern="100" dirty="0" smtClean="0">
                <a:latin typeface="Times New Roman"/>
                <a:ea typeface="华文细黑"/>
                <a:cs typeface="Times New Roman"/>
              </a:rPr>
              <a:t>做人，离不开聪明，</a:t>
            </a:r>
            <a:r>
              <a:rPr lang="zh-CN" altLang="zh-CN" sz="2800" u="wavyHeavy" kern="100" dirty="0" smtClean="0">
                <a:uFill>
                  <a:solidFill>
                    <a:srgbClr val="FF0000"/>
                  </a:solidFill>
                </a:uFill>
                <a:latin typeface="Times New Roman"/>
                <a:ea typeface="华文细黑"/>
                <a:cs typeface="Times New Roman"/>
              </a:rPr>
              <a:t>更离不开老实，聪明好比是才，老实则好比是德。做人，最好是德才兼备，也就老实和聪明兼而有之，如果做人首先是德，而后是才，首先是老实，而后是聪明，这样的人往往可以成为家庭可靠之人，社会栋梁之才。退而求其次，便是有德无才，或者说是老实而不聪明，这样的人往往是可以信赖之人，虽然他们做事不一定完美，但他们不会投机取巧，他们会一丝不苟地完成任务。</a:t>
            </a:r>
            <a:r>
              <a:rPr lang="zh-CN" altLang="zh-CN" sz="2800" kern="100" dirty="0" smtClean="0">
                <a:latin typeface="Times New Roman"/>
                <a:ea typeface="华文细黑"/>
                <a:cs typeface="Times New Roman"/>
              </a:rPr>
              <a:t>至于有才无德之人，</a:t>
            </a:r>
            <a:r>
              <a:rPr lang="zh-CN" altLang="zh-CN" sz="2800" kern="100" dirty="0">
                <a:solidFill>
                  <a:prstClr val="black"/>
                </a:solidFill>
                <a:latin typeface="Times New Roman"/>
                <a:ea typeface="华文细黑"/>
                <a:cs typeface="Times New Roman"/>
              </a:rPr>
              <a:t>也就是聪明而不老实的人，这样的人往往是最不安分的，这样的人</a:t>
            </a:r>
            <a:r>
              <a:rPr lang="zh-CN" altLang="zh-CN" sz="2800" kern="100" dirty="0">
                <a:solidFill>
                  <a:srgbClr val="C00000"/>
                </a:solidFill>
                <a:latin typeface="Times New Roman"/>
                <a:ea typeface="华文细黑"/>
                <a:cs typeface="Times New Roman"/>
              </a:rPr>
              <a:t>一旦</a:t>
            </a:r>
            <a:r>
              <a:rPr lang="zh-CN" altLang="zh-CN" sz="2800" kern="100" dirty="0">
                <a:solidFill>
                  <a:prstClr val="black"/>
                </a:solidFill>
                <a:latin typeface="Times New Roman"/>
                <a:ea typeface="华文细黑"/>
                <a:cs typeface="Times New Roman"/>
              </a:rPr>
              <a:t>掌握权力，则有可能给国家、社会、单位带来无法估量的损失。最后，无德无才之人，即不老实又不聪明的人，不论也罢，不老实又不聪明，即使有害也无大事！</a:t>
            </a:r>
            <a:endParaRPr lang="en-US" altLang="zh-CN" sz="1050" kern="100" dirty="0">
              <a:solidFill>
                <a:prstClr val="black"/>
              </a:solidFill>
              <a:latin typeface="宋体"/>
              <a:cs typeface="Courier New"/>
            </a:endParaRPr>
          </a:p>
          <a:p>
            <a:pPr lvl="0" algn="just">
              <a:lnSpc>
                <a:spcPct val="130000"/>
              </a:lnSpc>
            </a:pPr>
            <a:r>
              <a:rPr lang="zh-CN" altLang="zh-CN" sz="2800" kern="100" dirty="0">
                <a:solidFill>
                  <a:srgbClr val="0000FF"/>
                </a:solidFill>
                <a:latin typeface="Times New Roman"/>
                <a:ea typeface="华文细黑"/>
                <a:cs typeface="Times New Roman"/>
              </a:rPr>
              <a:t>画波浪线的句子将比喻说理和意义分析结合在一起</a:t>
            </a:r>
            <a:r>
              <a:rPr lang="zh-CN" altLang="zh-CN" sz="2800" kern="100" dirty="0" smtClean="0">
                <a:solidFill>
                  <a:srgbClr val="0000FF"/>
                </a:solidFill>
                <a:latin typeface="Times New Roman"/>
                <a:ea typeface="华文细黑"/>
                <a:cs typeface="Times New Roman"/>
              </a:rPr>
              <a:t>。</a:t>
            </a:r>
            <a:endParaRPr lang="en-US" altLang="zh-CN" sz="1050" kern="100" dirty="0">
              <a:solidFill>
                <a:srgbClr val="0000FF"/>
              </a:solidFill>
              <a:latin typeface="宋体"/>
              <a:cs typeface="Courier New"/>
            </a:endParaRPr>
          </a:p>
          <a:p>
            <a:pPr indent="720000" algn="just">
              <a:lnSpc>
                <a:spcPct val="130000"/>
              </a:lnSpc>
            </a:pPr>
            <a:r>
              <a:rPr lang="zh-CN" altLang="zh-CN" sz="2800" kern="100" dirty="0">
                <a:latin typeface="Times New Roman"/>
                <a:ea typeface="华文细黑"/>
                <a:cs typeface="Times New Roman"/>
              </a:rPr>
              <a:t>做人就要成为既老实又聪明的人，如果不能就成为老实但不聪明的人，这或许便是老实与聪明告诉我们的为人之道吧</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2457042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641592"/>
            <a:ext cx="11478502" cy="5164466"/>
          </a:xfrm>
          <a:prstGeom prst="rect">
            <a:avLst/>
          </a:prstGeom>
        </p:spPr>
        <p:txBody>
          <a:bodyPr wrap="square" lIns="121898" tIns="60948" rIns="121898" bIns="60948">
            <a:spAutoFit/>
          </a:bodyPr>
          <a:lstStyle/>
          <a:p>
            <a:pPr lvl="0" algn="just">
              <a:lnSpc>
                <a:spcPct val="140000"/>
              </a:lnSpc>
            </a:pPr>
            <a:r>
              <a:rPr lang="zh-CN" altLang="zh-CN" sz="2800" b="1" kern="100" dirty="0">
                <a:solidFill>
                  <a:srgbClr val="C00000"/>
                </a:solidFill>
                <a:latin typeface="微软雅黑"/>
                <a:ea typeface="微软雅黑"/>
                <a:cs typeface="Times New Roman"/>
              </a:rPr>
              <a:t>亮点点评</a:t>
            </a:r>
            <a:r>
              <a:rPr lang="en-US" altLang="zh-CN" sz="2800" b="1" kern="100" dirty="0">
                <a:solidFill>
                  <a:srgbClr val="C00000"/>
                </a:solidFill>
                <a:latin typeface="微软雅黑"/>
                <a:ea typeface="微软雅黑"/>
                <a:cs typeface="Times New Roman"/>
              </a:rPr>
              <a:t> </a:t>
            </a:r>
            <a:r>
              <a:rPr lang="zh-CN" altLang="zh-CN" sz="2800" kern="100" dirty="0">
                <a:solidFill>
                  <a:prstClr val="black"/>
                </a:solidFill>
                <a:latin typeface="Times New Roman"/>
                <a:ea typeface="华文细黑"/>
                <a:cs typeface="Times New Roman"/>
              </a:rPr>
              <a:t>　本文比较完美地践行了命题者的意图，很精到地阐释了老实与聪明的相互关系。全文表达自然，散文化的议论性语言，既有诗化的表达又不缺少哲理的思考。而最值得称道的是本文的说理极具思辨色彩</a:t>
            </a:r>
            <a:r>
              <a:rPr lang="zh-CN" altLang="zh-CN" sz="2800" kern="100" dirty="0" smtClean="0">
                <a:solidFill>
                  <a:prstClr val="black"/>
                </a:solidFill>
                <a:latin typeface="Times New Roman"/>
                <a:ea typeface="华文细黑"/>
                <a:cs typeface="Times New Roman"/>
              </a:rPr>
              <a:t>。</a:t>
            </a:r>
            <a:endParaRPr lang="en-US" altLang="zh-CN" sz="1050" kern="100" dirty="0">
              <a:solidFill>
                <a:prstClr val="black"/>
              </a:solidFill>
              <a:latin typeface="宋体"/>
              <a:cs typeface="Courier New"/>
            </a:endParaRPr>
          </a:p>
          <a:p>
            <a:pPr lvl="0" algn="just">
              <a:lnSpc>
                <a:spcPct val="150000"/>
              </a:lnSpc>
            </a:pPr>
            <a:r>
              <a:rPr lang="zh-CN" altLang="zh-CN" sz="2800" kern="100" dirty="0">
                <a:solidFill>
                  <a:prstClr val="black"/>
                </a:solidFill>
                <a:latin typeface="Times New Roman"/>
                <a:ea typeface="华文细黑"/>
                <a:cs typeface="Times New Roman"/>
              </a:rPr>
              <a:t>众所周知，考场上再优胜的议论文说理都必须依仗例子。而本文几乎未用一个例子。几乎未用一例却能把理说得如此深入透彻，原因在于作者掌握了众多说理方法，如假设说理、比较说理、因果说理。当然，最成功的还是辩证说理：对</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老实</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与</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聪明</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，既看出了其中的对立统一，又不把两者绝对化。通篇不用例，说理能成功，它给人不少启发</a:t>
            </a:r>
            <a:r>
              <a:rPr lang="zh-CN" altLang="zh-CN" sz="2800" kern="100" dirty="0" smtClean="0">
                <a:solidFill>
                  <a:prstClr val="black"/>
                </a:solidFill>
                <a:latin typeface="Times New Roman"/>
                <a:ea typeface="华文细黑"/>
                <a:cs typeface="Times New Roman"/>
              </a:rPr>
              <a:t>。</a:t>
            </a:r>
            <a:endParaRPr lang="zh-CN" altLang="zh-CN" sz="1050" kern="100" dirty="0">
              <a:solidFill>
                <a:prstClr val="black"/>
              </a:solidFill>
              <a:latin typeface="宋体"/>
              <a:cs typeface="Courier New"/>
            </a:endParaRPr>
          </a:p>
        </p:txBody>
      </p:sp>
      <p:pic>
        <p:nvPicPr>
          <p:cNvPr id="4" name="图片 3">
            <a:hlinkClick r:id="rId2" action="ppaction://hlinksldjump"/>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89027" y="6255027"/>
            <a:ext cx="602973" cy="602973"/>
          </a:xfrm>
          <a:prstGeom prst="rect">
            <a:avLst/>
          </a:prstGeom>
        </p:spPr>
      </p:pic>
    </p:spTree>
    <p:extLst>
      <p:ext uri="{BB962C8B-B14F-4D97-AF65-F5344CB8AC3E}">
        <p14:creationId xmlns:p14="http://schemas.microsoft.com/office/powerpoint/2010/main" val="17222498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0413" cy="68595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796066" y="3076446"/>
            <a:ext cx="6598281" cy="707886"/>
          </a:xfrm>
          <a:prstGeom prst="rect">
            <a:avLst/>
          </a:prstGeom>
        </p:spPr>
        <p:txBody>
          <a:bodyPr wrap="none">
            <a:spAutoFit/>
          </a:bodyPr>
          <a:lstStyle/>
          <a:p>
            <a:pPr algn="ctr"/>
            <a:r>
              <a:rPr lang="en-US" altLang="zh-CN" sz="4000" b="1" dirty="0">
                <a:solidFill>
                  <a:schemeClr val="bg1"/>
                </a:solidFill>
                <a:latin typeface="Times New Roman" pitchFamily="18" charset="0"/>
                <a:ea typeface="微软雅黑" pitchFamily="34" charset="-122"/>
                <a:cs typeface="Times New Roman" pitchFamily="18" charset="0"/>
              </a:rPr>
              <a:t>Ⅱ  </a:t>
            </a:r>
            <a:r>
              <a:rPr lang="zh-CN" altLang="en-US" sz="4000" b="1" dirty="0">
                <a:solidFill>
                  <a:schemeClr val="bg1"/>
                </a:solidFill>
                <a:latin typeface="Times New Roman" pitchFamily="18" charset="0"/>
                <a:ea typeface="微软雅黑" pitchFamily="34" charset="-122"/>
                <a:cs typeface="Times New Roman" pitchFamily="18" charset="0"/>
              </a:rPr>
              <a:t>指点技巧，找到提升门径</a:t>
            </a:r>
            <a:endParaRPr lang="en-US" altLang="zh-CN" sz="4000" b="1" dirty="0">
              <a:solidFill>
                <a:schemeClr val="bg1"/>
              </a:solidFill>
              <a:latin typeface="Times New Roman" pitchFamily="18" charset="0"/>
              <a:ea typeface="微软雅黑" pitchFamily="34" charset="-122"/>
              <a:cs typeface="Times New Roman" pitchFamily="18" charset="0"/>
            </a:endParaRPr>
          </a:p>
        </p:txBody>
      </p:sp>
    </p:spTree>
    <p:extLst>
      <p:ext uri="{BB962C8B-B14F-4D97-AF65-F5344CB8AC3E}">
        <p14:creationId xmlns:p14="http://schemas.microsoft.com/office/powerpoint/2010/main" val="2255220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1880609"/>
            <a:ext cx="11478502" cy="1333161"/>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smtClean="0">
                <a:latin typeface="Times New Roman"/>
                <a:ea typeface="华文细黑"/>
                <a:cs typeface="Times New Roman"/>
              </a:rPr>
              <a:t>议论文</a:t>
            </a:r>
            <a:r>
              <a:rPr lang="zh-CN" altLang="zh-CN" sz="2800" kern="100" dirty="0">
                <a:latin typeface="Times New Roman"/>
                <a:ea typeface="华文细黑"/>
                <a:cs typeface="Times New Roman"/>
              </a:rPr>
              <a:t>分析说理的方法很多，除常见的举例说理、引用说理外，还有以下主要方法。</a:t>
            </a:r>
            <a:endParaRPr lang="zh-CN" altLang="zh-CN" sz="1050" kern="100" dirty="0">
              <a:effectLst/>
              <a:latin typeface="宋体"/>
              <a:cs typeface="Courier New"/>
            </a:endParaRPr>
          </a:p>
        </p:txBody>
      </p:sp>
    </p:spTree>
    <p:extLst>
      <p:ext uri="{BB962C8B-B14F-4D97-AF65-F5344CB8AC3E}">
        <p14:creationId xmlns:p14="http://schemas.microsoft.com/office/powerpoint/2010/main" val="2678081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234872"/>
            <a:ext cx="11478502" cy="5211146"/>
          </a:xfrm>
          <a:prstGeom prst="rect">
            <a:avLst/>
          </a:prstGeom>
        </p:spPr>
        <p:txBody>
          <a:bodyPr wrap="square" lIns="121898" tIns="60948" rIns="121898" bIns="60948">
            <a:spAutoFit/>
          </a:bodyPr>
          <a:lstStyle/>
          <a:p>
            <a:pPr algn="just">
              <a:lnSpc>
                <a:spcPct val="150000"/>
              </a:lnSpc>
            </a:pPr>
            <a:r>
              <a:rPr lang="zh-CN" altLang="zh-CN" sz="2800" b="1" kern="100" dirty="0">
                <a:solidFill>
                  <a:srgbClr val="0000FF"/>
                </a:solidFill>
                <a:latin typeface="微软雅黑"/>
                <a:ea typeface="微软雅黑"/>
                <a:cs typeface="Times New Roman"/>
              </a:rPr>
              <a:t>一、因果分析法</a:t>
            </a:r>
          </a:p>
          <a:p>
            <a:pPr algn="just">
              <a:lnSpc>
                <a:spcPct val="150000"/>
              </a:lnSpc>
              <a:spcAft>
                <a:spcPts val="0"/>
              </a:spcAft>
            </a:pPr>
            <a:r>
              <a:rPr lang="zh-CN" altLang="zh-CN" sz="2800" kern="100" dirty="0">
                <a:latin typeface="Times New Roman"/>
                <a:ea typeface="华文细黑"/>
                <a:cs typeface="Times New Roman"/>
              </a:rPr>
              <a:t>因果联系是一种普遍的存在，无论在自然界还是在社会中，都存在着因果联系，没有一种现象不是由一定的原因引起的。因果联系又是一种必然联系，当原因存在时，结果必然产生；当结果产生时，又必然由某种原因引发。写议论文如能把因果分析法把握纯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以叙代议，例而不议</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的问题就可以避免，使文章分析得深入、透彻，从而增强论点的说服力。分析时多用因果关系复句来表达，如：之所以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是因为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，为什么</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？因为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，为什么呢？因为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等。</a:t>
            </a:r>
            <a:endParaRPr lang="zh-CN" altLang="zh-CN" sz="1050" kern="100" dirty="0">
              <a:effectLst/>
              <a:latin typeface="宋体"/>
              <a:cs typeface="Courier New"/>
            </a:endParaRPr>
          </a:p>
        </p:txBody>
      </p:sp>
    </p:spTree>
    <p:extLst>
      <p:ext uri="{BB962C8B-B14F-4D97-AF65-F5344CB8AC3E}">
        <p14:creationId xmlns:p14="http://schemas.microsoft.com/office/powerpoint/2010/main" val="20574280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424508"/>
            <a:ext cx="11478502" cy="5940063"/>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运用因果分析法，可以对中心论点或分论点由因及果，或者据果求因；也可以对论据进行由因及果或据果求因的分析。请看下例：</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据果求因式分析</a:t>
            </a:r>
            <a:endParaRPr lang="zh-CN" altLang="zh-CN" sz="1050" kern="100" dirty="0">
              <a:latin typeface="宋体"/>
              <a:cs typeface="Courier New"/>
            </a:endParaRPr>
          </a:p>
          <a:p>
            <a:pPr indent="717550" algn="just">
              <a:lnSpc>
                <a:spcPct val="150000"/>
              </a:lnSpc>
              <a:spcAft>
                <a:spcPts val="0"/>
              </a:spcAft>
            </a:pPr>
            <a:r>
              <a:rPr lang="zh-CN" altLang="zh-CN" sz="2800" kern="100" dirty="0">
                <a:latin typeface="Times New Roman"/>
                <a:ea typeface="华文细黑"/>
                <a:cs typeface="Times New Roman"/>
              </a:rPr>
              <a:t>吾辈为人，脚踩地，头顶天，便要不虚华，不造作，以踏实筑舟，行向彼岸，静待花开。诺奖得主莫言之所以有今日之成就，其笔下的世界是如此真实又带着些许魔力，是因为这个山东汉子面朝黄土多少年，以踏实做人为人之根本。陈忠实文学巨著《白鹿原》之所以诞生也是因为深入西北，甚至将自己融进那片黄土。这都不是巧合，这帮人只是踩实了脚下的厚土，奋力地跳跃起来了而已。</a:t>
            </a:r>
            <a:endParaRPr lang="zh-CN" altLang="zh-CN" sz="1050" kern="100" dirty="0">
              <a:effectLst/>
              <a:latin typeface="宋体"/>
              <a:cs typeface="Courier New"/>
            </a:endParaRPr>
          </a:p>
        </p:txBody>
      </p:sp>
    </p:spTree>
    <p:extLst>
      <p:ext uri="{BB962C8B-B14F-4D97-AF65-F5344CB8AC3E}">
        <p14:creationId xmlns:p14="http://schemas.microsoft.com/office/powerpoint/2010/main" val="28693598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117426"/>
            <a:ext cx="11478502" cy="6586394"/>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由因及果式分析</a:t>
            </a:r>
            <a:endParaRPr lang="zh-CN" altLang="zh-CN" sz="1050" kern="100" dirty="0">
              <a:latin typeface="宋体"/>
              <a:cs typeface="Courier New"/>
            </a:endParaRPr>
          </a:p>
          <a:p>
            <a:pPr indent="717550" algn="just">
              <a:lnSpc>
                <a:spcPct val="150000"/>
              </a:lnSpc>
              <a:spcAft>
                <a:spcPts val="0"/>
              </a:spcAft>
            </a:pPr>
            <a:r>
              <a:rPr lang="zh-CN" altLang="zh-CN" sz="2800" kern="100" dirty="0">
                <a:latin typeface="Times New Roman"/>
                <a:ea typeface="华文细黑"/>
                <a:cs typeface="Times New Roman"/>
              </a:rPr>
              <a:t>我们在脚踏实地的同时，也要学会在厚土中吸取营养，让自己平凡却不普通。茶的芳香，都是因为它的根深埋于厚土，吸收着大地的精魂。我国知名女作家迟子建，因为知道写作不是空的，要不断地积累，于是她热爱生活，感悟生活，不急不躁，带着一身的灵性，保持着灵魂的美丽。韩寒因为在高中毕业几年后也感觉自己空了，过去的积累都写完了，便停止写作，去追逐自己的另一个梦想</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赛车，在这条陌生的跑道上，有曲折，有喜悦，有失望，他得到了许多。他的小说又开始鲜活，杂文也变得更为成熟与负责。他们都在生活这片广阔的土地上汲取了自己所需要的养分和更为清晰地认清了自己，他们立得更直、望得更远。</a:t>
            </a:r>
            <a:endParaRPr lang="zh-CN" altLang="zh-CN" sz="1050" kern="100" dirty="0">
              <a:effectLst/>
              <a:latin typeface="宋体"/>
              <a:cs typeface="Courier New"/>
            </a:endParaRPr>
          </a:p>
        </p:txBody>
      </p:sp>
    </p:spTree>
    <p:extLst>
      <p:ext uri="{BB962C8B-B14F-4D97-AF65-F5344CB8AC3E}">
        <p14:creationId xmlns:p14="http://schemas.microsoft.com/office/powerpoint/2010/main" val="37270218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62558" y="308621"/>
            <a:ext cx="11478502" cy="5940063"/>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smtClean="0">
                <a:solidFill>
                  <a:srgbClr val="C00000"/>
                </a:solidFill>
                <a:latin typeface="微软雅黑"/>
                <a:ea typeface="微软雅黑"/>
                <a:cs typeface="Times New Roman"/>
              </a:rPr>
              <a:t>边练边悟</a:t>
            </a:r>
            <a:r>
              <a:rPr lang="en-US" altLang="zh-CN" sz="2800" b="1" kern="100" dirty="0" smtClean="0">
                <a:solidFill>
                  <a:srgbClr val="C00000"/>
                </a:solidFill>
                <a:latin typeface="Times New Roman" pitchFamily="18" charset="0"/>
                <a:ea typeface="Times New Roman" pitchFamily="18" charset="0"/>
                <a:cs typeface="Times New Roman" pitchFamily="18" charset="0"/>
              </a:rPr>
              <a:t>1</a:t>
            </a:r>
            <a:r>
              <a:rPr lang="en-US" altLang="zh-CN" sz="2800" kern="100" dirty="0">
                <a:latin typeface="华文细黑"/>
                <a:ea typeface="华文细黑"/>
                <a:cs typeface="Times New Roman"/>
              </a:rPr>
              <a:t>　</a:t>
            </a:r>
            <a:r>
              <a:rPr lang="en-US" altLang="zh-CN" sz="2800" kern="100" dirty="0" err="1">
                <a:latin typeface="华文细黑"/>
                <a:ea typeface="华文细黑"/>
                <a:cs typeface="Times New Roman"/>
              </a:rPr>
              <a:t>请用</a:t>
            </a:r>
            <a:r>
              <a:rPr lang="en-US" altLang="zh-CN" sz="2800" kern="100" dirty="0" err="1">
                <a:latin typeface="宋体" pitchFamily="2" charset="-122"/>
                <a:ea typeface="华文细黑"/>
                <a:cs typeface="Times New Roman"/>
              </a:rPr>
              <a:t>“</a:t>
            </a:r>
            <a:r>
              <a:rPr lang="en-US" altLang="zh-CN" sz="2800" kern="100" dirty="0" err="1">
                <a:latin typeface="华文细黑"/>
                <a:ea typeface="华文细黑"/>
                <a:cs typeface="Times New Roman"/>
              </a:rPr>
              <a:t>因果分析法</a:t>
            </a:r>
            <a:r>
              <a:rPr lang="en-US" altLang="zh-CN" sz="2800" kern="100" dirty="0" err="1">
                <a:latin typeface="宋体" pitchFamily="2" charset="-122"/>
                <a:ea typeface="华文细黑"/>
                <a:cs typeface="Times New Roman"/>
              </a:rPr>
              <a:t>”</a:t>
            </a:r>
            <a:r>
              <a:rPr lang="en-US" altLang="zh-CN" sz="2800" kern="100" dirty="0" err="1">
                <a:latin typeface="华文细黑"/>
                <a:ea typeface="华文细黑"/>
                <a:cs typeface="Times New Roman"/>
              </a:rPr>
              <a:t>在下面的短文后面补写一段分析的话，使其论证更加深刻有力</a:t>
            </a:r>
            <a:r>
              <a:rPr lang="en-US" altLang="zh-CN" sz="2800" kern="100" dirty="0">
                <a:latin typeface="华文细黑"/>
                <a:ea typeface="华文细黑"/>
                <a:cs typeface="Times New Roman"/>
              </a:rPr>
              <a:t>。</a:t>
            </a:r>
            <a:endParaRPr lang="en-US" altLang="zh-CN" sz="2800" kern="100" dirty="0">
              <a:latin typeface="Times New Roman"/>
              <a:ea typeface="华文细黑"/>
              <a:cs typeface="Courier New"/>
            </a:endParaRPr>
          </a:p>
          <a:p>
            <a:pPr algn="just">
              <a:lnSpc>
                <a:spcPct val="150000"/>
              </a:lnSpc>
              <a:spcAft>
                <a:spcPts val="0"/>
              </a:spcAft>
            </a:pPr>
            <a:r>
              <a:rPr lang="zh-CN" altLang="zh-CN" sz="2800" kern="100" dirty="0">
                <a:latin typeface="Times New Roman"/>
                <a:ea typeface="华文细黑"/>
                <a:cs typeface="Times New Roman"/>
              </a:rPr>
              <a:t>论点：靠奋斗冲破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埋没</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的压力。</a:t>
            </a:r>
            <a:endParaRPr lang="zh-CN" altLang="zh-CN" sz="1050" kern="100" dirty="0">
              <a:latin typeface="宋体"/>
              <a:cs typeface="Courier New"/>
            </a:endParaRPr>
          </a:p>
          <a:p>
            <a:pPr indent="720000" algn="just">
              <a:lnSpc>
                <a:spcPct val="150000"/>
              </a:lnSpc>
              <a:spcAft>
                <a:spcPts val="0"/>
              </a:spcAft>
            </a:pPr>
            <a:r>
              <a:rPr lang="zh-CN" altLang="zh-CN" sz="2800" kern="100" dirty="0">
                <a:latin typeface="Times New Roman"/>
                <a:ea typeface="华文细黑"/>
                <a:cs typeface="Times New Roman"/>
              </a:rPr>
              <a:t>古今中外，许多取得了重大成就的人，大多都遭受过</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埋没</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的命运。爱因斯坦就曾被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埋没</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在一个专利局中，充当小职员的平凡角色。但他没有灰心，抓紧一切机会进行研究，终于开创了物理学的新天地。华罗庚曾</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埋没</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在小店铺里，但他没有消沉，每天在做好营业工作后，抓紧一分一秒的时间，昼夜不停，寒暑不辨，刻苦自学，潜心钻研数学，终成著名的数学家。</a:t>
            </a:r>
            <a:endParaRPr lang="zh-CN" altLang="zh-CN" sz="1050" kern="100" dirty="0">
              <a:effectLst/>
              <a:latin typeface="宋体"/>
              <a:cs typeface="Courier New"/>
            </a:endParaRPr>
          </a:p>
        </p:txBody>
      </p:sp>
      <p:sp>
        <p:nvSpPr>
          <p:cNvPr id="3" name="TextBox 2">
            <a:hlinkClick r:id="rId2" action="ppaction://hlinksldjump"/>
          </p:cNvPr>
          <p:cNvSpPr txBox="1"/>
          <p:nvPr/>
        </p:nvSpPr>
        <p:spPr>
          <a:xfrm>
            <a:off x="4467597" y="1135063"/>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8869739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558549" y="835696"/>
            <a:ext cx="11162246" cy="3242170"/>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为什么他们没有因</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埋没</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窒息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，并且能有所建树？因为他们不甘心忍受被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埋没</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的命运；不管在怎样不利的情况下，他们始终没有丧失向上的勇气和力量；他们坚信：不失千里之志的千里马，终有奋蹄腾飞的日子。因此，他们在被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埋没</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的情况下，不是怨天尤人，而是努力拼搏奋斗，终于冲破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埋没</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，脱颖而出。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自问自答</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8416285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166347"/>
            <a:ext cx="11478502" cy="6503807"/>
          </a:xfrm>
          <a:prstGeom prst="rect">
            <a:avLst/>
          </a:prstGeom>
        </p:spPr>
        <p:txBody>
          <a:bodyPr wrap="square" lIns="121898" tIns="60948" rIns="121898" bIns="60948">
            <a:spAutoFit/>
          </a:bodyPr>
          <a:lstStyle/>
          <a:p>
            <a:pPr algn="just">
              <a:lnSpc>
                <a:spcPct val="150000"/>
              </a:lnSpc>
            </a:pPr>
            <a:r>
              <a:rPr lang="zh-CN" altLang="zh-CN" sz="2800" b="1" kern="100" dirty="0">
                <a:solidFill>
                  <a:srgbClr val="0000FF"/>
                </a:solidFill>
                <a:latin typeface="微软雅黑"/>
                <a:ea typeface="微软雅黑"/>
                <a:cs typeface="Times New Roman"/>
              </a:rPr>
              <a:t>二、正反对比法</a:t>
            </a:r>
          </a:p>
          <a:p>
            <a:pPr algn="just">
              <a:lnSpc>
                <a:spcPct val="150000"/>
              </a:lnSpc>
              <a:spcAft>
                <a:spcPts val="0"/>
              </a:spcAft>
            </a:pPr>
            <a:r>
              <a:rPr lang="zh-CN" altLang="zh-CN" sz="2800" kern="100" dirty="0">
                <a:latin typeface="Times New Roman"/>
                <a:ea typeface="华文细黑"/>
                <a:cs typeface="Times New Roman"/>
              </a:rPr>
              <a:t>正反对比，即将人或事物的正面与反面情境进行鲜明对比，从而证明某观点的正确性。对比论证的对比点有三种：一是纵比。将同一事物的不同时期、不同阶段的状况进行对照，揭示事物在发展变化中的不同之处，发现事物发展变化的规律和它所蕴含的道理。二是横比。将发生在同一时期、同一区域的两种性质截然相反或互有差异的事物进行对比，否定错误的、不好的事物，肯定正确的、美好的事物。三是自比。将同一事物内表现出来的不统一、不协调的现象进行比较。自比与纵比的区别是：它不存在时间轴上的发展变化。与横比的不同是：自比表现在同一事物上，而横比则是两种不同事物之间的对比。请看下例：</a:t>
            </a:r>
            <a:endParaRPr lang="zh-CN" altLang="zh-CN" sz="1050" kern="100" dirty="0">
              <a:effectLst/>
              <a:latin typeface="宋体"/>
              <a:cs typeface="Courier New"/>
            </a:endParaRPr>
          </a:p>
        </p:txBody>
      </p:sp>
    </p:spTree>
    <p:extLst>
      <p:ext uri="{BB962C8B-B14F-4D97-AF65-F5344CB8AC3E}">
        <p14:creationId xmlns:p14="http://schemas.microsoft.com/office/powerpoint/2010/main" val="40340810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0298" y="1341562"/>
            <a:ext cx="11500473" cy="3241400"/>
          </a:xfrm>
          <a:prstGeom prst="rect">
            <a:avLst/>
          </a:prstGeom>
          <a:solidFill>
            <a:schemeClr val="accent1">
              <a:lumMod val="20000"/>
              <a:lumOff val="80000"/>
            </a:schemeClr>
          </a:solidFill>
        </p:spPr>
        <p:txBody>
          <a:bodyPr wrap="square">
            <a:spAutoFit/>
          </a:bodyPr>
          <a:lstStyle/>
          <a:p>
            <a:pPr lvl="0" algn="just">
              <a:lnSpc>
                <a:spcPct val="150000"/>
              </a:lnSpc>
            </a:pPr>
            <a:r>
              <a:rPr lang="en-US" altLang="zh-CN" sz="2800" b="1" kern="100" dirty="0">
                <a:solidFill>
                  <a:srgbClr val="0000FF"/>
                </a:solidFill>
                <a:latin typeface="IPAPANNEW"/>
                <a:ea typeface="华文细黑"/>
                <a:cs typeface="Times New Roman"/>
              </a:rPr>
              <a:t>[</a:t>
            </a:r>
            <a:r>
              <a:rPr lang="zh-CN" altLang="zh-CN" sz="2800" b="1" kern="100" dirty="0">
                <a:solidFill>
                  <a:srgbClr val="0000FF"/>
                </a:solidFill>
                <a:latin typeface="IPAPANNEW"/>
                <a:ea typeface="华文细黑"/>
                <a:cs typeface="Times New Roman"/>
              </a:rPr>
              <a:t>专题引语</a:t>
            </a:r>
            <a:r>
              <a:rPr lang="en-US" altLang="zh-CN" sz="2800" b="1" kern="100" dirty="0">
                <a:solidFill>
                  <a:srgbClr val="0000FF"/>
                </a:solidFill>
                <a:latin typeface="IPAPANNEW"/>
                <a:ea typeface="华文细黑"/>
                <a:cs typeface="Times New Roman"/>
              </a:rPr>
              <a:t>]</a:t>
            </a:r>
            <a:r>
              <a:rPr lang="zh-CN" altLang="zh-CN" sz="2800" kern="100" dirty="0">
                <a:solidFill>
                  <a:prstClr val="black"/>
                </a:solidFill>
                <a:latin typeface="Times New Roman"/>
                <a:ea typeface="华文细黑"/>
                <a:cs typeface="Times New Roman"/>
              </a:rPr>
              <a:t>　纵观近几年的高考议论文作文，凡是得高分的文章，大多数以说理见长。对文章进行道理分析，可以增加论证的深度，更能显示出作者思维的缜密。而低分作文则是堆砌例子，不会说理，或者说理不深入，原因在于未掌握分析说理的方法。本训练就试图为你提供一些分析方法。</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22837801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519422"/>
            <a:ext cx="11478502" cy="4001071"/>
          </a:xfrm>
          <a:prstGeom prst="rect">
            <a:avLst/>
          </a:prstGeom>
        </p:spPr>
        <p:txBody>
          <a:bodyPr wrap="square" lIns="121898" tIns="60948" rIns="121898" bIns="60948">
            <a:spAutoFit/>
          </a:bodyPr>
          <a:lstStyle/>
          <a:p>
            <a:pPr indent="720000" algn="just">
              <a:lnSpc>
                <a:spcPct val="150000"/>
              </a:lnSpc>
              <a:spcAft>
                <a:spcPts val="0"/>
              </a:spcAft>
            </a:pPr>
            <a:r>
              <a:rPr lang="zh-CN" altLang="zh-CN" sz="2800" kern="100" dirty="0">
                <a:latin typeface="Times New Roman"/>
                <a:ea typeface="华文细黑"/>
                <a:cs typeface="Times New Roman"/>
              </a:rPr>
              <a:t>普希金说：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大石拦路，勇者视为前进的阶梯，弱者视为前进的障碍。</a:t>
            </a:r>
            <a:r>
              <a:rPr lang="en-US" altLang="zh-CN" sz="2800" kern="100" dirty="0">
                <a:latin typeface="宋体"/>
                <a:ea typeface="华文细黑"/>
                <a:cs typeface="Times New Roman"/>
              </a:rPr>
              <a:t>”</a:t>
            </a:r>
            <a:r>
              <a:rPr lang="zh-CN" altLang="zh-CN" sz="2800" u="sng" kern="100" dirty="0">
                <a:latin typeface="Times New Roman"/>
                <a:ea typeface="华文细黑"/>
                <a:cs typeface="Times New Roman"/>
              </a:rPr>
              <a:t>强者有顽强的毅力，对</a:t>
            </a:r>
            <a:r>
              <a:rPr lang="en-US" altLang="zh-CN" sz="2800" u="sng" kern="100" dirty="0">
                <a:latin typeface="宋体"/>
                <a:ea typeface="华文细黑"/>
                <a:cs typeface="Times New Roman"/>
              </a:rPr>
              <a:t>“</a:t>
            </a:r>
            <a:r>
              <a:rPr lang="zh-CN" altLang="zh-CN" sz="2800" u="sng" kern="100" dirty="0">
                <a:latin typeface="Times New Roman"/>
                <a:ea typeface="华文细黑"/>
                <a:cs typeface="Times New Roman"/>
              </a:rPr>
              <a:t>拦路石</a:t>
            </a:r>
            <a:r>
              <a:rPr lang="en-US" altLang="zh-CN" sz="2800" u="sng" kern="100" dirty="0">
                <a:latin typeface="宋体"/>
                <a:ea typeface="华文细黑"/>
                <a:cs typeface="Times New Roman"/>
              </a:rPr>
              <a:t>”</a:t>
            </a:r>
            <a:r>
              <a:rPr lang="zh-CN" altLang="zh-CN" sz="2800" u="sng" kern="100" dirty="0">
                <a:latin typeface="Times New Roman"/>
                <a:ea typeface="华文细黑"/>
                <a:cs typeface="Times New Roman"/>
              </a:rPr>
              <a:t>毫不畏惧，把它当作锻炼自己的机会；而后一种人因为缺少一种拼搏的毅力，不懂得成功来之不易，光看到别人的成功，看不到他人为成功所付出的艰辛的劳动，面对</a:t>
            </a:r>
            <a:r>
              <a:rPr lang="en-US" altLang="zh-CN" sz="2800" u="sng" kern="100" dirty="0">
                <a:latin typeface="宋体"/>
                <a:ea typeface="华文细黑"/>
                <a:cs typeface="Times New Roman"/>
              </a:rPr>
              <a:t>“</a:t>
            </a:r>
            <a:r>
              <a:rPr lang="zh-CN" altLang="zh-CN" sz="2800" u="sng" kern="100" dirty="0">
                <a:latin typeface="Times New Roman"/>
                <a:ea typeface="华文细黑"/>
                <a:cs typeface="Times New Roman"/>
              </a:rPr>
              <a:t>拦路石</a:t>
            </a:r>
            <a:r>
              <a:rPr lang="en-US" altLang="zh-CN" sz="2800" u="sng" kern="100" dirty="0">
                <a:latin typeface="宋体"/>
                <a:ea typeface="华文细黑"/>
                <a:cs typeface="Times New Roman"/>
              </a:rPr>
              <a:t>”</a:t>
            </a:r>
            <a:r>
              <a:rPr lang="zh-CN" altLang="zh-CN" sz="2800" u="sng" kern="100" dirty="0">
                <a:latin typeface="Times New Roman"/>
                <a:ea typeface="华文细黑"/>
                <a:cs typeface="Times New Roman"/>
              </a:rPr>
              <a:t>知难而退，或者三天打鱼，两天晒网，最终还是一事无成。</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这一语段，写两种人面对困难时的不同表现，对比鲜明，观点不言自明。</a:t>
            </a:r>
            <a:endParaRPr lang="zh-CN" altLang="zh-CN" sz="1050" kern="100" dirty="0">
              <a:effectLst/>
              <a:latin typeface="宋体"/>
              <a:cs typeface="Courier New"/>
            </a:endParaRPr>
          </a:p>
        </p:txBody>
      </p:sp>
    </p:spTree>
    <p:extLst>
      <p:ext uri="{BB962C8B-B14F-4D97-AF65-F5344CB8AC3E}">
        <p14:creationId xmlns:p14="http://schemas.microsoft.com/office/powerpoint/2010/main" val="34185973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70611" y="152659"/>
            <a:ext cx="11478502" cy="6586394"/>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smtClean="0">
                <a:solidFill>
                  <a:srgbClr val="C00000"/>
                </a:solidFill>
                <a:latin typeface="微软雅黑"/>
                <a:ea typeface="微软雅黑"/>
                <a:cs typeface="Times New Roman"/>
              </a:rPr>
              <a:t>边练边悟</a:t>
            </a:r>
            <a:r>
              <a:rPr lang="en-US" altLang="zh-CN" sz="2800" b="1" kern="100" dirty="0" smtClean="0">
                <a:solidFill>
                  <a:srgbClr val="C00000"/>
                </a:solidFill>
                <a:latin typeface="Times New Roman" pitchFamily="18" charset="0"/>
                <a:ea typeface="Times New Roman" pitchFamily="18" charset="0"/>
                <a:cs typeface="Times New Roman" pitchFamily="18" charset="0"/>
              </a:rPr>
              <a:t>2</a:t>
            </a:r>
            <a:r>
              <a:rPr lang="en-US" altLang="zh-CN" sz="2800" kern="100" dirty="0">
                <a:latin typeface="华文细黑"/>
                <a:ea typeface="华文细黑"/>
                <a:cs typeface="Times New Roman"/>
              </a:rPr>
              <a:t>　</a:t>
            </a:r>
            <a:r>
              <a:rPr lang="en-US" altLang="zh-CN" sz="2800" kern="100" dirty="0" err="1">
                <a:latin typeface="华文细黑"/>
                <a:ea typeface="华文细黑"/>
                <a:cs typeface="Times New Roman"/>
              </a:rPr>
              <a:t>请用</a:t>
            </a:r>
            <a:r>
              <a:rPr lang="en-US" altLang="zh-CN" sz="2800" kern="100" dirty="0" err="1">
                <a:latin typeface="宋体" pitchFamily="2" charset="-122"/>
                <a:ea typeface="华文细黑"/>
                <a:cs typeface="Times New Roman"/>
              </a:rPr>
              <a:t>“</a:t>
            </a:r>
            <a:r>
              <a:rPr lang="en-US" altLang="zh-CN" sz="2800" kern="100" dirty="0" err="1">
                <a:latin typeface="华文细黑"/>
                <a:ea typeface="华文细黑"/>
                <a:cs typeface="Times New Roman"/>
              </a:rPr>
              <a:t>正反对比法</a:t>
            </a:r>
            <a:r>
              <a:rPr lang="en-US" altLang="zh-CN" sz="2800" kern="100" dirty="0" err="1">
                <a:latin typeface="宋体" pitchFamily="2" charset="-122"/>
                <a:ea typeface="华文细黑"/>
                <a:cs typeface="Times New Roman"/>
              </a:rPr>
              <a:t>”</a:t>
            </a:r>
            <a:r>
              <a:rPr lang="en-US" altLang="zh-CN" sz="2800" kern="100" dirty="0" err="1">
                <a:latin typeface="华文细黑"/>
                <a:ea typeface="华文细黑"/>
                <a:cs typeface="Times New Roman"/>
              </a:rPr>
              <a:t>在下面的短文后面补写一段分析的话，使其论证更加深刻有力</a:t>
            </a:r>
            <a:r>
              <a:rPr lang="en-US" altLang="zh-CN" sz="2800" kern="100" dirty="0">
                <a:latin typeface="华文细黑"/>
                <a:ea typeface="华文细黑"/>
                <a:cs typeface="Times New Roman"/>
              </a:rPr>
              <a:t>。</a:t>
            </a:r>
            <a:endParaRPr lang="en-US" altLang="zh-CN" sz="2800" kern="100" dirty="0">
              <a:latin typeface="Times New Roman"/>
              <a:ea typeface="华文细黑"/>
              <a:cs typeface="Courier New"/>
            </a:endParaRPr>
          </a:p>
          <a:p>
            <a:pPr indent="720000" algn="just">
              <a:lnSpc>
                <a:spcPct val="150000"/>
              </a:lnSpc>
              <a:spcAft>
                <a:spcPts val="0"/>
              </a:spcAft>
            </a:pPr>
            <a:r>
              <a:rPr lang="zh-CN" altLang="zh-CN" sz="2800" kern="100" dirty="0">
                <a:latin typeface="Times New Roman"/>
                <a:ea typeface="华文细黑"/>
                <a:cs typeface="Times New Roman"/>
              </a:rPr>
              <a:t>幸福之花，在感恩的枝头美丽绽放。</a:t>
            </a:r>
            <a:endParaRPr lang="zh-CN" altLang="zh-CN" sz="1050" kern="100" dirty="0">
              <a:latin typeface="宋体"/>
              <a:cs typeface="Courier New"/>
            </a:endParaRPr>
          </a:p>
          <a:p>
            <a:pPr indent="720000"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忠则《出师表》，孝则《陈情表》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，这两表道尽了人间感恩的真谛，演绎了人世间感恩的传奇。为报刘备三顾茅庐之恩，诸葛亮七出祁山，巧计破敌军，为刘备打天下立下了汗马功劳。</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出师未捷身先死，长使英雄泪满襟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后人为他写下的诗篇，为报当年的知遇之恩，他用毕生的精力向后人诠释了感恩的真谛。自幼失去父母是李密的不幸，但祖母却用自己的温暖让这个可怜的孩子长大成人，且名扬四方。为官做宰是多少读书人毕生的梦想，十年寒窗不正为一朝为官？然而当这个</a:t>
            </a:r>
            <a:r>
              <a:rPr lang="zh-CN" altLang="zh-CN" sz="2800" kern="100" dirty="0" smtClean="0">
                <a:latin typeface="Times New Roman"/>
                <a:ea typeface="华文细黑"/>
                <a:cs typeface="Times New Roman"/>
              </a:rPr>
              <a:t>机</a:t>
            </a:r>
            <a:endParaRPr lang="zh-CN" altLang="zh-CN" sz="1050" kern="100" dirty="0">
              <a:effectLst/>
              <a:latin typeface="宋体"/>
              <a:cs typeface="Courier New"/>
            </a:endParaRPr>
          </a:p>
        </p:txBody>
      </p:sp>
    </p:spTree>
    <p:extLst>
      <p:ext uri="{BB962C8B-B14F-4D97-AF65-F5344CB8AC3E}">
        <p14:creationId xmlns:p14="http://schemas.microsoft.com/office/powerpoint/2010/main" val="35832066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189434"/>
            <a:ext cx="11478502" cy="3918484"/>
          </a:xfrm>
          <a:prstGeom prst="rect">
            <a:avLst/>
          </a:prstGeom>
        </p:spPr>
        <p:txBody>
          <a:bodyPr wrap="square" lIns="121898" tIns="60948" rIns="121898" bIns="60948">
            <a:spAutoFit/>
          </a:bodyPr>
          <a:lstStyle/>
          <a:p>
            <a:pPr lvl="0" algn="just">
              <a:lnSpc>
                <a:spcPct val="150000"/>
              </a:lnSpc>
            </a:pPr>
            <a:r>
              <a:rPr lang="zh-CN" altLang="zh-CN" sz="2800" kern="100" dirty="0">
                <a:solidFill>
                  <a:prstClr val="black"/>
                </a:solidFill>
                <a:latin typeface="Times New Roman"/>
                <a:ea typeface="华文细黑"/>
                <a:cs typeface="Times New Roman"/>
              </a:rPr>
              <a:t>会真正来临，李密却不曾忘记自己的祖母。他放弃了这个机会。因为他知道</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祖母无臣，无以终余年</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。在为官和报恩之间他选择了后者，为世人谱写了一首伟大的诗篇</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感恩。他们的感恩温暖了自己，感动了后人。那一刻，幸福之花，在他们的感恩的枝头灼灼其华。</a:t>
            </a:r>
            <a:endParaRPr lang="zh-CN" altLang="zh-CN" sz="1050" kern="100" dirty="0">
              <a:solidFill>
                <a:prstClr val="black"/>
              </a:solidFill>
              <a:latin typeface="宋体"/>
              <a:cs typeface="Courier New"/>
            </a:endParaRPr>
          </a:p>
          <a:p>
            <a:pPr lvl="0" indent="720000" algn="just">
              <a:lnSpc>
                <a:spcPct val="150000"/>
              </a:lnSpc>
            </a:pPr>
            <a:r>
              <a:rPr lang="zh-CN" altLang="zh-CN" sz="2800" kern="100" dirty="0">
                <a:solidFill>
                  <a:prstClr val="black"/>
                </a:solidFill>
                <a:latin typeface="Times New Roman"/>
                <a:ea typeface="华文细黑"/>
                <a:cs typeface="Times New Roman"/>
              </a:rPr>
              <a:t>感恩之心，是我们维系这个世界的根本，拥有感恩的心，才能称之为有灵性的人，然而一旦失去，后果不堪设想。</a:t>
            </a:r>
            <a:endParaRPr lang="zh-CN" altLang="zh-CN" sz="1050" kern="100" dirty="0">
              <a:solidFill>
                <a:prstClr val="black"/>
              </a:solidFill>
              <a:latin typeface="宋体"/>
              <a:cs typeface="Courier New"/>
            </a:endParaRPr>
          </a:p>
        </p:txBody>
      </p:sp>
      <p:sp>
        <p:nvSpPr>
          <p:cNvPr id="3" name="TextBox 2">
            <a:hlinkClick r:id="rId2" action="ppaction://hlinksldjump"/>
          </p:cNvPr>
          <p:cNvSpPr txBox="1"/>
          <p:nvPr/>
        </p:nvSpPr>
        <p:spPr>
          <a:xfrm>
            <a:off x="8101905" y="3616201"/>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9316922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558549" y="693490"/>
            <a:ext cx="11162246" cy="3887731"/>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云南大学曾震惊一时的血案是多少人挥之不去的阴影。马加爵的一时兴起让四个年轻的生命就此终结，我不想说他残忍。我只想说，他真的不懂感恩。云南大学用知识培养他，而他却使之蒙羞；他的父母用心血把他养大，他却让他们体会白发人送黑发人的苦楚；他与同学朝夕相处，却不懂得珍惜同学情。如果他有一颗感恩的心，也许这一切就不会发生。当感恩的心不在，那一刻，他的幸福之花开在哪里？</a:t>
            </a:r>
            <a:endParaRPr lang="zh-CN" altLang="zh-CN" sz="1050" kern="100" dirty="0">
              <a:effectLst/>
              <a:latin typeface="宋体"/>
              <a:cs typeface="Courier New"/>
            </a:endParaRPr>
          </a:p>
        </p:txBody>
      </p:sp>
    </p:spTree>
    <p:extLst>
      <p:ext uri="{BB962C8B-B14F-4D97-AF65-F5344CB8AC3E}">
        <p14:creationId xmlns:p14="http://schemas.microsoft.com/office/powerpoint/2010/main" val="36039734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11416" y="595908"/>
            <a:ext cx="11364853" cy="5293733"/>
          </a:xfrm>
          <a:prstGeom prst="rect">
            <a:avLst/>
          </a:prstGeom>
        </p:spPr>
        <p:txBody>
          <a:bodyPr wrap="square" lIns="121898" tIns="60948" rIns="121898" bIns="60948">
            <a:spAutoFit/>
          </a:bodyPr>
          <a:lstStyle/>
          <a:p>
            <a:pPr algn="just">
              <a:lnSpc>
                <a:spcPct val="150000"/>
              </a:lnSpc>
            </a:pPr>
            <a:r>
              <a:rPr lang="zh-CN" altLang="zh-CN" sz="2800" b="1" kern="100" dirty="0">
                <a:solidFill>
                  <a:srgbClr val="0000FF"/>
                </a:solidFill>
                <a:latin typeface="微软雅黑"/>
                <a:ea typeface="微软雅黑"/>
                <a:cs typeface="Times New Roman"/>
              </a:rPr>
              <a:t>三、比喻说理法</a:t>
            </a:r>
          </a:p>
          <a:p>
            <a:pPr algn="just">
              <a:lnSpc>
                <a:spcPct val="150000"/>
              </a:lnSpc>
              <a:spcAft>
                <a:spcPts val="0"/>
              </a:spcAft>
            </a:pPr>
            <a:r>
              <a:rPr lang="zh-CN" altLang="zh-CN" sz="2800" kern="100" dirty="0">
                <a:latin typeface="Times New Roman"/>
                <a:ea typeface="华文细黑"/>
                <a:cs typeface="Times New Roman"/>
              </a:rPr>
              <a:t>比喻说理就是运用比喻的方法进行说理论证，以使抽象的道理形象化、具体化，行文生动，易于读者理解、接受。请看下例：</a:t>
            </a:r>
            <a:endParaRPr lang="zh-CN" altLang="zh-CN" sz="1050" kern="100" dirty="0">
              <a:latin typeface="宋体"/>
              <a:cs typeface="Courier New"/>
            </a:endParaRPr>
          </a:p>
          <a:p>
            <a:pPr indent="720000" algn="just">
              <a:lnSpc>
                <a:spcPct val="150000"/>
              </a:lnSpc>
              <a:spcAft>
                <a:spcPts val="0"/>
              </a:spcAft>
            </a:pPr>
            <a:r>
              <a:rPr lang="zh-CN" altLang="zh-CN" sz="2800" kern="100" dirty="0">
                <a:latin typeface="Times New Roman"/>
                <a:ea typeface="华文细黑"/>
                <a:cs typeface="Times New Roman"/>
              </a:rPr>
              <a:t>莫以分数论成败，用智慧浇灌个性花朵。</a:t>
            </a:r>
            <a:endParaRPr lang="zh-CN" altLang="zh-CN" sz="1050" kern="100" dirty="0">
              <a:latin typeface="宋体"/>
              <a:cs typeface="Courier New"/>
            </a:endParaRPr>
          </a:p>
          <a:p>
            <a:pPr indent="720000" algn="just">
              <a:lnSpc>
                <a:spcPct val="150000"/>
              </a:lnSpc>
              <a:spcAft>
                <a:spcPts val="0"/>
              </a:spcAft>
            </a:pPr>
            <a:r>
              <a:rPr lang="zh-CN" altLang="zh-CN" sz="2800" kern="100" dirty="0">
                <a:latin typeface="Times New Roman"/>
                <a:ea typeface="华文细黑"/>
                <a:cs typeface="Times New Roman"/>
              </a:rPr>
              <a:t>每个人都有独特的个性，张扬个性才能演绎出精彩的人生。是菊花，</a:t>
            </a:r>
            <a:r>
              <a:rPr lang="zh-CN" altLang="zh-CN" sz="2800" kern="100" spc="-100" dirty="0">
                <a:latin typeface="Times New Roman"/>
                <a:ea typeface="华文细黑"/>
                <a:cs typeface="Times New Roman"/>
              </a:rPr>
              <a:t>就让其展现傲霜的骄恣；是青草，就让其吐露珍贵的青绿；是星星，就</a:t>
            </a:r>
            <a:r>
              <a:rPr lang="zh-CN" altLang="zh-CN" sz="2800" kern="100" dirty="0">
                <a:latin typeface="Times New Roman"/>
                <a:ea typeface="华文细黑"/>
                <a:cs typeface="Times New Roman"/>
              </a:rPr>
              <a:t>让其闪烁晶莹的亮光。不要把每个孩子都赶上应试教育的独木桥。坚硬的</a:t>
            </a:r>
            <a:r>
              <a:rPr lang="zh-CN" altLang="zh-CN" sz="2800" kern="100" spc="-100" dirty="0">
                <a:latin typeface="Times New Roman"/>
                <a:ea typeface="华文细黑"/>
                <a:cs typeface="Times New Roman"/>
              </a:rPr>
              <a:t>竹子制成笛子，能吹出悠扬的乐曲；柔性竹子却适合编成席子，清凉怡人</a:t>
            </a:r>
            <a:r>
              <a:rPr lang="zh-CN" altLang="zh-CN" sz="2800" kern="100" spc="-100" dirty="0" smtClean="0">
                <a:latin typeface="Times New Roman"/>
                <a:ea typeface="华文细黑"/>
                <a:cs typeface="Times New Roman"/>
              </a:rPr>
              <a:t>。</a:t>
            </a:r>
            <a:endParaRPr lang="zh-CN" altLang="zh-CN" sz="1050" kern="100" spc="-100" dirty="0">
              <a:effectLst/>
              <a:latin typeface="宋体"/>
              <a:cs typeface="Courier New"/>
            </a:endParaRPr>
          </a:p>
        </p:txBody>
      </p:sp>
    </p:spTree>
    <p:extLst>
      <p:ext uri="{BB962C8B-B14F-4D97-AF65-F5344CB8AC3E}">
        <p14:creationId xmlns:p14="http://schemas.microsoft.com/office/powerpoint/2010/main" val="27252332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02125" y="1084907"/>
            <a:ext cx="11478502" cy="4001071"/>
          </a:xfrm>
          <a:prstGeom prst="rect">
            <a:avLst/>
          </a:prstGeom>
        </p:spPr>
        <p:txBody>
          <a:bodyPr wrap="square" lIns="121898" tIns="60948" rIns="121898" bIns="60948">
            <a:spAutoFit/>
          </a:bodyPr>
          <a:lstStyle/>
          <a:p>
            <a:pPr lvl="0" algn="just">
              <a:lnSpc>
                <a:spcPct val="150000"/>
              </a:lnSpc>
            </a:pPr>
            <a:r>
              <a:rPr lang="zh-CN" altLang="zh-CN" sz="2800" kern="100" dirty="0">
                <a:solidFill>
                  <a:prstClr val="black"/>
                </a:solidFill>
                <a:latin typeface="Times New Roman"/>
                <a:ea typeface="华文细黑"/>
                <a:cs typeface="Times New Roman"/>
              </a:rPr>
              <a:t>教育孩子也应如此，中国近代</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最强老爸</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梁启超，九个子女各有所成，享有</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一门三院士，满庭皆才俊</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的美誉。然而，他的教育</a:t>
            </a:r>
            <a:r>
              <a:rPr lang="zh-CN" altLang="zh-CN" sz="2800" kern="100" dirty="0" smtClean="0">
                <a:solidFill>
                  <a:prstClr val="black"/>
                </a:solidFill>
                <a:latin typeface="Times New Roman"/>
                <a:ea typeface="华文细黑"/>
                <a:cs typeface="Times New Roman"/>
              </a:rPr>
              <a:t>之</a:t>
            </a:r>
            <a:r>
              <a:rPr lang="zh-CN" altLang="zh-CN" sz="2800" kern="100" dirty="0" smtClean="0">
                <a:solidFill>
                  <a:prstClr val="black"/>
                </a:solidFill>
                <a:latin typeface="Times New Roman"/>
                <a:ea typeface="华文细黑"/>
                <a:cs typeface="Times New Roman"/>
              </a:rPr>
              <a:t>道却始于对孩子兴趣、爱好的发现与培养。</a:t>
            </a:r>
            <a:endParaRPr lang="en-US" altLang="zh-CN" sz="2800" kern="100" dirty="0" smtClean="0">
              <a:solidFill>
                <a:prstClr val="black"/>
              </a:solidFill>
              <a:latin typeface="Times New Roman"/>
              <a:ea typeface="华文细黑"/>
              <a:cs typeface="Times New Roman"/>
            </a:endParaRPr>
          </a:p>
          <a:p>
            <a:pPr lvl="0" algn="r">
              <a:lnSpc>
                <a:spcPct val="150000"/>
              </a:lnSpc>
            </a:pPr>
            <a:r>
              <a:rPr lang="en-US" altLang="zh-CN" sz="2800" kern="100" dirty="0" smtClean="0">
                <a:solidFill>
                  <a:prstClr val="black"/>
                </a:solidFill>
                <a:latin typeface="Times New Roman"/>
                <a:ea typeface="华文细黑"/>
                <a:cs typeface="Courier New"/>
              </a:rPr>
              <a:t>(</a:t>
            </a:r>
            <a:r>
              <a:rPr lang="en-US" altLang="zh-CN" sz="2800" kern="100" dirty="0">
                <a:solidFill>
                  <a:prstClr val="black"/>
                </a:solidFill>
                <a:latin typeface="Times New Roman"/>
                <a:ea typeface="华文细黑"/>
                <a:cs typeface="Courier New"/>
              </a:rPr>
              <a:t>2016</a:t>
            </a:r>
            <a:r>
              <a:rPr lang="zh-CN" altLang="zh-CN" sz="2800" kern="100" dirty="0">
                <a:solidFill>
                  <a:prstClr val="black"/>
                </a:solidFill>
                <a:latin typeface="Times New Roman"/>
                <a:ea typeface="华文细黑"/>
                <a:cs typeface="Times New Roman"/>
              </a:rPr>
              <a:t>年全国乙卷河南考生《莫以分数论成败》</a:t>
            </a:r>
            <a:r>
              <a:rPr lang="en-US" altLang="zh-CN" sz="2800" kern="100" dirty="0" smtClean="0">
                <a:solidFill>
                  <a:prstClr val="black"/>
                </a:solidFill>
                <a:latin typeface="Times New Roman"/>
                <a:ea typeface="华文细黑"/>
                <a:cs typeface="Courier New"/>
              </a:rPr>
              <a:t>)</a:t>
            </a:r>
            <a:endParaRPr lang="en-US" altLang="zh-CN" sz="1050" kern="100" dirty="0">
              <a:solidFill>
                <a:prstClr val="black"/>
              </a:solidFill>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这段文字，把比喻与排比结合在一起，如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是菊花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是青草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是星星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，形象与气势兼具，语言形象，富有文采</a:t>
            </a:r>
            <a:r>
              <a:rPr lang="zh-CN" altLang="zh-CN" sz="2800" kern="100" dirty="0" smtClean="0">
                <a:latin typeface="Times New Roman"/>
                <a:ea typeface="华文细黑"/>
                <a:cs typeface="Times New Roman"/>
              </a:rPr>
              <a:t>。</a:t>
            </a:r>
            <a:endParaRPr lang="en-US" altLang="zh-CN" sz="1050" kern="100" dirty="0">
              <a:latin typeface="宋体"/>
              <a:cs typeface="Courier New"/>
            </a:endParaRPr>
          </a:p>
        </p:txBody>
      </p:sp>
    </p:spTree>
    <p:extLst>
      <p:ext uri="{BB962C8B-B14F-4D97-AF65-F5344CB8AC3E}">
        <p14:creationId xmlns:p14="http://schemas.microsoft.com/office/powerpoint/2010/main" val="38252329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26069" y="909514"/>
            <a:ext cx="11030615" cy="2062079"/>
          </a:xfrm>
          <a:prstGeom prst="rect">
            <a:avLst/>
          </a:prstGeom>
        </p:spPr>
        <p:txBody>
          <a:bodyPr wrap="square" lIns="121898" tIns="60948" rIns="121898" bIns="60948">
            <a:spAutoFit/>
          </a:bodyPr>
          <a:lstStyle/>
          <a:p>
            <a:pPr lvl="0" algn="just">
              <a:lnSpc>
                <a:spcPct val="150000"/>
              </a:lnSpc>
            </a:pPr>
            <a:r>
              <a:rPr lang="en-US" altLang="zh-CN" sz="2800" b="1" kern="100" dirty="0">
                <a:solidFill>
                  <a:srgbClr val="C00000"/>
                </a:solidFill>
                <a:latin typeface="微软雅黑"/>
                <a:ea typeface="微软雅黑"/>
                <a:cs typeface="Times New Roman"/>
              </a:rPr>
              <a:t>边练边悟</a:t>
            </a:r>
            <a:r>
              <a:rPr lang="en-US" altLang="zh-CN" sz="2800" b="1" kern="100" dirty="0">
                <a:solidFill>
                  <a:srgbClr val="C00000"/>
                </a:solidFill>
                <a:latin typeface="Times New Roman" pitchFamily="18" charset="0"/>
                <a:ea typeface="Times New Roman" pitchFamily="18" charset="0"/>
                <a:cs typeface="Times New Roman" pitchFamily="18" charset="0"/>
              </a:rPr>
              <a:t>3</a:t>
            </a:r>
            <a:r>
              <a:rPr lang="en-US" altLang="zh-CN" sz="2800" b="1" kern="100" dirty="0">
                <a:solidFill>
                  <a:srgbClr val="C00000"/>
                </a:solidFill>
                <a:latin typeface="微软雅黑"/>
                <a:ea typeface="微软雅黑"/>
                <a:cs typeface="Times New Roman"/>
              </a:rPr>
              <a:t>   </a:t>
            </a:r>
            <a:r>
              <a:rPr lang="en-US" altLang="zh-CN" sz="2800" kern="100" dirty="0" err="1">
                <a:solidFill>
                  <a:prstClr val="black"/>
                </a:solidFill>
                <a:latin typeface="华文细黑"/>
                <a:ea typeface="华文细黑"/>
                <a:cs typeface="Times New Roman"/>
              </a:rPr>
              <a:t>请以</a:t>
            </a:r>
            <a:r>
              <a:rPr lang="en-US" altLang="zh-CN" sz="2800" kern="100" dirty="0" err="1">
                <a:solidFill>
                  <a:prstClr val="black"/>
                </a:solidFill>
                <a:latin typeface="宋体" pitchFamily="2" charset="-122"/>
                <a:ea typeface="宋体" pitchFamily="2" charset="-122"/>
                <a:cs typeface="Times New Roman"/>
              </a:rPr>
              <a:t>“</a:t>
            </a:r>
            <a:r>
              <a:rPr lang="en-US" altLang="zh-CN" sz="2800" kern="100" dirty="0" err="1">
                <a:solidFill>
                  <a:prstClr val="black"/>
                </a:solidFill>
                <a:latin typeface="华文细黑"/>
                <a:ea typeface="华文细黑"/>
                <a:cs typeface="Times New Roman"/>
              </a:rPr>
              <a:t>人生如棋，欲速则不达</a:t>
            </a:r>
            <a:r>
              <a:rPr lang="en-US" altLang="zh-CN" sz="2800" kern="100" dirty="0" err="1">
                <a:solidFill>
                  <a:prstClr val="black"/>
                </a:solidFill>
                <a:latin typeface="宋体" pitchFamily="2" charset="-122"/>
                <a:ea typeface="宋体" pitchFamily="2" charset="-122"/>
                <a:cs typeface="Times New Roman"/>
              </a:rPr>
              <a:t>”</a:t>
            </a:r>
            <a:r>
              <a:rPr lang="en-US" altLang="zh-CN" sz="2800" kern="100" dirty="0" err="1">
                <a:solidFill>
                  <a:prstClr val="black"/>
                </a:solidFill>
                <a:latin typeface="华文细黑"/>
                <a:ea typeface="华文细黑"/>
                <a:cs typeface="Times New Roman"/>
              </a:rPr>
              <a:t>为开头，续写一段分析说理文字，要求扣住</a:t>
            </a:r>
            <a:r>
              <a:rPr lang="en-US" altLang="zh-CN" sz="2800" kern="100" dirty="0" err="1">
                <a:solidFill>
                  <a:prstClr val="black"/>
                </a:solidFill>
                <a:latin typeface="Times New Roman"/>
                <a:ea typeface="华文细黑"/>
                <a:cs typeface="Times New Roman"/>
              </a:rPr>
              <a:t>“</a:t>
            </a:r>
            <a:r>
              <a:rPr lang="en-US" altLang="zh-CN" sz="2800" kern="100" dirty="0" err="1">
                <a:solidFill>
                  <a:prstClr val="black"/>
                </a:solidFill>
                <a:latin typeface="华文细黑"/>
                <a:ea typeface="华文细黑"/>
                <a:cs typeface="Times New Roman"/>
              </a:rPr>
              <a:t>棋</a:t>
            </a:r>
            <a:r>
              <a:rPr lang="en-US" altLang="zh-CN" sz="2800" kern="100" dirty="0" err="1">
                <a:solidFill>
                  <a:prstClr val="black"/>
                </a:solidFill>
                <a:latin typeface="Times New Roman"/>
                <a:ea typeface="华文细黑"/>
                <a:cs typeface="Times New Roman"/>
              </a:rPr>
              <a:t>”</a:t>
            </a:r>
            <a:r>
              <a:rPr lang="en-US" altLang="zh-CN" sz="2800" kern="100" dirty="0" err="1">
                <a:solidFill>
                  <a:prstClr val="black"/>
                </a:solidFill>
                <a:latin typeface="华文细黑"/>
                <a:ea typeface="华文细黑"/>
                <a:cs typeface="Times New Roman"/>
              </a:rPr>
              <a:t>这个比喻</a:t>
            </a:r>
            <a:r>
              <a:rPr lang="en-US" altLang="zh-CN" sz="2800" kern="100" dirty="0">
                <a:solidFill>
                  <a:prstClr val="black"/>
                </a:solidFill>
                <a:latin typeface="华文细黑"/>
                <a:ea typeface="华文细黑"/>
                <a:cs typeface="Times New Roman"/>
              </a:rPr>
              <a:t>。</a:t>
            </a:r>
            <a:endParaRPr lang="en-US" altLang="zh-CN" sz="2800" kern="100" dirty="0">
              <a:solidFill>
                <a:prstClr val="black"/>
              </a:solidFill>
              <a:latin typeface="Times New Roman"/>
              <a:ea typeface="华文细黑"/>
              <a:cs typeface="Courier New"/>
            </a:endParaRPr>
          </a:p>
          <a:p>
            <a:pPr lvl="0" indent="720000" algn="just">
              <a:lnSpc>
                <a:spcPct val="150000"/>
              </a:lnSpc>
            </a:pPr>
            <a:r>
              <a:rPr lang="zh-CN" altLang="zh-CN" sz="2800" kern="100" dirty="0">
                <a:solidFill>
                  <a:prstClr val="black"/>
                </a:solidFill>
                <a:latin typeface="Times New Roman"/>
                <a:ea typeface="华文细黑"/>
                <a:cs typeface="Times New Roman"/>
              </a:rPr>
              <a:t>人生如棋，欲速则不达。</a:t>
            </a:r>
            <a:r>
              <a:rPr lang="en-US" altLang="zh-CN" sz="2800" kern="100" dirty="0" smtClean="0">
                <a:solidFill>
                  <a:prstClr val="black"/>
                </a:solidFill>
                <a:latin typeface="Times New Roman"/>
                <a:ea typeface="华文细黑"/>
                <a:cs typeface="Courier New"/>
              </a:rPr>
              <a:t>__________________________________</a:t>
            </a:r>
            <a:endParaRPr lang="zh-CN" altLang="zh-CN" sz="1050" kern="100" dirty="0">
              <a:solidFill>
                <a:prstClr val="black"/>
              </a:solidFill>
              <a:latin typeface="宋体"/>
              <a:cs typeface="Courier New"/>
            </a:endParaRPr>
          </a:p>
        </p:txBody>
      </p:sp>
      <p:sp>
        <p:nvSpPr>
          <p:cNvPr id="3" name="TextBox 2">
            <a:hlinkClick r:id="rId2" action="ppaction://hlinksldjump"/>
          </p:cNvPr>
          <p:cNvSpPr txBox="1"/>
          <p:nvPr/>
        </p:nvSpPr>
        <p:spPr>
          <a:xfrm>
            <a:off x="6273947" y="1709720"/>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30566444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446369" y="765498"/>
            <a:ext cx="11386607" cy="5180393"/>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示例</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人生如棋，欲速则不达。</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一盘真正的好棋，是不会在三杯两盏淡酒抑或一炷香的时间里草草收场的，其中每一步的敲定，必定是经过深思熟虑以求毫无破绽的。曾记否？前苏联用十年就走完了资本主义国家几十年甚至上百年才走完的工业化道路，自以为雷厉风行，从此便可与美国一争高下。结果呢？片面发展重工业使国民经济结构严重失调，最终落了个东欧剧变、苏联解体的下场。试想，倘若斯大林先生懂得</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欲速则不达</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的真理，选择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走得慢些，走得远些</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，那么，当今世界是否已成为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赤旗的世界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21792462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306880"/>
            <a:ext cx="11478502" cy="5211146"/>
          </a:xfrm>
          <a:prstGeom prst="rect">
            <a:avLst/>
          </a:prstGeom>
        </p:spPr>
        <p:txBody>
          <a:bodyPr wrap="square" lIns="121898" tIns="60948" rIns="121898" bIns="60948">
            <a:spAutoFit/>
          </a:bodyPr>
          <a:lstStyle/>
          <a:p>
            <a:pPr algn="just">
              <a:lnSpc>
                <a:spcPct val="150000"/>
              </a:lnSpc>
            </a:pPr>
            <a:r>
              <a:rPr lang="zh-CN" altLang="zh-CN" sz="2800" b="1" kern="100" dirty="0">
                <a:solidFill>
                  <a:srgbClr val="0000FF"/>
                </a:solidFill>
                <a:latin typeface="微软雅黑"/>
                <a:ea typeface="微软雅黑"/>
                <a:cs typeface="Times New Roman"/>
              </a:rPr>
              <a:t>四、假设分析法</a:t>
            </a:r>
          </a:p>
          <a:p>
            <a:pPr algn="just">
              <a:lnSpc>
                <a:spcPct val="150000"/>
              </a:lnSpc>
              <a:spcAft>
                <a:spcPts val="0"/>
              </a:spcAft>
            </a:pPr>
            <a:r>
              <a:rPr lang="zh-CN" altLang="zh-CN" sz="2800" kern="100" dirty="0">
                <a:latin typeface="Times New Roman"/>
                <a:ea typeface="华文细黑"/>
                <a:cs typeface="Times New Roman"/>
              </a:rPr>
              <a:t>假设论证，就是运用假设推理对所列举的论据进行分析的一种方法。运用这种方法，首先如果使用的是大家不熟知的论据就必须用简练的语言引述，如果是大家所熟知的事例就不需要再引述，然后提出形成条件并不存在的假设，并据此推导出一个与事实完全相反的结果，在不同的条件与结果的比较中，其形成条件的必然性就得到了有力的论证。</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假设分析的一般方法是：叙正面事例从反面假设推论，叙反面事例从正面假设推论。</a:t>
            </a:r>
            <a:endParaRPr lang="zh-CN" altLang="zh-CN" sz="1050" kern="100" dirty="0">
              <a:effectLst/>
              <a:latin typeface="宋体"/>
              <a:cs typeface="Courier New"/>
            </a:endParaRPr>
          </a:p>
        </p:txBody>
      </p:sp>
    </p:spTree>
    <p:extLst>
      <p:ext uri="{BB962C8B-B14F-4D97-AF65-F5344CB8AC3E}">
        <p14:creationId xmlns:p14="http://schemas.microsoft.com/office/powerpoint/2010/main" val="4660728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64468"/>
            <a:ext cx="11478502" cy="6586394"/>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假设推理的关联词一般用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如果</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那么</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，其他还有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如果</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假使</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那么</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倘若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试想</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等。</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例如</a:t>
            </a:r>
            <a:r>
              <a:rPr lang="en-US" altLang="zh-CN" sz="2800" kern="100" dirty="0">
                <a:latin typeface="Times New Roman"/>
                <a:ea typeface="华文细黑"/>
                <a:cs typeface="Courier New"/>
              </a:rPr>
              <a:t>2015</a:t>
            </a:r>
            <a:r>
              <a:rPr lang="zh-CN" altLang="zh-CN" sz="2800" kern="100" dirty="0">
                <a:latin typeface="Times New Roman"/>
                <a:ea typeface="华文细黑"/>
                <a:cs typeface="Times New Roman"/>
              </a:rPr>
              <a:t>年全国卷</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作文，有位考生写信劝导材料中的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老陈</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，这样写道：</a:t>
            </a:r>
            <a:endParaRPr lang="zh-CN" altLang="zh-CN" sz="1050" kern="100" dirty="0">
              <a:latin typeface="宋体"/>
              <a:cs typeface="Courier New"/>
            </a:endParaRPr>
          </a:p>
          <a:p>
            <a:pPr indent="720000">
              <a:lnSpc>
                <a:spcPct val="150000"/>
              </a:lnSpc>
            </a:pPr>
            <a:r>
              <a:rPr lang="zh-CN" altLang="zh-CN" sz="2800" kern="100" dirty="0">
                <a:latin typeface="Times New Roman"/>
                <a:ea typeface="华文细黑"/>
                <a:cs typeface="Times New Roman"/>
              </a:rPr>
              <a:t>老陈啊，你可真是养了个好闺女，你是否知道前几日发生的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东方之星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客轮沉没事故啊，一下子死了好几百人。船长雨夜航行，不料遭遇江上龙卷风，船翻人亡</a:t>
            </a:r>
            <a:r>
              <a:rPr lang="en-US" altLang="zh-CN" sz="2800" kern="100" dirty="0">
                <a:latin typeface="宋体"/>
                <a:ea typeface="华文细黑"/>
                <a:cs typeface="Times New Roman"/>
              </a:rPr>
              <a:t>……</a:t>
            </a:r>
            <a:r>
              <a:rPr lang="zh-CN" altLang="zh-CN" sz="2800" u="wavyHeavy" kern="100" dirty="0">
                <a:solidFill>
                  <a:srgbClr val="C00000"/>
                </a:solidFill>
                <a:uFill>
                  <a:solidFill>
                    <a:srgbClr val="FF0000"/>
                  </a:solidFill>
                </a:uFill>
                <a:latin typeface="Times New Roman"/>
                <a:ea typeface="华文细黑"/>
                <a:cs typeface="Times New Roman"/>
              </a:rPr>
              <a:t>假如</a:t>
            </a:r>
            <a:r>
              <a:rPr lang="zh-CN" altLang="zh-CN" sz="2800" u="wavyHeavy" kern="100" dirty="0">
                <a:uFill>
                  <a:solidFill>
                    <a:srgbClr val="FF0000"/>
                  </a:solidFill>
                </a:uFill>
                <a:latin typeface="Times New Roman"/>
                <a:ea typeface="华文细黑"/>
                <a:cs typeface="Times New Roman"/>
              </a:rPr>
              <a:t>也有人劝他一下，先停航一夜的话，或许便再无此悲剧了</a:t>
            </a:r>
            <a:r>
              <a:rPr lang="en-US" altLang="zh-CN" sz="2800" u="wavyHeavy" kern="100" dirty="0">
                <a:uFill>
                  <a:solidFill>
                    <a:srgbClr val="FF0000"/>
                  </a:solidFill>
                </a:uFill>
                <a:latin typeface="宋体"/>
                <a:ea typeface="华文细黑"/>
                <a:cs typeface="Times New Roman"/>
              </a:rPr>
              <a:t>……</a:t>
            </a:r>
            <a:r>
              <a:rPr lang="zh-CN" altLang="zh-CN" sz="2800" u="wavyHeavy" kern="100" dirty="0">
                <a:uFill>
                  <a:solidFill>
                    <a:srgbClr val="FF0000"/>
                  </a:solidFill>
                </a:uFill>
                <a:latin typeface="Times New Roman"/>
                <a:ea typeface="华文细黑"/>
                <a:cs typeface="Times New Roman"/>
              </a:rPr>
              <a:t>再看那韩国，假如它能制定严格的隔离制度，对病人严密控制，严加管理，又怎会有中东呼吸综合征患者人数不断扩大，甚至使病例输入中国？</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东方之星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雨夜行船节省游客时间，却</a:t>
            </a:r>
            <a:r>
              <a:rPr lang="zh-CN" altLang="zh-CN" sz="2800" kern="100" dirty="0" smtClean="0">
                <a:latin typeface="Times New Roman"/>
                <a:ea typeface="华文细黑"/>
                <a:cs typeface="Times New Roman"/>
              </a:rPr>
              <a:t>带</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5289090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2733675" cy="795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0" y="396912"/>
            <a:ext cx="2733675" cy="400110"/>
          </a:xfrm>
          <a:prstGeom prst="rect">
            <a:avLst/>
          </a:prstGeom>
          <a:solidFill>
            <a:schemeClr val="accent6">
              <a:lumMod val="75000"/>
              <a:alpha val="52000"/>
            </a:schemeClr>
          </a:solidFill>
        </p:spPr>
        <p:txBody>
          <a:bodyPr wrap="square" rtlCol="0">
            <a:spAutoFit/>
          </a:bodyPr>
          <a:lstStyle/>
          <a:p>
            <a:pPr algn="ctr"/>
            <a:r>
              <a:rPr lang="zh-CN" altLang="en-US" sz="2000" b="1" dirty="0" smtClean="0">
                <a:solidFill>
                  <a:schemeClr val="bg1"/>
                </a:solidFill>
                <a:latin typeface="微软雅黑" pitchFamily="34" charset="-122"/>
                <a:ea typeface="微软雅黑" pitchFamily="34" charset="-122"/>
              </a:rPr>
              <a:t>内容索引</a:t>
            </a:r>
            <a:endParaRPr lang="zh-CN" altLang="en-US" sz="2000" b="1" dirty="0">
              <a:solidFill>
                <a:schemeClr val="bg1"/>
              </a:solidFill>
              <a:latin typeface="微软雅黑" pitchFamily="34" charset="-122"/>
              <a:ea typeface="微软雅黑" pitchFamily="34" charset="-122"/>
            </a:endParaRPr>
          </a:p>
        </p:txBody>
      </p:sp>
      <p:cxnSp>
        <p:nvCxnSpPr>
          <p:cNvPr id="16" name="直接连接符 15"/>
          <p:cNvCxnSpPr/>
          <p:nvPr/>
        </p:nvCxnSpPr>
        <p:spPr>
          <a:xfrm>
            <a:off x="3815333" y="2584862"/>
            <a:ext cx="46800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hlinkClick r:id="rId3" action="ppaction://hlinksldjump"/>
          </p:cNvPr>
          <p:cNvSpPr txBox="1"/>
          <p:nvPr/>
        </p:nvSpPr>
        <p:spPr>
          <a:xfrm>
            <a:off x="3790950" y="2061642"/>
            <a:ext cx="4815011" cy="523220"/>
          </a:xfrm>
          <a:prstGeom prst="rect">
            <a:avLst/>
          </a:prstGeom>
          <a:noFill/>
        </p:spPr>
        <p:txBody>
          <a:bodyPr wrap="square" rtlCol="0">
            <a:spAutoFit/>
          </a:bodyPr>
          <a:lstStyle/>
          <a:p>
            <a:r>
              <a:rPr lang="en-US" altLang="zh-CN" sz="2800" b="1" dirty="0">
                <a:solidFill>
                  <a:srgbClr val="3114AC"/>
                </a:solidFill>
                <a:latin typeface="Times New Roman" pitchFamily="18" charset="0"/>
                <a:ea typeface="微软雅黑" pitchFamily="34" charset="-122"/>
                <a:cs typeface="Times New Roman" pitchFamily="18" charset="0"/>
              </a:rPr>
              <a:t>Ⅰ </a:t>
            </a:r>
            <a:r>
              <a:rPr lang="en-US" altLang="zh-CN" sz="2800" b="1" dirty="0" smtClean="0">
                <a:solidFill>
                  <a:srgbClr val="3114AC"/>
                </a:solidFill>
                <a:latin typeface="Times New Roman" pitchFamily="18" charset="0"/>
                <a:ea typeface="微软雅黑" pitchFamily="34" charset="-122"/>
                <a:cs typeface="Times New Roman" pitchFamily="18" charset="0"/>
              </a:rPr>
              <a:t> </a:t>
            </a:r>
            <a:r>
              <a:rPr lang="zh-CN" altLang="en-US" sz="2800" b="1" dirty="0" smtClean="0">
                <a:solidFill>
                  <a:srgbClr val="3114AC"/>
                </a:solidFill>
                <a:latin typeface="Times New Roman" pitchFamily="18" charset="0"/>
                <a:ea typeface="微软雅黑" pitchFamily="34" charset="-122"/>
                <a:cs typeface="Times New Roman" pitchFamily="18" charset="0"/>
              </a:rPr>
              <a:t>品读佳作，体悟出彩理由</a:t>
            </a:r>
            <a:endParaRPr lang="en-US" altLang="zh-CN" sz="2800" b="1" dirty="0" smtClean="0">
              <a:solidFill>
                <a:srgbClr val="3114AC"/>
              </a:solidFill>
              <a:latin typeface="Times New Roman" pitchFamily="18" charset="0"/>
              <a:ea typeface="微软雅黑" pitchFamily="34" charset="-122"/>
              <a:cs typeface="Times New Roman" pitchFamily="18" charset="0"/>
            </a:endParaRPr>
          </a:p>
        </p:txBody>
      </p:sp>
      <p:cxnSp>
        <p:nvCxnSpPr>
          <p:cNvPr id="18" name="直接连接符 17"/>
          <p:cNvCxnSpPr/>
          <p:nvPr/>
        </p:nvCxnSpPr>
        <p:spPr>
          <a:xfrm>
            <a:off x="3815333" y="3616939"/>
            <a:ext cx="4680000" cy="38"/>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a:hlinkClick r:id="rId4" action="ppaction://hlinksldjump"/>
          </p:cNvPr>
          <p:cNvSpPr txBox="1"/>
          <p:nvPr/>
        </p:nvSpPr>
        <p:spPr>
          <a:xfrm>
            <a:off x="3790950" y="3093757"/>
            <a:ext cx="4670995" cy="523220"/>
          </a:xfrm>
          <a:prstGeom prst="rect">
            <a:avLst/>
          </a:prstGeom>
          <a:noFill/>
        </p:spPr>
        <p:txBody>
          <a:bodyPr wrap="square" rtlCol="0">
            <a:spAutoFit/>
          </a:bodyPr>
          <a:lstStyle/>
          <a:p>
            <a:r>
              <a:rPr lang="en-US" altLang="zh-CN" sz="2800" b="1" dirty="0">
                <a:solidFill>
                  <a:srgbClr val="3114AC"/>
                </a:solidFill>
                <a:latin typeface="Times New Roman" pitchFamily="18" charset="0"/>
                <a:ea typeface="微软雅黑" pitchFamily="34" charset="-122"/>
                <a:cs typeface="Times New Roman" pitchFamily="18" charset="0"/>
              </a:rPr>
              <a:t>Ⅱ  </a:t>
            </a:r>
            <a:r>
              <a:rPr lang="zh-CN" altLang="en-US" sz="2800" b="1" dirty="0">
                <a:solidFill>
                  <a:srgbClr val="3114AC"/>
                </a:solidFill>
                <a:latin typeface="Times New Roman" pitchFamily="18" charset="0"/>
                <a:ea typeface="微软雅黑" pitchFamily="34" charset="-122"/>
                <a:cs typeface="Times New Roman" pitchFamily="18" charset="0"/>
              </a:rPr>
              <a:t>指点技巧，找到提升门径</a:t>
            </a:r>
            <a:endParaRPr lang="en-US" altLang="zh-CN" sz="2800" b="1" dirty="0">
              <a:solidFill>
                <a:srgbClr val="3114AC"/>
              </a:solidFill>
              <a:latin typeface="Times New Roman" pitchFamily="18" charset="0"/>
              <a:ea typeface="微软雅黑" pitchFamily="34" charset="-122"/>
              <a:cs typeface="Times New Roman" pitchFamily="18" charset="0"/>
            </a:endParaRPr>
          </a:p>
        </p:txBody>
      </p:sp>
      <p:sp>
        <p:nvSpPr>
          <p:cNvPr id="20" name="TextBox 19">
            <a:hlinkClick r:id="rId5" action="ppaction://hlinksldjump"/>
          </p:cNvPr>
          <p:cNvSpPr txBox="1"/>
          <p:nvPr/>
        </p:nvSpPr>
        <p:spPr>
          <a:xfrm>
            <a:off x="3790950" y="4183668"/>
            <a:ext cx="4815011" cy="523220"/>
          </a:xfrm>
          <a:prstGeom prst="rect">
            <a:avLst/>
          </a:prstGeom>
          <a:noFill/>
        </p:spPr>
        <p:txBody>
          <a:bodyPr wrap="square" rtlCol="0">
            <a:spAutoFit/>
          </a:bodyPr>
          <a:lstStyle/>
          <a:p>
            <a:pPr lvl="0"/>
            <a:r>
              <a:rPr lang="en-US" altLang="zh-CN" sz="2800" b="1" dirty="0">
                <a:solidFill>
                  <a:srgbClr val="3114AC"/>
                </a:solidFill>
                <a:latin typeface="Times New Roman" pitchFamily="18" charset="0"/>
                <a:ea typeface="微软雅黑" pitchFamily="34" charset="-122"/>
                <a:cs typeface="Times New Roman" pitchFamily="18" charset="0"/>
              </a:rPr>
              <a:t>Ⅲ  </a:t>
            </a:r>
            <a:r>
              <a:rPr lang="zh-CN" altLang="en-US" sz="2800" b="1" dirty="0">
                <a:solidFill>
                  <a:srgbClr val="3114AC"/>
                </a:solidFill>
                <a:latin typeface="Times New Roman" pitchFamily="18" charset="0"/>
                <a:ea typeface="微软雅黑" pitchFamily="34" charset="-122"/>
                <a:cs typeface="Times New Roman" pitchFamily="18" charset="0"/>
              </a:rPr>
              <a:t>实战演练，练出训练实效</a:t>
            </a:r>
          </a:p>
        </p:txBody>
      </p:sp>
      <p:cxnSp>
        <p:nvCxnSpPr>
          <p:cNvPr id="21" name="直接连接符 20"/>
          <p:cNvCxnSpPr/>
          <p:nvPr/>
        </p:nvCxnSpPr>
        <p:spPr>
          <a:xfrm>
            <a:off x="3790950" y="4706888"/>
            <a:ext cx="4680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12665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584333"/>
            <a:ext cx="11478502" cy="5293733"/>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smtClean="0">
                <a:latin typeface="Times New Roman"/>
                <a:ea typeface="华文细黑"/>
                <a:cs typeface="Times New Roman"/>
              </a:rPr>
              <a:t>来死亡；</a:t>
            </a:r>
            <a:r>
              <a:rPr lang="zh-CN" altLang="zh-CN" sz="2800" kern="100" dirty="0" smtClean="0">
                <a:solidFill>
                  <a:prstClr val="black"/>
                </a:solidFill>
                <a:latin typeface="Times New Roman"/>
                <a:ea typeface="华文细黑"/>
                <a:cs typeface="Times New Roman"/>
              </a:rPr>
              <a:t>韩国的</a:t>
            </a:r>
            <a:r>
              <a:rPr lang="en-US" altLang="zh-CN" sz="2800" kern="100" dirty="0" smtClean="0">
                <a:solidFill>
                  <a:prstClr val="black"/>
                </a:solidFill>
                <a:latin typeface="宋体"/>
                <a:ea typeface="华文细黑"/>
                <a:cs typeface="Times New Roman"/>
              </a:rPr>
              <a:t>“</a:t>
            </a:r>
            <a:r>
              <a:rPr lang="zh-CN" altLang="zh-CN" sz="2800" kern="100" dirty="0" smtClean="0">
                <a:solidFill>
                  <a:prstClr val="black"/>
                </a:solidFill>
                <a:latin typeface="Times New Roman"/>
                <a:ea typeface="华文细黑"/>
                <a:cs typeface="Times New Roman"/>
              </a:rPr>
              <a:t>自我隔离</a:t>
            </a:r>
            <a:r>
              <a:rPr lang="en-US" altLang="zh-CN" sz="2800" kern="100" dirty="0" smtClean="0">
                <a:solidFill>
                  <a:prstClr val="black"/>
                </a:solidFill>
                <a:latin typeface="宋体"/>
                <a:ea typeface="华文细黑"/>
                <a:cs typeface="Times New Roman"/>
              </a:rPr>
              <a:t>”</a:t>
            </a:r>
            <a:r>
              <a:rPr lang="zh-CN" altLang="zh-CN" sz="2800" kern="100" dirty="0" smtClean="0">
                <a:solidFill>
                  <a:prstClr val="black"/>
                </a:solidFill>
                <a:latin typeface="Times New Roman"/>
                <a:ea typeface="华文细黑"/>
                <a:cs typeface="Times New Roman"/>
              </a:rPr>
              <a:t>看似给予了病人自由，却扩散了疾病</a:t>
            </a:r>
            <a:r>
              <a:rPr lang="en-US" altLang="zh-CN" sz="2800" kern="100" dirty="0" smtClean="0">
                <a:solidFill>
                  <a:prstClr val="black"/>
                </a:solidFill>
                <a:latin typeface="宋体"/>
                <a:ea typeface="华文细黑"/>
                <a:cs typeface="Times New Roman"/>
              </a:rPr>
              <a:t>……</a:t>
            </a:r>
            <a:r>
              <a:rPr lang="zh-CN" altLang="zh-CN" sz="2800" kern="100" dirty="0" smtClean="0">
                <a:solidFill>
                  <a:prstClr val="black"/>
                </a:solidFill>
                <a:latin typeface="Times New Roman"/>
                <a:ea typeface="华文细黑"/>
                <a:cs typeface="Times New Roman"/>
              </a:rPr>
              <a:t>老陈，你说他们这算不算是爱？说是爱，咋落个这样的结果？</a:t>
            </a:r>
            <a:r>
              <a:rPr lang="zh-CN" altLang="zh-CN" sz="2800" kern="100" dirty="0">
                <a:latin typeface="Times New Roman"/>
                <a:ea typeface="华文细黑"/>
                <a:cs typeface="Times New Roman"/>
              </a:rPr>
              <a:t>在俺看来，爱没有错，但爱需要理性，失去理性的不叫爱，是疯狂！</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针对中国</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东方之星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客轮沉没事件和韩国中东呼吸综合征病蔓延之事，作者提出了假设，假设能预防，把这一假设的结果与事实上的后果两相对照，产生了极大的说服力</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zh-CN" altLang="zh-CN" sz="2800" b="1" kern="100" dirty="0">
                <a:solidFill>
                  <a:srgbClr val="0000FF"/>
                </a:solidFill>
                <a:latin typeface="Times New Roman"/>
                <a:ea typeface="华文细黑"/>
                <a:cs typeface="Times New Roman"/>
              </a:rPr>
              <a:t>注意：</a:t>
            </a:r>
            <a:r>
              <a:rPr lang="zh-CN" altLang="zh-CN" sz="2800" kern="100" dirty="0">
                <a:latin typeface="Times New Roman"/>
                <a:ea typeface="华文细黑"/>
                <a:cs typeface="Times New Roman"/>
              </a:rPr>
              <a:t>对语段进行假设分析时，如果举的例子是正面的，那么就应从反面来假设分析；如果举的例子是反面的，那么就应从正面来假设分析</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3635821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27425" y="71126"/>
            <a:ext cx="11478502" cy="3742539"/>
          </a:xfrm>
          <a:prstGeom prst="rect">
            <a:avLst/>
          </a:prstGeom>
        </p:spPr>
        <p:txBody>
          <a:bodyPr wrap="square" lIns="121898" tIns="60948" rIns="121898" bIns="60948">
            <a:spAutoFit/>
          </a:bodyPr>
          <a:lstStyle/>
          <a:p>
            <a:pPr algn="just">
              <a:lnSpc>
                <a:spcPct val="140000"/>
              </a:lnSpc>
              <a:spcAft>
                <a:spcPts val="0"/>
              </a:spcAft>
            </a:pPr>
            <a:r>
              <a:rPr lang="en-US" altLang="zh-CN" sz="2800" b="1" kern="100" dirty="0">
                <a:solidFill>
                  <a:srgbClr val="C00000"/>
                </a:solidFill>
                <a:latin typeface="微软雅黑"/>
                <a:ea typeface="微软雅黑"/>
                <a:cs typeface="Times New Roman"/>
              </a:rPr>
              <a:t>边练边悟</a:t>
            </a:r>
            <a:r>
              <a:rPr lang="en-US" altLang="zh-CN" sz="2800" b="1" kern="100" dirty="0" smtClean="0">
                <a:solidFill>
                  <a:srgbClr val="C00000"/>
                </a:solidFill>
                <a:latin typeface="Times New Roman" pitchFamily="18" charset="0"/>
                <a:ea typeface="Times New Roman" pitchFamily="18" charset="0"/>
                <a:cs typeface="Times New Roman" pitchFamily="18" charset="0"/>
              </a:rPr>
              <a:t>4</a:t>
            </a:r>
            <a:r>
              <a:rPr lang="en-US" altLang="zh-CN" sz="2800" kern="100" dirty="0">
                <a:latin typeface="华文细黑"/>
                <a:ea typeface="华文细黑"/>
                <a:cs typeface="Times New Roman"/>
              </a:rPr>
              <a:t>　</a:t>
            </a:r>
            <a:r>
              <a:rPr lang="en-US" altLang="zh-CN" sz="2800" kern="100" dirty="0" err="1">
                <a:latin typeface="华文细黑"/>
                <a:ea typeface="华文细黑"/>
                <a:cs typeface="Times New Roman"/>
              </a:rPr>
              <a:t>请用</a:t>
            </a:r>
            <a:r>
              <a:rPr lang="en-US" altLang="zh-CN" sz="2800" kern="100" dirty="0" err="1">
                <a:latin typeface="宋体" pitchFamily="2" charset="-122"/>
                <a:ea typeface="宋体" pitchFamily="2" charset="-122"/>
                <a:cs typeface="Times New Roman"/>
              </a:rPr>
              <a:t>“</a:t>
            </a:r>
            <a:r>
              <a:rPr lang="en-US" altLang="zh-CN" sz="2800" kern="100" dirty="0" err="1">
                <a:latin typeface="华文细黑"/>
                <a:ea typeface="华文细黑"/>
                <a:cs typeface="Times New Roman"/>
              </a:rPr>
              <a:t>假设分析法</a:t>
            </a:r>
            <a:r>
              <a:rPr lang="en-US" altLang="zh-CN" sz="2800" kern="100" dirty="0" err="1">
                <a:latin typeface="宋体" pitchFamily="2" charset="-122"/>
                <a:ea typeface="宋体" pitchFamily="2" charset="-122"/>
                <a:cs typeface="Times New Roman"/>
              </a:rPr>
              <a:t>”</a:t>
            </a:r>
            <a:r>
              <a:rPr lang="en-US" altLang="zh-CN" sz="2800" kern="100" dirty="0" err="1">
                <a:latin typeface="华文细黑"/>
                <a:ea typeface="华文细黑"/>
                <a:cs typeface="Times New Roman"/>
              </a:rPr>
              <a:t>在下面短文的后面补写一段分析的话，使其论证更加深刻有力</a:t>
            </a:r>
            <a:r>
              <a:rPr lang="en-US" altLang="zh-CN" sz="2800" kern="100" dirty="0">
                <a:latin typeface="华文细黑"/>
                <a:ea typeface="华文细黑"/>
                <a:cs typeface="Times New Roman"/>
              </a:rPr>
              <a:t>。</a:t>
            </a:r>
            <a:endParaRPr lang="en-US" altLang="zh-CN" sz="2800" kern="100" dirty="0">
              <a:latin typeface="Times New Roman"/>
              <a:ea typeface="华文细黑"/>
              <a:cs typeface="Courier New"/>
            </a:endParaRPr>
          </a:p>
          <a:p>
            <a:pPr indent="720000" algn="just">
              <a:lnSpc>
                <a:spcPct val="140000"/>
              </a:lnSpc>
              <a:spcAft>
                <a:spcPts val="0"/>
              </a:spcAft>
            </a:pPr>
            <a:r>
              <a:rPr lang="zh-CN" altLang="zh-CN" sz="2800" kern="100" dirty="0">
                <a:latin typeface="Times New Roman"/>
                <a:ea typeface="华文细黑"/>
                <a:cs typeface="Times New Roman"/>
              </a:rPr>
              <a:t>欧立西为了发明一种新药，坚持进行实验，失败了，总结教训再干，一直实验了</a:t>
            </a:r>
            <a:r>
              <a:rPr lang="en-US" altLang="zh-CN" sz="2800" kern="100" dirty="0">
                <a:latin typeface="Times New Roman"/>
                <a:ea typeface="华文细黑"/>
                <a:cs typeface="Courier New"/>
              </a:rPr>
              <a:t>606</a:t>
            </a:r>
            <a:r>
              <a:rPr lang="zh-CN" altLang="zh-CN" sz="2800" kern="100" dirty="0">
                <a:latin typeface="Times New Roman"/>
                <a:ea typeface="华文细黑"/>
                <a:cs typeface="Times New Roman"/>
              </a:rPr>
              <a:t>次，才获得了成功，制出了以实验次数命名的新药</a:t>
            </a:r>
            <a:r>
              <a:rPr lang="en-US" altLang="zh-CN" sz="2800" kern="100" dirty="0">
                <a:latin typeface="Times New Roman"/>
                <a:ea typeface="华文细黑"/>
                <a:cs typeface="Courier New"/>
              </a:rPr>
              <a:t>606</a:t>
            </a:r>
            <a:r>
              <a:rPr lang="zh-CN" altLang="zh-CN" sz="2800" kern="100" dirty="0">
                <a:latin typeface="Times New Roman"/>
                <a:ea typeface="华文细黑"/>
                <a:cs typeface="Times New Roman"/>
              </a:rPr>
              <a:t>。由此看来，坚持到底就是胜利。</a:t>
            </a:r>
            <a:endParaRPr lang="zh-CN" altLang="zh-CN" sz="1050" kern="100" dirty="0">
              <a:latin typeface="宋体"/>
              <a:cs typeface="Courier New"/>
            </a:endParaRPr>
          </a:p>
          <a:p>
            <a:pPr>
              <a:lnSpc>
                <a:spcPct val="140000"/>
              </a:lnSpc>
            </a:pPr>
            <a:r>
              <a:rPr lang="zh-CN" altLang="zh-CN" sz="2800" kern="100" dirty="0">
                <a:latin typeface="Times New Roman"/>
                <a:ea typeface="华文细黑"/>
                <a:cs typeface="Times New Roman"/>
              </a:rPr>
              <a:t>新药的问世是坚持的结果。</a:t>
            </a:r>
            <a:endParaRPr lang="zh-CN" altLang="zh-CN" sz="1050" kern="100" dirty="0">
              <a:solidFill>
                <a:prstClr val="black"/>
              </a:solidFill>
              <a:latin typeface="宋体"/>
              <a:cs typeface="Courier New"/>
            </a:endParaRPr>
          </a:p>
        </p:txBody>
      </p:sp>
      <p:sp>
        <p:nvSpPr>
          <p:cNvPr id="3" name="TextBox 2"/>
          <p:cNvSpPr txBox="1"/>
          <p:nvPr/>
        </p:nvSpPr>
        <p:spPr>
          <a:xfrm>
            <a:off x="4727054" y="3167470"/>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4" name="矩形 3"/>
          <p:cNvSpPr/>
          <p:nvPr/>
        </p:nvSpPr>
        <p:spPr>
          <a:xfrm>
            <a:off x="434794" y="3758947"/>
            <a:ext cx="11386607" cy="3037498"/>
          </a:xfrm>
          <a:prstGeom prst="rect">
            <a:avLst/>
          </a:prstGeom>
          <a:solidFill>
            <a:schemeClr val="accent1">
              <a:lumMod val="20000"/>
              <a:lumOff val="80000"/>
            </a:schemeClr>
          </a:solidFill>
        </p:spPr>
        <p:txBody>
          <a:bodyPr wrap="square">
            <a:spAutoFit/>
          </a:bodyPr>
          <a:lstStyle/>
          <a:p>
            <a:pPr algn="just">
              <a:lnSpc>
                <a:spcPct val="140000"/>
              </a:lnSpc>
              <a:spcAft>
                <a:spcPts val="0"/>
              </a:spcAft>
            </a:pP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新药的问世是坚持的结果。</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假如欧立西仅仅实验一次，失败后就撒手不干了，新药当然不会问世。就算他实验了</a:t>
            </a:r>
            <a:r>
              <a:rPr lang="en-US" altLang="zh-CN" sz="2800" kern="100" dirty="0">
                <a:latin typeface="Times New Roman"/>
                <a:ea typeface="华文细黑"/>
                <a:cs typeface="Courier New"/>
              </a:rPr>
              <a:t>605</a:t>
            </a:r>
            <a:r>
              <a:rPr lang="zh-CN" altLang="zh-CN" sz="2800" kern="100" dirty="0">
                <a:latin typeface="Times New Roman"/>
                <a:ea typeface="华文细黑"/>
                <a:cs typeface="Times New Roman"/>
              </a:rPr>
              <a:t>次，失败了以后不再坚持，也绝不可能有新药的制成；正是因为他坚持到了最后，才获得了最后的胜利。所以，可以说，坚持到底就是胜利。</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方法：假言因果，用假设性的语言，把事物之间的因果关系讲出来，使得人们信服。</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6364070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3"/>
                  </p:tgtEl>
                </p:cond>
              </p:nextCondLst>
            </p:seq>
          </p:childTnLst>
        </p:cTn>
      </p:par>
    </p:tnLst>
    <p:bldLst>
      <p:bldP spid="4" grpId="0" animBg="1"/>
      <p:bldP spid="4"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107901"/>
            <a:ext cx="11478502" cy="6503807"/>
          </a:xfrm>
          <a:prstGeom prst="rect">
            <a:avLst/>
          </a:prstGeom>
        </p:spPr>
        <p:txBody>
          <a:bodyPr wrap="square" lIns="121898" tIns="60948" rIns="121898" bIns="60948">
            <a:spAutoFit/>
          </a:bodyPr>
          <a:lstStyle/>
          <a:p>
            <a:pPr algn="just">
              <a:lnSpc>
                <a:spcPct val="150000"/>
              </a:lnSpc>
            </a:pPr>
            <a:r>
              <a:rPr lang="zh-CN" altLang="zh-CN" sz="2800" b="1" kern="100" dirty="0">
                <a:solidFill>
                  <a:srgbClr val="0000FF"/>
                </a:solidFill>
                <a:latin typeface="微软雅黑"/>
                <a:ea typeface="微软雅黑"/>
                <a:cs typeface="Times New Roman"/>
              </a:rPr>
              <a:t>五、辩证分析法</a:t>
            </a:r>
          </a:p>
          <a:p>
            <a:pPr algn="just">
              <a:lnSpc>
                <a:spcPct val="150000"/>
              </a:lnSpc>
              <a:spcAft>
                <a:spcPts val="0"/>
              </a:spcAft>
            </a:pPr>
            <a:r>
              <a:rPr lang="zh-CN" altLang="zh-CN" sz="2800" kern="100" dirty="0">
                <a:latin typeface="Times New Roman"/>
                <a:ea typeface="华文细黑"/>
                <a:cs typeface="Times New Roman"/>
              </a:rPr>
              <a:t>辩证分析法是一种极重要的分析方法，是写作思维的高级形态。它要求写作者对材料中的人与事，以及自己所持的观点、所用的论据能作辩证分析。也就是说运用唯物辩证法的观点看待、分析。辩证分析的理论和观点主要包括：</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要用动态的、发展的、联系的观点看问题。</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量变是质变的必要准备，质变是量变的必然结果；从一点一滴的小事做起，积极做好量的积累，才能实现事物的飞跃和发展。</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看问题要一分为二，既要看到事物的正面，也要看到其反面；既要看到其优点，又要看到其缺点。</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坚持实践是检验真理的唯一标准，不唯上，不唯书，只唯实。</a:t>
            </a: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外因要通过内因起作用，抓问题要抓到关键处。</a:t>
            </a:r>
            <a:endParaRPr lang="zh-CN" altLang="zh-CN" sz="1050" kern="100" dirty="0">
              <a:effectLst/>
              <a:latin typeface="宋体"/>
              <a:cs typeface="Courier New"/>
            </a:endParaRPr>
          </a:p>
        </p:txBody>
      </p:sp>
    </p:spTree>
    <p:extLst>
      <p:ext uri="{BB962C8B-B14F-4D97-AF65-F5344CB8AC3E}">
        <p14:creationId xmlns:p14="http://schemas.microsoft.com/office/powerpoint/2010/main" val="41838122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522904"/>
            <a:ext cx="11478502" cy="5211146"/>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如何运用它呢？请看下例：</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话题作文《人怎么样，世界就怎么样》，举了希特勒的事例后分析道：</a:t>
            </a:r>
            <a:endParaRPr lang="zh-CN" altLang="zh-CN" sz="1050" kern="100" dirty="0">
              <a:latin typeface="宋体"/>
              <a:cs typeface="Courier New"/>
            </a:endParaRPr>
          </a:p>
          <a:p>
            <a:pPr indent="720000" algn="just">
              <a:lnSpc>
                <a:spcPct val="150000"/>
              </a:lnSpc>
              <a:spcAft>
                <a:spcPts val="0"/>
              </a:spcAft>
            </a:pPr>
            <a:r>
              <a:rPr lang="zh-CN" altLang="zh-CN" sz="2800" u="sng" kern="100" dirty="0">
                <a:latin typeface="Times New Roman"/>
                <a:ea typeface="华文细黑"/>
                <a:cs typeface="Times New Roman"/>
              </a:rPr>
              <a:t>唯物辩证法认为，人的主观思想具有能动性，正确的意识可以促进事物的发展，错误的意识将会阻碍事物的发展。</a:t>
            </a:r>
            <a:r>
              <a:rPr lang="zh-CN" altLang="zh-CN" sz="2800" kern="100" dirty="0">
                <a:latin typeface="Times New Roman"/>
                <a:ea typeface="华文细黑"/>
                <a:cs typeface="Times New Roman"/>
              </a:rPr>
              <a:t>希特勒的暴行很大程度上是因为他有着称霸欧洲的野心。主观指导行动，行动成就世界，希特勒是一个邪恶的人，因而他统治的世界就变得疯狂而黑暗。</a:t>
            </a:r>
            <a:r>
              <a:rPr lang="en-US" altLang="zh-CN" sz="2800" kern="100" dirty="0">
                <a:latin typeface="宋体"/>
                <a:ea typeface="华文细黑"/>
                <a:cs typeface="Times New Roman"/>
              </a:rPr>
              <a:t>……</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得出结论：世界是客观的，我们只有对世界有一个正确的认识，才能把它改造得更加美好</a:t>
            </a:r>
            <a:r>
              <a:rPr lang="zh-CN" altLang="zh-CN" sz="2800" kern="100" dirty="0" smtClean="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7629582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23641" y="261442"/>
            <a:ext cx="11709220" cy="5962577"/>
          </a:xfrm>
          <a:prstGeom prst="rect">
            <a:avLst/>
          </a:prstGeom>
        </p:spPr>
        <p:txBody>
          <a:bodyPr wrap="square" lIns="121898" tIns="60948" rIns="121898" bIns="60948">
            <a:spAutoFit/>
          </a:bodyPr>
          <a:lstStyle/>
          <a:p>
            <a:pPr algn="just">
              <a:lnSpc>
                <a:spcPct val="150000"/>
              </a:lnSpc>
              <a:spcAft>
                <a:spcPts val="0"/>
              </a:spcAft>
            </a:pPr>
            <a:r>
              <a:rPr lang="en-US" altLang="zh-CN" sz="2800" b="1" kern="100" spc="-50" dirty="0" smtClean="0">
                <a:solidFill>
                  <a:srgbClr val="C00000"/>
                </a:solidFill>
                <a:latin typeface="微软雅黑"/>
                <a:ea typeface="微软雅黑"/>
                <a:cs typeface="Times New Roman"/>
              </a:rPr>
              <a:t>边练边悟</a:t>
            </a:r>
            <a:r>
              <a:rPr lang="en-US" altLang="zh-CN" sz="2800" b="1" kern="100" spc="-50" dirty="0" smtClean="0">
                <a:solidFill>
                  <a:srgbClr val="C00000"/>
                </a:solidFill>
                <a:latin typeface="Times New Roman" pitchFamily="18" charset="0"/>
                <a:ea typeface="Times New Roman" pitchFamily="18" charset="0"/>
                <a:cs typeface="Times New Roman" pitchFamily="18" charset="0"/>
              </a:rPr>
              <a:t>5</a:t>
            </a:r>
            <a:r>
              <a:rPr lang="en-US" altLang="zh-CN" sz="2800" kern="100" spc="-50" dirty="0" smtClean="0">
                <a:latin typeface="Times New Roman"/>
                <a:ea typeface="华文细黑"/>
                <a:cs typeface="Courier New"/>
              </a:rPr>
              <a:t> </a:t>
            </a:r>
            <a:r>
              <a:rPr lang="en-US" altLang="zh-CN" sz="2800" kern="100" spc="-50" dirty="0" smtClean="0">
                <a:latin typeface="华文细黑"/>
                <a:ea typeface="华文细黑"/>
                <a:cs typeface="Times New Roman"/>
              </a:rPr>
              <a:t>　</a:t>
            </a:r>
            <a:r>
              <a:rPr lang="en-US" altLang="zh-CN" sz="2800" kern="100" spc="-50" dirty="0" err="1" smtClean="0">
                <a:latin typeface="华文细黑"/>
                <a:ea typeface="华文细黑"/>
                <a:cs typeface="Times New Roman"/>
              </a:rPr>
              <a:t>请用</a:t>
            </a:r>
            <a:r>
              <a:rPr lang="en-US" altLang="zh-CN" sz="2800" kern="100" spc="-50" dirty="0" err="1" smtClean="0">
                <a:latin typeface="宋体" pitchFamily="2" charset="-122"/>
                <a:ea typeface="宋体" pitchFamily="2" charset="-122"/>
                <a:cs typeface="Times New Roman"/>
              </a:rPr>
              <a:t>“</a:t>
            </a:r>
            <a:r>
              <a:rPr lang="en-US" altLang="zh-CN" sz="2800" kern="100" spc="-50" dirty="0" err="1" smtClean="0">
                <a:latin typeface="华文细黑"/>
                <a:ea typeface="华文细黑"/>
                <a:cs typeface="Times New Roman"/>
              </a:rPr>
              <a:t>辩证分析法</a:t>
            </a:r>
            <a:r>
              <a:rPr lang="en-US" altLang="zh-CN" sz="2800" kern="100" spc="-50" dirty="0" err="1" smtClean="0">
                <a:latin typeface="宋体" pitchFamily="2" charset="-122"/>
                <a:ea typeface="宋体" pitchFamily="2" charset="-122"/>
                <a:cs typeface="Times New Roman"/>
              </a:rPr>
              <a:t>”</a:t>
            </a:r>
            <a:r>
              <a:rPr lang="en-US" altLang="zh-CN" sz="2800" kern="100" spc="-50" dirty="0" err="1" smtClean="0">
                <a:latin typeface="华文细黑"/>
                <a:ea typeface="华文细黑"/>
                <a:cs typeface="Times New Roman"/>
              </a:rPr>
              <a:t>修改下面这段话，使其论证更加深刻有力</a:t>
            </a:r>
            <a:r>
              <a:rPr lang="en-US" altLang="zh-CN" sz="2800" kern="100" spc="-50" dirty="0" smtClean="0">
                <a:latin typeface="华文细黑"/>
                <a:ea typeface="华文细黑"/>
                <a:cs typeface="Times New Roman"/>
              </a:rPr>
              <a:t>。</a:t>
            </a:r>
            <a:endParaRPr lang="en-US" altLang="zh-CN" sz="2800" kern="100" spc="-50" dirty="0" smtClean="0">
              <a:latin typeface="Times New Roman"/>
              <a:ea typeface="华文细黑"/>
              <a:cs typeface="Courier New"/>
            </a:endParaRPr>
          </a:p>
          <a:p>
            <a:pPr indent="720000" algn="just">
              <a:lnSpc>
                <a:spcPct val="150000"/>
              </a:lnSpc>
              <a:spcAft>
                <a:spcPts val="0"/>
              </a:spcAft>
            </a:pPr>
            <a:r>
              <a:rPr lang="zh-CN" altLang="zh-CN" sz="2800" kern="100" dirty="0" smtClean="0">
                <a:latin typeface="Times New Roman"/>
                <a:ea typeface="华文细黑"/>
                <a:cs typeface="Times New Roman"/>
              </a:rPr>
              <a:t>在</a:t>
            </a:r>
            <a:r>
              <a:rPr lang="zh-CN" altLang="zh-CN" sz="2800" kern="100" dirty="0">
                <a:latin typeface="Times New Roman"/>
                <a:ea typeface="华文细黑"/>
                <a:cs typeface="Times New Roman"/>
              </a:rPr>
              <a:t>前进的道路上，困难是令人讨厌的拦路虎。当年武松过景阳冈，路遇吊睛白额虎，武松的办法是将虎打死。</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武松打虎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给我们的启示是：困难并不可怕，可怕的是碰到困难一筹莫展，找不出解决的方法，因而逃避、退缩。事实上困难是客观存在的，逃不掉也躲不了。武松能躲吗？要不被老虎吃掉，要不将老虎打死，他别无选择。所以我们在碰到困难时，切莫采取逃避的方法，而要向武松学习，迎着困难而上。当然，要很好地解决困难，关键还在于要找到解决困难的好方法，一把钥匙开一把锁，找到了这把钥匙，任何困难也就迎刃而解了。</a:t>
            </a:r>
            <a:endParaRPr lang="zh-CN" altLang="zh-CN" sz="1050" kern="100" dirty="0">
              <a:effectLst/>
              <a:latin typeface="宋体"/>
              <a:cs typeface="Courier New"/>
            </a:endParaRPr>
          </a:p>
        </p:txBody>
      </p:sp>
      <p:sp>
        <p:nvSpPr>
          <p:cNvPr id="3" name="TextBox 2">
            <a:hlinkClick r:id="rId2" action="ppaction://hlinksldjump"/>
          </p:cNvPr>
          <p:cNvSpPr txBox="1"/>
          <p:nvPr/>
        </p:nvSpPr>
        <p:spPr>
          <a:xfrm>
            <a:off x="7186901" y="5571992"/>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24084268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397231" y="483391"/>
            <a:ext cx="11386607" cy="5826723"/>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在前进的道路上，困难是令人讨厌的拦路虎。要想扫除这只拦路虎，唯一的办法是消灭它。或力克，或智取，关键是要找到恰当的方法。一把钥匙开一把锁，找到了这把钥匙，开锁就不成问题了。但是我们换一个角度想想，也正是有了这只拦路虎，才激起了我们消灭它的勇气，才促使我们去努力寻找消灭它的办法。试想，人类社会不正是在克服一个个困难中向前推进的吗？现代高速发展的科学技术不正是在解决一个个生产难题中逐渐积累起来的吗？没有困难，就不会出现解决困难的办法；没有困难，就没有人类社会历史的进步。从这个意义上说，这只拦路虎倒还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有功之臣</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5981077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1509" y="190481"/>
            <a:ext cx="11636345" cy="5697110"/>
          </a:xfrm>
          <a:prstGeom prst="rect">
            <a:avLst/>
          </a:prstGeom>
          <a:solidFill>
            <a:schemeClr val="bg2">
              <a:lumMod val="90000"/>
            </a:schemeClr>
          </a:solidFill>
        </p:spPr>
        <p:txBody>
          <a:bodyPr wrap="square">
            <a:spAutoFit/>
          </a:bodyPr>
          <a:lstStyle/>
          <a:p>
            <a:pPr algn="just">
              <a:lnSpc>
                <a:spcPct val="150000"/>
              </a:lnSpc>
              <a:spcAft>
                <a:spcPts val="0"/>
              </a:spcAft>
            </a:pPr>
            <a:endParaRPr lang="zh-CN" altLang="zh-CN" sz="1050" kern="100" dirty="0">
              <a:effectLst/>
              <a:latin typeface="宋体"/>
              <a:cs typeface="Courier New"/>
            </a:endParaRPr>
          </a:p>
        </p:txBody>
      </p:sp>
      <p:sp>
        <p:nvSpPr>
          <p:cNvPr id="6" name="矩形 5"/>
          <p:cNvSpPr/>
          <p:nvPr/>
        </p:nvSpPr>
        <p:spPr>
          <a:xfrm>
            <a:off x="339000" y="189434"/>
            <a:ext cx="11478502" cy="5293733"/>
          </a:xfrm>
          <a:prstGeom prst="rect">
            <a:avLst/>
          </a:prstGeom>
        </p:spPr>
        <p:txBody>
          <a:bodyPr wrap="square" lIns="121898" tIns="60948" rIns="121898" bIns="60948">
            <a:spAutoFit/>
          </a:bodyPr>
          <a:lstStyle/>
          <a:p>
            <a:pPr algn="ctr">
              <a:lnSpc>
                <a:spcPct val="150000"/>
              </a:lnSpc>
              <a:spcAft>
                <a:spcPts val="0"/>
              </a:spcAft>
            </a:pPr>
            <a:r>
              <a:rPr lang="zh-CN" altLang="zh-CN" sz="2800" b="1" kern="100" dirty="0">
                <a:latin typeface="Times New Roman"/>
                <a:ea typeface="华文细黑"/>
                <a:cs typeface="Times New Roman"/>
              </a:rPr>
              <a:t>议论文写作要讲</a:t>
            </a:r>
            <a:r>
              <a:rPr lang="en-US" altLang="zh-CN" sz="2800" b="1" kern="100" dirty="0">
                <a:latin typeface="宋体"/>
                <a:ea typeface="华文细黑"/>
                <a:cs typeface="Times New Roman"/>
              </a:rPr>
              <a:t>“</a:t>
            </a:r>
            <a:r>
              <a:rPr lang="zh-CN" altLang="zh-CN" sz="2800" b="1" kern="100" dirty="0">
                <a:latin typeface="Times New Roman"/>
                <a:ea typeface="华文细黑"/>
                <a:cs typeface="Times New Roman"/>
              </a:rPr>
              <a:t>理</a:t>
            </a:r>
            <a:r>
              <a:rPr lang="en-US" altLang="zh-CN" sz="2800" b="1" kern="100" dirty="0" smtClean="0">
                <a:latin typeface="宋体"/>
                <a:ea typeface="华文细黑"/>
                <a:cs typeface="Times New Roman"/>
              </a:rPr>
              <a:t>”</a:t>
            </a:r>
            <a:endParaRPr lang="en-US" altLang="zh-CN" sz="1050" b="1" kern="100" dirty="0">
              <a:latin typeface="宋体"/>
              <a:cs typeface="Courier New"/>
            </a:endParaRPr>
          </a:p>
          <a:p>
            <a:pPr algn="ctr">
              <a:lnSpc>
                <a:spcPct val="150000"/>
              </a:lnSpc>
              <a:spcAft>
                <a:spcPts val="0"/>
              </a:spcAft>
            </a:pPr>
            <a:r>
              <a:rPr lang="zh-CN" altLang="zh-CN" sz="2800" kern="100" dirty="0" smtClean="0">
                <a:latin typeface="Times New Roman"/>
                <a:ea typeface="华文细黑"/>
                <a:cs typeface="Times New Roman"/>
              </a:rPr>
              <a:t>议论文</a:t>
            </a:r>
            <a:r>
              <a:rPr lang="zh-CN" altLang="zh-CN" sz="2800" kern="100" dirty="0">
                <a:latin typeface="Times New Roman"/>
                <a:ea typeface="华文细黑"/>
                <a:cs typeface="Times New Roman"/>
              </a:rPr>
              <a:t>写作要</a:t>
            </a:r>
            <a:r>
              <a:rPr lang="zh-CN" altLang="zh-CN" sz="2800" kern="100" dirty="0" smtClean="0">
                <a:latin typeface="Times New Roman"/>
                <a:ea typeface="华文细黑"/>
                <a:cs typeface="Times New Roman"/>
              </a:rPr>
              <a:t>注意</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证明</a:t>
            </a:r>
            <a:r>
              <a:rPr lang="zh-CN" altLang="zh-CN" sz="2800" kern="100" dirty="0">
                <a:latin typeface="Times New Roman"/>
                <a:ea typeface="华文细黑"/>
                <a:cs typeface="Times New Roman"/>
              </a:rPr>
              <a:t>论点要论据</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论点论据要分析</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仔细</a:t>
            </a:r>
            <a:r>
              <a:rPr lang="zh-CN" altLang="zh-CN" sz="2800" kern="100" dirty="0">
                <a:latin typeface="Times New Roman"/>
                <a:ea typeface="华文细黑"/>
                <a:cs typeface="Times New Roman"/>
              </a:rPr>
              <a:t>分析讲道理</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前后勾连成一体</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原因</a:t>
            </a:r>
            <a:r>
              <a:rPr lang="zh-CN" altLang="zh-CN" sz="2800" kern="100" dirty="0">
                <a:latin typeface="Times New Roman"/>
                <a:ea typeface="华文细黑"/>
                <a:cs typeface="Times New Roman"/>
              </a:rPr>
              <a:t>结果紧相连</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事物转换需条件</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正反</a:t>
            </a:r>
            <a:r>
              <a:rPr lang="zh-CN" altLang="zh-CN" sz="2800" kern="100" dirty="0">
                <a:latin typeface="Times New Roman"/>
                <a:ea typeface="华文细黑"/>
                <a:cs typeface="Times New Roman"/>
              </a:rPr>
              <a:t>对比观点明</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点面结合显周全</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假设</a:t>
            </a:r>
            <a:r>
              <a:rPr lang="zh-CN" altLang="zh-CN" sz="2800" kern="100" dirty="0">
                <a:latin typeface="Times New Roman"/>
                <a:ea typeface="华文细黑"/>
                <a:cs typeface="Times New Roman"/>
              </a:rPr>
              <a:t>分析开思路</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比喻类比很形象</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zh-CN" altLang="zh-CN" sz="2800" kern="100" dirty="0">
                <a:latin typeface="Times New Roman"/>
                <a:ea typeface="华文细黑"/>
                <a:cs typeface="Times New Roman"/>
              </a:rPr>
              <a:t>意义分析不可忘</a:t>
            </a:r>
            <a:endParaRPr lang="zh-CN" altLang="zh-CN" sz="1050"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层层分析细剥笋</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看待</a:t>
            </a:r>
            <a:r>
              <a:rPr lang="zh-CN" altLang="zh-CN" sz="2800" kern="100" dirty="0">
                <a:latin typeface="Times New Roman"/>
                <a:ea typeface="华文细黑"/>
                <a:cs typeface="Times New Roman"/>
              </a:rPr>
              <a:t>问题要</a:t>
            </a:r>
            <a:r>
              <a:rPr lang="zh-CN" altLang="zh-CN" sz="2800" kern="100" dirty="0" smtClean="0">
                <a:latin typeface="Times New Roman"/>
                <a:ea typeface="华文细黑"/>
                <a:cs typeface="Times New Roman"/>
              </a:rPr>
              <a:t>辩证</a:t>
            </a:r>
            <a:endParaRPr lang="zh-CN" altLang="zh-CN" sz="1050" kern="100" dirty="0">
              <a:latin typeface="宋体"/>
              <a:cs typeface="Courier New"/>
            </a:endParaRPr>
          </a:p>
        </p:txBody>
      </p:sp>
    </p:spTree>
    <p:extLst>
      <p:ext uri="{BB962C8B-B14F-4D97-AF65-F5344CB8AC3E}">
        <p14:creationId xmlns:p14="http://schemas.microsoft.com/office/powerpoint/2010/main" val="20515905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91509" y="189434"/>
            <a:ext cx="11636345" cy="3891203"/>
          </a:xfrm>
          <a:prstGeom prst="rect">
            <a:avLst/>
          </a:prstGeom>
          <a:solidFill>
            <a:schemeClr val="bg2">
              <a:lumMod val="90000"/>
            </a:schemeClr>
          </a:solidFill>
        </p:spPr>
        <p:txBody>
          <a:bodyPr wrap="square">
            <a:spAutoFit/>
          </a:bodyPr>
          <a:lstStyle/>
          <a:p>
            <a:pPr algn="just">
              <a:lnSpc>
                <a:spcPct val="150000"/>
              </a:lnSpc>
              <a:spcAft>
                <a:spcPts val="0"/>
              </a:spcAft>
            </a:pPr>
            <a:endParaRPr lang="zh-CN" altLang="zh-CN" sz="1050" kern="100" dirty="0">
              <a:effectLst/>
              <a:latin typeface="宋体"/>
              <a:cs typeface="Courier New"/>
            </a:endParaRPr>
          </a:p>
        </p:txBody>
      </p:sp>
      <p:sp>
        <p:nvSpPr>
          <p:cNvPr id="6" name="矩形 5"/>
          <p:cNvSpPr/>
          <p:nvPr/>
        </p:nvSpPr>
        <p:spPr>
          <a:xfrm>
            <a:off x="339000" y="515170"/>
            <a:ext cx="11478502" cy="2626592"/>
          </a:xfrm>
          <a:prstGeom prst="rect">
            <a:avLst/>
          </a:prstGeom>
        </p:spPr>
        <p:txBody>
          <a:bodyPr wrap="square" lIns="121898" tIns="60948" rIns="121898" bIns="60948">
            <a:spAutoFit/>
          </a:bodyPr>
          <a:lstStyle/>
          <a:p>
            <a:pPr lvl="0" algn="ctr">
              <a:lnSpc>
                <a:spcPct val="150000"/>
              </a:lnSpc>
            </a:pPr>
            <a:r>
              <a:rPr lang="zh-CN" altLang="zh-CN" sz="2800" kern="100" dirty="0">
                <a:solidFill>
                  <a:prstClr val="black"/>
                </a:solidFill>
                <a:latin typeface="Times New Roman"/>
                <a:ea typeface="华文细黑"/>
                <a:cs typeface="Times New Roman"/>
              </a:rPr>
              <a:t>具体问题具体析</a:t>
            </a:r>
            <a:r>
              <a:rPr lang="en-US" altLang="zh-CN" sz="2800" kern="100" dirty="0">
                <a:solidFill>
                  <a:prstClr val="black"/>
                </a:solidFill>
                <a:latin typeface="Times New Roman"/>
                <a:ea typeface="华文细黑"/>
                <a:cs typeface="Courier New"/>
              </a:rPr>
              <a:t>  	</a:t>
            </a:r>
            <a:r>
              <a:rPr lang="zh-CN" altLang="zh-CN" sz="2800" kern="100" dirty="0">
                <a:solidFill>
                  <a:prstClr val="black"/>
                </a:solidFill>
                <a:latin typeface="Times New Roman"/>
                <a:ea typeface="华文细黑"/>
                <a:cs typeface="Times New Roman"/>
              </a:rPr>
              <a:t>尊重客观规律性</a:t>
            </a:r>
            <a:endParaRPr lang="zh-CN" altLang="zh-CN" sz="1050" kern="100" dirty="0">
              <a:solidFill>
                <a:prstClr val="black"/>
              </a:solidFill>
              <a:latin typeface="宋体"/>
              <a:cs typeface="Courier New"/>
            </a:endParaRPr>
          </a:p>
          <a:p>
            <a:pPr lvl="0" algn="ctr">
              <a:lnSpc>
                <a:spcPct val="150000"/>
              </a:lnSpc>
            </a:pPr>
            <a:r>
              <a:rPr lang="zh-CN" altLang="zh-CN" sz="2800" kern="100" dirty="0">
                <a:solidFill>
                  <a:prstClr val="black"/>
                </a:solidFill>
                <a:latin typeface="Times New Roman"/>
                <a:ea typeface="华文细黑"/>
                <a:cs typeface="Times New Roman"/>
              </a:rPr>
              <a:t>一分为二看问题</a:t>
            </a:r>
            <a:r>
              <a:rPr lang="en-US" altLang="zh-CN" sz="2800" kern="100" dirty="0">
                <a:solidFill>
                  <a:prstClr val="black"/>
                </a:solidFill>
                <a:latin typeface="Times New Roman"/>
                <a:ea typeface="华文细黑"/>
                <a:cs typeface="Courier New"/>
              </a:rPr>
              <a:t>  	</a:t>
            </a:r>
            <a:r>
              <a:rPr lang="zh-CN" altLang="zh-CN" sz="2800" kern="100" dirty="0">
                <a:solidFill>
                  <a:prstClr val="black"/>
                </a:solidFill>
                <a:latin typeface="Times New Roman"/>
                <a:ea typeface="华文细黑"/>
                <a:cs typeface="Times New Roman"/>
              </a:rPr>
              <a:t>透过现象看本质</a:t>
            </a:r>
            <a:endParaRPr lang="zh-CN" altLang="zh-CN" sz="1050" kern="100" dirty="0">
              <a:solidFill>
                <a:prstClr val="black"/>
              </a:solidFill>
              <a:latin typeface="宋体"/>
              <a:cs typeface="Courier New"/>
            </a:endParaRPr>
          </a:p>
          <a:p>
            <a:pPr lvl="0" algn="ctr">
              <a:lnSpc>
                <a:spcPct val="150000"/>
              </a:lnSpc>
            </a:pPr>
            <a:r>
              <a:rPr lang="zh-CN" altLang="zh-CN" sz="2800" kern="100" dirty="0">
                <a:solidFill>
                  <a:prstClr val="black"/>
                </a:solidFill>
                <a:latin typeface="Times New Roman"/>
                <a:ea typeface="华文细黑"/>
                <a:cs typeface="Times New Roman"/>
              </a:rPr>
              <a:t>分清内因和外因</a:t>
            </a:r>
            <a:r>
              <a:rPr lang="en-US" altLang="zh-CN" sz="2800" kern="100" dirty="0">
                <a:solidFill>
                  <a:prstClr val="black"/>
                </a:solidFill>
                <a:latin typeface="Times New Roman"/>
                <a:ea typeface="华文细黑"/>
                <a:cs typeface="Courier New"/>
              </a:rPr>
              <a:t>  	</a:t>
            </a:r>
            <a:r>
              <a:rPr lang="zh-CN" altLang="zh-CN" sz="2800" kern="100" dirty="0">
                <a:solidFill>
                  <a:prstClr val="black"/>
                </a:solidFill>
                <a:latin typeface="Times New Roman"/>
                <a:ea typeface="华文细黑"/>
                <a:cs typeface="Times New Roman"/>
              </a:rPr>
              <a:t>抓住主要和次要</a:t>
            </a:r>
            <a:endParaRPr lang="zh-CN" altLang="zh-CN" sz="1050" kern="100" dirty="0">
              <a:solidFill>
                <a:prstClr val="black"/>
              </a:solidFill>
              <a:latin typeface="宋体"/>
              <a:cs typeface="Courier New"/>
            </a:endParaRPr>
          </a:p>
          <a:p>
            <a:pPr lvl="0" algn="ctr">
              <a:lnSpc>
                <a:spcPct val="150000"/>
              </a:lnSpc>
            </a:pPr>
            <a:r>
              <a:rPr lang="zh-CN" altLang="zh-CN" sz="2800" kern="100" dirty="0">
                <a:solidFill>
                  <a:prstClr val="black"/>
                </a:solidFill>
                <a:latin typeface="Times New Roman"/>
                <a:ea typeface="华文细黑"/>
                <a:cs typeface="Times New Roman"/>
              </a:rPr>
              <a:t>万物联系又发展</a:t>
            </a:r>
            <a:r>
              <a:rPr lang="en-US" altLang="zh-CN" sz="2800" kern="100" dirty="0">
                <a:solidFill>
                  <a:prstClr val="black"/>
                </a:solidFill>
                <a:latin typeface="Times New Roman"/>
                <a:ea typeface="华文细黑"/>
                <a:cs typeface="Courier New"/>
              </a:rPr>
              <a:t> 	</a:t>
            </a:r>
            <a:r>
              <a:rPr lang="zh-CN" altLang="zh-CN" sz="2800" kern="100" dirty="0">
                <a:solidFill>
                  <a:prstClr val="black"/>
                </a:solidFill>
                <a:latin typeface="Times New Roman"/>
                <a:ea typeface="华文细黑"/>
                <a:cs typeface="Times New Roman"/>
              </a:rPr>
              <a:t>质变前提是量变</a:t>
            </a:r>
            <a:endParaRPr lang="zh-CN" altLang="zh-CN" sz="1050" kern="100" dirty="0">
              <a:solidFill>
                <a:prstClr val="black"/>
              </a:solidFill>
              <a:latin typeface="宋体"/>
              <a:cs typeface="Courier New"/>
            </a:endParaRPr>
          </a:p>
        </p:txBody>
      </p:sp>
      <p:grpSp>
        <p:nvGrpSpPr>
          <p:cNvPr id="3" name="组合 2"/>
          <p:cNvGrpSpPr/>
          <p:nvPr/>
        </p:nvGrpSpPr>
        <p:grpSpPr>
          <a:xfrm>
            <a:off x="10283245" y="3608535"/>
            <a:ext cx="1728192" cy="512784"/>
            <a:chOff x="5231262" y="2052914"/>
            <a:chExt cx="1368000" cy="512784"/>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1262" y="2080112"/>
              <a:ext cx="1368000" cy="485586"/>
            </a:xfrm>
            <a:prstGeom prst="rect">
              <a:avLst/>
            </a:prstGeom>
          </p:spPr>
        </p:pic>
        <p:sp>
          <p:nvSpPr>
            <p:cNvPr id="5" name="TextBox 4"/>
            <p:cNvSpPr txBox="1"/>
            <p:nvPr/>
          </p:nvSpPr>
          <p:spPr>
            <a:xfrm>
              <a:off x="5303194" y="2052914"/>
              <a:ext cx="1224136" cy="461665"/>
            </a:xfrm>
            <a:prstGeom prst="rect">
              <a:avLst/>
            </a:prstGeom>
            <a:noFill/>
          </p:spPr>
          <p:txBody>
            <a:bodyPr wrap="square" rtlCol="0">
              <a:spAutoFit/>
            </a:bodyPr>
            <a:lstStyle/>
            <a:p>
              <a:r>
                <a:rPr lang="zh-CN" altLang="en-US" dirty="0" smtClean="0">
                  <a:solidFill>
                    <a:schemeClr val="accent5">
                      <a:lumMod val="20000"/>
                      <a:lumOff val="80000"/>
                    </a:schemeClr>
                  </a:solidFill>
                  <a:latin typeface="+mj-ea"/>
                  <a:ea typeface="+mj-ea"/>
                </a:rPr>
                <a:t>温馨提示</a:t>
              </a:r>
              <a:endParaRPr lang="zh-CN" altLang="en-US" dirty="0">
                <a:solidFill>
                  <a:schemeClr val="accent5">
                    <a:lumMod val="20000"/>
                    <a:lumOff val="80000"/>
                  </a:schemeClr>
                </a:solidFill>
                <a:latin typeface="+mj-ea"/>
                <a:ea typeface="+mj-ea"/>
              </a:endParaRPr>
            </a:p>
          </p:txBody>
        </p:sp>
      </p:grpSp>
      <p:pic>
        <p:nvPicPr>
          <p:cNvPr id="8" name="图片 7">
            <a:hlinkClick r:id="rId3" action="ppaction://hlinksldjump"/>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89027" y="6255027"/>
            <a:ext cx="602973" cy="602973"/>
          </a:xfrm>
          <a:prstGeom prst="rect">
            <a:avLst/>
          </a:prstGeom>
        </p:spPr>
      </p:pic>
    </p:spTree>
    <p:extLst>
      <p:ext uri="{BB962C8B-B14F-4D97-AF65-F5344CB8AC3E}">
        <p14:creationId xmlns:p14="http://schemas.microsoft.com/office/powerpoint/2010/main" val="16906991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0413" cy="68595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796066" y="3076446"/>
            <a:ext cx="6598281" cy="707886"/>
          </a:xfrm>
          <a:prstGeom prst="rect">
            <a:avLst/>
          </a:prstGeom>
        </p:spPr>
        <p:txBody>
          <a:bodyPr wrap="none">
            <a:spAutoFit/>
          </a:bodyPr>
          <a:lstStyle/>
          <a:p>
            <a:pPr algn="ctr"/>
            <a:r>
              <a:rPr lang="en-US" altLang="zh-CN" sz="4000" b="1" dirty="0">
                <a:solidFill>
                  <a:schemeClr val="bg1"/>
                </a:solidFill>
                <a:latin typeface="Times New Roman" pitchFamily="18" charset="0"/>
                <a:ea typeface="微软雅黑" pitchFamily="34" charset="-122"/>
                <a:cs typeface="Times New Roman" pitchFamily="18" charset="0"/>
              </a:rPr>
              <a:t>Ⅲ  </a:t>
            </a:r>
            <a:r>
              <a:rPr lang="zh-CN" altLang="en-US" sz="4000" b="1" dirty="0">
                <a:solidFill>
                  <a:schemeClr val="bg1"/>
                </a:solidFill>
                <a:latin typeface="Times New Roman" pitchFamily="18" charset="0"/>
                <a:ea typeface="微软雅黑" pitchFamily="34" charset="-122"/>
                <a:cs typeface="Times New Roman" pitchFamily="18" charset="0"/>
              </a:rPr>
              <a:t>实战演练，练出训练实效</a:t>
            </a:r>
          </a:p>
        </p:txBody>
      </p:sp>
    </p:spTree>
    <p:extLst>
      <p:ext uri="{BB962C8B-B14F-4D97-AF65-F5344CB8AC3E}">
        <p14:creationId xmlns:p14="http://schemas.microsoft.com/office/powerpoint/2010/main" val="2155667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64468"/>
            <a:ext cx="11478502" cy="6686935"/>
          </a:xfrm>
          <a:prstGeom prst="rect">
            <a:avLst/>
          </a:prstGeom>
        </p:spPr>
        <p:txBody>
          <a:bodyPr wrap="square" lIns="121898" tIns="60948" rIns="121898" bIns="60948">
            <a:spAutoFit/>
          </a:bodyPr>
          <a:lstStyle/>
          <a:p>
            <a:pPr algn="just">
              <a:lnSpc>
                <a:spcPct val="140000"/>
              </a:lnSpc>
            </a:pPr>
            <a:r>
              <a:rPr lang="zh-CN" altLang="zh-CN" sz="2800" b="1" kern="100" dirty="0">
                <a:solidFill>
                  <a:srgbClr val="0000FF"/>
                </a:solidFill>
                <a:latin typeface="微软雅黑"/>
                <a:ea typeface="微软雅黑"/>
                <a:cs typeface="Times New Roman"/>
              </a:rPr>
              <a:t>一、针对训练</a:t>
            </a:r>
          </a:p>
          <a:p>
            <a:pPr algn="just">
              <a:lnSpc>
                <a:spcPct val="140000"/>
              </a:lnSpc>
              <a:spcAft>
                <a:spcPts val="0"/>
              </a:spcAft>
            </a:pPr>
            <a:r>
              <a:rPr lang="en-US" altLang="zh-CN" sz="2800" b="1" kern="100" dirty="0">
                <a:latin typeface="Times New Roman"/>
                <a:ea typeface="华文细黑"/>
                <a:cs typeface="Courier New"/>
              </a:rPr>
              <a:t>1.</a:t>
            </a:r>
            <a:r>
              <a:rPr lang="zh-CN" altLang="zh-CN" sz="2800" b="1" kern="100" dirty="0">
                <a:latin typeface="Times New Roman"/>
                <a:ea typeface="华文细黑"/>
                <a:cs typeface="Times New Roman"/>
              </a:rPr>
              <a:t>根据下面两则材料，联系实际生活，用因果分析法写一段评论。</a:t>
            </a:r>
            <a:endParaRPr lang="zh-CN" altLang="zh-CN" sz="1050" b="1" kern="100" dirty="0">
              <a:latin typeface="宋体"/>
              <a:cs typeface="Courier New"/>
            </a:endParaRPr>
          </a:p>
          <a:p>
            <a:pPr algn="just">
              <a:lnSpc>
                <a:spcPct val="140000"/>
              </a:lnSpc>
              <a:spcAft>
                <a:spcPts val="0"/>
              </a:spcAft>
            </a:pPr>
            <a:r>
              <a:rPr lang="zh-CN" altLang="zh-CN" sz="2800" b="1" kern="100" dirty="0">
                <a:latin typeface="Times New Roman"/>
                <a:ea typeface="华文细黑"/>
                <a:cs typeface="Times New Roman"/>
              </a:rPr>
              <a:t>材料一</a:t>
            </a:r>
            <a:r>
              <a:rPr lang="zh-CN" altLang="zh-CN" sz="2800" kern="100" dirty="0">
                <a:latin typeface="Times New Roman"/>
                <a:ea typeface="华文细黑"/>
                <a:cs typeface="Times New Roman"/>
              </a:rPr>
              <a:t>　从重庆沿长江而下，过了忠县，可见一孤峰屹立北岸。峰顶上有一塔，其景甚奇，这就是石宝寨。这里流传着一个故事：据说，塔内本有一洞，称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流米洞</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，每日有米自动从洞中流出，供和尚们坐享。终有一个和尚不知好歹，偷偷将洞口凿大，图谋多捞一把米上街换钱。不料天不遂人愿，从此，那洞竟粒米不出了</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40000"/>
              </a:lnSpc>
              <a:spcAft>
                <a:spcPts val="0"/>
              </a:spcAft>
            </a:pPr>
            <a:r>
              <a:rPr lang="zh-CN" altLang="zh-CN" sz="2800" b="1" kern="100" dirty="0">
                <a:latin typeface="Times New Roman"/>
                <a:ea typeface="华文细黑"/>
                <a:cs typeface="Times New Roman"/>
              </a:rPr>
              <a:t>材料二</a:t>
            </a:r>
            <a:r>
              <a:rPr lang="zh-CN" altLang="zh-CN" sz="2800" kern="100" dirty="0">
                <a:latin typeface="Times New Roman"/>
                <a:ea typeface="华文细黑"/>
                <a:cs typeface="Times New Roman"/>
              </a:rPr>
              <a:t>　《左传》里有一个故事：有一个人向子罕献上一块玉，说治玉的人认为这是宝物，而子罕却说：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你以此玉为宝，而我则以不贪为宝。你硬要把它送给我，不是使我们两人都失掉了各自的宝物吗？</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最终没有收下那人的玉</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3" name="TextBox 2">
            <a:hlinkClick r:id="rId2" action="ppaction://hlinksldjump"/>
          </p:cNvPr>
          <p:cNvSpPr txBox="1"/>
          <p:nvPr/>
        </p:nvSpPr>
        <p:spPr>
          <a:xfrm>
            <a:off x="10703718" y="817414"/>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10669749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0413" cy="68595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796066" y="3076446"/>
            <a:ext cx="6598281" cy="707886"/>
          </a:xfrm>
          <a:prstGeom prst="rect">
            <a:avLst/>
          </a:prstGeom>
        </p:spPr>
        <p:txBody>
          <a:bodyPr wrap="none">
            <a:spAutoFit/>
          </a:bodyPr>
          <a:lstStyle/>
          <a:p>
            <a:pPr algn="ctr"/>
            <a:r>
              <a:rPr lang="en-US" altLang="zh-CN" sz="4000" b="1" dirty="0">
                <a:solidFill>
                  <a:schemeClr val="bg1"/>
                </a:solidFill>
                <a:latin typeface="Times New Roman" pitchFamily="18" charset="0"/>
                <a:ea typeface="微软雅黑" pitchFamily="34" charset="-122"/>
                <a:cs typeface="Times New Roman" pitchFamily="18" charset="0"/>
              </a:rPr>
              <a:t>Ⅰ  </a:t>
            </a:r>
            <a:r>
              <a:rPr lang="zh-CN" altLang="en-US" sz="4000" b="1" dirty="0">
                <a:solidFill>
                  <a:schemeClr val="bg1"/>
                </a:solidFill>
                <a:latin typeface="Times New Roman" pitchFamily="18" charset="0"/>
                <a:ea typeface="微软雅黑" pitchFamily="34" charset="-122"/>
                <a:cs typeface="Times New Roman" pitchFamily="18" charset="0"/>
              </a:rPr>
              <a:t>品读佳作，体悟出彩理由</a:t>
            </a:r>
            <a:endParaRPr lang="en-US" altLang="zh-CN" sz="4000" b="1" dirty="0">
              <a:solidFill>
                <a:schemeClr val="bg1"/>
              </a:solidFill>
              <a:latin typeface="Times New Roman" pitchFamily="18" charset="0"/>
              <a:ea typeface="微软雅黑" pitchFamily="34" charset="-122"/>
              <a:cs typeface="Times New Roman" pitchFamily="18" charset="0"/>
            </a:endParaRPr>
          </a:p>
        </p:txBody>
      </p:sp>
    </p:spTree>
    <p:extLst>
      <p:ext uri="{BB962C8B-B14F-4D97-AF65-F5344CB8AC3E}">
        <p14:creationId xmlns:p14="http://schemas.microsoft.com/office/powerpoint/2010/main" val="2479845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558549" y="477466"/>
            <a:ext cx="11162246" cy="4534062"/>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示例</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贪从何来？康德说：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贪是人类内心对外界事物无止境的欲望。</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一个</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无止境</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道出了贪者的心理源头。对某些事物的追求，是人们正常的内心需要，正如饥饿者渴望能够饱餐一顿，贫穷者渴望得到一笔钱财一样，本是无可厚非。但是倘若一个饥饿者在享受了一顿饱餐之后，还想要一座银山；贫穷者在得到一笔钱财之后，还想要一座金山，这便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贪</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了，因为他的希求超出了一定的限度而变成无休止的欲望了。</a:t>
            </a:r>
            <a:endParaRPr lang="zh-CN" altLang="zh-CN" sz="1050" kern="100" dirty="0">
              <a:effectLst/>
              <a:latin typeface="宋体"/>
              <a:cs typeface="Courier New"/>
            </a:endParaRPr>
          </a:p>
        </p:txBody>
      </p:sp>
    </p:spTree>
    <p:extLst>
      <p:ext uri="{BB962C8B-B14F-4D97-AF65-F5344CB8AC3E}">
        <p14:creationId xmlns:p14="http://schemas.microsoft.com/office/powerpoint/2010/main" val="7087987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226035"/>
            <a:ext cx="11478502" cy="5940063"/>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latin typeface="Times New Roman"/>
                <a:ea typeface="华文细黑"/>
                <a:cs typeface="Courier New"/>
              </a:rPr>
              <a:t>2.</a:t>
            </a:r>
            <a:r>
              <a:rPr lang="zh-CN" altLang="zh-CN" sz="2800" b="1" kern="100" dirty="0">
                <a:latin typeface="Times New Roman"/>
                <a:ea typeface="华文细黑"/>
                <a:cs typeface="Times New Roman"/>
              </a:rPr>
              <a:t>请对下面的语段作假设分析。</a:t>
            </a:r>
            <a:endParaRPr lang="zh-CN" altLang="zh-CN" sz="1050" b="1"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观点：学会</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照镜子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方能正确认识自己、提高自己。</a:t>
            </a:r>
            <a:endParaRPr lang="zh-CN" altLang="zh-CN" sz="1050" kern="100" dirty="0">
              <a:latin typeface="宋体"/>
              <a:cs typeface="Courier New"/>
            </a:endParaRPr>
          </a:p>
          <a:p>
            <a:pPr indent="717550" algn="just">
              <a:lnSpc>
                <a:spcPct val="150000"/>
              </a:lnSpc>
              <a:spcAft>
                <a:spcPts val="0"/>
              </a:spcAft>
            </a:pPr>
            <a:r>
              <a:rPr lang="zh-CN" altLang="zh-CN" sz="2800" kern="100" dirty="0">
                <a:latin typeface="Times New Roman"/>
                <a:ea typeface="华文细黑"/>
                <a:cs typeface="Times New Roman"/>
              </a:rPr>
              <a:t>李世民懂得镜子的作用，能把魏徵批评他的话写在屏风上，当作</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镜子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，随时对照。又能看出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以铜为镜，可以正衣冠；以古为镜，可以知兴替；以人为镜，可以明得失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。这难道不是一个很会</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照镜子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的人吗？</a:t>
            </a:r>
            <a:endParaRPr lang="zh-CN" altLang="zh-CN" sz="1050" kern="100" dirty="0">
              <a:latin typeface="宋体"/>
              <a:cs typeface="Courier New"/>
            </a:endParaRPr>
          </a:p>
          <a:p>
            <a:pPr indent="717550" algn="just">
              <a:lnSpc>
                <a:spcPct val="150000"/>
              </a:lnSpc>
              <a:spcAft>
                <a:spcPts val="0"/>
              </a:spcAft>
            </a:pPr>
            <a:r>
              <a:rPr lang="zh-CN" altLang="zh-CN" sz="2800" kern="100" dirty="0">
                <a:latin typeface="Times New Roman"/>
                <a:ea typeface="华文细黑"/>
                <a:cs typeface="Times New Roman"/>
              </a:rPr>
              <a:t>李世民正是做到了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以人为镜</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以古为镜</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，学会在人们的各种批评、意见中认识自己，而成为一代名君</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假如</a:t>
            </a:r>
            <a:r>
              <a:rPr lang="en-US" altLang="zh-CN" sz="2800" kern="100" dirty="0" smtClean="0">
                <a:latin typeface="Times New Roman"/>
                <a:ea typeface="华文细黑"/>
                <a:cs typeface="Courier New"/>
              </a:rPr>
              <a:t>___________________________________________________________</a:t>
            </a:r>
          </a:p>
        </p:txBody>
      </p:sp>
      <p:sp>
        <p:nvSpPr>
          <p:cNvPr id="3" name="TextBox 2">
            <a:hlinkClick r:id="rId2" action="ppaction://hlinksldjump"/>
          </p:cNvPr>
          <p:cNvSpPr txBox="1"/>
          <p:nvPr/>
        </p:nvSpPr>
        <p:spPr>
          <a:xfrm>
            <a:off x="5456659" y="395933"/>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42819105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558549" y="834725"/>
            <a:ext cx="11162246" cy="2595069"/>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示例</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假如</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当初唐太宗非但不听取魏徵的逆耳忠言，而且因丑处被照，短处被揭，恼羞成怒而将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镜子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弃之，砸之，又哪能在认识到自己任性、奢靡的弱点的基础上加以改正？又哪能成为千古风流人物？又哪能出现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贞观之治</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的太平盛世？</a:t>
            </a:r>
            <a:endParaRPr lang="zh-CN" altLang="zh-CN" sz="1050" kern="100" dirty="0">
              <a:effectLst/>
              <a:latin typeface="宋体"/>
              <a:cs typeface="Courier New"/>
            </a:endParaRPr>
          </a:p>
        </p:txBody>
      </p:sp>
    </p:spTree>
    <p:extLst>
      <p:ext uri="{BB962C8B-B14F-4D97-AF65-F5344CB8AC3E}">
        <p14:creationId xmlns:p14="http://schemas.microsoft.com/office/powerpoint/2010/main" val="29752443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726608"/>
            <a:ext cx="11478502" cy="4647402"/>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latin typeface="Times New Roman"/>
                <a:ea typeface="华文细黑"/>
                <a:cs typeface="Courier New"/>
              </a:rPr>
              <a:t>3.</a:t>
            </a:r>
            <a:r>
              <a:rPr lang="zh-CN" altLang="zh-CN" sz="2800" b="1" kern="100" dirty="0">
                <a:latin typeface="Times New Roman"/>
                <a:ea typeface="华文细黑"/>
                <a:cs typeface="Times New Roman"/>
              </a:rPr>
              <a:t>请用正反对比的方法，为下面的文段添加论证文字，使观点得到论据的支撑。</a:t>
            </a:r>
            <a:endParaRPr lang="zh-CN" altLang="zh-CN" sz="1050" b="1"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观点：生于忧患，死于安乐。</a:t>
            </a:r>
            <a:endParaRPr lang="zh-CN" altLang="zh-CN" sz="1050" kern="100" dirty="0">
              <a:latin typeface="宋体"/>
              <a:cs typeface="Courier New"/>
            </a:endParaRPr>
          </a:p>
          <a:p>
            <a:pPr indent="809625" algn="just">
              <a:lnSpc>
                <a:spcPct val="150000"/>
              </a:lnSpc>
              <a:spcAft>
                <a:spcPts val="0"/>
              </a:spcAft>
            </a:pPr>
            <a:r>
              <a:rPr lang="zh-CN" altLang="zh-CN" sz="2800" kern="100" dirty="0">
                <a:latin typeface="Times New Roman"/>
                <a:ea typeface="华文细黑"/>
                <a:cs typeface="Times New Roman"/>
              </a:rPr>
              <a:t>两粒种子躺在泥土里，春天到了，一粒种子破土而出。而另一粒种子说道：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我没那么勇敢。我若向下扎根，也许会碰到岩石；我若向上长，也许会伤到我的茎。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于是它甘心待在泥土里。几天后，它被一只母鸡吃掉了</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3" name="TextBox 2">
            <a:hlinkClick r:id="rId2" action="ppaction://hlinksldjump"/>
          </p:cNvPr>
          <p:cNvSpPr txBox="1"/>
          <p:nvPr/>
        </p:nvSpPr>
        <p:spPr>
          <a:xfrm>
            <a:off x="1928267" y="1531986"/>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16531716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502738" y="693490"/>
            <a:ext cx="11273868" cy="4616648"/>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示例</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生长在同一片土地上，一颗种子敢于面对挑战与困境，破土而出，为自己开创了一个美好的未来。而另一颗种子，却害怕挫折与磨难，甘心待在自己的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安乐窝</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里，结果埋葬了自己。从辩证唯物主义的观点出发，可以看出，困难与挑战虽往往给人以挫折，却也可以催人奋进，给人以力量；而安逸与保守虽可以暂时保身，但最终却使人堕落而遭淘汰。有一句话说得好：苦，可以折磨人，也可以锻炼人；蜜，可以养人，也可以害人。可见：人生于忧患，而死于安乐也</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Tree>
    <p:extLst>
      <p:ext uri="{BB962C8B-B14F-4D97-AF65-F5344CB8AC3E}">
        <p14:creationId xmlns:p14="http://schemas.microsoft.com/office/powerpoint/2010/main" val="21342659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88851"/>
            <a:ext cx="11478502" cy="6586394"/>
          </a:xfrm>
          <a:prstGeom prst="rect">
            <a:avLst/>
          </a:prstGeom>
        </p:spPr>
        <p:txBody>
          <a:bodyPr wrap="square" lIns="121898" tIns="60948" rIns="121898" bIns="60948">
            <a:spAutoFit/>
          </a:bodyPr>
          <a:lstStyle/>
          <a:p>
            <a:pPr algn="just">
              <a:lnSpc>
                <a:spcPct val="150000"/>
              </a:lnSpc>
            </a:pPr>
            <a:r>
              <a:rPr lang="zh-CN" altLang="zh-CN" sz="2800" b="1" kern="100" dirty="0">
                <a:solidFill>
                  <a:srgbClr val="0000FF"/>
                </a:solidFill>
                <a:latin typeface="微软雅黑"/>
                <a:ea typeface="微软雅黑"/>
                <a:cs typeface="Times New Roman"/>
              </a:rPr>
              <a:t>二、整篇训练</a:t>
            </a:r>
          </a:p>
          <a:p>
            <a:pPr algn="just">
              <a:lnSpc>
                <a:spcPct val="150000"/>
              </a:lnSpc>
              <a:spcAft>
                <a:spcPts val="0"/>
              </a:spcAft>
            </a:pPr>
            <a:r>
              <a:rPr lang="en-US" altLang="zh-CN" sz="2800" b="1" kern="100" dirty="0">
                <a:latin typeface="Times New Roman"/>
                <a:ea typeface="华文细黑"/>
                <a:cs typeface="Courier New"/>
              </a:rPr>
              <a:t>4.</a:t>
            </a:r>
            <a:r>
              <a:rPr lang="zh-CN" altLang="zh-CN" sz="2800" b="1" kern="100" dirty="0">
                <a:latin typeface="Times New Roman"/>
                <a:ea typeface="华文细黑"/>
                <a:cs typeface="Times New Roman"/>
              </a:rPr>
              <a:t>阅读下面的材料，根据要求写一篇不少于</a:t>
            </a:r>
            <a:r>
              <a:rPr lang="en-US" altLang="zh-CN" sz="2800" b="1" kern="100" dirty="0">
                <a:latin typeface="Times New Roman"/>
                <a:ea typeface="华文细黑"/>
                <a:cs typeface="Courier New"/>
              </a:rPr>
              <a:t>800</a:t>
            </a:r>
            <a:r>
              <a:rPr lang="zh-CN" altLang="zh-CN" sz="2800" b="1" kern="100" dirty="0">
                <a:latin typeface="Times New Roman"/>
                <a:ea typeface="华文细黑"/>
                <a:cs typeface="Times New Roman"/>
              </a:rPr>
              <a:t>字的论述类文章。</a:t>
            </a:r>
            <a:endParaRPr lang="zh-CN" altLang="zh-CN" sz="1050" b="1" kern="100" dirty="0">
              <a:latin typeface="宋体"/>
              <a:cs typeface="Courier New"/>
            </a:endParaRPr>
          </a:p>
          <a:p>
            <a:pPr indent="717550" algn="just">
              <a:lnSpc>
                <a:spcPct val="150000"/>
              </a:lnSpc>
              <a:spcAft>
                <a:spcPts val="0"/>
              </a:spcAft>
            </a:pPr>
            <a:r>
              <a:rPr lang="en-US" altLang="zh-CN" sz="2800" kern="100" dirty="0">
                <a:latin typeface="Times New Roman"/>
                <a:ea typeface="华文细黑"/>
                <a:cs typeface="Courier New"/>
              </a:rPr>
              <a:t>2016</a:t>
            </a:r>
            <a:r>
              <a:rPr lang="zh-CN" altLang="zh-CN" sz="2800" kern="100" dirty="0">
                <a:latin typeface="Times New Roman"/>
                <a:ea typeface="华文细黑"/>
                <a:cs typeface="Times New Roman"/>
              </a:rPr>
              <a:t>年</a:t>
            </a:r>
            <a:r>
              <a:rPr lang="en-US" altLang="zh-CN" sz="2800" kern="100" dirty="0">
                <a:latin typeface="Times New Roman"/>
                <a:ea typeface="华文细黑"/>
                <a:cs typeface="Courier New"/>
              </a:rPr>
              <a:t>7</a:t>
            </a:r>
            <a:r>
              <a:rPr lang="zh-CN" altLang="zh-CN" sz="2800" kern="100" dirty="0">
                <a:latin typeface="Times New Roman"/>
                <a:ea typeface="华文细黑"/>
                <a:cs typeface="Times New Roman"/>
              </a:rPr>
              <a:t>月</a:t>
            </a:r>
            <a:r>
              <a:rPr lang="en-US" altLang="zh-CN" sz="2800" kern="100" dirty="0">
                <a:latin typeface="Times New Roman"/>
                <a:ea typeface="华文细黑"/>
                <a:cs typeface="Courier New"/>
              </a:rPr>
              <a:t>23</a:t>
            </a:r>
            <a:r>
              <a:rPr lang="zh-CN" altLang="zh-CN" sz="2800" kern="100" dirty="0">
                <a:latin typeface="Times New Roman"/>
                <a:ea typeface="华文细黑"/>
                <a:cs typeface="Times New Roman"/>
              </a:rPr>
              <a:t>日，延庆区北京八达岭野生动物园内发生一起老虎伤人事件，致</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死</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伤。延庆区宣传部通报称，动物园已停业整顿。另据了解，伤者下车前曾被提醒不要下车。此事发生后，网络上的各种议论一直没有消停。在这些议论中，有对不守规则的反思，有对野生动物园安全问题的审视，更有将愤怒指向老虎的</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对于以上事件，你怎么看？请综合材料内容及含意作文，表明你的态度，阐述你的看法。要求选好角度，确定立意，自拟标题；不要脱离材料内容及含意的范围作文，不要套作，不得抄袭</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8021979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3641" y="161026"/>
            <a:ext cx="11709220" cy="6460270"/>
          </a:xfrm>
          <a:prstGeom prst="rect">
            <a:avLst/>
          </a:prstGeom>
        </p:spPr>
        <p:txBody>
          <a:bodyPr wrap="square" lIns="121898" tIns="60948" rIns="121898" bIns="60948">
            <a:spAutoFit/>
          </a:bodyPr>
          <a:lstStyle/>
          <a:p>
            <a:pPr algn="just">
              <a:lnSpc>
                <a:spcPct val="135000"/>
              </a:lnSpc>
              <a:spcAft>
                <a:spcPts val="0"/>
              </a:spcAft>
            </a:pPr>
            <a:r>
              <a:rPr lang="en-US" altLang="zh-CN" sz="2800" b="1" kern="100" dirty="0" err="1">
                <a:solidFill>
                  <a:srgbClr val="C00000"/>
                </a:solidFill>
                <a:latin typeface="微软雅黑"/>
                <a:ea typeface="微软雅黑"/>
                <a:cs typeface="Times New Roman"/>
              </a:rPr>
              <a:t>写作提示</a:t>
            </a:r>
            <a:r>
              <a:rPr lang="en-US" altLang="zh-CN" sz="2800" kern="100" dirty="0">
                <a:latin typeface="Times New Roman"/>
                <a:ea typeface="华文细黑"/>
                <a:cs typeface="Courier New"/>
              </a:rPr>
              <a:t> </a:t>
            </a:r>
            <a:r>
              <a:rPr lang="en-US" altLang="zh-CN" sz="2800" kern="100" dirty="0">
                <a:latin typeface="华文细黑"/>
                <a:ea typeface="华文细黑"/>
                <a:cs typeface="Courier New"/>
              </a:rPr>
              <a:t>　</a:t>
            </a:r>
            <a:r>
              <a:rPr lang="en-US" altLang="zh-CN" sz="2800" kern="100" dirty="0" err="1">
                <a:latin typeface="华文细黑"/>
                <a:ea typeface="华文细黑"/>
                <a:cs typeface="Courier New"/>
              </a:rPr>
              <a:t>这是一则任务驱动型作文，根据材料，可以有如下立意</a:t>
            </a:r>
            <a:r>
              <a:rPr lang="en-US" altLang="zh-CN" sz="2800" kern="100" dirty="0" smtClean="0">
                <a:latin typeface="华文细黑"/>
                <a:ea typeface="华文细黑"/>
                <a:cs typeface="Courier New"/>
              </a:rPr>
              <a:t>：</a:t>
            </a:r>
          </a:p>
          <a:p>
            <a:pPr lvl="0" algn="just">
              <a:lnSpc>
                <a:spcPct val="135000"/>
              </a:lnSpc>
            </a:pPr>
            <a:r>
              <a:rPr lang="en-US" altLang="zh-CN" sz="2800" kern="100" dirty="0" smtClean="0">
                <a:latin typeface="Times New Roman"/>
                <a:ea typeface="华文细黑"/>
                <a:cs typeface="Courier New"/>
              </a:rPr>
              <a:t>①</a:t>
            </a:r>
            <a:r>
              <a:rPr lang="en-US" altLang="zh-CN" sz="2800" kern="100" dirty="0" smtClean="0">
                <a:latin typeface="华文细黑"/>
                <a:ea typeface="华文细黑"/>
                <a:cs typeface="Courier New"/>
              </a:rPr>
              <a:t>从动物园的管理层面来看，可以赞同</a:t>
            </a:r>
            <a:r>
              <a:rPr lang="en-US" altLang="zh-CN" sz="2800" kern="100" dirty="0" smtClean="0">
                <a:solidFill>
                  <a:prstClr val="black"/>
                </a:solidFill>
                <a:latin typeface="宋体" pitchFamily="2" charset="-122"/>
                <a:ea typeface="宋体" pitchFamily="2" charset="-122"/>
                <a:cs typeface="Courier New"/>
              </a:rPr>
              <a:t>“</a:t>
            </a:r>
            <a:r>
              <a:rPr lang="en-US" altLang="zh-CN" sz="2800" kern="100" dirty="0" smtClean="0">
                <a:latin typeface="华文细黑"/>
                <a:ea typeface="华文细黑"/>
                <a:cs typeface="Courier New"/>
              </a:rPr>
              <a:t>对野生动物园安全问题的审视</a:t>
            </a:r>
            <a:r>
              <a:rPr lang="en-US" altLang="zh-CN" sz="2800" kern="100" dirty="0" smtClean="0">
                <a:solidFill>
                  <a:prstClr val="black"/>
                </a:solidFill>
                <a:latin typeface="宋体" pitchFamily="2" charset="-122"/>
                <a:ea typeface="宋体" pitchFamily="2" charset="-122"/>
                <a:cs typeface="Courier New"/>
              </a:rPr>
              <a:t>”</a:t>
            </a:r>
            <a:r>
              <a:rPr lang="en-US" altLang="zh-CN" sz="2800" kern="100" dirty="0" smtClean="0">
                <a:latin typeface="华文细黑"/>
                <a:ea typeface="华文细黑"/>
                <a:cs typeface="Courier New"/>
              </a:rPr>
              <a:t>这一观点，由野生动物园的安全问题说开，无论是景区安全问题、生活安全问题还是社会安全问题都值得重视，不能玩忽懈怠，更不能总是以生命为代价来敲响警钟，由此及彼，以小见大；</a:t>
            </a:r>
            <a:r>
              <a:rPr lang="en-US" altLang="zh-CN" sz="2800" kern="100" dirty="0" smtClean="0">
                <a:latin typeface="Times New Roman"/>
                <a:ea typeface="华文细黑"/>
                <a:cs typeface="Courier New"/>
              </a:rPr>
              <a:t>②</a:t>
            </a:r>
            <a:r>
              <a:rPr lang="en-US" altLang="zh-CN" sz="2800" kern="100" dirty="0" smtClean="0">
                <a:latin typeface="华文细黑"/>
                <a:ea typeface="华文细黑"/>
                <a:cs typeface="Courier New"/>
              </a:rPr>
              <a:t>从伤者的行为层面来看，可以认同</a:t>
            </a:r>
            <a:r>
              <a:rPr lang="en-US" altLang="zh-CN" sz="2800" kern="100" dirty="0" smtClean="0">
                <a:solidFill>
                  <a:prstClr val="black"/>
                </a:solidFill>
                <a:latin typeface="宋体" pitchFamily="2" charset="-122"/>
                <a:ea typeface="宋体" pitchFamily="2" charset="-122"/>
                <a:cs typeface="Courier New"/>
              </a:rPr>
              <a:t>“</a:t>
            </a:r>
            <a:r>
              <a:rPr lang="en-US" altLang="zh-CN" sz="2800" kern="100" dirty="0" smtClean="0">
                <a:latin typeface="华文细黑"/>
                <a:ea typeface="华文细黑"/>
                <a:cs typeface="Courier New"/>
              </a:rPr>
              <a:t>对不守规则的反思</a:t>
            </a:r>
            <a:r>
              <a:rPr lang="en-US" altLang="zh-CN" sz="2800" kern="100" dirty="0" smtClean="0">
                <a:solidFill>
                  <a:prstClr val="black"/>
                </a:solidFill>
                <a:latin typeface="宋体" pitchFamily="2" charset="-122"/>
                <a:ea typeface="宋体" pitchFamily="2" charset="-122"/>
                <a:cs typeface="Courier New"/>
              </a:rPr>
              <a:t>”</a:t>
            </a:r>
            <a:r>
              <a:rPr lang="en-US" altLang="zh-CN" sz="2800" kern="100" dirty="0" smtClean="0">
                <a:latin typeface="华文细黑"/>
                <a:ea typeface="华文细黑"/>
                <a:cs typeface="Courier New"/>
              </a:rPr>
              <a:t>这一观点，从女子无视园区规则的行为延伸到中国社会普遍存在的乱闯红灯、乱过马路、乱插队、公共场合吸烟、医闹等不守规则的现象，从而警醒人们增强规则意识；</a:t>
            </a:r>
            <a:r>
              <a:rPr lang="en-US" altLang="zh-CN" sz="2800" kern="100" dirty="0" smtClean="0">
                <a:latin typeface="Times New Roman"/>
                <a:ea typeface="华文细黑"/>
                <a:cs typeface="Courier New"/>
              </a:rPr>
              <a:t>③</a:t>
            </a:r>
            <a:r>
              <a:rPr lang="en-US" altLang="zh-CN" sz="2800" kern="100" dirty="0" err="1" smtClean="0">
                <a:latin typeface="华文细黑"/>
                <a:ea typeface="华文细黑"/>
                <a:cs typeface="Courier New"/>
              </a:rPr>
              <a:t>从网友的议论</a:t>
            </a:r>
            <a:r>
              <a:rPr lang="en-US" altLang="zh-CN" sz="2800" kern="100" dirty="0" err="1" smtClean="0">
                <a:solidFill>
                  <a:prstClr val="black"/>
                </a:solidFill>
                <a:latin typeface="华文细黑"/>
                <a:ea typeface="华文细黑"/>
                <a:cs typeface="Courier New"/>
              </a:rPr>
              <a:t>层面来看，可以针对</a:t>
            </a:r>
            <a:r>
              <a:rPr lang="en-US" altLang="zh-CN" sz="2800" kern="100" dirty="0" err="1" smtClean="0">
                <a:solidFill>
                  <a:prstClr val="black"/>
                </a:solidFill>
                <a:latin typeface="宋体" pitchFamily="2" charset="-122"/>
                <a:ea typeface="宋体" pitchFamily="2" charset="-122"/>
                <a:cs typeface="Courier New"/>
              </a:rPr>
              <a:t>“</a:t>
            </a:r>
            <a:r>
              <a:rPr lang="en-US" altLang="zh-CN" sz="2800" kern="100" dirty="0" err="1" smtClean="0">
                <a:solidFill>
                  <a:prstClr val="black"/>
                </a:solidFill>
                <a:latin typeface="华文细黑"/>
                <a:ea typeface="华文细黑"/>
                <a:cs typeface="Courier New"/>
              </a:rPr>
              <a:t>更有将愤怒</a:t>
            </a:r>
            <a:r>
              <a:rPr lang="en-US" altLang="zh-CN" sz="2800" kern="100" dirty="0" smtClean="0">
                <a:solidFill>
                  <a:prstClr val="black"/>
                </a:solidFill>
                <a:latin typeface="华文细黑"/>
                <a:ea typeface="华文细黑"/>
                <a:cs typeface="Courier New"/>
              </a:rPr>
              <a:t> 指向老虎</a:t>
            </a:r>
            <a:r>
              <a:rPr lang="en-US" altLang="zh-CN" sz="2800" kern="100" dirty="0" smtClean="0">
                <a:solidFill>
                  <a:prstClr val="black"/>
                </a:solidFill>
                <a:latin typeface="宋体" pitchFamily="2" charset="-122"/>
                <a:ea typeface="宋体" pitchFamily="2" charset="-122"/>
                <a:cs typeface="Courier New"/>
              </a:rPr>
              <a:t>”</a:t>
            </a:r>
            <a:r>
              <a:rPr lang="en-US" altLang="zh-CN" sz="2800" kern="100" dirty="0" smtClean="0">
                <a:solidFill>
                  <a:prstClr val="black"/>
                </a:solidFill>
                <a:latin typeface="华文细黑"/>
                <a:ea typeface="华文细黑"/>
                <a:cs typeface="Courier New"/>
              </a:rPr>
              <a:t>的观点展开议论，</a:t>
            </a:r>
            <a:r>
              <a:rPr lang="en-US" altLang="zh-CN" sz="2800" kern="100" dirty="0">
                <a:solidFill>
                  <a:prstClr val="black"/>
                </a:solidFill>
                <a:latin typeface="华文细黑"/>
                <a:ea typeface="华文细黑"/>
                <a:cs typeface="Courier New"/>
              </a:rPr>
              <a:t>指出面对问题要理性思考，认真反思，而不是调侃，更不是恶意中伤。当然，行文也可以辩证分析，关键是要紧扣材料，言之有理，持之有据</a:t>
            </a:r>
            <a:r>
              <a:rPr lang="en-US" altLang="zh-CN" sz="2800" kern="100" dirty="0" smtClean="0">
                <a:solidFill>
                  <a:prstClr val="black"/>
                </a:solidFill>
                <a:latin typeface="华文细黑"/>
                <a:ea typeface="华文细黑"/>
                <a:cs typeface="Courier New"/>
              </a:rPr>
              <a:t>。</a:t>
            </a:r>
            <a:endParaRPr lang="en-US" altLang="zh-CN" sz="2800" kern="100" dirty="0">
              <a:solidFill>
                <a:prstClr val="black"/>
              </a:solidFill>
              <a:latin typeface="Times New Roman"/>
              <a:ea typeface="华文细黑"/>
              <a:cs typeface="Courier New"/>
            </a:endParaRPr>
          </a:p>
        </p:txBody>
      </p:sp>
      <p:pic>
        <p:nvPicPr>
          <p:cNvPr id="3" name="图片 2">
            <a:hlinkClick r:id="rId2" action="ppaction://hlinksldjump"/>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89027" y="6255027"/>
            <a:ext cx="602973" cy="602973"/>
          </a:xfrm>
          <a:prstGeom prst="rect">
            <a:avLst/>
          </a:prstGeom>
        </p:spPr>
      </p:pic>
    </p:spTree>
    <p:extLst>
      <p:ext uri="{BB962C8B-B14F-4D97-AF65-F5344CB8AC3E}">
        <p14:creationId xmlns:p14="http://schemas.microsoft.com/office/powerpoint/2010/main" val="39102481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3" descr="C:\Users\Administrator\Desktop\师阁小朋友\19302950_074958922000_2.jpg"/>
          <p:cNvPicPr>
            <a:picLocks noChangeAspect="1" noChangeArrowheads="1"/>
          </p:cNvPicPr>
          <p:nvPr/>
        </p:nvPicPr>
        <p:blipFill rotWithShape="1">
          <a:blip r:embed="rId2">
            <a:extLst>
              <a:ext uri="{28A0092B-C50C-407E-A947-70E740481C1C}">
                <a14:useLocalDpi xmlns:a14="http://schemas.microsoft.com/office/drawing/2010/main" val="0"/>
              </a:ext>
            </a:extLst>
          </a:blip>
          <a:srcRect b="9005"/>
          <a:stretch/>
        </p:blipFill>
        <p:spPr bwMode="auto">
          <a:xfrm>
            <a:off x="-6387" y="0"/>
            <a:ext cx="12196800" cy="6859588"/>
          </a:xfrm>
          <a:prstGeom prst="rect">
            <a:avLst/>
          </a:prstGeom>
          <a:noFill/>
          <a:extLst>
            <a:ext uri="{909E8E84-426E-40DD-AFC4-6F175D3DCCD1}">
              <a14:hiddenFill xmlns:a14="http://schemas.microsoft.com/office/drawing/2010/main">
                <a:solidFill>
                  <a:srgbClr val="FFFFFF"/>
                </a:solidFill>
              </a14:hiddenFill>
            </a:ext>
          </a:extLst>
        </p:spPr>
      </p:pic>
      <p:grpSp>
        <p:nvGrpSpPr>
          <p:cNvPr id="9" name="组合 8"/>
          <p:cNvGrpSpPr/>
          <p:nvPr/>
        </p:nvGrpSpPr>
        <p:grpSpPr>
          <a:xfrm>
            <a:off x="-1275" y="3707638"/>
            <a:ext cx="12192000" cy="1375395"/>
            <a:chOff x="-1524000" y="2705990"/>
            <a:chExt cx="12192000" cy="1375395"/>
          </a:xfrm>
        </p:grpSpPr>
        <p:cxnSp>
          <p:nvCxnSpPr>
            <p:cNvPr id="10" name="直接连接符 9"/>
            <p:cNvCxnSpPr/>
            <p:nvPr/>
          </p:nvCxnSpPr>
          <p:spPr>
            <a:xfrm>
              <a:off x="0" y="2807930"/>
              <a:ext cx="914400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1524000" y="2705990"/>
              <a:ext cx="12192000" cy="1375395"/>
              <a:chOff x="-1524000" y="2705990"/>
              <a:chExt cx="12192000" cy="1375395"/>
            </a:xfrm>
          </p:grpSpPr>
          <p:sp>
            <p:nvSpPr>
              <p:cNvPr id="12" name="矩形 11"/>
              <p:cNvSpPr/>
              <p:nvPr/>
            </p:nvSpPr>
            <p:spPr>
              <a:xfrm>
                <a:off x="-1524000" y="2705990"/>
                <a:ext cx="12192000" cy="129278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985218" y="3998778"/>
                <a:ext cx="6682781" cy="82606"/>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524000" y="3998777"/>
                <a:ext cx="5509219" cy="82608"/>
              </a:xfrm>
              <a:prstGeom prst="rect">
                <a:avLst/>
              </a:pr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 name="矩形 6"/>
          <p:cNvSpPr/>
          <p:nvPr/>
        </p:nvSpPr>
        <p:spPr>
          <a:xfrm>
            <a:off x="3987002" y="3645818"/>
            <a:ext cx="4648455" cy="886749"/>
          </a:xfrm>
          <a:prstGeom prst="rect">
            <a:avLst/>
          </a:prstGeom>
        </p:spPr>
        <p:txBody>
          <a:bodyPr wrap="square" lIns="91410" tIns="45704" rIns="91410" bIns="45704">
            <a:spAutoFit/>
          </a:bodyPr>
          <a:lstStyle/>
          <a:p>
            <a:pPr algn="ctr">
              <a:lnSpc>
                <a:spcPct val="130000"/>
              </a:lnSpc>
              <a:defRPr/>
            </a:pPr>
            <a:r>
              <a:rPr lang="zh-CN" altLang="en-US" sz="4400" b="1" dirty="0" smtClean="0">
                <a:solidFill>
                  <a:srgbClr val="0000FF"/>
                </a:solidFill>
                <a:effectLst/>
                <a:latin typeface="微软雅黑" pitchFamily="34" charset="-122"/>
                <a:ea typeface="微软雅黑" pitchFamily="34" charset="-122"/>
              </a:rPr>
              <a:t>本课结束</a:t>
            </a:r>
            <a:endParaRPr lang="zh-CN" altLang="en-US" sz="4400" b="1" dirty="0">
              <a:solidFill>
                <a:srgbClr val="0000FF"/>
              </a:solidFill>
              <a:effectLst/>
              <a:latin typeface="微软雅黑" pitchFamily="34" charset="-122"/>
              <a:ea typeface="微软雅黑" pitchFamily="34" charset="-122"/>
            </a:endParaRPr>
          </a:p>
        </p:txBody>
      </p:sp>
      <p:sp>
        <p:nvSpPr>
          <p:cNvPr id="8" name="标题 1"/>
          <p:cNvSpPr txBox="1">
            <a:spLocks/>
          </p:cNvSpPr>
          <p:nvPr/>
        </p:nvSpPr>
        <p:spPr>
          <a:xfrm>
            <a:off x="2806362" y="4267584"/>
            <a:ext cx="7465308" cy="913055"/>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400" b="1" dirty="0" smtClean="0">
                <a:solidFill>
                  <a:srgbClr val="0000FF"/>
                </a:solidFill>
                <a:latin typeface="微软雅黑" pitchFamily="34" charset="-122"/>
                <a:ea typeface="微软雅黑" pitchFamily="34" charset="-122"/>
              </a:rPr>
              <a:t>更多精彩内容请登录：</a:t>
            </a:r>
            <a:r>
              <a:rPr lang="en-US" altLang="zh-CN" sz="2700" b="1" dirty="0" err="1" smtClean="0">
                <a:solidFill>
                  <a:srgbClr val="0000FF"/>
                </a:solidFill>
                <a:latin typeface="微软雅黑" pitchFamily="34" charset="-122"/>
                <a:ea typeface="微软雅黑" pitchFamily="34" charset="-122"/>
              </a:rPr>
              <a:t>www.91taoke.com</a:t>
            </a:r>
            <a:endParaRPr lang="zh-CN" altLang="en-US" sz="2700" b="1" dirty="0">
              <a:solidFill>
                <a:srgbClr val="0000FF"/>
              </a:solidFill>
              <a:latin typeface="微软雅黑" pitchFamily="34" charset="-122"/>
              <a:ea typeface="微软雅黑" pitchFamily="34" charset="-122"/>
            </a:endParaRPr>
          </a:p>
        </p:txBody>
      </p:sp>
      <p:grpSp>
        <p:nvGrpSpPr>
          <p:cNvPr id="16" name="组合 15"/>
          <p:cNvGrpSpPr/>
          <p:nvPr/>
        </p:nvGrpSpPr>
        <p:grpSpPr>
          <a:xfrm>
            <a:off x="1466492" y="3650010"/>
            <a:ext cx="1440612" cy="1536473"/>
            <a:chOff x="1466492" y="3650010"/>
            <a:chExt cx="1440612" cy="1536473"/>
          </a:xfrm>
        </p:grpSpPr>
        <p:pic>
          <p:nvPicPr>
            <p:cNvPr id="18" name="图片 17"/>
            <p:cNvPicPr>
              <a:picLocks noChangeAspect="1"/>
            </p:cNvPicPr>
            <p:nvPr/>
          </p:nvPicPr>
          <p:blipFill rotWithShape="1">
            <a:blip r:embed="rId3">
              <a:extLst>
                <a:ext uri="{28A0092B-C50C-407E-A947-70E740481C1C}">
                  <a14:useLocalDpi xmlns:a14="http://schemas.microsoft.com/office/drawing/2010/main" val="0"/>
                </a:ext>
              </a:extLst>
            </a:blip>
            <a:srcRect l="12307" r="75889" b="6437"/>
            <a:stretch/>
          </p:blipFill>
          <p:spPr>
            <a:xfrm>
              <a:off x="1466492" y="3650010"/>
              <a:ext cx="1440612" cy="1536473"/>
            </a:xfrm>
            <a:prstGeom prst="rect">
              <a:avLst/>
            </a:prstGeom>
          </p:spPr>
        </p:pic>
        <p:pic>
          <p:nvPicPr>
            <p:cNvPr id="19" name="图片 18"/>
            <p:cNvPicPr>
              <a:picLocks noChangeAspect="1"/>
            </p:cNvPicPr>
            <p:nvPr/>
          </p:nvPicPr>
          <p:blipFill rotWithShape="1">
            <a:blip r:embed="rId3">
              <a:extLst>
                <a:ext uri="{28A0092B-C50C-407E-A947-70E740481C1C}">
                  <a14:useLocalDpi xmlns:a14="http://schemas.microsoft.com/office/drawing/2010/main" val="0"/>
                </a:ext>
              </a:extLst>
            </a:blip>
            <a:srcRect l="12566" r="76101" b="6437"/>
            <a:stretch/>
          </p:blipFill>
          <p:spPr>
            <a:xfrm>
              <a:off x="1486694" y="3658518"/>
              <a:ext cx="1383104" cy="1438721"/>
            </a:xfrm>
            <a:prstGeom prst="rect">
              <a:avLst/>
            </a:prstGeom>
          </p:spPr>
        </p:pic>
      </p:grpSp>
    </p:spTree>
    <p:extLst>
      <p:ext uri="{BB962C8B-B14F-4D97-AF65-F5344CB8AC3E}">
        <p14:creationId xmlns:p14="http://schemas.microsoft.com/office/powerpoint/2010/main" val="5366120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435">
                                          <p:stCondLst>
                                            <p:cond delay="0"/>
                                          </p:stCondLst>
                                        </p:cTn>
                                        <p:tgtEl>
                                          <p:spTgt spid="8"/>
                                        </p:tgtEl>
                                      </p:cBhvr>
                                    </p:animEffect>
                                    <p:anim calcmode="lin" valueType="num">
                                      <p:cBhvr>
                                        <p:cTn id="8" dur="1367"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8"/>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8"/>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8"/>
                                        </p:tgtEl>
                                        <p:attrNameLst>
                                          <p:attrName>ppt_y</p:attrName>
                                        </p:attrNameLst>
                                      </p:cBhvr>
                                      <p:tavLst>
                                        <p:tav tm="0" fmla="#ppt_y-sin(pi*$)/81">
                                          <p:val>
                                            <p:fltVal val="0"/>
                                          </p:val>
                                        </p:tav>
                                        <p:tav tm="100000">
                                          <p:val>
                                            <p:fltVal val="1"/>
                                          </p:val>
                                        </p:tav>
                                      </p:tavLst>
                                    </p:anim>
                                    <p:animScale>
                                      <p:cBhvr>
                                        <p:cTn id="13" dur="20">
                                          <p:stCondLst>
                                            <p:cond delay="487"/>
                                          </p:stCondLst>
                                        </p:cTn>
                                        <p:tgtEl>
                                          <p:spTgt spid="8"/>
                                        </p:tgtEl>
                                      </p:cBhvr>
                                      <p:to x="100000" y="60000"/>
                                    </p:animScale>
                                    <p:animScale>
                                      <p:cBhvr>
                                        <p:cTn id="14" dur="124" decel="50000">
                                          <p:stCondLst>
                                            <p:cond delay="507"/>
                                          </p:stCondLst>
                                        </p:cTn>
                                        <p:tgtEl>
                                          <p:spTgt spid="8"/>
                                        </p:tgtEl>
                                      </p:cBhvr>
                                      <p:to x="100000" y="100000"/>
                                    </p:animScale>
                                    <p:animScale>
                                      <p:cBhvr>
                                        <p:cTn id="15" dur="20">
                                          <p:stCondLst>
                                            <p:cond delay="984"/>
                                          </p:stCondLst>
                                        </p:cTn>
                                        <p:tgtEl>
                                          <p:spTgt spid="8"/>
                                        </p:tgtEl>
                                      </p:cBhvr>
                                      <p:to x="100000" y="80000"/>
                                    </p:animScale>
                                    <p:animScale>
                                      <p:cBhvr>
                                        <p:cTn id="16" dur="124" decel="50000">
                                          <p:stCondLst>
                                            <p:cond delay="1004"/>
                                          </p:stCondLst>
                                        </p:cTn>
                                        <p:tgtEl>
                                          <p:spTgt spid="8"/>
                                        </p:tgtEl>
                                      </p:cBhvr>
                                      <p:to x="100000" y="100000"/>
                                    </p:animScale>
                                    <p:animScale>
                                      <p:cBhvr>
                                        <p:cTn id="17" dur="20">
                                          <p:stCondLst>
                                            <p:cond delay="1231"/>
                                          </p:stCondLst>
                                        </p:cTn>
                                        <p:tgtEl>
                                          <p:spTgt spid="8"/>
                                        </p:tgtEl>
                                      </p:cBhvr>
                                      <p:to x="100000" y="90000"/>
                                    </p:animScale>
                                    <p:animScale>
                                      <p:cBhvr>
                                        <p:cTn id="18" dur="124" decel="50000">
                                          <p:stCondLst>
                                            <p:cond delay="1251"/>
                                          </p:stCondLst>
                                        </p:cTn>
                                        <p:tgtEl>
                                          <p:spTgt spid="8"/>
                                        </p:tgtEl>
                                      </p:cBhvr>
                                      <p:to x="100000" y="100000"/>
                                    </p:animScale>
                                    <p:animScale>
                                      <p:cBhvr>
                                        <p:cTn id="19" dur="20">
                                          <p:stCondLst>
                                            <p:cond delay="1356"/>
                                          </p:stCondLst>
                                        </p:cTn>
                                        <p:tgtEl>
                                          <p:spTgt spid="8"/>
                                        </p:tgtEl>
                                      </p:cBhvr>
                                      <p:to x="100000" y="95000"/>
                                    </p:animScale>
                                    <p:animScale>
                                      <p:cBhvr>
                                        <p:cTn id="20" dur="124" decel="50000">
                                          <p:stCondLst>
                                            <p:cond delay="1376"/>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75356" y="209780"/>
            <a:ext cx="11223676" cy="6586394"/>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err="1">
                <a:solidFill>
                  <a:srgbClr val="C00000"/>
                </a:solidFill>
                <a:latin typeface="微软雅黑"/>
                <a:ea typeface="微软雅黑"/>
                <a:cs typeface="Times New Roman"/>
              </a:rPr>
              <a:t>真题回放</a:t>
            </a:r>
            <a:r>
              <a:rPr lang="en-US" altLang="zh-CN" sz="2800" b="1" kern="100" dirty="0">
                <a:solidFill>
                  <a:srgbClr val="0000FF"/>
                </a:solidFill>
                <a:latin typeface="微软雅黑"/>
                <a:ea typeface="微软雅黑"/>
                <a:cs typeface="Times New Roman"/>
              </a:rPr>
              <a:t> </a:t>
            </a:r>
            <a:r>
              <a:rPr lang="en-US" altLang="zh-CN" sz="2800" kern="100" dirty="0">
                <a:latin typeface="华文细黑"/>
                <a:ea typeface="华文细黑"/>
                <a:cs typeface="Times New Roman"/>
              </a:rPr>
              <a:t>　</a:t>
            </a:r>
            <a:r>
              <a:rPr lang="en-US" altLang="zh-CN" sz="2800" kern="100" dirty="0">
                <a:latin typeface="Times New Roman"/>
                <a:ea typeface="华文细黑"/>
                <a:cs typeface="Courier New"/>
              </a:rPr>
              <a:t>(2015·</a:t>
            </a:r>
            <a:r>
              <a:rPr lang="en-US" altLang="zh-CN" sz="2800" kern="100" dirty="0">
                <a:latin typeface="华文细黑"/>
                <a:ea typeface="华文细黑"/>
                <a:cs typeface="Times New Roman"/>
              </a:rPr>
              <a:t>四川</a:t>
            </a:r>
            <a:r>
              <a:rPr lang="en-US" altLang="zh-CN" sz="2800" kern="100" dirty="0">
                <a:latin typeface="Times New Roman"/>
                <a:ea typeface="华文细黑"/>
                <a:cs typeface="Courier New"/>
              </a:rPr>
              <a:t>)</a:t>
            </a:r>
            <a:r>
              <a:rPr lang="en-US" altLang="zh-CN" sz="2800" kern="100" dirty="0" err="1">
                <a:latin typeface="华文细黑"/>
                <a:ea typeface="华文细黑"/>
                <a:cs typeface="Times New Roman"/>
              </a:rPr>
              <a:t>阅读下面的文字，根据要求作文</a:t>
            </a:r>
            <a:r>
              <a:rPr lang="en-US" altLang="zh-CN" sz="2800" kern="100" dirty="0">
                <a:latin typeface="华文细黑"/>
                <a:ea typeface="华文细黑"/>
                <a:cs typeface="Times New Roman"/>
              </a:rPr>
              <a:t>。</a:t>
            </a:r>
            <a:endParaRPr lang="en-US" altLang="zh-CN" sz="2800" kern="100" dirty="0">
              <a:latin typeface="Times New Roman"/>
              <a:ea typeface="华文细黑"/>
              <a:cs typeface="Courier New"/>
            </a:endParaRPr>
          </a:p>
          <a:p>
            <a:pPr indent="717550" algn="just">
              <a:lnSpc>
                <a:spcPct val="150000"/>
              </a:lnSpc>
              <a:spcAft>
                <a:spcPts val="0"/>
              </a:spcAft>
            </a:pPr>
            <a:r>
              <a:rPr lang="zh-CN" altLang="zh-CN" sz="2800" kern="100" dirty="0">
                <a:latin typeface="Times New Roman"/>
                <a:ea typeface="华文细黑"/>
                <a:cs typeface="Times New Roman"/>
              </a:rPr>
              <a:t>在一次班会课上，同学们围绕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学会做人：我看老实和聪明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展开了讨论。</a:t>
            </a:r>
            <a:endParaRPr lang="zh-CN" altLang="zh-CN" sz="1050" kern="100" dirty="0">
              <a:latin typeface="宋体"/>
              <a:cs typeface="Courier New"/>
            </a:endParaRPr>
          </a:p>
          <a:p>
            <a:pPr indent="717550" algn="just">
              <a:lnSpc>
                <a:spcPct val="150000"/>
              </a:lnSpc>
              <a:spcAft>
                <a:spcPts val="0"/>
              </a:spcAft>
            </a:pPr>
            <a:r>
              <a:rPr lang="zh-CN" altLang="zh-CN" sz="2800" kern="100" dirty="0">
                <a:latin typeface="Times New Roman"/>
                <a:ea typeface="华文细黑"/>
                <a:cs typeface="Times New Roman"/>
              </a:rPr>
              <a:t>甲：老实是实诚、忠厚，聪明是机智、敏锐。</a:t>
            </a:r>
            <a:endParaRPr lang="zh-CN" altLang="zh-CN" sz="1050" kern="100" dirty="0">
              <a:latin typeface="宋体"/>
              <a:cs typeface="Courier New"/>
            </a:endParaRPr>
          </a:p>
          <a:p>
            <a:pPr indent="717550" algn="just">
              <a:lnSpc>
                <a:spcPct val="150000"/>
              </a:lnSpc>
              <a:spcAft>
                <a:spcPts val="0"/>
              </a:spcAft>
            </a:pPr>
            <a:r>
              <a:rPr lang="zh-CN" altLang="zh-CN" sz="2800" kern="100" dirty="0">
                <a:latin typeface="Times New Roman"/>
                <a:ea typeface="华文细黑"/>
                <a:cs typeface="Times New Roman"/>
              </a:rPr>
              <a:t>乙：老实和聪明能为一个人兼而有之。</a:t>
            </a:r>
            <a:endParaRPr lang="zh-CN" altLang="zh-CN" sz="1050" kern="100" dirty="0">
              <a:latin typeface="宋体"/>
              <a:cs typeface="Courier New"/>
            </a:endParaRPr>
          </a:p>
          <a:p>
            <a:pPr indent="717550" algn="just">
              <a:lnSpc>
                <a:spcPct val="150000"/>
              </a:lnSpc>
              <a:spcAft>
                <a:spcPts val="0"/>
              </a:spcAft>
            </a:pPr>
            <a:r>
              <a:rPr lang="zh-CN" altLang="zh-CN" sz="2800" kern="100" dirty="0">
                <a:latin typeface="Times New Roman"/>
                <a:ea typeface="华文细黑"/>
                <a:cs typeface="Times New Roman"/>
              </a:rPr>
              <a:t>丙：老实是另一种聪明，聪明未必是真聪明。</a:t>
            </a:r>
            <a:endParaRPr lang="zh-CN" altLang="zh-CN" sz="1050" kern="100" dirty="0">
              <a:latin typeface="宋体"/>
              <a:cs typeface="Courier New"/>
            </a:endParaRPr>
          </a:p>
          <a:p>
            <a:pPr indent="717550" algn="just">
              <a:lnSpc>
                <a:spcPct val="150000"/>
              </a:lnSpc>
              <a:spcAft>
                <a:spcPts val="0"/>
              </a:spcAft>
            </a:pPr>
            <a:r>
              <a:rPr lang="en-US" altLang="zh-CN" sz="2800" kern="100" dirty="0">
                <a:latin typeface="宋体"/>
                <a:ea typeface="华文细黑"/>
                <a:cs typeface="Times New Roman"/>
              </a:rPr>
              <a:t>……</a:t>
            </a:r>
            <a:r>
              <a:rPr lang="en-US" altLang="zh-CN" sz="2800" kern="100" dirty="0">
                <a:latin typeface="Times New Roman"/>
                <a:ea typeface="华文细黑"/>
                <a:cs typeface="Courier New"/>
              </a:rPr>
              <a:t> </a:t>
            </a:r>
            <a:r>
              <a:rPr lang="en-US" altLang="zh-CN" sz="2800" kern="100" dirty="0">
                <a:latin typeface="宋体"/>
                <a:ea typeface="华文细黑"/>
                <a:cs typeface="Times New Roman"/>
              </a:rPr>
              <a:t>……</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请根据上述材料，联系现实生活，结合自己的思考，自选角度写一篇不少于</a:t>
            </a:r>
            <a:r>
              <a:rPr lang="en-US" altLang="zh-CN" sz="2800" kern="100" dirty="0">
                <a:latin typeface="Times New Roman"/>
                <a:ea typeface="华文细黑"/>
                <a:cs typeface="Courier New"/>
              </a:rPr>
              <a:t>800</a:t>
            </a:r>
            <a:r>
              <a:rPr lang="zh-CN" altLang="zh-CN" sz="2800" kern="100" dirty="0">
                <a:latin typeface="Times New Roman"/>
                <a:ea typeface="华文细黑"/>
                <a:cs typeface="Times New Roman"/>
              </a:rPr>
              <a:t>字的文章。要求：</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题目自拟，立意自定，文体自选；</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不得抄袭，不得套作；</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用规范汉字书写。</a:t>
            </a:r>
            <a:endParaRPr lang="zh-CN" altLang="zh-CN" sz="1050" kern="100" dirty="0">
              <a:effectLst/>
              <a:latin typeface="宋体"/>
              <a:cs typeface="Courier New"/>
            </a:endParaRPr>
          </a:p>
        </p:txBody>
      </p:sp>
    </p:spTree>
    <p:extLst>
      <p:ext uri="{BB962C8B-B14F-4D97-AF65-F5344CB8AC3E}">
        <p14:creationId xmlns:p14="http://schemas.microsoft.com/office/powerpoint/2010/main" val="12779768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306880"/>
            <a:ext cx="11478502" cy="5211146"/>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err="1">
                <a:solidFill>
                  <a:srgbClr val="C00000"/>
                </a:solidFill>
                <a:latin typeface="微软雅黑"/>
                <a:ea typeface="微软雅黑"/>
                <a:cs typeface="Times New Roman"/>
              </a:rPr>
              <a:t>满分佳作</a:t>
            </a:r>
            <a:r>
              <a:rPr lang="en-US" altLang="zh-CN" sz="2800" b="1" kern="100" dirty="0">
                <a:solidFill>
                  <a:srgbClr val="C00000"/>
                </a:solidFill>
                <a:latin typeface="微软雅黑"/>
                <a:ea typeface="微软雅黑"/>
                <a:cs typeface="Times New Roman"/>
              </a:rPr>
              <a:t> </a:t>
            </a:r>
          </a:p>
          <a:p>
            <a:pPr algn="ctr">
              <a:lnSpc>
                <a:spcPct val="150000"/>
              </a:lnSpc>
              <a:spcAft>
                <a:spcPts val="0"/>
              </a:spcAft>
            </a:pPr>
            <a:r>
              <a:rPr lang="zh-CN" altLang="zh-CN" sz="2800" b="1" kern="100" dirty="0">
                <a:latin typeface="Times New Roman"/>
                <a:ea typeface="华文细黑"/>
                <a:cs typeface="Times New Roman"/>
              </a:rPr>
              <a:t>老</a:t>
            </a:r>
            <a:r>
              <a:rPr lang="zh-CN" altLang="zh-CN" sz="2800" b="1" kern="100" dirty="0">
                <a:latin typeface="隶书"/>
                <a:ea typeface="华文细黑"/>
                <a:cs typeface="宋体"/>
              </a:rPr>
              <a:t>实是德</a:t>
            </a:r>
            <a:r>
              <a:rPr lang="zh-CN" altLang="zh-CN" sz="2800" b="1" kern="100" dirty="0">
                <a:latin typeface="Times New Roman"/>
                <a:ea typeface="华文细黑"/>
                <a:cs typeface="Times New Roman"/>
              </a:rPr>
              <a:t>，</a:t>
            </a:r>
            <a:r>
              <a:rPr lang="zh-CN" altLang="zh-CN" sz="2800" b="1" kern="100" dirty="0">
                <a:latin typeface="隶书"/>
                <a:ea typeface="华文细黑"/>
                <a:cs typeface="宋体"/>
              </a:rPr>
              <a:t>聪明是才</a:t>
            </a:r>
            <a:endParaRPr lang="zh-CN" altLang="zh-CN" sz="1050" b="1"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生而为人，最难的是什么？最难的就是，为人而生，我们为了做人而生，为了做好人而生，为了对得起人这个称谓而生。一旦如此，你会发现自己又掉进无穷选择的怪圈，你要选择是与非，黑与白，对与错，还有美丽与丑陋，善良与邪恶，甚至还有老实与聪明。生而为人，对于这些对立的矛盾，你总要选边站队，或者兼而有之，不过是此消彼长的缘故罢了。</a:t>
            </a:r>
            <a:endParaRPr lang="zh-CN" altLang="zh-CN" sz="1050" kern="100" dirty="0">
              <a:effectLst/>
              <a:latin typeface="宋体"/>
              <a:cs typeface="Courier New"/>
            </a:endParaRPr>
          </a:p>
        </p:txBody>
      </p:sp>
    </p:spTree>
    <p:extLst>
      <p:ext uri="{BB962C8B-B14F-4D97-AF65-F5344CB8AC3E}">
        <p14:creationId xmlns:p14="http://schemas.microsoft.com/office/powerpoint/2010/main" val="27381867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380629"/>
            <a:ext cx="11478502" cy="5940063"/>
          </a:xfrm>
          <a:prstGeom prst="rect">
            <a:avLst/>
          </a:prstGeom>
        </p:spPr>
        <p:txBody>
          <a:bodyPr wrap="square" lIns="121898" tIns="60948" rIns="121898" bIns="60948">
            <a:spAutoFit/>
          </a:bodyPr>
          <a:lstStyle/>
          <a:p>
            <a:pPr indent="718185" algn="just">
              <a:lnSpc>
                <a:spcPct val="150000"/>
              </a:lnSpc>
              <a:spcAft>
                <a:spcPts val="0"/>
              </a:spcAft>
            </a:pPr>
            <a:r>
              <a:rPr lang="zh-CN" altLang="zh-CN" sz="2800" u="wavyHeavy" kern="100" dirty="0">
                <a:uFill>
                  <a:solidFill>
                    <a:srgbClr val="FF0000"/>
                  </a:solidFill>
                </a:uFill>
                <a:latin typeface="Times New Roman"/>
                <a:ea typeface="华文细黑"/>
                <a:cs typeface="Times New Roman"/>
              </a:rPr>
              <a:t>老实，无疑是个优点，聪明，无疑也是个优点，为什么我们把它们对立起来呢？因为，此时我们眼中的老实，已经不是老实，而是不聪明的意思，而此时的聪明，又不仅仅只是聪明而已，彼消而此长，差距愈加明显，则对立更加突出。</a:t>
            </a:r>
            <a:r>
              <a:rPr lang="zh-CN" altLang="zh-CN" sz="2800" u="sng" kern="100" dirty="0">
                <a:latin typeface="Times New Roman"/>
                <a:ea typeface="华文细黑"/>
                <a:cs typeface="Times New Roman"/>
              </a:rPr>
              <a:t>做人，应该老老实实，但这不是无条件的，做人不能对什么人都老实，对不应该老实的人老实了，就是对自己的不老实，就是对自己的残忍。做人，也应该有些灵气儿，不能太笨，但聪明也不是随处都用的，该聪明的时候聪明，不该聪明的时候聪明，那就是耍小聪明。</a:t>
            </a:r>
            <a:r>
              <a:rPr lang="zh-CN" altLang="zh-CN" sz="2800" kern="100" dirty="0">
                <a:solidFill>
                  <a:srgbClr val="C00000"/>
                </a:solidFill>
                <a:latin typeface="Times New Roman"/>
                <a:ea typeface="华文细黑"/>
                <a:cs typeface="Times New Roman"/>
              </a:rPr>
              <a:t>如果</a:t>
            </a:r>
            <a:r>
              <a:rPr lang="zh-CN" altLang="zh-CN" sz="2800" kern="100" dirty="0">
                <a:latin typeface="Times New Roman"/>
                <a:ea typeface="华文细黑"/>
                <a:cs typeface="Times New Roman"/>
              </a:rPr>
              <a:t>一个人该老实的时候老实，该聪明的时候聪明，</a:t>
            </a:r>
            <a:r>
              <a:rPr lang="zh-CN" altLang="zh-CN" sz="2800" kern="100" dirty="0">
                <a:solidFill>
                  <a:srgbClr val="C00000"/>
                </a:solidFill>
                <a:latin typeface="Times New Roman"/>
                <a:ea typeface="华文细黑"/>
                <a:cs typeface="Times New Roman"/>
              </a:rPr>
              <a:t>那么</a:t>
            </a:r>
            <a:r>
              <a:rPr lang="zh-CN" altLang="zh-CN" sz="2800" kern="100" dirty="0">
                <a:latin typeface="Times New Roman"/>
                <a:ea typeface="华文细黑"/>
                <a:cs typeface="Times New Roman"/>
              </a:rPr>
              <a:t>两者是绝对可以让一个人兼而有之的，但现实往往更骨感。</a:t>
            </a:r>
            <a:endParaRPr lang="zh-CN" altLang="zh-CN" sz="1050" kern="100" dirty="0">
              <a:effectLst/>
              <a:latin typeface="宋体"/>
              <a:cs typeface="Courier New"/>
            </a:endParaRPr>
          </a:p>
        </p:txBody>
      </p:sp>
    </p:spTree>
    <p:extLst>
      <p:ext uri="{BB962C8B-B14F-4D97-AF65-F5344CB8AC3E}">
        <p14:creationId xmlns:p14="http://schemas.microsoft.com/office/powerpoint/2010/main" val="23168911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1083166"/>
            <a:ext cx="11478502" cy="3354740"/>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solidFill>
                  <a:srgbClr val="0000FF"/>
                </a:solidFill>
                <a:latin typeface="Times New Roman"/>
                <a:ea typeface="华文细黑"/>
                <a:cs typeface="Times New Roman"/>
              </a:rPr>
              <a:t>这是因果分析。在分析中又含着比较。分析语言也较整齐。</a:t>
            </a:r>
            <a:endParaRPr lang="zh-CN" altLang="zh-CN" sz="1050" kern="100" dirty="0">
              <a:solidFill>
                <a:srgbClr val="0000FF"/>
              </a:solidFill>
              <a:latin typeface="宋体"/>
              <a:cs typeface="Courier New"/>
            </a:endParaRPr>
          </a:p>
          <a:p>
            <a:pPr algn="just">
              <a:lnSpc>
                <a:spcPct val="150000"/>
              </a:lnSpc>
              <a:spcAft>
                <a:spcPts val="0"/>
              </a:spcAft>
            </a:pPr>
            <a:r>
              <a:rPr lang="zh-CN" altLang="zh-CN" sz="2800" kern="100" dirty="0">
                <a:solidFill>
                  <a:srgbClr val="0000FF"/>
                </a:solidFill>
                <a:latin typeface="Times New Roman"/>
                <a:ea typeface="华文细黑"/>
                <a:cs typeface="Times New Roman"/>
              </a:rPr>
              <a:t>画横线句中，最值得注意的是两个</a:t>
            </a:r>
            <a:r>
              <a:rPr lang="en-US" altLang="zh-CN" sz="2800" kern="100" dirty="0">
                <a:solidFill>
                  <a:srgbClr val="0000FF"/>
                </a:solidFill>
                <a:latin typeface="宋体"/>
                <a:ea typeface="华文细黑"/>
                <a:cs typeface="Times New Roman"/>
              </a:rPr>
              <a:t>“</a:t>
            </a:r>
            <a:r>
              <a:rPr lang="zh-CN" altLang="zh-CN" sz="2800" kern="100" dirty="0">
                <a:solidFill>
                  <a:srgbClr val="0000FF"/>
                </a:solidFill>
                <a:latin typeface="Times New Roman"/>
                <a:ea typeface="华文细黑"/>
                <a:cs typeface="Times New Roman"/>
              </a:rPr>
              <a:t>但</a:t>
            </a:r>
            <a:r>
              <a:rPr lang="en-US" altLang="zh-CN" sz="2800" kern="100" dirty="0">
                <a:solidFill>
                  <a:srgbClr val="0000FF"/>
                </a:solidFill>
                <a:latin typeface="宋体"/>
                <a:ea typeface="华文细黑"/>
                <a:cs typeface="Times New Roman"/>
              </a:rPr>
              <a:t>”</a:t>
            </a:r>
            <a:r>
              <a:rPr lang="zh-CN" altLang="zh-CN" sz="2800" kern="100" dirty="0">
                <a:solidFill>
                  <a:srgbClr val="0000FF"/>
                </a:solidFill>
                <a:latin typeface="Times New Roman"/>
                <a:ea typeface="华文细黑"/>
                <a:cs typeface="Times New Roman"/>
              </a:rPr>
              <a:t>字。两处转折，代表着对</a:t>
            </a:r>
            <a:r>
              <a:rPr lang="en-US" altLang="zh-CN" sz="2800" kern="100" dirty="0">
                <a:solidFill>
                  <a:srgbClr val="0000FF"/>
                </a:solidFill>
                <a:latin typeface="宋体"/>
                <a:ea typeface="华文细黑"/>
                <a:cs typeface="Times New Roman"/>
              </a:rPr>
              <a:t>“</a:t>
            </a:r>
            <a:r>
              <a:rPr lang="zh-CN" altLang="zh-CN" sz="2800" kern="100" dirty="0">
                <a:solidFill>
                  <a:srgbClr val="0000FF"/>
                </a:solidFill>
                <a:latin typeface="Times New Roman"/>
                <a:ea typeface="华文细黑"/>
                <a:cs typeface="Times New Roman"/>
              </a:rPr>
              <a:t>老实</a:t>
            </a:r>
            <a:r>
              <a:rPr lang="en-US" altLang="zh-CN" sz="2800" kern="100" dirty="0">
                <a:solidFill>
                  <a:srgbClr val="0000FF"/>
                </a:solidFill>
                <a:latin typeface="宋体"/>
                <a:ea typeface="华文细黑"/>
                <a:cs typeface="Times New Roman"/>
              </a:rPr>
              <a:t>”</a:t>
            </a:r>
            <a:r>
              <a:rPr lang="zh-CN" altLang="zh-CN" sz="2800" kern="100" dirty="0">
                <a:solidFill>
                  <a:srgbClr val="0000FF"/>
                </a:solidFill>
                <a:latin typeface="Times New Roman"/>
                <a:ea typeface="华文细黑"/>
                <a:cs typeface="Times New Roman"/>
              </a:rPr>
              <a:t>与</a:t>
            </a:r>
            <a:r>
              <a:rPr lang="en-US" altLang="zh-CN" sz="2800" kern="100" dirty="0">
                <a:solidFill>
                  <a:srgbClr val="0000FF"/>
                </a:solidFill>
                <a:latin typeface="宋体"/>
                <a:ea typeface="华文细黑"/>
                <a:cs typeface="Times New Roman"/>
              </a:rPr>
              <a:t>“</a:t>
            </a:r>
            <a:r>
              <a:rPr lang="zh-CN" altLang="zh-CN" sz="2800" kern="100" dirty="0">
                <a:solidFill>
                  <a:srgbClr val="0000FF"/>
                </a:solidFill>
                <a:latin typeface="Times New Roman"/>
                <a:ea typeface="华文细黑"/>
                <a:cs typeface="Times New Roman"/>
              </a:rPr>
              <a:t>聪明</a:t>
            </a:r>
            <a:r>
              <a:rPr lang="en-US" altLang="zh-CN" sz="2800" kern="100" dirty="0">
                <a:solidFill>
                  <a:srgbClr val="0000FF"/>
                </a:solidFill>
                <a:latin typeface="宋体"/>
                <a:ea typeface="华文细黑"/>
                <a:cs typeface="Times New Roman"/>
              </a:rPr>
              <a:t>”</a:t>
            </a:r>
            <a:r>
              <a:rPr lang="zh-CN" altLang="zh-CN" sz="2800" kern="100" dirty="0">
                <a:solidFill>
                  <a:srgbClr val="0000FF"/>
                </a:solidFill>
                <a:latin typeface="Times New Roman"/>
                <a:ea typeface="华文细黑"/>
                <a:cs typeface="Times New Roman"/>
              </a:rPr>
              <a:t>的辩证分析。</a:t>
            </a:r>
            <a:endParaRPr lang="zh-CN" altLang="zh-CN" sz="1050" kern="100" dirty="0">
              <a:solidFill>
                <a:srgbClr val="0000FF"/>
              </a:solidFill>
              <a:latin typeface="宋体"/>
              <a:cs typeface="Courier New"/>
            </a:endParaRPr>
          </a:p>
          <a:p>
            <a:pPr algn="just">
              <a:lnSpc>
                <a:spcPct val="150000"/>
              </a:lnSpc>
              <a:spcAft>
                <a:spcPts val="0"/>
              </a:spcAft>
            </a:pPr>
            <a:r>
              <a:rPr lang="en-US" altLang="zh-CN" sz="2800" kern="100" dirty="0">
                <a:solidFill>
                  <a:srgbClr val="0000FF"/>
                </a:solidFill>
                <a:latin typeface="宋体"/>
                <a:ea typeface="华文细黑"/>
                <a:cs typeface="Times New Roman"/>
              </a:rPr>
              <a:t>“</a:t>
            </a:r>
            <a:r>
              <a:rPr lang="zh-CN" altLang="zh-CN" sz="2800" kern="100" dirty="0">
                <a:solidFill>
                  <a:srgbClr val="0000FF"/>
                </a:solidFill>
                <a:latin typeface="Times New Roman"/>
                <a:ea typeface="华文细黑"/>
                <a:cs typeface="Times New Roman"/>
              </a:rPr>
              <a:t>换一个角度</a:t>
            </a:r>
            <a:r>
              <a:rPr lang="en-US" altLang="zh-CN" sz="2800" kern="100" dirty="0">
                <a:solidFill>
                  <a:srgbClr val="0000FF"/>
                </a:solidFill>
                <a:latin typeface="宋体"/>
                <a:ea typeface="华文细黑"/>
                <a:cs typeface="Times New Roman"/>
              </a:rPr>
              <a:t>”</a:t>
            </a:r>
            <a:r>
              <a:rPr lang="zh-CN" altLang="zh-CN" sz="2800" kern="100" dirty="0">
                <a:solidFill>
                  <a:srgbClr val="0000FF"/>
                </a:solidFill>
                <a:latin typeface="Times New Roman"/>
                <a:ea typeface="华文细黑"/>
                <a:cs typeface="Times New Roman"/>
              </a:rPr>
              <a:t>，其实就是抓住了</a:t>
            </a:r>
            <a:r>
              <a:rPr lang="en-US" altLang="zh-CN" sz="2800" kern="100" dirty="0">
                <a:solidFill>
                  <a:srgbClr val="0000FF"/>
                </a:solidFill>
                <a:latin typeface="宋体"/>
                <a:ea typeface="华文细黑"/>
                <a:cs typeface="Times New Roman"/>
              </a:rPr>
              <a:t>“</a:t>
            </a:r>
            <a:r>
              <a:rPr lang="zh-CN" altLang="zh-CN" sz="2800" kern="100" dirty="0">
                <a:solidFill>
                  <a:srgbClr val="0000FF"/>
                </a:solidFill>
                <a:latin typeface="Times New Roman"/>
                <a:ea typeface="华文细黑"/>
                <a:cs typeface="Times New Roman"/>
              </a:rPr>
              <a:t>老实</a:t>
            </a:r>
            <a:r>
              <a:rPr lang="en-US" altLang="zh-CN" sz="2800" kern="100" dirty="0">
                <a:solidFill>
                  <a:srgbClr val="0000FF"/>
                </a:solidFill>
                <a:latin typeface="宋体"/>
                <a:ea typeface="华文细黑"/>
                <a:cs typeface="Times New Roman"/>
              </a:rPr>
              <a:t>”</a:t>
            </a:r>
            <a:r>
              <a:rPr lang="zh-CN" altLang="zh-CN" sz="2800" kern="100" dirty="0">
                <a:solidFill>
                  <a:srgbClr val="0000FF"/>
                </a:solidFill>
                <a:latin typeface="Times New Roman"/>
                <a:ea typeface="华文细黑"/>
                <a:cs typeface="Times New Roman"/>
              </a:rPr>
              <a:t>与</a:t>
            </a:r>
            <a:r>
              <a:rPr lang="en-US" altLang="zh-CN" sz="2800" kern="100" dirty="0">
                <a:solidFill>
                  <a:srgbClr val="0000FF"/>
                </a:solidFill>
                <a:latin typeface="宋体"/>
                <a:ea typeface="华文细黑"/>
                <a:cs typeface="Times New Roman"/>
              </a:rPr>
              <a:t>“</a:t>
            </a:r>
            <a:r>
              <a:rPr lang="zh-CN" altLang="zh-CN" sz="2800" kern="100" dirty="0">
                <a:solidFill>
                  <a:srgbClr val="0000FF"/>
                </a:solidFill>
                <a:latin typeface="Times New Roman"/>
                <a:ea typeface="华文细黑"/>
                <a:cs typeface="Times New Roman"/>
              </a:rPr>
              <a:t>聪明</a:t>
            </a:r>
            <a:r>
              <a:rPr lang="en-US" altLang="zh-CN" sz="2800" kern="100" dirty="0">
                <a:solidFill>
                  <a:srgbClr val="0000FF"/>
                </a:solidFill>
                <a:latin typeface="宋体"/>
                <a:ea typeface="华文细黑"/>
                <a:cs typeface="Times New Roman"/>
              </a:rPr>
              <a:t>”</a:t>
            </a:r>
            <a:r>
              <a:rPr lang="zh-CN" altLang="zh-CN" sz="2800" kern="100" dirty="0">
                <a:solidFill>
                  <a:srgbClr val="0000FF"/>
                </a:solidFill>
                <a:latin typeface="Times New Roman"/>
                <a:ea typeface="华文细黑"/>
                <a:cs typeface="Times New Roman"/>
              </a:rPr>
              <a:t>的内在联系。这也是辩证分析</a:t>
            </a:r>
            <a:r>
              <a:rPr lang="zh-CN" altLang="zh-CN" sz="2800" kern="100" dirty="0" smtClean="0">
                <a:solidFill>
                  <a:srgbClr val="0000FF"/>
                </a:solidFill>
                <a:latin typeface="Times New Roman"/>
                <a:ea typeface="华文细黑"/>
                <a:cs typeface="Times New Roman"/>
              </a:rPr>
              <a:t>。</a:t>
            </a:r>
            <a:endParaRPr lang="zh-CN" altLang="zh-CN" sz="1050" kern="100" dirty="0">
              <a:solidFill>
                <a:srgbClr val="0000FF"/>
              </a:solidFill>
              <a:latin typeface="宋体"/>
              <a:cs typeface="Courier New"/>
            </a:endParaRPr>
          </a:p>
        </p:txBody>
      </p:sp>
    </p:spTree>
    <p:extLst>
      <p:ext uri="{BB962C8B-B14F-4D97-AF65-F5344CB8AC3E}">
        <p14:creationId xmlns:p14="http://schemas.microsoft.com/office/powerpoint/2010/main" val="12815987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370051"/>
            <a:ext cx="11478502" cy="5940063"/>
          </a:xfrm>
          <a:prstGeom prst="rect">
            <a:avLst/>
          </a:prstGeom>
        </p:spPr>
        <p:txBody>
          <a:bodyPr wrap="square" lIns="121898" tIns="60948" rIns="121898" bIns="60948">
            <a:spAutoFit/>
          </a:bodyPr>
          <a:lstStyle/>
          <a:p>
            <a:pPr lvl="0" indent="718185" algn="just">
              <a:lnSpc>
                <a:spcPct val="150000"/>
              </a:lnSpc>
            </a:pPr>
            <a:r>
              <a:rPr lang="zh-CN" altLang="zh-CN" sz="2800" u="wavy" kern="100" dirty="0">
                <a:solidFill>
                  <a:prstClr val="black"/>
                </a:solidFill>
                <a:uFill>
                  <a:solidFill>
                    <a:srgbClr val="FF0000"/>
                  </a:solidFill>
                </a:uFill>
                <a:latin typeface="Times New Roman"/>
                <a:ea typeface="华文细黑"/>
                <a:cs typeface="Times New Roman"/>
              </a:rPr>
              <a:t>不妨再换一个角度分析一下，老实何尝不是一种聪明？</a:t>
            </a:r>
            <a:r>
              <a:rPr lang="zh-CN" altLang="zh-CN" sz="2800" kern="100" dirty="0">
                <a:solidFill>
                  <a:prstClr val="black"/>
                </a:solidFill>
                <a:latin typeface="Times New Roman"/>
                <a:ea typeface="华文细黑"/>
                <a:cs typeface="Times New Roman"/>
              </a:rPr>
              <a:t>真正的大智慧：</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佛为心，道为骨，儒为表，大度看世界。技在手，能在身，思在脑，从容过生活。三千年读史，不外功名利禄；九万里悟道，终归诗酒田园。</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所谓老实，就是任天空云卷云舒，听庭前花开花落，只闻花香，不谈悲喜，读书品茗，不争朝夕，净心拂尘，落雪听禅，从容生活</a:t>
            </a:r>
            <a:r>
              <a:rPr lang="zh-CN" altLang="zh-CN" sz="2800" kern="100" dirty="0" smtClean="0">
                <a:solidFill>
                  <a:prstClr val="black"/>
                </a:solidFill>
                <a:latin typeface="Times New Roman"/>
                <a:ea typeface="华文细黑"/>
                <a:cs typeface="Times New Roman"/>
              </a:rPr>
              <a:t>便是人生聪明！聪明不一定是真聪明？没有把老实作为内涵的聪明，不是真的聪明，这个意思是说，聪明是有底线的，聪明不能是无节制的，</a:t>
            </a:r>
            <a:r>
              <a:rPr lang="zh-CN" altLang="zh-CN" sz="2800" kern="100" dirty="0" smtClean="0">
                <a:solidFill>
                  <a:srgbClr val="C00000"/>
                </a:solidFill>
                <a:latin typeface="Times New Roman"/>
                <a:ea typeface="华文细黑"/>
                <a:cs typeface="Times New Roman"/>
              </a:rPr>
              <a:t>如果</a:t>
            </a:r>
            <a:r>
              <a:rPr lang="zh-CN" altLang="zh-CN" sz="2800" kern="100" dirty="0" smtClean="0">
                <a:solidFill>
                  <a:prstClr val="black"/>
                </a:solidFill>
                <a:latin typeface="Times New Roman"/>
                <a:ea typeface="华文细黑"/>
                <a:cs typeface="Times New Roman"/>
              </a:rPr>
              <a:t>聪明失去制约，聪明丧失底线，恐怕灾祸</a:t>
            </a:r>
            <a:r>
              <a:rPr lang="zh-CN" altLang="zh-CN" sz="2800" kern="100" dirty="0" smtClean="0">
                <a:solidFill>
                  <a:srgbClr val="C00000"/>
                </a:solidFill>
                <a:latin typeface="Times New Roman"/>
                <a:ea typeface="华文细黑"/>
                <a:cs typeface="Times New Roman"/>
              </a:rPr>
              <a:t>也就</a:t>
            </a:r>
            <a:r>
              <a:rPr lang="zh-CN" altLang="zh-CN" sz="2800" kern="100" dirty="0" smtClean="0">
                <a:solidFill>
                  <a:prstClr val="black"/>
                </a:solidFill>
                <a:latin typeface="Times New Roman"/>
                <a:ea typeface="华文细黑"/>
                <a:cs typeface="Times New Roman"/>
              </a:rPr>
              <a:t>不远了，慎之慎之。</a:t>
            </a:r>
            <a:endParaRPr lang="en-US" altLang="zh-CN" sz="1050" kern="100" dirty="0" smtClean="0">
              <a:solidFill>
                <a:prstClr val="black"/>
              </a:solidFill>
              <a:latin typeface="宋体"/>
              <a:cs typeface="Courier New"/>
            </a:endParaRPr>
          </a:p>
          <a:p>
            <a:pPr algn="just">
              <a:lnSpc>
                <a:spcPct val="150000"/>
              </a:lnSpc>
              <a:spcAft>
                <a:spcPts val="0"/>
              </a:spcAft>
            </a:pPr>
            <a:r>
              <a:rPr lang="zh-CN" altLang="zh-CN" sz="2800" kern="100" dirty="0" smtClean="0">
                <a:solidFill>
                  <a:srgbClr val="0000FF"/>
                </a:solidFill>
                <a:latin typeface="Times New Roman"/>
                <a:ea typeface="华文细黑"/>
                <a:cs typeface="Times New Roman"/>
              </a:rPr>
              <a:t>注意</a:t>
            </a:r>
            <a:r>
              <a:rPr lang="zh-CN" altLang="zh-CN" sz="2800" kern="100" dirty="0">
                <a:solidFill>
                  <a:srgbClr val="0000FF"/>
                </a:solidFill>
                <a:latin typeface="Times New Roman"/>
                <a:ea typeface="华文细黑"/>
                <a:cs typeface="Times New Roman"/>
              </a:rPr>
              <a:t>全文中的假设句子，这是一种假设说理</a:t>
            </a:r>
            <a:r>
              <a:rPr lang="zh-CN" altLang="zh-CN" sz="2800" kern="100" dirty="0" smtClean="0">
                <a:solidFill>
                  <a:srgbClr val="0000FF"/>
                </a:solidFill>
                <a:latin typeface="Times New Roman"/>
                <a:ea typeface="华文细黑"/>
                <a:cs typeface="Times New Roman"/>
              </a:rPr>
              <a:t>。</a:t>
            </a:r>
            <a:endParaRPr lang="zh-CN" altLang="zh-CN" sz="1050" kern="100" dirty="0">
              <a:solidFill>
                <a:srgbClr val="0000FF"/>
              </a:solidFill>
              <a:latin typeface="宋体"/>
              <a:cs typeface="Courier New"/>
            </a:endParaRPr>
          </a:p>
        </p:txBody>
      </p:sp>
    </p:spTree>
    <p:extLst>
      <p:ext uri="{BB962C8B-B14F-4D97-AF65-F5344CB8AC3E}">
        <p14:creationId xmlns:p14="http://schemas.microsoft.com/office/powerpoint/2010/main" val="12235879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7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6088</TotalTime>
  <Words>4353</Words>
  <Application>Microsoft Office PowerPoint</Application>
  <PresentationFormat>自定义</PresentationFormat>
  <Paragraphs>129</Paragraphs>
  <Slides>47</Slides>
  <Notes>0</Notes>
  <HiddenSlides>7</HiddenSlides>
  <MMClips>0</MMClips>
  <ScaleCrop>false</ScaleCrop>
  <HeadingPairs>
    <vt:vector size="4" baseType="variant">
      <vt:variant>
        <vt:lpstr>主题</vt:lpstr>
      </vt:variant>
      <vt:variant>
        <vt:i4>1</vt:i4>
      </vt:variant>
      <vt:variant>
        <vt:lpstr>幻灯片标题</vt:lpstr>
      </vt:variant>
      <vt:variant>
        <vt:i4>47</vt:i4>
      </vt:variant>
    </vt:vector>
  </HeadingPairs>
  <TitlesOfParts>
    <vt:vector size="48" baseType="lpstr">
      <vt:lpstr>7_Office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4069</cp:revision>
  <dcterms:created xsi:type="dcterms:W3CDTF">2014-11-27T01:03:00Z</dcterms:created>
  <dcterms:modified xsi:type="dcterms:W3CDTF">2017-03-27T06:20:51Z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2052-10.1.0.5458</vt:lpwstr>
  </property>
</Properties>
</file>