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handoutMasterIdLst>
    <p:handoutMasterId r:id="rId68"/>
  </p:handoutMasterIdLst>
  <p:sldIdLst>
    <p:sldId id="1359" r:id="rId2"/>
    <p:sldId id="856" r:id="rId3"/>
    <p:sldId id="1377" r:id="rId4"/>
    <p:sldId id="1520" r:id="rId5"/>
    <p:sldId id="1521" r:id="rId6"/>
    <p:sldId id="1522" r:id="rId7"/>
    <p:sldId id="1385" r:id="rId8"/>
    <p:sldId id="1524" r:id="rId9"/>
    <p:sldId id="1523" r:id="rId10"/>
    <p:sldId id="1388" r:id="rId11"/>
    <p:sldId id="1525" r:id="rId12"/>
    <p:sldId id="1526" r:id="rId13"/>
    <p:sldId id="1390" r:id="rId14"/>
    <p:sldId id="1527" r:id="rId15"/>
    <p:sldId id="1391" r:id="rId16"/>
    <p:sldId id="1528" r:id="rId17"/>
    <p:sldId id="1529" r:id="rId18"/>
    <p:sldId id="1530" r:id="rId19"/>
    <p:sldId id="1531" r:id="rId20"/>
    <p:sldId id="1533" r:id="rId21"/>
    <p:sldId id="1534" r:id="rId22"/>
    <p:sldId id="1532" r:id="rId23"/>
    <p:sldId id="1535" r:id="rId24"/>
    <p:sldId id="1536" r:id="rId25"/>
    <p:sldId id="1537" r:id="rId26"/>
    <p:sldId id="1538" r:id="rId27"/>
    <p:sldId id="1394" r:id="rId28"/>
    <p:sldId id="1562" r:id="rId29"/>
    <p:sldId id="1406" r:id="rId30"/>
    <p:sldId id="1407" r:id="rId31"/>
    <p:sldId id="1409" r:id="rId32"/>
    <p:sldId id="1539" r:id="rId33"/>
    <p:sldId id="1419" r:id="rId34"/>
    <p:sldId id="1540" r:id="rId35"/>
    <p:sldId id="1434" r:id="rId36"/>
    <p:sldId id="1541" r:id="rId37"/>
    <p:sldId id="1439" r:id="rId38"/>
    <p:sldId id="1542" r:id="rId39"/>
    <p:sldId id="1441" r:id="rId40"/>
    <p:sldId id="1543" r:id="rId41"/>
    <p:sldId id="1544" r:id="rId42"/>
    <p:sldId id="1545" r:id="rId43"/>
    <p:sldId id="1457" r:id="rId44"/>
    <p:sldId id="1442" r:id="rId45"/>
    <p:sldId id="1444" r:id="rId46"/>
    <p:sldId id="1546" r:id="rId47"/>
    <p:sldId id="1547" r:id="rId48"/>
    <p:sldId id="1548" r:id="rId49"/>
    <p:sldId id="1549" r:id="rId50"/>
    <p:sldId id="1550" r:id="rId51"/>
    <p:sldId id="1551" r:id="rId52"/>
    <p:sldId id="1552" r:id="rId53"/>
    <p:sldId id="1553" r:id="rId54"/>
    <p:sldId id="1554" r:id="rId55"/>
    <p:sldId id="1474" r:id="rId56"/>
    <p:sldId id="1555" r:id="rId57"/>
    <p:sldId id="1476" r:id="rId58"/>
    <p:sldId id="1556" r:id="rId59"/>
    <p:sldId id="1557" r:id="rId60"/>
    <p:sldId id="1558" r:id="rId61"/>
    <p:sldId id="1559" r:id="rId62"/>
    <p:sldId id="1560" r:id="rId63"/>
    <p:sldId id="1561" r:id="rId64"/>
    <p:sldId id="1479" r:id="rId65"/>
    <p:sldId id="1519" r:id="rId6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75" d="100"/>
          <a:sy n="75" d="100"/>
        </p:scale>
        <p:origin x="-384" y="-20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20</a:t>
            </a:fld>
            <a:endParaRPr lang="zh-CN" altLang="en-US"/>
          </a:p>
        </p:txBody>
      </p:sp>
    </p:spTree>
    <p:extLst>
      <p:ext uri="{BB962C8B-B14F-4D97-AF65-F5344CB8AC3E}">
        <p14:creationId xmlns:p14="http://schemas.microsoft.com/office/powerpoint/2010/main" val="244961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32</a:t>
            </a:fld>
            <a:endParaRPr lang="zh-CN" altLang="en-US"/>
          </a:p>
        </p:txBody>
      </p:sp>
    </p:spTree>
    <p:extLst>
      <p:ext uri="{BB962C8B-B14F-4D97-AF65-F5344CB8AC3E}">
        <p14:creationId xmlns:p14="http://schemas.microsoft.com/office/powerpoint/2010/main" val="75527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50</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58</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60</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62</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图\22852412_17085934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9348"/>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8343" y="3707638"/>
            <a:ext cx="12192000" cy="1375395"/>
            <a:chOff x="-1524000" y="2705990"/>
            <a:chExt cx="12192000" cy="1375395"/>
          </a:xfrm>
        </p:grpSpPr>
        <p:cxnSp>
          <p:nvCxnSpPr>
            <p:cNvPr id="13" name="直接连接符 12"/>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524000" y="2705990"/>
              <a:ext cx="12192000" cy="1375395"/>
              <a:chOff x="-1524000" y="2705990"/>
              <a:chExt cx="12192000" cy="1375395"/>
            </a:xfrm>
          </p:grpSpPr>
          <p:sp>
            <p:nvSpPr>
              <p:cNvPr id="15" name="矩形 14"/>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1" name="副标题 3"/>
          <p:cNvSpPr txBox="1">
            <a:spLocks/>
          </p:cNvSpPr>
          <p:nvPr/>
        </p:nvSpPr>
        <p:spPr>
          <a:xfrm>
            <a:off x="10513" y="3676174"/>
            <a:ext cx="1512212"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3400" dirty="0" smtClean="0">
                <a:solidFill>
                  <a:schemeClr val="tx1">
                    <a:lumMod val="75000"/>
                    <a:lumOff val="25000"/>
                  </a:schemeClr>
                </a:solidFill>
                <a:latin typeface="+mn-ea"/>
              </a:rPr>
              <a:t>第一章</a:t>
            </a:r>
            <a:endParaRPr lang="en-US" altLang="zh-CN" sz="3400" dirty="0" smtClean="0">
              <a:solidFill>
                <a:schemeClr val="tx1">
                  <a:lumMod val="75000"/>
                  <a:lumOff val="25000"/>
                </a:schemeClr>
              </a:solidFill>
              <a:latin typeface="+mn-ea"/>
            </a:endParaRPr>
          </a:p>
        </p:txBody>
      </p:sp>
      <p:sp>
        <p:nvSpPr>
          <p:cNvPr id="20" name="标题 2"/>
          <p:cNvSpPr txBox="1">
            <a:spLocks/>
          </p:cNvSpPr>
          <p:nvPr/>
        </p:nvSpPr>
        <p:spPr>
          <a:xfrm>
            <a:off x="3286894" y="3789834"/>
            <a:ext cx="8237715"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专题一　真题精练</a:t>
            </a:r>
          </a:p>
          <a:p>
            <a:pPr>
              <a:lnSpc>
                <a:spcPct val="150000"/>
              </a:lnSpc>
            </a:pP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Courier New"/>
              </a:rPr>
              <a:t> </a:t>
            </a:r>
            <a:r>
              <a:rPr lang="en-US" altLang="zh-CN" sz="2800" kern="100" dirty="0">
                <a:latin typeface="Times New Roman"/>
                <a:ea typeface="华文细黑"/>
                <a:cs typeface="Courier New"/>
              </a:rPr>
              <a:t>——</a:t>
            </a:r>
            <a:r>
              <a:rPr lang="zh-CN" altLang="zh-CN" sz="2800" kern="100" dirty="0">
                <a:latin typeface="Times New Roman"/>
                <a:ea typeface="华文细黑"/>
                <a:cs typeface="Courier New"/>
              </a:rPr>
              <a:t>精做课标真题，把握复习方向</a:t>
            </a:r>
          </a:p>
        </p:txBody>
      </p:sp>
    </p:spTree>
    <p:extLst>
      <p:ext uri="{BB962C8B-B14F-4D97-AF65-F5344CB8AC3E}">
        <p14:creationId xmlns:p14="http://schemas.microsoft.com/office/powerpoint/2010/main" val="250878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477466"/>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________________________________________________________________</a:t>
            </a:r>
          </a:p>
          <a:p>
            <a:pPr algn="just">
              <a:lnSpc>
                <a:spcPct val="150000"/>
              </a:lnSpc>
            </a:pP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____________________________________________________________</a:t>
            </a:r>
          </a:p>
        </p:txBody>
      </p:sp>
      <p:sp>
        <p:nvSpPr>
          <p:cNvPr id="2" name="矩形 1"/>
          <p:cNvSpPr/>
          <p:nvPr/>
        </p:nvSpPr>
        <p:spPr>
          <a:xfrm>
            <a:off x="2577862" y="428402"/>
            <a:ext cx="9152349" cy="738664"/>
          </a:xfrm>
          <a:prstGeom prst="rect">
            <a:avLst/>
          </a:prstGeom>
        </p:spPr>
        <p:txBody>
          <a:bodyPr>
            <a:spAutoFit/>
          </a:bodyPr>
          <a:lstStyle/>
          <a:p>
            <a:pPr>
              <a:lnSpc>
                <a:spcPct val="150000"/>
              </a:lnSpc>
              <a:spcBef>
                <a:spcPct val="0"/>
              </a:spcBef>
              <a:spcAft>
                <a:spcPts val="0"/>
              </a:spcAft>
            </a:pPr>
            <a:r>
              <a:rPr lang="en-US" altLang="zh-CN" sz="2800" kern="100" dirty="0" smtClean="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Courier New"/>
              </a:rPr>
              <a:t>项偷换概念。原文第二段中说</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宋代在信用形式</a:t>
            </a:r>
            <a:r>
              <a:rPr lang="zh-CN" altLang="zh-CN" sz="2800" kern="100" dirty="0" smtClean="0">
                <a:solidFill>
                  <a:srgbClr val="C00000"/>
                </a:solidFill>
                <a:latin typeface="Times New Roman"/>
                <a:ea typeface="华文细黑"/>
                <a:cs typeface="Courier New"/>
              </a:rPr>
              <a:t>和</a:t>
            </a:r>
            <a:r>
              <a:rPr lang="zh-CN" altLang="zh-CN" sz="2800" kern="100" dirty="0">
                <a:solidFill>
                  <a:srgbClr val="C00000"/>
                </a:solidFill>
                <a:latin typeface="Times New Roman"/>
                <a:ea typeface="华文细黑"/>
                <a:cs typeface="Courier New"/>
              </a:rPr>
              <a:t>信用</a:t>
            </a:r>
            <a:endParaRPr lang="en-US" altLang="zh-CN" sz="2800" kern="100" dirty="0" smtClean="0">
              <a:solidFill>
                <a:srgbClr val="C00000"/>
              </a:solidFill>
              <a:latin typeface="Times New Roman"/>
              <a:ea typeface="华文细黑"/>
              <a:cs typeface="Courier New"/>
            </a:endParaRPr>
          </a:p>
        </p:txBody>
      </p:sp>
      <p:sp>
        <p:nvSpPr>
          <p:cNvPr id="5" name="矩形 4"/>
          <p:cNvSpPr/>
          <p:nvPr/>
        </p:nvSpPr>
        <p:spPr>
          <a:xfrm>
            <a:off x="334566" y="1091434"/>
            <a:ext cx="11457851" cy="2031325"/>
          </a:xfrm>
          <a:prstGeom prst="rect">
            <a:avLst/>
          </a:prstGeom>
        </p:spPr>
        <p:txBody>
          <a:bodyPr>
            <a:spAutoFit/>
          </a:bodyPr>
          <a:lstStyle/>
          <a:p>
            <a:pPr>
              <a:lnSpc>
                <a:spcPct val="150000"/>
              </a:lnSpc>
              <a:spcBef>
                <a:spcPct val="0"/>
              </a:spcBef>
              <a:spcAft>
                <a:spcPts val="0"/>
              </a:spcAft>
            </a:pPr>
            <a:r>
              <a:rPr lang="zh-CN" altLang="zh-CN" sz="2800" kern="100" dirty="0" smtClean="0">
                <a:solidFill>
                  <a:srgbClr val="C00000"/>
                </a:solidFill>
                <a:latin typeface="Times New Roman"/>
                <a:ea typeface="华文细黑"/>
                <a:cs typeface="Courier New"/>
              </a:rPr>
              <a:t>工具</a:t>
            </a:r>
            <a:r>
              <a:rPr lang="zh-CN" altLang="zh-CN" sz="2800" kern="100" dirty="0">
                <a:solidFill>
                  <a:srgbClr val="C00000"/>
                </a:solidFill>
                <a:latin typeface="Times New Roman"/>
                <a:ea typeface="华文细黑"/>
                <a:cs typeface="Courier New"/>
              </a:rPr>
              <a:t>方面</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新的特点。信用形式有借贷</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Courier New"/>
              </a:rPr>
              <a:t>多种形式</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，而</a:t>
            </a:r>
            <a:r>
              <a:rPr lang="en-US" altLang="zh-CN" sz="2800" kern="100" dirty="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Courier New"/>
              </a:rPr>
              <a:t>项中表述为</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借贷</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信用形式的产生是宋代金融的一个新特点</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，将</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信用形式</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的新特点偷换为</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宋代金融</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的新特点，意思发生明显变化，与原文不符</a:t>
            </a:r>
            <a:r>
              <a:rPr lang="zh-CN" altLang="zh-CN" sz="2800" kern="100" dirty="0" smtClean="0">
                <a:solidFill>
                  <a:srgbClr val="C00000"/>
                </a:solidFill>
                <a:latin typeface="Times New Roman"/>
                <a:ea typeface="华文细黑"/>
                <a:cs typeface="Courier New"/>
              </a:rPr>
              <a:t>。</a:t>
            </a:r>
            <a:endParaRPr lang="en-US" altLang="zh-CN" sz="2800" kern="100" dirty="0" smtClean="0">
              <a:solidFill>
                <a:srgbClr val="C00000"/>
              </a:solidFill>
              <a:latin typeface="Times New Roman"/>
              <a:ea typeface="华文细黑"/>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287958" y="2155635"/>
            <a:ext cx="11484661"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5" name="矩形 4"/>
          <p:cNvSpPr/>
          <p:nvPr/>
        </p:nvSpPr>
        <p:spPr>
          <a:xfrm>
            <a:off x="262558" y="89718"/>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下列理解和分析，不符合原文意思的一项是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在商品经济发展的推动下，宋代的信用工具不断创新，出现了茶引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盐</a:t>
            </a:r>
            <a:r>
              <a:rPr lang="zh-CN" altLang="zh-CN" sz="2800" kern="100" dirty="0">
                <a:latin typeface="Times New Roman"/>
                <a:ea typeface="华文细黑"/>
                <a:cs typeface="Times New Roman"/>
              </a:rPr>
              <a:t>引、交子、关子和会子等信用工具。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各类新型纸质信用工具最初是由宋代政府发行的，其发行目的是</a:t>
            </a:r>
            <a:r>
              <a:rPr lang="zh-CN" altLang="zh-CN" sz="2800" kern="100" dirty="0" smtClean="0">
                <a:latin typeface="Times New Roman"/>
                <a:ea typeface="华文细黑"/>
                <a:cs typeface="Times New Roman"/>
              </a:rPr>
              <a:t>为了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解决</a:t>
            </a:r>
            <a:r>
              <a:rPr lang="zh-CN" altLang="zh-CN" sz="2800" kern="100" dirty="0">
                <a:latin typeface="Times New Roman"/>
                <a:ea typeface="华文细黑"/>
                <a:cs typeface="Times New Roman"/>
              </a:rPr>
              <a:t>货币流通区域的割据性等多方面的问题。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茶引、盐引等信用工具的使用，可以使一些商人取得茶、盐等货物</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专卖</a:t>
            </a:r>
            <a:r>
              <a:rPr lang="zh-CN" altLang="zh-CN" sz="2800" kern="100" dirty="0">
                <a:latin typeface="Times New Roman"/>
                <a:ea typeface="华文细黑"/>
                <a:cs typeface="Times New Roman"/>
              </a:rPr>
              <a:t>凭证，从政府专营的物品中分得一部分利益。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宋代的造纸术和印刷术高度发达，这为交子、关子和会子等新型</a:t>
            </a:r>
            <a:r>
              <a:rPr lang="zh-CN" altLang="zh-CN" sz="2800" kern="100" dirty="0" smtClean="0">
                <a:latin typeface="Times New Roman"/>
                <a:ea typeface="华文细黑"/>
                <a:cs typeface="Times New Roman"/>
              </a:rPr>
              <a:t>信用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工具</a:t>
            </a:r>
            <a:r>
              <a:rPr lang="zh-CN" altLang="zh-CN" sz="2800" kern="100" dirty="0">
                <a:latin typeface="Times New Roman"/>
                <a:ea typeface="华文细黑"/>
                <a:cs typeface="Times New Roman"/>
              </a:rPr>
              <a:t>的产生提供了技术条件</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3" name="TextBox 2"/>
          <p:cNvSpPr txBox="1"/>
          <p:nvPr/>
        </p:nvSpPr>
        <p:spPr>
          <a:xfrm>
            <a:off x="7591537" y="27414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3676573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________________________________________________________________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a:t>
            </a:r>
            <a:endParaRPr lang="en-US" altLang="zh-CN" sz="2800" kern="100" dirty="0">
              <a:latin typeface="Times New Roman"/>
              <a:ea typeface="华文细黑"/>
              <a:cs typeface="Courier New"/>
            </a:endParaRPr>
          </a:p>
        </p:txBody>
      </p:sp>
      <p:sp>
        <p:nvSpPr>
          <p:cNvPr id="2" name="矩形 1"/>
          <p:cNvSpPr/>
          <p:nvPr/>
        </p:nvSpPr>
        <p:spPr>
          <a:xfrm>
            <a:off x="2422798" y="379630"/>
            <a:ext cx="9682961" cy="738664"/>
          </a:xfrm>
          <a:prstGeom prst="rect">
            <a:avLst/>
          </a:prstGeom>
        </p:spPr>
        <p:txBody>
          <a:bodyPr wrap="square">
            <a:spAutoFit/>
          </a:bodyPr>
          <a:lstStyle/>
          <a:p>
            <a:pPr>
              <a:lnSpc>
                <a:spcPct val="150000"/>
              </a:lnSpc>
              <a:spcBef>
                <a:spcPct val="0"/>
              </a:spcBef>
              <a:spcAft>
                <a:spcPts val="0"/>
              </a:spcAft>
            </a:pPr>
            <a:r>
              <a:rPr lang="en-US" altLang="zh-CN" sz="2800" kern="100" dirty="0" smtClean="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Courier New"/>
              </a:rPr>
              <a:t>项以偏概全。原文第三段中说</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通过民间自发力量</a:t>
            </a:r>
            <a:r>
              <a:rPr lang="zh-CN" altLang="zh-CN" sz="2800" kern="100" dirty="0" smtClean="0">
                <a:solidFill>
                  <a:srgbClr val="C00000"/>
                </a:solidFill>
                <a:latin typeface="Times New Roman"/>
                <a:ea typeface="华文细黑"/>
                <a:cs typeface="Courier New"/>
              </a:rPr>
              <a:t>的</a:t>
            </a:r>
            <a:r>
              <a:rPr lang="zh-CN" altLang="zh-CN" sz="2800" kern="100" dirty="0">
                <a:solidFill>
                  <a:srgbClr val="C00000"/>
                </a:solidFill>
                <a:latin typeface="Times New Roman"/>
                <a:ea typeface="华文细黑"/>
                <a:cs typeface="Courier New"/>
              </a:rPr>
              <a:t>作用</a:t>
            </a:r>
          </a:p>
        </p:txBody>
      </p:sp>
      <p:sp>
        <p:nvSpPr>
          <p:cNvPr id="7" name="矩形 6"/>
          <p:cNvSpPr/>
          <p:nvPr/>
        </p:nvSpPr>
        <p:spPr>
          <a:xfrm>
            <a:off x="235065" y="1018466"/>
            <a:ext cx="11755638" cy="2031325"/>
          </a:xfrm>
          <a:prstGeom prst="rect">
            <a:avLst/>
          </a:prstGeom>
        </p:spPr>
        <p:txBody>
          <a:bodyPr>
            <a:spAutoFit/>
          </a:bodyPr>
          <a:lstStyle/>
          <a:p>
            <a:pPr>
              <a:lnSpc>
                <a:spcPct val="150000"/>
              </a:lnSpc>
              <a:spcBef>
                <a:spcPct val="0"/>
              </a:spcBef>
              <a:spcAft>
                <a:spcPts val="0"/>
              </a:spcAft>
            </a:pPr>
            <a:r>
              <a:rPr lang="zh-CN" altLang="zh-CN" sz="2800" kern="100" dirty="0" smtClean="0">
                <a:solidFill>
                  <a:srgbClr val="C00000"/>
                </a:solidFill>
                <a:latin typeface="Times New Roman"/>
                <a:ea typeface="华文细黑"/>
                <a:cs typeface="Courier New"/>
              </a:rPr>
              <a:t>和</a:t>
            </a:r>
            <a:r>
              <a:rPr lang="zh-CN" altLang="zh-CN" sz="2800" kern="100" dirty="0">
                <a:solidFill>
                  <a:srgbClr val="C00000"/>
                </a:solidFill>
                <a:latin typeface="Times New Roman"/>
                <a:ea typeface="华文细黑"/>
                <a:cs typeface="Courier New"/>
              </a:rPr>
              <a:t>官府的强制推行，宋代社会陆续出现了</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等新型纸质信用工具</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，而</a:t>
            </a:r>
            <a:r>
              <a:rPr lang="en-US" altLang="zh-CN" sz="2800" kern="100" dirty="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Courier New"/>
              </a:rPr>
              <a:t>项则错误地表述为</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各类新型纸质信用工具最初是由宋代政府发行的</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，实际还有民间自发力量的作用</a:t>
            </a:r>
            <a:r>
              <a:rPr lang="zh-CN" altLang="zh-CN" sz="2800" kern="100" dirty="0" smtClean="0">
                <a:solidFill>
                  <a:srgbClr val="C00000"/>
                </a:solidFill>
                <a:latin typeface="Times New Roman"/>
                <a:ea typeface="华文细黑"/>
                <a:cs typeface="Courier New"/>
              </a:rPr>
              <a:t>。</a:t>
            </a:r>
            <a:endParaRPr lang="en-US" altLang="zh-CN" sz="2800" kern="100" dirty="0" smtClean="0">
              <a:solidFill>
                <a:srgbClr val="C00000"/>
              </a:solidFill>
              <a:latin typeface="Times New Roman"/>
              <a:ea typeface="华文细黑"/>
              <a:cs typeface="Courier New"/>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391313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2" grpId="0"/>
      <p:bldP spid="2"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51742" y="5013970"/>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176444" y="405458"/>
            <a:ext cx="11679403" cy="614324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根据原文内容，下列理解和分析不正确的一项是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质库、解库是进行押物、放款、收息的机构。唐宋时期随着社会</a:t>
            </a:r>
            <a:r>
              <a:rPr lang="zh-CN" altLang="zh-CN" sz="2800" kern="100" dirty="0" smtClean="0">
                <a:latin typeface="Times New Roman"/>
                <a:ea typeface="华文细黑"/>
                <a:cs typeface="Times New Roman"/>
              </a:rPr>
              <a:t>经济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日益发展，质库、解库也随之兴盛。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在宋代，出典人将房产押给典权人后，可以获得一笔典价，且不必</a:t>
            </a:r>
            <a:r>
              <a:rPr lang="zh-CN" altLang="zh-CN" sz="2800" kern="100" dirty="0" smtClean="0">
                <a:latin typeface="Times New Roman"/>
                <a:ea typeface="华文细黑"/>
                <a:cs typeface="Times New Roman"/>
              </a:rPr>
              <a:t>支</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付</a:t>
            </a:r>
            <a:r>
              <a:rPr lang="zh-CN" altLang="zh-CN" sz="2800" kern="100" dirty="0">
                <a:latin typeface="Times New Roman"/>
                <a:ea typeface="华文细黑"/>
                <a:cs typeface="Times New Roman"/>
              </a:rPr>
              <a:t>利息。在典期内，典权人不但享有房屋的使用权，同时还拥有出租权。</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虽然早期的交子具有汇票性质，可以克服金属货币不便携带的缺点，</a:t>
            </a:r>
            <a:r>
              <a:rPr lang="zh-CN" altLang="zh-CN" sz="2800" kern="100" dirty="0" smtClean="0">
                <a:latin typeface="Times New Roman"/>
                <a:ea typeface="华文细黑"/>
                <a:cs typeface="Times New Roman"/>
              </a:rPr>
              <a:t>保</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障</a:t>
            </a:r>
            <a:r>
              <a:rPr lang="zh-CN" altLang="zh-CN" sz="2800" kern="100" dirty="0">
                <a:latin typeface="Times New Roman"/>
                <a:ea typeface="华文细黑"/>
                <a:cs typeface="Times New Roman"/>
              </a:rPr>
              <a:t>商品交易中贷款的顺利结算，但是它还没有发展成为纸币。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宋代各种信用形式和信用工具对当时的经济发展都起到非常积极的作用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同时</a:t>
            </a:r>
            <a:r>
              <a:rPr lang="zh-CN" altLang="zh-CN" sz="2800" kern="100" dirty="0">
                <a:latin typeface="Times New Roman"/>
                <a:ea typeface="华文细黑"/>
                <a:cs typeface="Times New Roman"/>
              </a:rPr>
              <a:t>也为此后各个朝代提供了借鉴。</a:t>
            </a:r>
            <a:endParaRPr lang="zh-CN" altLang="zh-CN" sz="1050" kern="100" dirty="0">
              <a:effectLst/>
              <a:latin typeface="宋体"/>
              <a:cs typeface="Courier New"/>
            </a:endParaRPr>
          </a:p>
        </p:txBody>
      </p:sp>
      <p:sp>
        <p:nvSpPr>
          <p:cNvPr id="4" name="TextBox 3"/>
          <p:cNvSpPr txBox="1"/>
          <p:nvPr/>
        </p:nvSpPr>
        <p:spPr>
          <a:xfrm>
            <a:off x="8265009" y="5664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866567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94806" y="400935"/>
            <a:ext cx="9433048" cy="738664"/>
          </a:xfrm>
          <a:prstGeom prst="rect">
            <a:avLst/>
          </a:prstGeom>
        </p:spPr>
        <p:txBody>
          <a:bodyPr wrap="square">
            <a:spAutoFit/>
          </a:bodyPr>
          <a:lstStyle/>
          <a:p>
            <a:pPr>
              <a:lnSpc>
                <a:spcPct val="150000"/>
              </a:lnSpc>
              <a:spcBef>
                <a:spcPct val="0"/>
              </a:spcBef>
            </a:pPr>
            <a:r>
              <a:rPr lang="en-US" altLang="zh-CN" sz="2800" kern="100" dirty="0" smtClean="0">
                <a:solidFill>
                  <a:srgbClr val="C00000"/>
                </a:solidFill>
                <a:latin typeface="Times New Roman"/>
                <a:ea typeface="华文细黑"/>
                <a:cs typeface="Courier New"/>
              </a:rPr>
              <a:t>D</a:t>
            </a:r>
            <a:r>
              <a:rPr lang="zh-CN" altLang="zh-CN" sz="2800" kern="100" dirty="0">
                <a:solidFill>
                  <a:srgbClr val="C00000"/>
                </a:solidFill>
                <a:latin typeface="Times New Roman"/>
                <a:ea typeface="华文细黑"/>
                <a:cs typeface="Courier New"/>
              </a:rPr>
              <a:t>项说法过于绝对，不能说</a:t>
            </a:r>
            <a:r>
              <a:rPr lang="en-US" altLang="zh-CN" sz="2800" kern="100" dirty="0">
                <a:solidFill>
                  <a:srgbClr val="C00000"/>
                </a:solidFill>
                <a:latin typeface="宋体" pitchFamily="2" charset="-122"/>
                <a:ea typeface="宋体" pitchFamily="2" charset="-122"/>
                <a:cs typeface="Courier New"/>
              </a:rPr>
              <a:t>“</a:t>
            </a:r>
            <a:r>
              <a:rPr lang="zh-CN" altLang="zh-CN" sz="2800" kern="100" dirty="0">
                <a:solidFill>
                  <a:srgbClr val="C00000"/>
                </a:solidFill>
                <a:latin typeface="Times New Roman"/>
                <a:ea typeface="华文细黑"/>
                <a:cs typeface="Courier New"/>
              </a:rPr>
              <a:t>宋代各种信用形式和</a:t>
            </a:r>
            <a:r>
              <a:rPr lang="zh-CN" altLang="zh-CN" sz="2800" kern="100" dirty="0" smtClean="0">
                <a:solidFill>
                  <a:srgbClr val="C00000"/>
                </a:solidFill>
                <a:latin typeface="Times New Roman"/>
                <a:ea typeface="华文细黑"/>
                <a:cs typeface="Courier New"/>
              </a:rPr>
              <a:t>信</a:t>
            </a:r>
            <a:r>
              <a:rPr lang="zh-CN" altLang="zh-CN" sz="2800" kern="100" dirty="0">
                <a:solidFill>
                  <a:srgbClr val="C00000"/>
                </a:solidFill>
                <a:latin typeface="Times New Roman"/>
                <a:ea typeface="华文细黑"/>
                <a:cs typeface="Courier New"/>
              </a:rPr>
              <a:t>用工具</a:t>
            </a:r>
            <a:r>
              <a:rPr lang="en-US" altLang="zh-CN" sz="2800" kern="100" dirty="0">
                <a:solidFill>
                  <a:srgbClr val="C00000"/>
                </a:solidFill>
                <a:latin typeface="宋体" pitchFamily="2" charset="-122"/>
                <a:ea typeface="宋体" pitchFamily="2" charset="-122"/>
                <a:cs typeface="Courier New"/>
              </a:rPr>
              <a:t>”</a:t>
            </a:r>
            <a:endParaRPr lang="zh-CN" altLang="zh-CN" sz="2800" kern="100" dirty="0">
              <a:solidFill>
                <a:srgbClr val="C00000"/>
              </a:solidFill>
              <a:latin typeface="Times New Roman"/>
              <a:ea typeface="华文细黑"/>
              <a:cs typeface="Courier New"/>
            </a:endParaRPr>
          </a:p>
        </p:txBody>
      </p:sp>
      <p:sp>
        <p:nvSpPr>
          <p:cNvPr id="3" name="矩形 2"/>
          <p:cNvSpPr/>
          <p:nvPr/>
        </p:nvSpPr>
        <p:spPr>
          <a:xfrm>
            <a:off x="307314" y="1023942"/>
            <a:ext cx="11688154" cy="1384995"/>
          </a:xfrm>
          <a:prstGeom prst="rect">
            <a:avLst/>
          </a:prstGeom>
        </p:spPr>
        <p:txBody>
          <a:bodyPr>
            <a:spAutoFit/>
          </a:bodyPr>
          <a:lstStyle/>
          <a:p>
            <a:pPr lvl="0">
              <a:lnSpc>
                <a:spcPct val="150000"/>
              </a:lnSpc>
              <a:spcBef>
                <a:spcPct val="0"/>
              </a:spcBef>
            </a:pPr>
            <a:r>
              <a:rPr lang="zh-CN" altLang="zh-CN" sz="2800" kern="100" dirty="0" smtClean="0">
                <a:solidFill>
                  <a:srgbClr val="C00000"/>
                </a:solidFill>
                <a:latin typeface="Times New Roman"/>
                <a:ea typeface="华文细黑"/>
                <a:cs typeface="Courier New"/>
              </a:rPr>
              <a:t>都有积极作用，借贷中的私人借贷多为高利贷，高利贷对生产流通扩大和发展有阻碍。</a:t>
            </a:r>
            <a:endParaRPr lang="en-US" altLang="zh-CN" sz="2800" kern="100" dirty="0" smtClean="0">
              <a:solidFill>
                <a:srgbClr val="C00000"/>
              </a:solidFill>
              <a:latin typeface="Times New Roman"/>
              <a:ea typeface="华文细黑"/>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010937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2" grpId="0"/>
      <p:bldP spid="2" grpId="1"/>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122047"/>
            <a:ext cx="11449272" cy="76941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二、</a:t>
            </a:r>
            <a:r>
              <a:rPr lang="en-US" altLang="zh-CN" sz="2800" b="1" kern="100" dirty="0">
                <a:solidFill>
                  <a:srgbClr val="0000FF"/>
                </a:solidFill>
                <a:latin typeface="Times New Roman" pitchFamily="18" charset="0"/>
                <a:ea typeface="Times New Roman" pitchFamily="18" charset="0"/>
                <a:cs typeface="Times New Roman" pitchFamily="18" charset="0"/>
              </a:rPr>
              <a:t>(2015·</a:t>
            </a:r>
            <a:r>
              <a:rPr lang="zh-CN" altLang="zh-CN" sz="2800" b="1" kern="100" dirty="0">
                <a:solidFill>
                  <a:srgbClr val="0000FF"/>
                </a:solidFill>
                <a:latin typeface="Times New Roman" pitchFamily="18" charset="0"/>
                <a:ea typeface="+mj-ea"/>
                <a:cs typeface="Times New Roman" pitchFamily="18" charset="0"/>
              </a:rPr>
              <a:t>全国</a:t>
            </a:r>
            <a:r>
              <a:rPr lang="en-US" altLang="zh-CN" sz="2800" b="1" kern="100" dirty="0">
                <a:solidFill>
                  <a:srgbClr val="0000FF"/>
                </a:solidFill>
                <a:latin typeface="Times New Roman" pitchFamily="18" charset="0"/>
                <a:ea typeface="Times New Roman" pitchFamily="18" charset="0"/>
                <a:cs typeface="Times New Roman" pitchFamily="18" charset="0"/>
              </a:rPr>
              <a:t>Ⅱ)</a:t>
            </a:r>
            <a:r>
              <a:rPr lang="zh-CN" altLang="zh-CN" sz="2800" b="1" kern="100" dirty="0">
                <a:solidFill>
                  <a:srgbClr val="0000FF"/>
                </a:solidFill>
                <a:latin typeface="+mj-ea"/>
                <a:ea typeface="+mj-ea"/>
                <a:cs typeface="Times New Roman"/>
              </a:rPr>
              <a:t>阅读下面的文字，完成文后题目。</a:t>
            </a:r>
          </a:p>
        </p:txBody>
      </p:sp>
      <p:sp>
        <p:nvSpPr>
          <p:cNvPr id="11" name="矩形 10"/>
          <p:cNvSpPr/>
          <p:nvPr/>
        </p:nvSpPr>
        <p:spPr>
          <a:xfrm>
            <a:off x="334566" y="732602"/>
            <a:ext cx="11449272" cy="6083692"/>
          </a:xfrm>
          <a:prstGeom prst="rect">
            <a:avLst/>
          </a:prstGeom>
        </p:spPr>
        <p:txBody>
          <a:bodyPr wrap="square" lIns="121898" tIns="60948" rIns="121898" bIns="60948">
            <a:spAutoFit/>
          </a:bodyPr>
          <a:lstStyle/>
          <a:p>
            <a:pPr indent="720000" algn="just">
              <a:lnSpc>
                <a:spcPct val="140000"/>
              </a:lnSpc>
              <a:spcAft>
                <a:spcPts val="0"/>
              </a:spcAft>
            </a:pPr>
            <a:r>
              <a:rPr lang="zh-CN" altLang="zh-CN" sz="2800" kern="100" dirty="0">
                <a:latin typeface="Times New Roman"/>
                <a:ea typeface="华文细黑"/>
                <a:cs typeface="Times New Roman"/>
              </a:rPr>
              <a:t>艺术品的接受在过去并不被看作是重要的美学问题，</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世纪解释学兴起，一个名为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接受美学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的美学分支应运而生，于是研究艺术品的接受成为艺术美学中的显学。</a:t>
            </a:r>
            <a:endParaRPr lang="zh-CN" altLang="zh-CN" sz="1050" kern="100" dirty="0">
              <a:latin typeface="宋体"/>
              <a:cs typeface="Courier New"/>
            </a:endParaRPr>
          </a:p>
          <a:p>
            <a:pPr indent="720000" algn="just">
              <a:lnSpc>
                <a:spcPct val="140000"/>
              </a:lnSpc>
              <a:spcAft>
                <a:spcPts val="0"/>
              </a:spcAft>
            </a:pPr>
            <a:r>
              <a:rPr lang="zh-CN" altLang="zh-CN" sz="2800" kern="100" dirty="0">
                <a:latin typeface="Times New Roman"/>
                <a:ea typeface="华文细黑"/>
                <a:cs typeface="Times New Roman"/>
              </a:rPr>
              <a:t>过去，通常只是从艺术家的立场出发，将创作看作艺术家审美经验的结晶过程，作品完成就意味着创作完成。而从接受美学的角度来看，这一完成并不说明创作已经终结，它只说明创作的第一阶段告一段落，接下来是读者或观众、听众的再创作。由于未被阅读的作品的价值包括审美价值仅仅是一种可能的存在，只有通过阅读，它才转化为现实的</a:t>
            </a:r>
            <a:r>
              <a:rPr lang="zh-CN" altLang="zh-CN" sz="2800" kern="100" dirty="0" smtClean="0">
                <a:latin typeface="Times New Roman"/>
                <a:ea typeface="华文细黑"/>
                <a:cs typeface="Times New Roman"/>
              </a:rPr>
              <a:t>存</a:t>
            </a:r>
            <a:endParaRPr lang="en-US" altLang="zh-CN" sz="2800" kern="100" dirty="0" smtClean="0">
              <a:latin typeface="Times New Roman"/>
              <a:ea typeface="华文细黑"/>
              <a:cs typeface="Times New Roman"/>
            </a:endParaRPr>
          </a:p>
          <a:p>
            <a:pPr lvl="0" algn="just">
              <a:lnSpc>
                <a:spcPct val="140000"/>
              </a:lnSpc>
            </a:pPr>
            <a:r>
              <a:rPr lang="zh-CN" altLang="zh-CN" sz="2800" kern="100" dirty="0">
                <a:solidFill>
                  <a:prstClr val="black"/>
                </a:solidFill>
                <a:latin typeface="Times New Roman"/>
                <a:ea typeface="华文细黑"/>
                <a:cs typeface="Times New Roman"/>
              </a:rPr>
              <a:t>在，因此对作品的接受具有艺术本体的意义，也就是说，接受者也是艺术创作的主体之一</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25010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5418"/>
            <a:ext cx="11449272" cy="6503807"/>
          </a:xfrm>
          <a:prstGeom prst="rect">
            <a:avLst/>
          </a:prstGeom>
        </p:spPr>
        <p:txBody>
          <a:bodyPr wrap="square" lIns="121898" tIns="60948" rIns="121898" bIns="60948">
            <a:spAutoFit/>
          </a:bodyPr>
          <a:lstStyle/>
          <a:p>
            <a:pPr lvl="0" indent="715963" algn="just">
              <a:lnSpc>
                <a:spcPct val="150000"/>
              </a:lnSpc>
            </a:pPr>
            <a:r>
              <a:rPr lang="zh-CN" altLang="zh-CN" sz="2800" kern="100" dirty="0" smtClean="0">
                <a:latin typeface="Times New Roman"/>
                <a:ea typeface="华文细黑"/>
                <a:cs typeface="Times New Roman"/>
              </a:rPr>
              <a:t>艺术文本即作品对于接受者来说具有什么意义呢？接受美学的创始人、德国的伊瑟尔说艺术文本是一个</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召唤结构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，因为文本有</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空白</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空缺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否定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三个要素。所谓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空白</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，是说它有一些东西没有表达出来，作者有意不写或不明写，要接受者用自己的生活经验与想象去补充；所谓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空缺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，是语言结构造成的各个图像间的空白，接受者在阅读文本时要把一个个句子表现的图像片断连接起来，整合成一个有机的图像系统；所谓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否定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，指文本对接受者生活的现实具有否定</a:t>
            </a:r>
            <a:r>
              <a:rPr lang="zh-CN" altLang="zh-CN" sz="2800" kern="100" dirty="0">
                <a:solidFill>
                  <a:prstClr val="black"/>
                </a:solidFill>
                <a:latin typeface="Times New Roman"/>
                <a:ea typeface="华文细黑"/>
                <a:cs typeface="Times New Roman"/>
              </a:rPr>
              <a:t>的功能，它能引导接受者对现实进行反思和批判。由此可见，文本的召唤性需要接受者呼应和配合，完成艺术品的第二次创作。正如中国古典美学中的含蓄与简洁，其有限的文字常常引发出读者脑海中的丰富意象</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07228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77320" y="189434"/>
            <a:ext cx="11563765" cy="6790874"/>
          </a:xfrm>
          <a:prstGeom prst="rect">
            <a:avLst/>
          </a:prstGeom>
        </p:spPr>
        <p:txBody>
          <a:bodyPr wrap="square" lIns="121898" tIns="60948" rIns="121898" bIns="60948">
            <a:spAutoFit/>
          </a:bodyPr>
          <a:lstStyle/>
          <a:p>
            <a:pPr lvl="0" indent="715963" algn="just">
              <a:lnSpc>
                <a:spcPct val="150000"/>
              </a:lnSpc>
            </a:pPr>
            <a:r>
              <a:rPr lang="zh-CN" altLang="zh-CN" sz="2800" kern="100" dirty="0" smtClean="0">
                <a:latin typeface="Times New Roman"/>
                <a:ea typeface="华文细黑"/>
                <a:cs typeface="Times New Roman"/>
              </a:rPr>
              <a:t>接受者作为主体，他对文本的接受不是被动的。海德格尔提出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前理解</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，即理解前的心理文化结构，这种结构影响着理解。理解不可能是文本意义的重现，而只能是文本与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前理解</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统一。这样，文本与接受就呈现出一种相互作用的关系：一方面文本在相当程度上规定了接受者理解的范围、方向，让理解朝它的本义靠拢；另一方面，文本不可能将接受者完全制约住、规范住，接受者必然会按照自己的方式去理解</a:t>
            </a:r>
            <a:r>
              <a:rPr lang="zh-CN" altLang="zh-CN" sz="2800" kern="100" dirty="0">
                <a:solidFill>
                  <a:prstClr val="black"/>
                </a:solidFill>
                <a:latin typeface="Times New Roman"/>
                <a:ea typeface="华文细黑"/>
                <a:cs typeface="Times New Roman"/>
              </a:rPr>
              <a:t>作品，于是不可避免地就会出现误读或创造。从某种意义上说，理解就是误读，创造也是误读，不要希望所有的接受者都持同样的理解，也不要希望所有的理解都与艺术家的本旨一致，那样并不意味着艺术作品的成功。</a:t>
            </a:r>
            <a:endParaRPr lang="en-US" altLang="zh-CN" sz="1050" kern="100" dirty="0">
              <a:solidFill>
                <a:prstClr val="black"/>
              </a:solidFill>
              <a:latin typeface="宋体"/>
              <a:cs typeface="Courier New"/>
            </a:endParaRPr>
          </a:p>
          <a:p>
            <a:pPr indent="715963" algn="just">
              <a:lnSpc>
                <a:spcPct val="150000"/>
              </a:lnSpc>
              <a:spcAft>
                <a:spcPts val="0"/>
              </a:spcAft>
            </a:pPr>
            <a:endParaRPr lang="zh-CN" altLang="zh-CN" sz="1050" kern="100" dirty="0">
              <a:latin typeface="宋体"/>
              <a:cs typeface="Courier New"/>
            </a:endParaRPr>
          </a:p>
        </p:txBody>
      </p:sp>
    </p:spTree>
    <p:extLst>
      <p:ext uri="{BB962C8B-B14F-4D97-AF65-F5344CB8AC3E}">
        <p14:creationId xmlns:p14="http://schemas.microsoft.com/office/powerpoint/2010/main" val="1706405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06574" y="666151"/>
            <a:ext cx="11449272" cy="5293733"/>
          </a:xfrm>
          <a:prstGeom prst="rect">
            <a:avLst/>
          </a:prstGeom>
        </p:spPr>
        <p:txBody>
          <a:bodyPr wrap="square" lIns="121898" tIns="60948" rIns="121898" bIns="60948">
            <a:spAutoFit/>
          </a:bodyPr>
          <a:lstStyle/>
          <a:p>
            <a:pPr lvl="0" indent="715963" algn="just">
              <a:lnSpc>
                <a:spcPct val="150000"/>
              </a:lnSpc>
            </a:pPr>
            <a:r>
              <a:rPr lang="zh-CN" altLang="zh-CN" sz="2800" kern="100" dirty="0" smtClean="0">
                <a:latin typeface="Times New Roman"/>
                <a:ea typeface="华文细黑"/>
                <a:cs typeface="Times New Roman"/>
              </a:rPr>
              <a:t>文本一经产生就成为历史，它所表达的思想感情、所反映的生活，都只能是过去的，而理解总是现在进行时。当我们接受历史上的艺术作品时，我们当然可以设身处地想象古人的生活，体验古人的思想感情，但我们毕竟是现代人，只能按照我们现在的心理文化结构去理解古人。当然，任何理解都只能是个体的理解，但个体毕竟是与群体相通的，所</a:t>
            </a:r>
            <a:r>
              <a:rPr lang="zh-CN" altLang="zh-CN" sz="2800" kern="100" dirty="0">
                <a:solidFill>
                  <a:prstClr val="black"/>
                </a:solidFill>
                <a:latin typeface="Times New Roman"/>
                <a:ea typeface="华文细黑"/>
                <a:cs typeface="Times New Roman"/>
              </a:rPr>
              <a:t>以个体的理解中也有普遍性。理解作为现实的行为具有通向实践的品格，艺术品正是通过理解走向现实，并在生活中发挥作用的。不是别的，正是理解擦亮了艺术品的生命之</a:t>
            </a:r>
            <a:r>
              <a:rPr lang="zh-CN" altLang="zh-CN" sz="2800" kern="100">
                <a:solidFill>
                  <a:prstClr val="black"/>
                </a:solidFill>
                <a:latin typeface="Times New Roman"/>
                <a:ea typeface="华文细黑"/>
                <a:cs typeface="Times New Roman"/>
              </a:rPr>
              <a:t>光</a:t>
            </a:r>
            <a:r>
              <a:rPr lang="zh-CN" altLang="zh-CN" sz="2800" kern="10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摘编自陈望衡《艺术是什么》</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95702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01461"/>
            <a:ext cx="1144927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：整体把握</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圈点阅读：边读边圈画关键词句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文眼句、中心句、结论句、过渡句及反复强化的词语</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5491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12325"/>
            <a:ext cx="11449272" cy="327566"/>
          </a:xfrm>
          <a:prstGeom prst="rect">
            <a:avLst/>
          </a:prstGeom>
        </p:spPr>
        <p:txBody>
          <a:bodyPr wrap="square" lIns="121898" tIns="60948" rIns="121898" bIns="60948">
            <a:spAutoFit/>
          </a:bodyPr>
          <a:lstStyle/>
          <a:p>
            <a:pPr algn="just">
              <a:lnSpc>
                <a:spcPct val="150000"/>
              </a:lnSpc>
              <a:spcAft>
                <a:spcPts val="0"/>
              </a:spcAft>
            </a:pPr>
            <a:endParaRPr lang="zh-CN" altLang="zh-CN" sz="1050" kern="100" spc="-100" dirty="0">
              <a:latin typeface="宋体"/>
              <a:cs typeface="Courier New"/>
            </a:endParaRPr>
          </a:p>
        </p:txBody>
      </p:sp>
      <p:sp>
        <p:nvSpPr>
          <p:cNvPr id="3" name="矩形 2"/>
          <p:cNvSpPr/>
          <p:nvPr/>
        </p:nvSpPr>
        <p:spPr>
          <a:xfrm>
            <a:off x="287467" y="765498"/>
            <a:ext cx="11615478" cy="5181162"/>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阅读中外论述类文本。了解政论文、学术论文、时评、书评等论述类文体的基本特征和主要表达方式。阅读论述类文本，应注重文本的说理性和逻辑性，分析文本的论点、论据和论证方法。</a:t>
            </a:r>
            <a:endParaRPr lang="en-US"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理解　</a:t>
            </a:r>
            <a:r>
              <a:rPr lang="en-US" altLang="zh-CN" sz="2800" kern="100" dirty="0">
                <a:solidFill>
                  <a:prstClr val="black"/>
                </a:solidFill>
                <a:latin typeface="Times New Roman"/>
                <a:ea typeface="华文细黑"/>
                <a:cs typeface="Courier New"/>
              </a:rPr>
              <a:t>B</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理解文中重要概念的含义；</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理解文中重要句子的含意。</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分析综合　</a:t>
            </a:r>
            <a:r>
              <a:rPr lang="en-US" altLang="zh-CN" sz="2800" kern="100" dirty="0">
                <a:solidFill>
                  <a:prstClr val="black"/>
                </a:solidFill>
                <a:latin typeface="Times New Roman"/>
                <a:ea typeface="华文细黑"/>
                <a:cs typeface="Courier New"/>
              </a:rPr>
              <a:t>C</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筛选并整合文中的信息；</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分析文章结构，归纳内容要点，概括中心</a:t>
            </a:r>
            <a:r>
              <a:rPr lang="zh-CN" altLang="zh-CN" sz="2800" kern="100" spc="-100" dirty="0">
                <a:solidFill>
                  <a:prstClr val="black"/>
                </a:solidFill>
                <a:latin typeface="Times New Roman"/>
                <a:ea typeface="华文细黑"/>
                <a:cs typeface="Times New Roman"/>
              </a:rPr>
              <a:t>意思；</a:t>
            </a:r>
            <a:r>
              <a:rPr lang="en-US" altLang="zh-CN" sz="2800" kern="100" spc="-100" dirty="0">
                <a:solidFill>
                  <a:prstClr val="black"/>
                </a:solidFill>
                <a:latin typeface="Times New Roman"/>
                <a:ea typeface="华文细黑"/>
                <a:cs typeface="Courier New"/>
              </a:rPr>
              <a:t>(3)</a:t>
            </a:r>
            <a:r>
              <a:rPr lang="zh-CN" altLang="zh-CN" sz="2800" kern="100" spc="-100" dirty="0">
                <a:solidFill>
                  <a:prstClr val="black"/>
                </a:solidFill>
                <a:latin typeface="Times New Roman"/>
                <a:ea typeface="华文细黑"/>
                <a:cs typeface="Times New Roman"/>
              </a:rPr>
              <a:t>分析论点、论据和论证方法；</a:t>
            </a:r>
            <a:r>
              <a:rPr lang="en-US" altLang="zh-CN" sz="2800" kern="100" spc="-100" dirty="0">
                <a:solidFill>
                  <a:prstClr val="black"/>
                </a:solidFill>
                <a:latin typeface="Times New Roman"/>
                <a:ea typeface="华文细黑"/>
                <a:cs typeface="Courier New"/>
              </a:rPr>
              <a:t>(4)</a:t>
            </a:r>
            <a:r>
              <a:rPr lang="zh-CN" altLang="zh-CN" sz="2800" kern="100" spc="-100" dirty="0">
                <a:solidFill>
                  <a:prstClr val="black"/>
                </a:solidFill>
                <a:latin typeface="Times New Roman"/>
                <a:ea typeface="华文细黑"/>
                <a:cs typeface="Times New Roman"/>
              </a:rPr>
              <a:t>分析概括作者在文中的观点态度。</a:t>
            </a:r>
            <a:endParaRPr lang="zh-CN" altLang="zh-CN" sz="1050" kern="100" spc="-100" dirty="0">
              <a:solidFill>
                <a:prstClr val="black"/>
              </a:solidFill>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24782"/>
            <a:ext cx="1144927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整体感知：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本文的论述中心是什么</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1152513" y="1311862"/>
            <a:ext cx="10793813" cy="661207"/>
          </a:xfrm>
          <a:prstGeom prst="rect">
            <a:avLst/>
          </a:prstGeom>
        </p:spPr>
        <p:txBody>
          <a:bodyPr>
            <a:spAutoFit/>
          </a:bodyPr>
          <a:lstStyle/>
          <a:p>
            <a:pPr>
              <a:lnSpc>
                <a:spcPct val="150000"/>
              </a:lnSpc>
              <a:spcBef>
                <a:spcPct val="0"/>
              </a:spcBef>
            </a:pPr>
            <a:endParaRPr lang="zh-CN" altLang="zh-CN" sz="2800" kern="100" dirty="0">
              <a:solidFill>
                <a:srgbClr val="C00000"/>
              </a:solidFill>
              <a:latin typeface="Times New Roman"/>
              <a:ea typeface="华文细黑"/>
              <a:cs typeface="Courier New"/>
            </a:endParaRPr>
          </a:p>
        </p:txBody>
      </p:sp>
      <p:sp>
        <p:nvSpPr>
          <p:cNvPr id="4" name="矩形 3"/>
          <p:cNvSpPr/>
          <p:nvPr/>
        </p:nvSpPr>
        <p:spPr>
          <a:xfrm>
            <a:off x="406574" y="1969282"/>
            <a:ext cx="11185087" cy="661207"/>
          </a:xfrm>
          <a:prstGeom prst="rect">
            <a:avLst/>
          </a:prstGeom>
        </p:spPr>
        <p:txBody>
          <a:bodyPr>
            <a:spAutoFit/>
          </a:bodyPr>
          <a:lstStyle/>
          <a:p>
            <a:pPr>
              <a:lnSpc>
                <a:spcPct val="150000"/>
              </a:lnSpc>
              <a:spcBef>
                <a:spcPct val="0"/>
              </a:spcBef>
            </a:pPr>
            <a:endParaRPr lang="zh-CN" altLang="zh-CN" sz="2800" kern="100" dirty="0">
              <a:solidFill>
                <a:srgbClr val="C00000"/>
              </a:solidFill>
              <a:latin typeface="Times New Roman"/>
              <a:ea typeface="华文细黑"/>
              <a:cs typeface="Courier New"/>
            </a:endParaRPr>
          </a:p>
        </p:txBody>
      </p:sp>
      <p:sp>
        <p:nvSpPr>
          <p:cNvPr id="8" name="矩形 7"/>
          <p:cNvSpPr/>
          <p:nvPr/>
        </p:nvSpPr>
        <p:spPr>
          <a:xfrm>
            <a:off x="334566" y="3746138"/>
            <a:ext cx="11449272"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本文的论述思路是怎样的</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
        <p:nvSpPr>
          <p:cNvPr id="10" name="TextBox 9"/>
          <p:cNvSpPr txBox="1"/>
          <p:nvPr/>
        </p:nvSpPr>
        <p:spPr>
          <a:xfrm>
            <a:off x="4871070" y="9187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78582" y="1614493"/>
            <a:ext cx="11162246" cy="2031325"/>
          </a:xfrm>
          <a:prstGeom prst="rect">
            <a:avLst/>
          </a:prstGeom>
          <a:solidFill>
            <a:schemeClr val="accent1">
              <a:lumMod val="20000"/>
              <a:lumOff val="80000"/>
            </a:schemeClr>
          </a:solidFill>
        </p:spPr>
        <p:txBody>
          <a:bodyPr wrap="square">
            <a:spAutoFit/>
          </a:bodyPr>
          <a:lstStyle/>
          <a:p>
            <a:pPr lvl="0">
              <a:lnSpc>
                <a:spcPct val="150000"/>
              </a:lnSpc>
              <a:spcBef>
                <a:spcPct val="0"/>
              </a:spcBef>
            </a:pPr>
            <a:r>
              <a:rPr lang="zh-CN" altLang="zh-CN" sz="2800" kern="100" dirty="0" smtClean="0">
                <a:latin typeface="Times New Roman"/>
                <a:ea typeface="华文细黑"/>
                <a:cs typeface="Courier New"/>
              </a:rPr>
              <a:t>本文围绕艺术品的接受问题阐释了两个观点：一是接受者也是艺术</a:t>
            </a:r>
            <a:r>
              <a:rPr lang="zh-CN" altLang="zh-CN" sz="2800" kern="100" dirty="0">
                <a:latin typeface="Times New Roman"/>
                <a:ea typeface="华文细黑"/>
                <a:cs typeface="Courier New"/>
              </a:rPr>
              <a:t>品的创作主体之一；二是接受者的理解只能是文本与</a:t>
            </a:r>
            <a:r>
              <a:rPr lang="en-US" altLang="zh-CN" sz="2800" kern="100" dirty="0">
                <a:latin typeface="宋体" pitchFamily="2" charset="-122"/>
                <a:ea typeface="宋体" pitchFamily="2" charset="-122"/>
                <a:cs typeface="Courier New"/>
              </a:rPr>
              <a:t>“</a:t>
            </a:r>
            <a:r>
              <a:rPr lang="zh-CN" altLang="zh-CN" sz="2800" kern="100" dirty="0">
                <a:latin typeface="Times New Roman"/>
                <a:ea typeface="华文细黑"/>
                <a:cs typeface="Courier New"/>
              </a:rPr>
              <a:t>前理解</a:t>
            </a:r>
            <a:r>
              <a:rPr lang="en-US" altLang="zh-CN" sz="2800" kern="100" dirty="0">
                <a:latin typeface="宋体" pitchFamily="2" charset="-122"/>
                <a:ea typeface="宋体" pitchFamily="2" charset="-122"/>
                <a:cs typeface="Courier New"/>
              </a:rPr>
              <a:t>”</a:t>
            </a:r>
            <a:r>
              <a:rPr lang="zh-CN" altLang="zh-CN" sz="2800" kern="100" dirty="0">
                <a:latin typeface="Times New Roman"/>
                <a:ea typeface="华文细黑"/>
                <a:cs typeface="Courier New"/>
              </a:rPr>
              <a:t>的统一，是擦亮艺术品的生命之光</a:t>
            </a:r>
            <a:r>
              <a:rPr lang="zh-CN" altLang="zh-CN" sz="2800" kern="100" dirty="0" smtClean="0">
                <a:latin typeface="Times New Roman"/>
                <a:ea typeface="华文细黑"/>
                <a:cs typeface="Courier New"/>
              </a:rPr>
              <a:t>。</a:t>
            </a:r>
            <a:endParaRPr lang="zh-CN" altLang="zh-CN" sz="2800" kern="100" dirty="0">
              <a:latin typeface="Times New Roman"/>
              <a:ea typeface="华文细黑"/>
              <a:cs typeface="Courier New"/>
            </a:endParaRPr>
          </a:p>
        </p:txBody>
      </p:sp>
      <p:sp>
        <p:nvSpPr>
          <p:cNvPr id="14" name="TextBox 13"/>
          <p:cNvSpPr txBox="1"/>
          <p:nvPr/>
        </p:nvSpPr>
        <p:spPr>
          <a:xfrm>
            <a:off x="5108629" y="39338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478582" y="4581922"/>
            <a:ext cx="11162246" cy="2031325"/>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全文共五段，可分为三个层次：第</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段提出话题，即艺术品的接受</a:t>
            </a:r>
            <a:r>
              <a:rPr lang="zh-CN" altLang="zh-CN" sz="2800" kern="100" dirty="0">
                <a:latin typeface="Times New Roman"/>
                <a:ea typeface="华文细黑"/>
                <a:cs typeface="Times New Roman"/>
              </a:rPr>
              <a:t>问题；</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段从创作过程和文本的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召唤性结构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两个角度阐明接受者也是艺术品的创作主体之一；</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段阐述接受者的理解特点及其意义</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37036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P spid="15" grpId="0" animBg="1"/>
      <p:bldP spid="1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262558" y="1532186"/>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334566" y="89718"/>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latin typeface="Times New Roman"/>
                <a:ea typeface="华文细黑"/>
                <a:cs typeface="Times New Roman"/>
              </a:rPr>
              <a:t>第二时段</a:t>
            </a:r>
            <a:r>
              <a:rPr lang="en-US" altLang="zh-CN" sz="2800" b="1" kern="100" dirty="0" smtClean="0">
                <a:latin typeface="Times New Roman"/>
                <a:ea typeface="华文细黑"/>
                <a:cs typeface="Courier New"/>
              </a:rPr>
              <a:t>(</a:t>
            </a:r>
            <a:r>
              <a:rPr lang="zh-CN" altLang="zh-CN" sz="2800" b="1" kern="100" dirty="0" smtClean="0">
                <a:latin typeface="Times New Roman"/>
                <a:ea typeface="华文细黑"/>
                <a:cs typeface="Times New Roman"/>
              </a:rPr>
              <a:t>约</a:t>
            </a:r>
            <a:r>
              <a:rPr lang="en-US" altLang="zh-CN" sz="2800" b="1" kern="100" dirty="0" smtClean="0">
                <a:latin typeface="Times New Roman"/>
                <a:ea typeface="华文细黑"/>
                <a:cs typeface="Courier New"/>
              </a:rPr>
              <a:t>9</a:t>
            </a:r>
            <a:r>
              <a:rPr lang="zh-CN" altLang="zh-CN" sz="2800" b="1" kern="100" dirty="0" smtClean="0">
                <a:latin typeface="Times New Roman"/>
                <a:ea typeface="华文细黑"/>
                <a:cs typeface="Times New Roman"/>
              </a:rPr>
              <a:t>分钟</a:t>
            </a:r>
            <a:r>
              <a:rPr lang="en-US" altLang="zh-CN" sz="2800" b="1" kern="100" dirty="0" smtClean="0">
                <a:latin typeface="Times New Roman"/>
                <a:ea typeface="华文细黑"/>
                <a:cs typeface="Courier New"/>
              </a:rPr>
              <a:t>)</a:t>
            </a:r>
            <a:r>
              <a:rPr lang="zh-CN" altLang="zh-CN" sz="2800" b="1" kern="100" dirty="0" smtClean="0">
                <a:latin typeface="Times New Roman"/>
                <a:ea typeface="华文细黑"/>
                <a:cs typeface="Times New Roman"/>
              </a:rPr>
              <a:t>：真题训练</a:t>
            </a:r>
            <a:endParaRPr lang="zh-CN" altLang="zh-CN" sz="1050" b="1"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下列关于原文内容的表述，不正确的一项是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在过去，艺术品的接受并不属于美学的研究范围，而当接受美学</a:t>
            </a:r>
            <a:r>
              <a:rPr lang="zh-CN" altLang="zh-CN" sz="2800" kern="100" dirty="0" smtClean="0">
                <a:latin typeface="Times New Roman"/>
                <a:ea typeface="华文细黑"/>
                <a:cs typeface="Times New Roman"/>
              </a:rPr>
              <a:t>诞生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以后</a:t>
            </a:r>
            <a:r>
              <a:rPr lang="zh-CN" altLang="zh-CN" sz="2800" kern="100" dirty="0">
                <a:latin typeface="Times New Roman"/>
                <a:ea typeface="华文细黑"/>
                <a:cs typeface="Times New Roman"/>
              </a:rPr>
              <a:t>，关于艺术品的接受的研究就成为艺术美学中的一门显学。</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在接受美学诞生以前，人们一般的认识是：整个创作过程就是</a:t>
            </a:r>
            <a:r>
              <a:rPr lang="zh-CN" altLang="zh-CN" sz="2800" kern="100" dirty="0" smtClean="0">
                <a:latin typeface="Times New Roman"/>
                <a:ea typeface="华文细黑"/>
                <a:cs typeface="Times New Roman"/>
              </a:rPr>
              <a:t>艺术家</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审美经验不断结晶的过程，艺术品一旦形成，创作也就大功告成。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接受美学认为，艺术品在艺术家手中产生出来，这只是艺术创作的</a:t>
            </a:r>
            <a:r>
              <a:rPr lang="zh-CN" altLang="zh-CN" sz="2800" kern="100" dirty="0" smtClean="0">
                <a:latin typeface="Times New Roman"/>
                <a:ea typeface="华文细黑"/>
                <a:cs typeface="Times New Roman"/>
              </a:rPr>
              <a:t>第</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a:t>
            </a:r>
            <a:r>
              <a:rPr lang="zh-CN" altLang="zh-CN" sz="2800" kern="100" dirty="0">
                <a:latin typeface="Times New Roman"/>
                <a:ea typeface="华文细黑"/>
                <a:cs typeface="Times New Roman"/>
              </a:rPr>
              <a:t>阶段，读者、观众、听众对艺术品的接受是艺术创作的继续。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通过读者、观众和听众的接受，艺术作品的价值才从一种可能的</a:t>
            </a:r>
            <a:r>
              <a:rPr lang="zh-CN" altLang="zh-CN" sz="2800" kern="100" dirty="0" smtClean="0">
                <a:latin typeface="Times New Roman"/>
                <a:ea typeface="华文细黑"/>
                <a:cs typeface="Times New Roman"/>
              </a:rPr>
              <a:t>存在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为现实的存在。从这个意义上说，接受也属于艺术创作的一部分。</a:t>
            </a:r>
            <a:endParaRPr lang="zh-CN" altLang="zh-CN" sz="1050" kern="100" dirty="0">
              <a:effectLst/>
              <a:latin typeface="宋体"/>
              <a:cs typeface="Courier New"/>
            </a:endParaRPr>
          </a:p>
        </p:txBody>
      </p:sp>
      <p:sp>
        <p:nvSpPr>
          <p:cNvPr id="5" name="TextBox 4"/>
          <p:cNvSpPr txBox="1"/>
          <p:nvPr/>
        </p:nvSpPr>
        <p:spPr>
          <a:xfrm>
            <a:off x="7687890" y="96882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427192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4" grpId="0" animBg="1"/>
      <p:bldP spid="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370394"/>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Times New Roman"/>
              </a:rPr>
              <a:t>项曲解文意。</a:t>
            </a:r>
            <a:r>
              <a:rPr lang="en-US" altLang="zh-CN" sz="2800" kern="100" dirty="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Times New Roman"/>
              </a:rPr>
              <a:t>项对应的原文信息为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艺术品的</a:t>
            </a:r>
            <a:r>
              <a:rPr lang="zh-CN" altLang="zh-CN" sz="2800" kern="100" dirty="0" smtClean="0">
                <a:solidFill>
                  <a:srgbClr val="C00000"/>
                </a:solidFill>
                <a:latin typeface="Times New Roman"/>
                <a:ea typeface="华文细黑"/>
                <a:cs typeface="Times New Roman"/>
              </a:rPr>
              <a:t>接受</a:t>
            </a:r>
            <a:r>
              <a:rPr lang="zh-CN" altLang="zh-CN" sz="2800" kern="100" dirty="0">
                <a:solidFill>
                  <a:srgbClr val="C00000"/>
                </a:solidFill>
                <a:latin typeface="Times New Roman"/>
                <a:ea typeface="华文细黑"/>
                <a:cs typeface="Times New Roman"/>
              </a:rPr>
              <a:t>在过</a:t>
            </a:r>
            <a:endParaRPr lang="zh-CN" altLang="zh-CN" sz="2800" kern="100" dirty="0">
              <a:solidFill>
                <a:srgbClr val="C00000"/>
              </a:solidFill>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12540" y="1012063"/>
            <a:ext cx="11639246" cy="1384995"/>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去</a:t>
            </a:r>
            <a:r>
              <a:rPr lang="zh-CN" altLang="zh-CN" sz="2800" kern="100" dirty="0">
                <a:solidFill>
                  <a:srgbClr val="C00000"/>
                </a:solidFill>
                <a:latin typeface="Times New Roman"/>
                <a:ea typeface="华文细黑"/>
                <a:cs typeface="Times New Roman"/>
              </a:rPr>
              <a:t>并不被看作是重要的美学问题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，而不是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在过去，艺术品的接受并不属于美学的研究范围</a:t>
            </a:r>
            <a:r>
              <a:rPr lang="en-US" altLang="zh-CN" sz="2800" kern="100" dirty="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39505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3"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2"/>
      <p:bldP spid="2" grpId="3"/>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62558" y="3446404"/>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334566" y="126662"/>
            <a:ext cx="1144927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下列理解和分析，不符合原文意思的一项是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文本之所以是一个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召唤结构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，一个原因就是它有一些内容有意</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写</a:t>
            </a:r>
            <a:r>
              <a:rPr lang="zh-CN" altLang="zh-CN" sz="2800" kern="100" dirty="0">
                <a:latin typeface="Times New Roman"/>
                <a:ea typeface="华文细黑"/>
                <a:cs typeface="Times New Roman"/>
              </a:rPr>
              <a:t>或不明写，需要接受者用自己的生活经验与想象去补充。</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文本的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要素具有对接受者所生活的现实加以否定的功能，</a:t>
            </a:r>
            <a:r>
              <a:rPr lang="zh-CN" altLang="zh-CN" sz="2800" kern="100" dirty="0" smtClean="0">
                <a:latin typeface="Times New Roman"/>
                <a:ea typeface="华文细黑"/>
                <a:cs typeface="Times New Roman"/>
              </a:rPr>
              <a:t>这</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种</a:t>
            </a:r>
            <a:r>
              <a:rPr lang="zh-CN" altLang="zh-CN" sz="2800" kern="100" dirty="0">
                <a:latin typeface="Times New Roman"/>
                <a:ea typeface="华文细黑"/>
                <a:cs typeface="Times New Roman"/>
              </a:rPr>
              <a:t>功能是通过接受者接受文本并对现实进行反思和批判而实现的。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前理解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是接受者在理解文本以前的心理文化结构，由于接受者</a:t>
            </a:r>
            <a:r>
              <a:rPr lang="zh-CN" altLang="zh-CN" sz="2800" kern="100" dirty="0" smtClean="0">
                <a:latin typeface="Times New Roman"/>
                <a:ea typeface="华文细黑"/>
                <a:cs typeface="Times New Roman"/>
              </a:rPr>
              <a:t>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文本</a:t>
            </a:r>
            <a:r>
              <a:rPr lang="zh-CN" altLang="zh-CN" sz="2800" kern="100" dirty="0">
                <a:latin typeface="Times New Roman"/>
                <a:ea typeface="华文细黑"/>
                <a:cs typeface="Times New Roman"/>
              </a:rPr>
              <a:t>的接受不是被动的，所以这种结构会影响接受者对文本的理解。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作品被艺术家创作出来以后就成为历史，作品是通过接受者的理解</a:t>
            </a:r>
            <a:r>
              <a:rPr lang="zh-CN" altLang="zh-CN" sz="2800" kern="100" dirty="0" smtClean="0">
                <a:latin typeface="Times New Roman"/>
                <a:ea typeface="华文细黑"/>
                <a:cs typeface="Times New Roman"/>
              </a:rPr>
              <a:t>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存活</a:t>
            </a:r>
            <a:r>
              <a:rPr lang="zh-CN" altLang="zh-CN" sz="2800" kern="100" dirty="0">
                <a:latin typeface="Times New Roman"/>
                <a:ea typeface="华文细黑"/>
                <a:cs typeface="Times New Roman"/>
              </a:rPr>
              <a:t>于现实，并发挥作用的。从这个意义上说，作品的生命力存在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理解</a:t>
            </a:r>
            <a:r>
              <a:rPr lang="zh-CN" altLang="zh-CN" sz="2800" kern="100" dirty="0">
                <a:latin typeface="Times New Roman"/>
                <a:ea typeface="华文细黑"/>
                <a:cs typeface="Times New Roman"/>
              </a:rPr>
              <a:t>之中。</a:t>
            </a:r>
            <a:endParaRPr lang="zh-CN" altLang="zh-CN" sz="1050" kern="100" dirty="0">
              <a:effectLst/>
              <a:latin typeface="宋体"/>
              <a:cs typeface="Courier New"/>
            </a:endParaRPr>
          </a:p>
        </p:txBody>
      </p:sp>
      <p:sp>
        <p:nvSpPr>
          <p:cNvPr id="4" name="TextBox 3"/>
          <p:cNvSpPr txBox="1"/>
          <p:nvPr/>
        </p:nvSpPr>
        <p:spPr>
          <a:xfrm>
            <a:off x="7676245" y="33345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987125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370394"/>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项因果不当。</a:t>
            </a:r>
            <a:r>
              <a:rPr lang="en-US" altLang="zh-CN" sz="2800" kern="100" dirty="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项对应的原文信息为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接受者作</a:t>
            </a:r>
            <a:r>
              <a:rPr lang="zh-CN" altLang="zh-CN" sz="2800" kern="100" dirty="0" smtClean="0">
                <a:solidFill>
                  <a:srgbClr val="C00000"/>
                </a:solidFill>
                <a:latin typeface="Times New Roman"/>
                <a:ea typeface="华文细黑"/>
                <a:cs typeface="Times New Roman"/>
              </a:rPr>
              <a:t>为主</a:t>
            </a:r>
            <a:r>
              <a:rPr lang="zh-CN" altLang="zh-CN" sz="2800" kern="100" dirty="0">
                <a:solidFill>
                  <a:srgbClr val="C00000"/>
                </a:solidFill>
                <a:latin typeface="Times New Roman"/>
                <a:ea typeface="华文细黑"/>
                <a:cs typeface="Times New Roman"/>
              </a:rPr>
              <a:t>体，</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325330" y="1016586"/>
            <a:ext cx="11457851" cy="2677656"/>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他</a:t>
            </a:r>
            <a:r>
              <a:rPr lang="zh-CN" altLang="zh-CN" sz="2800" kern="100" dirty="0">
                <a:solidFill>
                  <a:srgbClr val="C00000"/>
                </a:solidFill>
                <a:latin typeface="Times New Roman"/>
                <a:ea typeface="华文细黑"/>
                <a:cs typeface="Times New Roman"/>
              </a:rPr>
              <a:t>对文本的接受不是被动的。海德格尔提出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前理解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，即理解前的心理文化结构，这种结构影响着理解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。由此可以看出，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这种结构影响着理解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是导致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接受者对文本的接受不是被动的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的原因，</a:t>
            </a:r>
            <a:r>
              <a:rPr lang="en-US" altLang="zh-CN" sz="2800" kern="100" dirty="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项表述因果颠倒了</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707365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62558" y="2124860"/>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77320" y="261442"/>
            <a:ext cx="11563765" cy="6148839"/>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根据原文内容，下列理解和分析不正确的一项是</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中国古典美学中强调的含蓄和简洁可以说是艺术作品召唤性的体现，</a:t>
            </a:r>
            <a:r>
              <a:rPr lang="zh-CN" altLang="zh-CN" sz="2600" kern="100" dirty="0" smtClean="0">
                <a:latin typeface="Times New Roman"/>
                <a:ea typeface="华文细黑"/>
                <a:cs typeface="Times New Roman"/>
              </a:rPr>
              <a:t>含蓄</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美在于从有限中表现无限，简洁的美在于以少胜多，以简驭繁。</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理解就是误读，创造也是误读，理解距离艺术作品的本义越远，就越是</a:t>
            </a:r>
            <a:r>
              <a:rPr lang="zh-CN" altLang="zh-CN" sz="2600" kern="100" dirty="0" smtClean="0">
                <a:latin typeface="Times New Roman"/>
                <a:ea typeface="华文细黑"/>
                <a:cs typeface="Times New Roman"/>
              </a:rPr>
              <a:t>具有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创造性</a:t>
            </a:r>
            <a:r>
              <a:rPr lang="zh-CN" altLang="zh-CN" sz="2600" kern="100" dirty="0">
                <a:latin typeface="Times New Roman"/>
                <a:ea typeface="华文细黑"/>
                <a:cs typeface="Times New Roman"/>
              </a:rPr>
              <a:t>，正如《西厢记》之于《莺莺传》、《金瓶梅》之于《水浒传》。</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文本在一定程度上规定了接受者理解的范围和方向，所以即使我们今天</a:t>
            </a:r>
            <a:r>
              <a:rPr lang="zh-CN" altLang="zh-CN" sz="2600" kern="100" dirty="0" smtClean="0">
                <a:latin typeface="Times New Roman"/>
                <a:ea typeface="华文细黑"/>
                <a:cs typeface="Times New Roman"/>
              </a:rPr>
              <a:t>阅读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历史上</a:t>
            </a:r>
            <a:r>
              <a:rPr lang="zh-CN" altLang="zh-CN" sz="2600" kern="100" dirty="0">
                <a:latin typeface="Times New Roman"/>
                <a:ea typeface="华文细黑"/>
                <a:cs typeface="Times New Roman"/>
              </a:rPr>
              <a:t>的艺术作品，也可以在相当程度上了解古人的生活，体验古人的</a:t>
            </a:r>
            <a:r>
              <a:rPr lang="zh-CN" altLang="zh-CN" sz="2600" kern="100" dirty="0" smtClean="0">
                <a:latin typeface="Times New Roman"/>
                <a:ea typeface="华文细黑"/>
                <a:cs typeface="Times New Roman"/>
              </a:rPr>
              <a:t>思想</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感情</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作为接受者的个体毕竟生活在群体之中，其思维和观念与群体是相通的</a:t>
            </a:r>
            <a:r>
              <a:rPr lang="zh-CN" altLang="zh-CN" sz="2600" kern="100" dirty="0" smtClean="0">
                <a:latin typeface="Times New Roman"/>
                <a:ea typeface="华文细黑"/>
                <a:cs typeface="Times New Roman"/>
              </a:rPr>
              <a:t>，因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此</a:t>
            </a:r>
            <a:r>
              <a:rPr lang="zh-CN" altLang="zh-CN" sz="2600" kern="100" dirty="0">
                <a:latin typeface="Times New Roman"/>
                <a:ea typeface="华文细黑"/>
                <a:cs typeface="Times New Roman"/>
              </a:rPr>
              <a:t>接受者们对于同一文本的理解即使千姿百态，也不可能完全没有同一性。</a:t>
            </a:r>
            <a:endParaRPr lang="zh-CN" altLang="zh-CN" sz="2600" kern="100" dirty="0">
              <a:effectLst/>
              <a:latin typeface="宋体"/>
              <a:cs typeface="Courier New"/>
            </a:endParaRPr>
          </a:p>
        </p:txBody>
      </p:sp>
      <p:sp>
        <p:nvSpPr>
          <p:cNvPr id="4" name="TextBox 3"/>
          <p:cNvSpPr txBox="1"/>
          <p:nvPr/>
        </p:nvSpPr>
        <p:spPr>
          <a:xfrm>
            <a:off x="7828769" y="45206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3550561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407338"/>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项推断绝对化了。</a:t>
            </a:r>
            <a:r>
              <a:rPr lang="en-US" altLang="zh-CN" sz="2800" kern="100" dirty="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项对应信息在文章第三、</a:t>
            </a:r>
            <a:r>
              <a:rPr lang="zh-CN" altLang="zh-CN" sz="2800" kern="100" dirty="0" smtClean="0">
                <a:solidFill>
                  <a:srgbClr val="C00000"/>
                </a:solidFill>
                <a:latin typeface="Times New Roman"/>
                <a:ea typeface="华文细黑"/>
                <a:cs typeface="Times New Roman"/>
              </a:rPr>
              <a:t>四、五</a:t>
            </a:r>
            <a:r>
              <a:rPr lang="zh-CN" altLang="zh-CN" sz="2800" kern="100" dirty="0">
                <a:solidFill>
                  <a:srgbClr val="C00000"/>
                </a:solidFill>
                <a:latin typeface="Times New Roman"/>
                <a:ea typeface="华文细黑"/>
                <a:cs typeface="Times New Roman"/>
              </a:rPr>
              <a:t>段。</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42212" y="1012071"/>
            <a:ext cx="11572430" cy="2677656"/>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与</a:t>
            </a:r>
            <a:r>
              <a:rPr lang="zh-CN" altLang="zh-CN" sz="2800" kern="100" dirty="0">
                <a:solidFill>
                  <a:srgbClr val="C00000"/>
                </a:solidFill>
                <a:latin typeface="Times New Roman"/>
                <a:ea typeface="华文细黑"/>
                <a:cs typeface="Times New Roman"/>
              </a:rPr>
              <a:t>之对应的原文信息为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从某种意义上说，理解就是误读，创造也是误读，不要希望所有的接受者都持同样的理解，也不要希望所有的理解都与艺术家的本旨一致，那样并不意味着艺术作品的成功</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。由此推断不出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理解距离艺术作品的本义越远，就越是具有创造性</a:t>
            </a:r>
            <a:r>
              <a:rPr lang="en-US" altLang="zh-CN" sz="2800" kern="100" dirty="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531074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875979"/>
            <a:ext cx="11449272" cy="655283"/>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mj-ea"/>
                <a:ea typeface="+mj-ea"/>
                <a:cs typeface="Times New Roman"/>
              </a:rPr>
              <a:t>三、</a:t>
            </a:r>
            <a:r>
              <a:rPr lang="en-US" altLang="zh-CN" sz="2800" b="1" kern="100" dirty="0">
                <a:solidFill>
                  <a:srgbClr val="0000FF"/>
                </a:solidFill>
                <a:latin typeface="Times New Roman" pitchFamily="18" charset="0"/>
                <a:ea typeface="Times New Roman" pitchFamily="18" charset="0"/>
                <a:cs typeface="Times New Roman" pitchFamily="18" charset="0"/>
              </a:rPr>
              <a:t>(2016·</a:t>
            </a:r>
            <a:r>
              <a:rPr lang="zh-CN" altLang="zh-CN" sz="2800" b="1" kern="100" dirty="0">
                <a:solidFill>
                  <a:srgbClr val="0000FF"/>
                </a:solidFill>
                <a:latin typeface="Times New Roman" pitchFamily="18" charset="0"/>
                <a:ea typeface="+mj-ea"/>
                <a:cs typeface="Times New Roman" pitchFamily="18" charset="0"/>
              </a:rPr>
              <a:t>全国甲</a:t>
            </a:r>
            <a:r>
              <a:rPr lang="en-US" altLang="zh-CN" sz="2800" b="1" kern="100" dirty="0">
                <a:solidFill>
                  <a:srgbClr val="0000FF"/>
                </a:solidFill>
                <a:latin typeface="Times New Roman" pitchFamily="18" charset="0"/>
                <a:ea typeface="Times New Roman" pitchFamily="18" charset="0"/>
                <a:cs typeface="Times New Roman" pitchFamily="18" charset="0"/>
              </a:rPr>
              <a:t>)</a:t>
            </a:r>
            <a:r>
              <a:rPr lang="zh-CN" altLang="zh-CN" sz="2800" b="1" kern="100" dirty="0">
                <a:solidFill>
                  <a:srgbClr val="0000FF"/>
                </a:solidFill>
                <a:latin typeface="+mj-ea"/>
                <a:ea typeface="+mj-ea"/>
                <a:cs typeface="Times New Roman"/>
              </a:rPr>
              <a:t>阅读下面的文字，完成文后题目。</a:t>
            </a:r>
          </a:p>
        </p:txBody>
      </p:sp>
      <p:sp>
        <p:nvSpPr>
          <p:cNvPr id="11" name="矩形 10"/>
          <p:cNvSpPr/>
          <p:nvPr/>
        </p:nvSpPr>
        <p:spPr>
          <a:xfrm>
            <a:off x="291509" y="1524051"/>
            <a:ext cx="11449272" cy="2625823"/>
          </a:xfrm>
          <a:prstGeom prst="rect">
            <a:avLst/>
          </a:prstGeom>
        </p:spPr>
        <p:txBody>
          <a:bodyPr wrap="square" lIns="121898" tIns="60948" rIns="121898" bIns="60948">
            <a:spAutoFit/>
          </a:bodyPr>
          <a:lstStyle/>
          <a:p>
            <a:pPr indent="720000" algn="just">
              <a:lnSpc>
                <a:spcPct val="150000"/>
              </a:lnSpc>
              <a:spcAft>
                <a:spcPts val="0"/>
              </a:spcAft>
            </a:pPr>
            <a:r>
              <a:rPr lang="zh-CN" altLang="zh-CN" sz="2800" kern="100" dirty="0">
                <a:latin typeface="Times New Roman"/>
                <a:ea typeface="华文细黑"/>
                <a:cs typeface="Times New Roman"/>
              </a:rPr>
              <a:t>人们常说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小说是讲故事的艺术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故事不等于小说，故事讲述人与小说家也不能混为一谈。就传统而言，讲故事的人讲述亲身经历或道听途说的故事，口耳相传，把它们转化为听众的经验；小说家则通常记录见闻传说，虚构故事，经过艺术处理，把它们变成小说交给读者</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622655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1509" y="333450"/>
            <a:ext cx="11449272" cy="5857477"/>
          </a:xfrm>
          <a:prstGeom prst="rect">
            <a:avLst/>
          </a:prstGeom>
        </p:spPr>
        <p:txBody>
          <a:bodyPr wrap="square" lIns="121898" tIns="60948" rIns="121898" bIns="60948">
            <a:spAutoFit/>
          </a:bodyPr>
          <a:lstStyle/>
          <a:p>
            <a:pPr lvl="0" indent="715963" algn="just">
              <a:lnSpc>
                <a:spcPct val="150000"/>
              </a:lnSpc>
            </a:pPr>
            <a:r>
              <a:rPr lang="zh-CN" altLang="zh-CN" sz="2800" kern="100" dirty="0" smtClean="0">
                <a:latin typeface="Times New Roman"/>
                <a:ea typeface="华文细黑"/>
                <a:cs typeface="Times New Roman"/>
              </a:rPr>
              <a:t>除流传形式上的简单差异外，早期小说和故事的本质区别并不明显，经历和见闻是它们的共同要素。在传媒较为落后的过去，作为远行者的商人和水手最适合充当故事讲述人的角色，故事的丰富程度与远行者的游历成正比。受此影响，国外古典小说也常以人物的经历为主线组织故事。《荷马史诗》《一千零一夜》都是描述某种特殊的经历和遭遇，</a:t>
            </a:r>
            <a:r>
              <a:rPr lang="zh-CN" altLang="zh-CN" sz="2800" kern="100" dirty="0">
                <a:solidFill>
                  <a:prstClr val="black"/>
                </a:solidFill>
                <a:latin typeface="Times New Roman"/>
                <a:ea typeface="华文细黑"/>
                <a:cs typeface="Times New Roman"/>
              </a:rPr>
              <a:t>《堂吉诃德》中的故事是堂吉诃德的行侠奇遇和所见所闻，</a:t>
            </a:r>
            <a:r>
              <a:rPr lang="en-US" altLang="zh-CN" sz="2800" kern="100" dirty="0">
                <a:solidFill>
                  <a:prstClr val="black"/>
                </a:solidFill>
                <a:latin typeface="Times New Roman"/>
                <a:ea typeface="华文细黑"/>
                <a:cs typeface="Courier New"/>
              </a:rPr>
              <a:t>17</a:t>
            </a:r>
            <a:r>
              <a:rPr lang="zh-CN" altLang="zh-CN" sz="2800" kern="100" dirty="0">
                <a:solidFill>
                  <a:prstClr val="black"/>
                </a:solidFill>
                <a:latin typeface="Times New Roman"/>
                <a:ea typeface="华文细黑"/>
                <a:cs typeface="Times New Roman"/>
              </a:rPr>
              <a:t>世纪欧洲的流浪汉小说也体现为游历见闻的连缀。在中国，民间传说和历史故事为志怪类和史传类的小说提供了用之不竭的素材，话本等古典小说形式也显示出小说和传统故事的亲密关系</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20656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45418"/>
            <a:ext cx="11449272" cy="6508745"/>
          </a:xfrm>
          <a:prstGeom prst="rect">
            <a:avLst/>
          </a:prstGeom>
        </p:spPr>
        <p:txBody>
          <a:bodyPr wrap="square" lIns="121898" tIns="60948" rIns="121898" bIns="60948">
            <a:spAutoFit/>
          </a:bodyPr>
          <a:lstStyle/>
          <a:p>
            <a:pPr lvl="0" indent="715963" algn="just">
              <a:lnSpc>
                <a:spcPct val="150000"/>
              </a:lnSpc>
            </a:pPr>
            <a:r>
              <a:rPr lang="zh-CN" altLang="zh-CN" sz="2800" kern="100" dirty="0" smtClean="0">
                <a:latin typeface="Times New Roman"/>
                <a:ea typeface="华文细黑"/>
                <a:cs typeface="Times New Roman"/>
              </a:rPr>
              <a:t>虚构的加强使小说和传统故事之间的区别清晰起来。小说中的故事可以来自想象，不一定是作者亲历亲闻。小说家常闭门构思，作品大多诞生于他们离群索居的时候。小说家可以闲坐在布宜诺斯艾利斯的图书馆中，或者在巴黎一间终年不见阳光的阁楼里，杜撰他们想象中的历险故事。但是，一名水手也许要历尽千辛万苦才能把在东印度群岛听到的</a:t>
            </a:r>
            <a:r>
              <a:rPr lang="zh-CN" altLang="zh-CN" sz="2800" kern="100" dirty="0">
                <a:solidFill>
                  <a:prstClr val="black"/>
                </a:solidFill>
                <a:latin typeface="Times New Roman"/>
                <a:ea typeface="华文细黑"/>
                <a:cs typeface="Times New Roman"/>
              </a:rPr>
              <a:t>事带回伦敦；一个匠人漂泊一生，积攒下无数的见闻、掌故和趣事，当他晚年坐在火炉边给孩子们讲述这一切的时候，他本人就是故事的一部分。传统故事是否值得转述，往往只取决于故事本身的趣味性和可流传性。与传统讲故事的方式不同，小说家一般并不单纯转述故事，他是在从事故事的制作和生产，有深思熟虑的讲述目的</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99671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718" y="233734"/>
            <a:ext cx="11449272" cy="76941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a:t>
            </a:r>
            <a:r>
              <a:rPr lang="en-US" altLang="zh-CN" sz="2800" b="1" kern="100" dirty="0">
                <a:solidFill>
                  <a:srgbClr val="0000FF"/>
                </a:solidFill>
                <a:latin typeface="Times New Roman" pitchFamily="18" charset="0"/>
                <a:ea typeface="Times New Roman" pitchFamily="18" charset="0"/>
                <a:cs typeface="Times New Roman" pitchFamily="18" charset="0"/>
              </a:rPr>
              <a:t>(2015·</a:t>
            </a:r>
            <a:r>
              <a:rPr lang="zh-CN" altLang="zh-CN" sz="2800" b="1" kern="100" dirty="0">
                <a:solidFill>
                  <a:srgbClr val="0000FF"/>
                </a:solidFill>
                <a:latin typeface="Times New Roman" pitchFamily="18" charset="0"/>
                <a:ea typeface="+mj-ea"/>
                <a:cs typeface="Times New Roman" pitchFamily="18" charset="0"/>
              </a:rPr>
              <a:t>全国</a:t>
            </a:r>
            <a:r>
              <a:rPr lang="en-US" altLang="zh-CN" sz="2800" b="1" kern="100" dirty="0">
                <a:solidFill>
                  <a:srgbClr val="0000FF"/>
                </a:solidFill>
                <a:latin typeface="Times New Roman" pitchFamily="18" charset="0"/>
                <a:ea typeface="Times New Roman" pitchFamily="18" charset="0"/>
                <a:cs typeface="Times New Roman" pitchFamily="18" charset="0"/>
              </a:rPr>
              <a:t>Ⅰ)</a:t>
            </a:r>
            <a:r>
              <a:rPr lang="zh-CN" altLang="zh-CN" sz="2800" b="1" kern="100" dirty="0">
                <a:solidFill>
                  <a:srgbClr val="0000FF"/>
                </a:solidFill>
                <a:latin typeface="+mj-ea"/>
                <a:ea typeface="+mj-ea"/>
                <a:cs typeface="Times New Roman"/>
              </a:rPr>
              <a:t>阅读下面的文字，完成文后题目。</a:t>
            </a:r>
            <a:endParaRPr lang="zh-CN" altLang="zh-CN" sz="1050" b="1" kern="100" dirty="0">
              <a:solidFill>
                <a:srgbClr val="0000FF"/>
              </a:solidFill>
              <a:effectLst/>
              <a:latin typeface="+mj-ea"/>
              <a:ea typeface="+mj-ea"/>
              <a:cs typeface="Courier New"/>
            </a:endParaRPr>
          </a:p>
        </p:txBody>
      </p:sp>
      <p:sp>
        <p:nvSpPr>
          <p:cNvPr id="12" name="矩形 11"/>
          <p:cNvSpPr/>
          <p:nvPr/>
        </p:nvSpPr>
        <p:spPr>
          <a:xfrm>
            <a:off x="272718" y="953814"/>
            <a:ext cx="11335913" cy="5293733"/>
          </a:xfrm>
          <a:prstGeom prst="rect">
            <a:avLst/>
          </a:prstGeom>
        </p:spPr>
        <p:txBody>
          <a:bodyPr wrap="square" lIns="121898" tIns="60948" rIns="121898" bIns="60948">
            <a:spAutoFit/>
          </a:bodyPr>
          <a:lstStyle/>
          <a:p>
            <a:pPr indent="720000" algn="just">
              <a:lnSpc>
                <a:spcPct val="150000"/>
              </a:lnSpc>
              <a:spcAft>
                <a:spcPts val="0"/>
              </a:spcAft>
            </a:pPr>
            <a:r>
              <a:rPr lang="zh-CN" altLang="zh-CN" sz="2800" kern="100" dirty="0">
                <a:latin typeface="Times New Roman"/>
                <a:ea typeface="华文细黑"/>
                <a:cs typeface="Times New Roman"/>
              </a:rPr>
              <a:t>宋代的农业、手工业、商业在唐代的基础上又有了新的发展，特别是商品经济出现了空前的繁荣。在此背景下，宋代的货币流通和信用进入迅速发展时期，开创了古代金融的新篇章</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宋代在信用形式和信用工具方面都呈现出新的特点。信用形式有借贷、质、押、典、赊买赊卖等多种形式。借贷分为政府借贷和私人借贷。政府借贷主要表现为赈贷的形式，在紧急情况下通过贷给百姓粮食或种子的方式，帮助他们度过困境。私人借贷多为高利贷，它可以解决社会分化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钱荒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带来的平民百姓资金严重不足的问题，满足特殊支付</a:t>
            </a:r>
            <a:r>
              <a:rPr lang="zh-CN" altLang="zh-CN" sz="2800" kern="100" dirty="0" smtClean="0">
                <a:latin typeface="Times New Roman"/>
                <a:ea typeface="华文细黑"/>
                <a:cs typeface="Times New Roman"/>
              </a:rPr>
              <a:t>和</a:t>
            </a:r>
            <a:endParaRPr lang="zh-CN" altLang="zh-CN" sz="1050" kern="100" dirty="0">
              <a:latin typeface="宋体"/>
              <a:cs typeface="Courier New"/>
            </a:endParaRPr>
          </a:p>
        </p:txBody>
      </p:sp>
    </p:spTree>
    <p:extLst>
      <p:ext uri="{BB962C8B-B14F-4D97-AF65-F5344CB8AC3E}">
        <p14:creationId xmlns:p14="http://schemas.microsoft.com/office/powerpoint/2010/main" val="103779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6444" y="22397"/>
            <a:ext cx="11679403" cy="6844927"/>
          </a:xfrm>
          <a:prstGeom prst="rect">
            <a:avLst/>
          </a:prstGeom>
        </p:spPr>
        <p:txBody>
          <a:bodyPr wrap="square" lIns="121898" tIns="60948" rIns="121898" bIns="60948">
            <a:spAutoFit/>
          </a:bodyPr>
          <a:lstStyle/>
          <a:p>
            <a:pPr lvl="0" indent="715963" algn="just">
              <a:lnSpc>
                <a:spcPct val="140000"/>
              </a:lnSpc>
            </a:pPr>
            <a:r>
              <a:rPr lang="zh-CN" altLang="zh-CN" sz="2600" kern="100" dirty="0" smtClean="0">
                <a:latin typeface="Times New Roman"/>
                <a:ea typeface="华文细黑"/>
                <a:cs typeface="Times New Roman"/>
              </a:rPr>
              <a:t>就现代小说而言，虚构一个故事并非其首要功能，现代小说的繁荣对应的是故事不同程度的减损或逐渐消失。现代小说家对待故事的方式复杂多变，以实现他们特殊的叙事目的。小说家呈现人生，有时会写到难以言喻的个人经验，他们会调整讲故事的方式，甚至将虚构和表述的重心挪到故事之外。在这些小说家笔下，故事成了幌子，故事之外的附</a:t>
            </a:r>
            <a:r>
              <a:rPr lang="zh-CN" altLang="zh-CN" sz="2600" kern="100" dirty="0" smtClean="0">
                <a:solidFill>
                  <a:prstClr val="black"/>
                </a:solidFill>
                <a:latin typeface="Times New Roman"/>
                <a:ea typeface="华文细黑"/>
                <a:cs typeface="Times New Roman"/>
              </a:rPr>
              <a:t>加信息显得更有意味。</a:t>
            </a:r>
            <a:r>
              <a:rPr lang="en-US" altLang="zh-CN" sz="2600" kern="100" dirty="0" smtClean="0">
                <a:solidFill>
                  <a:prstClr val="black"/>
                </a:solidFill>
                <a:latin typeface="Times New Roman"/>
                <a:ea typeface="华文细黑"/>
                <a:cs typeface="Courier New"/>
              </a:rPr>
              <a:t>19</a:t>
            </a:r>
            <a:r>
              <a:rPr lang="zh-CN" altLang="zh-CN" sz="2600" kern="100" dirty="0" smtClean="0">
                <a:solidFill>
                  <a:prstClr val="black"/>
                </a:solidFill>
                <a:latin typeface="Times New Roman"/>
                <a:ea typeface="华文细黑"/>
                <a:cs typeface="Times New Roman"/>
              </a:rPr>
              <a:t>世纪末期以来，小说家对小说故事性的破坏日趋强烈。这时，一个故事的好坏并不看它的</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成色</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如何，而是取决于讲故事的方式。契诃夫曾经把那些不好好讲故事的小说家称为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耍弄蹩脚花招的人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，但这种花招的大量出现也有其内在的合理性</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他们要摆脱陈旧的故事模式，摆脱虚假的因果关系和矫揉造作的戏剧冲突，甚至摆脱故事本身。现代小说家认为，传统的故事模式早已失去了弹性和内在活力，也失去了起初的存在价值，那些千百年来一直在给小说提供养料的故事模式已经成为制约想象力的障碍之一。</a:t>
            </a:r>
            <a:r>
              <a:rPr lang="en-US" altLang="zh-CN" sz="2600" kern="100" dirty="0" smtClean="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摘编自格非《塞壬的歌声》</a:t>
            </a:r>
            <a:r>
              <a:rPr lang="en-US" altLang="zh-CN" sz="2600" kern="100" dirty="0" smtClean="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4126577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5392" y="297405"/>
            <a:ext cx="11563765"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：整体把握</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圈点阅读：边读边圈画关键词句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文眼句、中心句、结论句、过渡句及反复强化的词语</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整体感知：</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本文的论述中心是什么？</a:t>
            </a:r>
            <a:endParaRPr lang="en-US" altLang="zh-CN" sz="1050" kern="100" dirty="0" smtClean="0">
              <a:latin typeface="宋体"/>
              <a:cs typeface="Courier New"/>
            </a:endParaRPr>
          </a:p>
        </p:txBody>
      </p:sp>
      <p:sp>
        <p:nvSpPr>
          <p:cNvPr id="7" name="TextBox 6"/>
          <p:cNvSpPr txBox="1"/>
          <p:nvPr/>
        </p:nvSpPr>
        <p:spPr>
          <a:xfrm>
            <a:off x="4727054" y="30697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06574" y="3717826"/>
            <a:ext cx="1014749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故事不等于小说。</a:t>
            </a:r>
            <a:endParaRPr lang="zh-CN" altLang="zh-CN" sz="2800" kern="100" dirty="0">
              <a:latin typeface="宋体"/>
              <a:cs typeface="Courier New"/>
            </a:endParaRPr>
          </a:p>
        </p:txBody>
      </p:sp>
    </p:spTree>
    <p:extLst>
      <p:ext uri="{BB962C8B-B14F-4D97-AF65-F5344CB8AC3E}">
        <p14:creationId xmlns:p14="http://schemas.microsoft.com/office/powerpoint/2010/main" val="2626959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5392" y="550234"/>
            <a:ext cx="11563765"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本文的论述思路是怎样的？</a:t>
            </a:r>
            <a:endParaRPr lang="en-US" altLang="zh-CN" sz="2800" kern="100" dirty="0" smtClean="0">
              <a:latin typeface="Times New Roman"/>
              <a:ea typeface="华文细黑"/>
              <a:cs typeface="Times New Roman"/>
            </a:endParaRPr>
          </a:p>
        </p:txBody>
      </p:sp>
      <p:sp>
        <p:nvSpPr>
          <p:cNvPr id="8" name="TextBox 7"/>
          <p:cNvSpPr txBox="1"/>
          <p:nvPr/>
        </p:nvSpPr>
        <p:spPr>
          <a:xfrm>
            <a:off x="5261881" y="7285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74957" y="1401951"/>
            <a:ext cx="11615478" cy="3323987"/>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spc="-50" dirty="0">
                <a:latin typeface="Times New Roman"/>
                <a:ea typeface="华文细黑"/>
                <a:cs typeface="Times New Roman"/>
              </a:rPr>
              <a:t>本文共四段，分为两部分。第一部分</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第</a:t>
            </a:r>
            <a:r>
              <a:rPr lang="en-US" altLang="zh-CN" sz="2800" kern="100" spc="-50" dirty="0">
                <a:latin typeface="Times New Roman"/>
                <a:ea typeface="华文细黑"/>
                <a:cs typeface="Courier New"/>
              </a:rPr>
              <a:t>1</a:t>
            </a:r>
            <a:r>
              <a:rPr lang="zh-CN" altLang="zh-CN" sz="2800" kern="100" spc="-50" dirty="0">
                <a:latin typeface="Times New Roman"/>
                <a:ea typeface="华文细黑"/>
                <a:cs typeface="Times New Roman"/>
              </a:rPr>
              <a:t>段</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，提出本文的论述中心</a:t>
            </a:r>
            <a:r>
              <a:rPr lang="zh-CN" altLang="zh-CN" sz="2800" kern="100" spc="-50" dirty="0" smtClean="0">
                <a:latin typeface="Times New Roman"/>
                <a:ea typeface="华文细黑"/>
                <a:cs typeface="Times New Roman"/>
              </a:rPr>
              <a:t>：故事</a:t>
            </a:r>
            <a:r>
              <a:rPr lang="zh-CN" altLang="zh-CN" sz="2800" kern="100" dirty="0">
                <a:latin typeface="Times New Roman"/>
                <a:ea typeface="华文细黑"/>
                <a:cs typeface="Times New Roman"/>
              </a:rPr>
              <a:t>不等于小说。第二部分</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，围绕中心论点展开论述：</a:t>
            </a:r>
            <a:endParaRPr lang="en-US" altLang="zh-CN" sz="2800" kern="100" dirty="0">
              <a:latin typeface="Times New Roman"/>
              <a:ea typeface="华文细黑"/>
              <a:cs typeface="Times New Roman"/>
            </a:endParaRPr>
          </a:p>
          <a:p>
            <a:pPr lvl="0" algn="just">
              <a:lnSpc>
                <a:spcPct val="150000"/>
              </a:lnSpc>
            </a:pPr>
            <a:r>
              <a:rPr lang="en-US" altLang="zh-CN" sz="2800" kern="100" spc="-100" dirty="0" smtClean="0">
                <a:latin typeface="宋体"/>
                <a:ea typeface="华文细黑"/>
                <a:cs typeface="Times New Roman"/>
              </a:rPr>
              <a:t>①</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第</a:t>
            </a: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段</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早期小说与故事除流传形式上的简单差异外，本质区别并不明显；</a:t>
            </a:r>
            <a:endParaRPr lang="en-US" altLang="zh-CN" sz="2800" kern="100" spc="-100" dirty="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虚构的加强使小说与传统故事之间的区别清晰起来；</a:t>
            </a:r>
            <a:endParaRPr lang="en-US" altLang="zh-CN" sz="2800" kern="100" dirty="0">
              <a:latin typeface="Times New Roman"/>
              <a:ea typeface="华文细黑"/>
              <a:cs typeface="Times New Roman"/>
            </a:endParaRPr>
          </a:p>
          <a:p>
            <a:pPr lvl="0" algn="just">
              <a:lnSpc>
                <a:spcPct val="150000"/>
              </a:lnSpc>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现代小说的繁荣对应的是故事不同程度的减损或逐渐消失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68706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2823732"/>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34263" y="143254"/>
            <a:ext cx="11563765"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第二时段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9</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：真题训练</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下列关于原文内容的表述，不正确的一项是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讲故事的人不一定是小说家，小说家在讲故事的时候，不像传统的</a:t>
            </a:r>
            <a:r>
              <a:rPr lang="zh-CN" altLang="zh-CN" sz="2800" kern="100" dirty="0" smtClean="0">
                <a:latin typeface="Times New Roman"/>
                <a:ea typeface="华文细黑"/>
                <a:cs typeface="Times New Roman"/>
              </a:rPr>
              <a:t>故</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事</a:t>
            </a:r>
            <a:r>
              <a:rPr lang="zh-CN" altLang="zh-CN" sz="2800" kern="100" dirty="0">
                <a:latin typeface="Times New Roman"/>
                <a:ea typeface="华文细黑"/>
                <a:cs typeface="Times New Roman"/>
              </a:rPr>
              <a:t>讲述者那么依赖亲身经历和耳闻目睹的事。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传统故事和早期小说的本质差异在于，前者是故事的口耳相传，</a:t>
            </a:r>
            <a:r>
              <a:rPr lang="zh-CN" altLang="zh-CN" sz="2800" kern="100" dirty="0" smtClean="0">
                <a:latin typeface="Times New Roman"/>
                <a:ea typeface="华文细黑"/>
                <a:cs typeface="Times New Roman"/>
              </a:rPr>
              <a:t>后者</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是由作家创作加工后的游历见闻。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C.17</a:t>
            </a:r>
            <a:r>
              <a:rPr lang="zh-CN" altLang="zh-CN" sz="2800" kern="100" dirty="0">
                <a:latin typeface="Times New Roman"/>
                <a:ea typeface="华文细黑"/>
                <a:cs typeface="Times New Roman"/>
              </a:rPr>
              <a:t>世纪的欧洲流浪汉小说和部分中国古典小说，或在叙述形式方面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或</a:t>
            </a:r>
            <a:r>
              <a:rPr lang="zh-CN" altLang="zh-CN" sz="2800" kern="100" dirty="0">
                <a:latin typeface="Times New Roman"/>
                <a:ea typeface="华文细黑"/>
                <a:cs typeface="Times New Roman"/>
              </a:rPr>
              <a:t>在素材来源方面，都受到了传统故事的影响。</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当小说家越来越依靠想象力虚构故事的时候，小说和传统故事在</a:t>
            </a:r>
            <a:r>
              <a:rPr lang="zh-CN" altLang="zh-CN" sz="2800" kern="100" dirty="0" smtClean="0">
                <a:latin typeface="Times New Roman"/>
                <a:ea typeface="华文细黑"/>
                <a:cs typeface="Times New Roman"/>
              </a:rPr>
              <a:t>内容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来源</a:t>
            </a:r>
            <a:r>
              <a:rPr lang="zh-CN" altLang="zh-CN" sz="2800" kern="100" dirty="0">
                <a:latin typeface="Times New Roman"/>
                <a:ea typeface="华文细黑"/>
                <a:cs typeface="Times New Roman"/>
              </a:rPr>
              <a:t>方面的差异使它们之间的关联不再像过去那么紧密。</a:t>
            </a:r>
            <a:endParaRPr lang="zh-CN" altLang="zh-CN" sz="1050" kern="100" dirty="0">
              <a:effectLst/>
              <a:latin typeface="宋体"/>
              <a:cs typeface="Courier New"/>
            </a:endParaRPr>
          </a:p>
        </p:txBody>
      </p:sp>
      <p:sp>
        <p:nvSpPr>
          <p:cNvPr id="4" name="TextBox 3"/>
          <p:cNvSpPr txBox="1"/>
          <p:nvPr/>
        </p:nvSpPr>
        <p:spPr>
          <a:xfrm>
            <a:off x="7535366" y="96386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1403913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407338"/>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项偷换概念。浏览原文第一、二段可知，传统</a:t>
            </a:r>
            <a:r>
              <a:rPr lang="zh-CN" altLang="zh-CN" sz="2800" kern="100" dirty="0" smtClean="0">
                <a:solidFill>
                  <a:srgbClr val="C00000"/>
                </a:solidFill>
                <a:latin typeface="Times New Roman"/>
                <a:ea typeface="华文细黑"/>
                <a:cs typeface="Times New Roman"/>
              </a:rPr>
              <a:t>小说</a:t>
            </a:r>
            <a:r>
              <a:rPr lang="zh-CN" altLang="zh-CN" sz="2800" kern="100" dirty="0">
                <a:solidFill>
                  <a:srgbClr val="C00000"/>
                </a:solidFill>
                <a:latin typeface="Times New Roman"/>
                <a:ea typeface="华文细黑"/>
                <a:cs typeface="Times New Roman"/>
              </a:rPr>
              <a:t>和早</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2031325"/>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期</a:t>
            </a:r>
            <a:r>
              <a:rPr lang="zh-CN" altLang="zh-CN" sz="2800" kern="100" dirty="0">
                <a:solidFill>
                  <a:srgbClr val="C00000"/>
                </a:solidFill>
                <a:latin typeface="Times New Roman"/>
                <a:ea typeface="华文细黑"/>
                <a:cs typeface="Times New Roman"/>
              </a:rPr>
              <a:t>小说有两个差异：一个是流传形式上的简单差异，即口耳相传和小说家们创作再加工的两种不同的形式；一个是区别并不明显的本质上的差异。</a:t>
            </a:r>
            <a:r>
              <a:rPr lang="en-US" altLang="zh-CN" sz="2800" kern="100" dirty="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项错把形式差异当本质差异</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286282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3759836"/>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405458"/>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下列理解和分析，不符合原文意思的一项是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水手在伦敦讲东印度群岛的所见所闻，匠人在火炉边讲自己的人生</a:t>
            </a:r>
            <a:r>
              <a:rPr lang="zh-CN" altLang="zh-CN" sz="2800" kern="100" dirty="0" smtClean="0">
                <a:latin typeface="Times New Roman"/>
                <a:ea typeface="华文细黑"/>
                <a:cs typeface="Times New Roman"/>
              </a:rPr>
              <a:t>经</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历</a:t>
            </a:r>
            <a:r>
              <a:rPr lang="zh-CN" altLang="zh-CN" sz="2800" kern="100" dirty="0">
                <a:latin typeface="Times New Roman"/>
                <a:ea typeface="华文细黑"/>
                <a:cs typeface="Times New Roman"/>
              </a:rPr>
              <a:t>，他们讲的故事各有特点，但同属于传统故事模式。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传统的故事讲述者大多会讲述那些为听众喜闻乐见的事，小说家则</a:t>
            </a:r>
            <a:r>
              <a:rPr lang="zh-CN" altLang="zh-CN" sz="2800" kern="100" dirty="0" smtClean="0">
                <a:latin typeface="Times New Roman"/>
                <a:ea typeface="华文细黑"/>
                <a:cs typeface="Times New Roman"/>
              </a:rPr>
              <a:t>会</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自己的写作意图审慎构思，创作新的故事。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现代小说不太注重一个故事如何来讲，因为故事情节已不再是现代</a:t>
            </a:r>
            <a:r>
              <a:rPr lang="zh-CN" altLang="zh-CN" sz="2800" kern="100" dirty="0" smtClean="0">
                <a:latin typeface="Times New Roman"/>
                <a:ea typeface="华文细黑"/>
                <a:cs typeface="Times New Roman"/>
              </a:rPr>
              <a:t>小</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说</a:t>
            </a:r>
            <a:r>
              <a:rPr lang="zh-CN" altLang="zh-CN" sz="2800" kern="100" dirty="0">
                <a:latin typeface="Times New Roman"/>
                <a:ea typeface="华文细黑"/>
                <a:cs typeface="Times New Roman"/>
              </a:rPr>
              <a:t>最重要的因素，人们更注意故事之外的附加意味。</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现代小说家不喜欢传统故事模式，视它为绊脚石，是因为他们觉得</a:t>
            </a:r>
            <a:r>
              <a:rPr lang="zh-CN" altLang="zh-CN" sz="2800" kern="100" dirty="0" smtClean="0">
                <a:latin typeface="Times New Roman"/>
                <a:ea typeface="华文细黑"/>
                <a:cs typeface="Times New Roman"/>
              </a:rPr>
              <a:t>这</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种</a:t>
            </a:r>
            <a:r>
              <a:rPr lang="zh-CN" altLang="zh-CN" sz="2800" kern="100" dirty="0">
                <a:latin typeface="Times New Roman"/>
                <a:ea typeface="华文细黑"/>
                <a:cs typeface="Times New Roman"/>
              </a:rPr>
              <a:t>故事模式显得僵化古板，已经不能促进小说艺术的发展。</a:t>
            </a:r>
            <a:endParaRPr lang="zh-CN" altLang="zh-CN" sz="1050" kern="100" dirty="0">
              <a:effectLst/>
              <a:latin typeface="宋体"/>
              <a:cs typeface="Courier New"/>
            </a:endParaRPr>
          </a:p>
        </p:txBody>
      </p:sp>
      <p:sp>
        <p:nvSpPr>
          <p:cNvPr id="4" name="TextBox 3"/>
          <p:cNvSpPr txBox="1"/>
          <p:nvPr/>
        </p:nvSpPr>
        <p:spPr>
          <a:xfrm>
            <a:off x="7581974" y="6172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112340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407338"/>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项否定失当。</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现代小说不太注重一个故事如何</a:t>
            </a:r>
            <a:r>
              <a:rPr lang="zh-CN" altLang="zh-CN" sz="2800" kern="100" dirty="0" smtClean="0">
                <a:solidFill>
                  <a:srgbClr val="C00000"/>
                </a:solidFill>
                <a:latin typeface="Times New Roman"/>
                <a:ea typeface="华文细黑"/>
                <a:cs typeface="Times New Roman"/>
              </a:rPr>
              <a:t>来</a:t>
            </a:r>
            <a:r>
              <a:rPr lang="zh-CN" altLang="zh-CN" sz="2800" kern="100" dirty="0">
                <a:solidFill>
                  <a:srgbClr val="C00000"/>
                </a:solidFill>
                <a:latin typeface="Times New Roman"/>
                <a:ea typeface="华文细黑"/>
                <a:cs typeface="Times New Roman"/>
              </a:rPr>
              <a:t>讲</a:t>
            </a:r>
            <a:r>
              <a:rPr lang="en-US" altLang="zh-CN" sz="2800" kern="100" dirty="0">
                <a:solidFill>
                  <a:srgbClr val="C00000"/>
                </a:solidFill>
                <a:latin typeface="宋体"/>
                <a:ea typeface="华文细黑"/>
                <a:cs typeface="Times New Roman"/>
              </a:rPr>
              <a:t>”</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2677656"/>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错误</a:t>
            </a:r>
            <a:r>
              <a:rPr lang="zh-CN" altLang="zh-CN" sz="2800" kern="100" dirty="0">
                <a:solidFill>
                  <a:srgbClr val="C00000"/>
                </a:solidFill>
                <a:latin typeface="Times New Roman"/>
                <a:ea typeface="华文细黑"/>
                <a:cs typeface="Times New Roman"/>
              </a:rPr>
              <a:t>。原文中说</a:t>
            </a:r>
            <a:r>
              <a:rPr lang="zh-CN" altLang="zh-CN" sz="2800" kern="100" dirty="0">
                <a:solidFill>
                  <a:srgbClr val="C00000"/>
                </a:solidFill>
                <a:latin typeface="宋体"/>
                <a:ea typeface="Times New Roman"/>
                <a:cs typeface="Courier New"/>
              </a:rPr>
              <a:t> </a:t>
            </a:r>
            <a:r>
              <a:rPr lang="en-US" altLang="zh-CN" sz="2800" kern="100" dirty="0">
                <a:solidFill>
                  <a:srgbClr val="C00000"/>
                </a:solidFill>
                <a:latin typeface="宋体"/>
                <a:ea typeface="华文细黑"/>
                <a:cs typeface="Times New Roman"/>
              </a:rPr>
              <a:t>“</a:t>
            </a:r>
            <a:r>
              <a:rPr lang="en-US" altLang="zh-CN" sz="2800" kern="100" dirty="0">
                <a:solidFill>
                  <a:srgbClr val="C00000"/>
                </a:solidFill>
                <a:latin typeface="Times New Roman"/>
                <a:ea typeface="华文细黑"/>
                <a:cs typeface="Courier New"/>
              </a:rPr>
              <a:t>19</a:t>
            </a:r>
            <a:r>
              <a:rPr lang="zh-CN" altLang="zh-CN" sz="2800" kern="100" dirty="0">
                <a:solidFill>
                  <a:srgbClr val="C00000"/>
                </a:solidFill>
                <a:latin typeface="Times New Roman"/>
                <a:ea typeface="华文细黑"/>
                <a:cs typeface="Times New Roman"/>
              </a:rPr>
              <a:t>世纪末期以来，小说家对小说故事性的破坏日趋强烈。这时，一个故事的好坏并不看它的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成色</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如何，而是取决于讲故事的方式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讲故事的方式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指的就是如何来讲，说明现代小说更注重如何来讲。</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49806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2382514"/>
            <a:ext cx="11599508" cy="1328279"/>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00744" y="386986"/>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根据原文内容，下列说法不正确的一项是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传统的故事讲述人如果把自己的故事记录下来，进行加工整理，就</a:t>
            </a:r>
            <a:r>
              <a:rPr lang="zh-CN" altLang="zh-CN" sz="2800" kern="100" dirty="0" smtClean="0">
                <a:latin typeface="Times New Roman"/>
                <a:ea typeface="华文细黑"/>
                <a:cs typeface="Times New Roman"/>
              </a:rPr>
              <a:t>能</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形成</a:t>
            </a:r>
            <a:r>
              <a:rPr lang="zh-CN" altLang="zh-CN" sz="2800" kern="100" dirty="0">
                <a:latin typeface="Times New Roman"/>
                <a:ea typeface="华文细黑"/>
                <a:cs typeface="Times New Roman"/>
              </a:rPr>
              <a:t>一种和早期小说接近的文字，有些讲述人也会成为小说家。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现代小说家尝试用新的方式讲故事，会削弱小说的故事性，这将</a:t>
            </a:r>
            <a:r>
              <a:rPr lang="zh-CN" altLang="zh-CN" sz="2800" kern="100" dirty="0" smtClean="0">
                <a:latin typeface="Times New Roman"/>
                <a:ea typeface="华文细黑"/>
                <a:cs typeface="Times New Roman"/>
              </a:rPr>
              <a:t>降低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小说</a:t>
            </a:r>
            <a:r>
              <a:rPr lang="zh-CN" altLang="zh-CN" sz="2800" kern="100" dirty="0">
                <a:latin typeface="Times New Roman"/>
                <a:ea typeface="华文细黑"/>
                <a:cs typeface="Times New Roman"/>
              </a:rPr>
              <a:t>对虚构的依赖，小说的个人表达功能却会因此得到强化。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契诃夫不大认可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不好好讲故事的小说家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，对他们的做法评价不高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由此可知</a:t>
            </a:r>
            <a:r>
              <a:rPr lang="zh-CN" altLang="zh-CN" sz="2800" kern="100" dirty="0">
                <a:latin typeface="Times New Roman"/>
                <a:ea typeface="华文细黑"/>
                <a:cs typeface="Times New Roman"/>
              </a:rPr>
              <a:t>当时这股写作潮流与他的创作理念相悖。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现代小说的发展加剧了故事在小说中的衰变，与此同时，随着现代</a:t>
            </a:r>
            <a:r>
              <a:rPr lang="zh-CN" altLang="zh-CN" sz="2800" kern="100" dirty="0" smtClean="0">
                <a:latin typeface="Times New Roman"/>
                <a:ea typeface="华文细黑"/>
                <a:cs typeface="Times New Roman"/>
              </a:rPr>
              <a:t>传</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媒</a:t>
            </a:r>
            <a:r>
              <a:rPr lang="zh-CN" altLang="zh-CN" sz="2800" kern="100" dirty="0">
                <a:latin typeface="Times New Roman"/>
                <a:ea typeface="华文细黑"/>
                <a:cs typeface="Times New Roman"/>
              </a:rPr>
              <a:t>的不断发展，传统的故事讲述方式也可能消亡。</a:t>
            </a:r>
            <a:endParaRPr lang="zh-CN" altLang="zh-CN" sz="1050" kern="100" dirty="0">
              <a:effectLst/>
              <a:latin typeface="宋体"/>
              <a:cs typeface="Courier New"/>
            </a:endParaRPr>
          </a:p>
        </p:txBody>
      </p:sp>
      <p:sp>
        <p:nvSpPr>
          <p:cNvPr id="4" name="TextBox 3"/>
          <p:cNvSpPr txBox="1"/>
          <p:nvPr/>
        </p:nvSpPr>
        <p:spPr>
          <a:xfrm>
            <a:off x="7234634" y="5918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3825628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407338"/>
            <a:ext cx="9492168" cy="656846"/>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项推论无据。结合原文第三、四段判断，第三段</a:t>
            </a:r>
            <a:r>
              <a:rPr lang="zh-CN" altLang="zh-CN" sz="2800" kern="100" dirty="0" smtClean="0">
                <a:solidFill>
                  <a:srgbClr val="C00000"/>
                </a:solidFill>
                <a:latin typeface="Times New Roman"/>
                <a:ea typeface="华文细黑"/>
                <a:cs typeface="Times New Roman"/>
              </a:rPr>
              <a:t>强调虚构</a:t>
            </a:r>
            <a:endParaRPr lang="zh-CN" altLang="zh-CN" sz="280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2677656"/>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的</a:t>
            </a:r>
            <a:r>
              <a:rPr lang="zh-CN" altLang="zh-CN" sz="2800" kern="100" dirty="0">
                <a:solidFill>
                  <a:srgbClr val="C00000"/>
                </a:solidFill>
                <a:latin typeface="Times New Roman"/>
                <a:ea typeface="华文细黑"/>
                <a:cs typeface="Times New Roman"/>
              </a:rPr>
              <a:t>加强使小说和传统故事之间的区别更加清晰，因此小说家更侧重于虚构。第四段强调现代小说家对待故事的方式复杂多变，体现在故事不同程度的减损或逐渐消失，甚至将虚构和表述的重心挪到故事之外。这里只是说虚构的重心发生转移，而没有说降低对虚构的依赖。</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349100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5330" y="108190"/>
            <a:ext cx="11449272" cy="6503807"/>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mj-ea"/>
                <a:ea typeface="+mj-ea"/>
                <a:cs typeface="Times New Roman"/>
              </a:rPr>
              <a:t>四、</a:t>
            </a:r>
            <a:r>
              <a:rPr lang="en-US" altLang="zh-CN" sz="2800" b="1" kern="100" dirty="0">
                <a:solidFill>
                  <a:srgbClr val="0000FF"/>
                </a:solidFill>
                <a:latin typeface="Times New Roman" pitchFamily="18" charset="0"/>
                <a:ea typeface="Times New Roman" pitchFamily="18" charset="0"/>
                <a:cs typeface="Times New Roman" pitchFamily="18" charset="0"/>
              </a:rPr>
              <a:t>(2016·</a:t>
            </a:r>
            <a:r>
              <a:rPr lang="zh-CN" altLang="zh-CN" sz="2800" b="1" kern="100" dirty="0">
                <a:solidFill>
                  <a:srgbClr val="0000FF"/>
                </a:solidFill>
                <a:latin typeface="Times New Roman" pitchFamily="18" charset="0"/>
                <a:ea typeface="+mj-ea"/>
                <a:cs typeface="Times New Roman" pitchFamily="18" charset="0"/>
              </a:rPr>
              <a:t>全国乙</a:t>
            </a:r>
            <a:r>
              <a:rPr lang="en-US" altLang="zh-CN" sz="2800" b="1" kern="100" dirty="0">
                <a:solidFill>
                  <a:srgbClr val="0000FF"/>
                </a:solidFill>
                <a:latin typeface="Times New Roman" pitchFamily="18" charset="0"/>
                <a:ea typeface="Times New Roman" pitchFamily="18" charset="0"/>
                <a:cs typeface="Times New Roman" pitchFamily="18" charset="0"/>
              </a:rPr>
              <a:t>)</a:t>
            </a:r>
            <a:r>
              <a:rPr lang="zh-CN" altLang="zh-CN" sz="2800" b="1" kern="100" dirty="0">
                <a:solidFill>
                  <a:srgbClr val="0000FF"/>
                </a:solidFill>
                <a:latin typeface="+mj-ea"/>
                <a:ea typeface="+mj-ea"/>
                <a:cs typeface="Times New Roman"/>
              </a:rPr>
              <a:t>阅读下面的文字，完成文后题目。</a:t>
            </a:r>
          </a:p>
          <a:p>
            <a:pPr indent="711200" algn="just">
              <a:lnSpc>
                <a:spcPct val="150000"/>
              </a:lnSpc>
              <a:spcAft>
                <a:spcPts val="0"/>
              </a:spcAft>
            </a:pPr>
            <a:r>
              <a:rPr lang="zh-CN" altLang="zh-CN" sz="2800" kern="100" dirty="0">
                <a:latin typeface="Times New Roman"/>
                <a:ea typeface="华文细黑"/>
                <a:cs typeface="Times New Roman"/>
              </a:rPr>
              <a:t>殷墟甲骨文是商代晚期刻在龟甲兽骨上的文字，是商王室及其他贵族利用龟甲兽骨占卜吉凶时写刻的卜辞和与占卜有关的记事文字。殷墟甲骨文的发现对中国学术界产生了巨大而深远的影响。</a:t>
            </a:r>
            <a:endParaRPr lang="zh-CN" altLang="zh-CN" sz="1050" kern="100" dirty="0">
              <a:latin typeface="宋体"/>
              <a:cs typeface="Courier New"/>
            </a:endParaRPr>
          </a:p>
          <a:p>
            <a:pPr indent="711200" algn="just">
              <a:lnSpc>
                <a:spcPct val="150000"/>
              </a:lnSpc>
              <a:spcAft>
                <a:spcPts val="0"/>
              </a:spcAft>
            </a:pPr>
            <a:r>
              <a:rPr lang="zh-CN" altLang="zh-CN" sz="2800" kern="100" dirty="0">
                <a:latin typeface="Times New Roman"/>
                <a:ea typeface="华文细黑"/>
                <a:cs typeface="Times New Roman"/>
              </a:rPr>
              <a:t>甲骨文的发现证实了商王朝的存在。历史上，系统讲述商史的是司马迁的《史记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殷本纪》，但此书撰写的时代距商代较远；即使公认保留了较多商人语言的《尚书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盘庚》篇，其中亦多杂有西周时的词语，显然是被改造过的文章。因此，胡适曾主张古史作为研究对象，可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缩短二三千年，从诗三百篇做起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。甲骨文的发现，将商人亲手书写、契刻的文字展现在学者面前，使商史与传说时代分离而进入历史时代。</a:t>
            </a:r>
            <a:r>
              <a:rPr lang="zh-CN" altLang="zh-CN" sz="2800" kern="100" dirty="0" smtClean="0">
                <a:latin typeface="Times New Roman"/>
                <a:ea typeface="华文细黑"/>
                <a:cs typeface="Times New Roman"/>
              </a:rPr>
              <a:t>特别是</a:t>
            </a:r>
            <a:endParaRPr lang="zh-CN" altLang="zh-CN" sz="1050" kern="100" dirty="0">
              <a:effectLst/>
              <a:latin typeface="宋体"/>
              <a:cs typeface="Courier New"/>
            </a:endParaRPr>
          </a:p>
        </p:txBody>
      </p:sp>
    </p:spTree>
    <p:extLst>
      <p:ext uri="{BB962C8B-B14F-4D97-AF65-F5344CB8AC3E}">
        <p14:creationId xmlns:p14="http://schemas.microsoft.com/office/powerpoint/2010/main" val="3599480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2558" y="135898"/>
            <a:ext cx="11449272" cy="6586394"/>
          </a:xfrm>
          <a:prstGeom prst="rect">
            <a:avLst/>
          </a:prstGeom>
        </p:spPr>
        <p:txBody>
          <a:bodyPr wrap="square" lIns="121898" tIns="60948" rIns="121898" bIns="60948">
            <a:spAutoFit/>
          </a:bodyPr>
          <a:lstStyle/>
          <a:p>
            <a:pPr lvl="0" algn="just">
              <a:lnSpc>
                <a:spcPct val="150000"/>
              </a:lnSpc>
            </a:pPr>
            <a:r>
              <a:rPr lang="zh-CN" altLang="zh-CN" sz="2800" kern="100" dirty="0">
                <a:latin typeface="Times New Roman"/>
                <a:ea typeface="华文细黑"/>
                <a:cs typeface="Times New Roman"/>
              </a:rPr>
              <a:t>燃</a:t>
            </a:r>
            <a:r>
              <a:rPr lang="zh-CN" altLang="zh-CN" sz="2800" kern="100" dirty="0" smtClean="0">
                <a:solidFill>
                  <a:prstClr val="black"/>
                </a:solidFill>
                <a:latin typeface="Times New Roman"/>
                <a:ea typeface="华文细黑"/>
                <a:cs typeface="Times New Roman"/>
              </a:rPr>
              <a:t>眉之急</a:t>
            </a:r>
            <a:r>
              <a:rPr lang="zh-CN" altLang="zh-CN" sz="2800" kern="100" dirty="0">
                <a:solidFill>
                  <a:prstClr val="black"/>
                </a:solidFill>
                <a:latin typeface="Times New Roman"/>
                <a:ea typeface="华文细黑"/>
                <a:cs typeface="Times New Roman"/>
              </a:rPr>
              <a:t>的需要。质、押是借贷的担保形式，由质库、解库等机构经营。质属于动产担保，它必须转移动产的占有；押属于不动产担保，通常将抵押物的契约交付债权人即可。债务人违约时，债权人可用变卖价款优先受偿。典作为不动产转移的一种形式是在宋代形成和发展起来的。其特点是典权人向出典人支付典价后，在典期内就占有了出典人典产的使用权和收益支配权，出典人也不必向典权人支付利息。宋代的商业贸易非常发达，但存在着通货紧缩现象，故赊买赊卖行为也很普遍，几乎生产、流通、消费领域的所有物品都能进行赊买赊卖。从实际效果看，它解决了军需、加强了流通，更重要的一点，它对束缚生产流通扩大和发展的高利贷构成了冲击。</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839030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5330" y="137427"/>
            <a:ext cx="11449272" cy="658639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1917</a:t>
            </a:r>
            <a:r>
              <a:rPr lang="zh-CN" altLang="zh-CN" sz="2800" kern="100" dirty="0">
                <a:solidFill>
                  <a:prstClr val="black"/>
                </a:solidFill>
                <a:latin typeface="Times New Roman"/>
                <a:ea typeface="华文细黑"/>
                <a:cs typeface="Times New Roman"/>
              </a:rPr>
              <a:t>年王国维写了《殷卜辞中所见先公先王考》及《续考》，证明《史记</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殷本纪》与《世本》所载殷王世系几乎皆可由卜辞资料印证，是基本可靠的。论文无可辩驳地证明《殷本纪》所载的商王朝是确实存在的</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indent="711200" algn="just">
              <a:lnSpc>
                <a:spcPct val="150000"/>
              </a:lnSpc>
              <a:spcAft>
                <a:spcPts val="0"/>
              </a:spcAft>
            </a:pPr>
            <a:r>
              <a:rPr lang="zh-CN" altLang="zh-CN" sz="2800" kern="100" dirty="0">
                <a:latin typeface="Times New Roman"/>
                <a:ea typeface="华文细黑"/>
                <a:cs typeface="Times New Roman"/>
              </a:rPr>
              <a:t>甲骨文的发现也使《史记》之类的历史文献中有关中国古史记载的可信性增强。因为这一发现促使史学家们想到，既然《殷本纪》中的商王世系基本可信，司马迁的《史记》也确如刘向、扬雄所言是一部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，那么司马迁在《史记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夏本纪》中所记录的夏王朝与夏王世系恐怕也不是向壁虚构。特别是在</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世纪</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年代疑古思潮流行时期，甲骨文资料证实了《殷本纪》与《世本》的可靠程度，也使历史学家开始摆脱困惑，对古典文献的可靠性恢复了信心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331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5330" y="73126"/>
            <a:ext cx="11449272" cy="6586394"/>
          </a:xfrm>
          <a:prstGeom prst="rect">
            <a:avLst/>
          </a:prstGeom>
        </p:spPr>
        <p:txBody>
          <a:bodyPr wrap="square" lIns="121898" tIns="60948" rIns="121898" bIns="60948">
            <a:spAutoFit/>
          </a:bodyPr>
          <a:lstStyle/>
          <a:p>
            <a:pPr indent="711200" algn="just">
              <a:lnSpc>
                <a:spcPct val="150000"/>
              </a:lnSpc>
              <a:spcAft>
                <a:spcPts val="0"/>
              </a:spcAft>
            </a:pPr>
            <a:r>
              <a:rPr lang="zh-CN" altLang="zh-CN" sz="2800" kern="100" dirty="0">
                <a:latin typeface="Times New Roman"/>
                <a:ea typeface="华文细黑"/>
                <a:cs typeface="Times New Roman"/>
              </a:rPr>
              <a:t>甲骨文的发现同时引发了震撼中外学术界的殷墟发掘。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五四运动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促使中国的历史学界发生两大变化：一是提倡实事求是的科学态度，古史辨派对一切经不住史证的旧史学的无情批判，使人痛感中国古史上科学的考古资料的极端贫乏；二是历史唯物主义在史学界产生了巨大影响。</a:t>
            </a:r>
            <a:r>
              <a:rPr lang="en-US" altLang="zh-CN" sz="2800" kern="100" dirty="0">
                <a:latin typeface="Times New Roman"/>
                <a:ea typeface="华文细黑"/>
                <a:cs typeface="Courier New"/>
              </a:rPr>
              <a:t>1925</a:t>
            </a:r>
            <a:r>
              <a:rPr lang="zh-CN" altLang="zh-CN" sz="2800" kern="100" dirty="0">
                <a:latin typeface="Times New Roman"/>
                <a:ea typeface="华文细黑"/>
                <a:cs typeface="Times New Roman"/>
              </a:rPr>
              <a:t>年王国维在清华国学研究院讲授《古史新证》，力倡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二重证据法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，亦使中国历史学研究者开始注重地下出土的新材料。这些历史因素对近代考古学在中国的兴起具有催生作用。</a:t>
            </a:r>
            <a:r>
              <a:rPr lang="en-US" altLang="zh-CN" sz="2800" kern="100" dirty="0">
                <a:latin typeface="Times New Roman"/>
                <a:ea typeface="华文细黑"/>
                <a:cs typeface="Courier New"/>
              </a:rPr>
              <a:t>1928</a:t>
            </a:r>
            <a:r>
              <a:rPr lang="zh-CN" altLang="zh-CN" sz="2800" kern="100" dirty="0">
                <a:latin typeface="Times New Roman"/>
                <a:ea typeface="华文细黑"/>
                <a:cs typeface="Times New Roman"/>
              </a:rPr>
              <a:t>年秋，当时的中央研究院历史语言研究所开始发掘殷墟，其最初的目的乃是继续寻找甲骨。而第二次发掘时，已从主要寻找甲骨变成了对整个遗址所有遗存的科学发掘。</a:t>
            </a:r>
            <a:endParaRPr lang="zh-CN" altLang="zh-CN" sz="1050" kern="100" dirty="0">
              <a:effectLst/>
              <a:latin typeface="宋体"/>
              <a:cs typeface="Courier New"/>
            </a:endParaRPr>
          </a:p>
        </p:txBody>
      </p:sp>
    </p:spTree>
    <p:extLst>
      <p:ext uri="{BB962C8B-B14F-4D97-AF65-F5344CB8AC3E}">
        <p14:creationId xmlns:p14="http://schemas.microsoft.com/office/powerpoint/2010/main" val="165504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5330" y="235844"/>
            <a:ext cx="11449272" cy="5858246"/>
          </a:xfrm>
          <a:prstGeom prst="rect">
            <a:avLst/>
          </a:prstGeom>
        </p:spPr>
        <p:txBody>
          <a:bodyPr wrap="square" lIns="121898" tIns="60948" rIns="121898" bIns="60948">
            <a:spAutoFit/>
          </a:bodyPr>
          <a:lstStyle/>
          <a:p>
            <a:pPr indent="711200" algn="just">
              <a:lnSpc>
                <a:spcPct val="150000"/>
              </a:lnSpc>
              <a:spcAft>
                <a:spcPts val="0"/>
              </a:spcAft>
            </a:pPr>
            <a:r>
              <a:rPr lang="zh-CN" altLang="zh-CN" sz="2800" kern="100" dirty="0">
                <a:latin typeface="Times New Roman"/>
                <a:ea typeface="华文细黑"/>
                <a:cs typeface="Times New Roman"/>
              </a:rPr>
              <a:t>甲骨文的发现还大大加速了对传统的中国文字学的改造。汉代以后中国的文字学家崇尚许慎的《说文解字》，传统的文字学主要是《说文》学；但由于北宋以来金石学的发展，特别是对金文的研究，已不断地用商周古文字对《说文》的文字学进行补充。到了清代，对金石学的研究进一步深入，使《说文》的权威性受到了较大的冲击。甲骨文的发现提供了汉字的早期形式，其构成离小篆甚远，多有象形、会意文字，令当时学者眼界大开。《说文》以小篆为本解释字源的理论难以维持，从此中国文字学就进入了一个新的时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1200"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摘编自朱凤瀚《近百年来的殷墟甲骨文研究》</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4755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5330" y="45418"/>
            <a:ext cx="11449272"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latin typeface="Times New Roman"/>
                <a:ea typeface="华文细黑"/>
                <a:cs typeface="Times New Roman"/>
              </a:rPr>
              <a:t>第一时段</a:t>
            </a:r>
            <a:r>
              <a:rPr lang="en-US" altLang="zh-CN" sz="2800" b="1" kern="100" dirty="0" smtClean="0">
                <a:latin typeface="Times New Roman"/>
                <a:ea typeface="华文细黑"/>
                <a:cs typeface="Courier New"/>
              </a:rPr>
              <a:t>(</a:t>
            </a:r>
            <a:r>
              <a:rPr lang="zh-CN" altLang="zh-CN" sz="2800" b="1" kern="100" dirty="0" smtClean="0">
                <a:latin typeface="Times New Roman"/>
                <a:ea typeface="华文细黑"/>
                <a:cs typeface="Times New Roman"/>
              </a:rPr>
              <a:t>约</a:t>
            </a:r>
            <a:r>
              <a:rPr lang="en-US" altLang="zh-CN" sz="2800" b="1" kern="100" dirty="0" smtClean="0">
                <a:latin typeface="Times New Roman"/>
                <a:ea typeface="华文细黑"/>
                <a:cs typeface="Courier New"/>
              </a:rPr>
              <a:t>5</a:t>
            </a:r>
            <a:r>
              <a:rPr lang="zh-CN" altLang="zh-CN" sz="2800" b="1" kern="100" dirty="0" smtClean="0">
                <a:latin typeface="Times New Roman"/>
                <a:ea typeface="华文细黑"/>
                <a:cs typeface="Times New Roman"/>
              </a:rPr>
              <a:t>分钟</a:t>
            </a:r>
            <a:r>
              <a:rPr lang="en-US" altLang="zh-CN" sz="2800" b="1" kern="100" dirty="0" smtClean="0">
                <a:latin typeface="Times New Roman"/>
                <a:ea typeface="华文细黑"/>
                <a:cs typeface="Courier New"/>
              </a:rPr>
              <a:t>)</a:t>
            </a:r>
            <a:r>
              <a:rPr lang="zh-CN" altLang="zh-CN" sz="2800" b="1" kern="100" dirty="0" smtClean="0">
                <a:latin typeface="Times New Roman"/>
                <a:ea typeface="华文细黑"/>
                <a:cs typeface="Times New Roman"/>
              </a:rPr>
              <a:t>：整体把握</a:t>
            </a:r>
            <a:endParaRPr lang="zh-CN" altLang="zh-CN" sz="1050" b="1"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圈点阅读：边读边圈画关键词句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文眼句、中心句、结论句、过渡句及反复强化的词语</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整体感知：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本文论述的中心是什么</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7" name="TextBox 6"/>
          <p:cNvSpPr txBox="1"/>
          <p:nvPr/>
        </p:nvSpPr>
        <p:spPr>
          <a:xfrm>
            <a:off x="5008913" y="278172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8582" y="3433052"/>
            <a:ext cx="11162246" cy="324633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这篇考古论文以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殷墟甲骨文的发现对中国学术界产生了巨大而</a:t>
            </a:r>
            <a:r>
              <a:rPr lang="zh-CN" altLang="zh-CN" sz="2800" kern="100" dirty="0" smtClean="0">
                <a:latin typeface="Times New Roman"/>
                <a:ea typeface="华文细黑"/>
                <a:cs typeface="Times New Roman"/>
              </a:rPr>
              <a:t>深</a:t>
            </a:r>
            <a:r>
              <a:rPr lang="zh-CN" altLang="zh-CN" sz="2800" kern="100" spc="-100" dirty="0">
                <a:latin typeface="Times New Roman"/>
                <a:ea typeface="华文细黑"/>
                <a:cs typeface="Times New Roman"/>
              </a:rPr>
              <a:t>远的影响</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为中心，分别谈了四个方面的影响：甲骨文的发现证实了商王朝的存在，甲骨文的发现也使《史记》之类的历史文献中有关中国古史记载的可信性增强，甲骨文的发现同时引发了震撼中外学术界的殷墟发掘，甲骨文的发现还大大加速了对传统的中国文字学的改造</a:t>
            </a:r>
            <a:r>
              <a:rPr lang="zh-CN" altLang="zh-CN" sz="2800" kern="100" spc="-100" dirty="0" smtClean="0">
                <a:latin typeface="Times New Roman"/>
                <a:ea typeface="华文细黑"/>
                <a:cs typeface="Times New Roman"/>
              </a:rPr>
              <a:t>。</a:t>
            </a:r>
            <a:endParaRPr lang="en-US" altLang="zh-CN" sz="2800" kern="100" spc="-100" dirty="0">
              <a:latin typeface="Times New Roman"/>
              <a:ea typeface="华文细黑"/>
              <a:cs typeface="Times New Roman"/>
            </a:endParaRPr>
          </a:p>
        </p:txBody>
      </p:sp>
    </p:spTree>
    <p:extLst>
      <p:ext uri="{BB962C8B-B14F-4D97-AF65-F5344CB8AC3E}">
        <p14:creationId xmlns:p14="http://schemas.microsoft.com/office/powerpoint/2010/main" val="3505031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05360"/>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本文的论述思路是怎样的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8" name="TextBox 7"/>
          <p:cNvSpPr txBox="1"/>
          <p:nvPr/>
        </p:nvSpPr>
        <p:spPr>
          <a:xfrm>
            <a:off x="5333889" y="64452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矩形 10"/>
          <p:cNvSpPr/>
          <p:nvPr/>
        </p:nvSpPr>
        <p:spPr>
          <a:xfrm>
            <a:off x="406574" y="1341562"/>
            <a:ext cx="11162246" cy="19495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全文共五段，分为两部分：第一部分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，总写，提出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殷墟</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骨文的发现对中国学术界产生了巨大而深远的影响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的观点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第二</a:t>
            </a:r>
            <a:r>
              <a:rPr lang="zh-CN" altLang="zh-CN" sz="2800" kern="100" dirty="0">
                <a:latin typeface="Times New Roman"/>
                <a:ea typeface="华文细黑"/>
                <a:cs typeface="Times New Roman"/>
              </a:rPr>
              <a:t>部分</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，分写，每段写一个影响</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061770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1" grpId="0" animBg="1"/>
      <p:bldP spid="11"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5488028"/>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48451" y="180198"/>
            <a:ext cx="11679403"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第二时段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9</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：真题训练</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下列关于原文内容的表述，不正确的一项是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殷墟甲骨文是商代后期王公贵族占卜吉凶时写刻在龟甲或兽骨上的文字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它</a:t>
            </a:r>
            <a:r>
              <a:rPr lang="zh-CN" altLang="zh-CN" sz="2800" kern="100" dirty="0">
                <a:latin typeface="Times New Roman"/>
                <a:ea typeface="华文细黑"/>
                <a:cs typeface="Times New Roman"/>
              </a:rPr>
              <a:t>的发现对中国学术界产生了深远的影响。</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在殷墟甲骨文发现之前，人们只能从有限的文献记载中了解到中国</a:t>
            </a:r>
            <a:r>
              <a:rPr lang="zh-CN" altLang="zh-CN" sz="2800" kern="100" dirty="0" smtClean="0">
                <a:latin typeface="Times New Roman"/>
                <a:ea typeface="华文细黑"/>
                <a:cs typeface="Times New Roman"/>
              </a:rPr>
              <a:t>历史</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上</a:t>
            </a:r>
            <a:r>
              <a:rPr lang="zh-CN" altLang="zh-CN" sz="2800" kern="100" dirty="0">
                <a:latin typeface="Times New Roman"/>
                <a:ea typeface="华文细黑"/>
                <a:cs typeface="Times New Roman"/>
              </a:rPr>
              <a:t>存在过一个商王朝，然而这些文献却并非成于商代。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由于缺少成于商代的文字史料，因此从稳妥的角度出发，胡适认为</a:t>
            </a:r>
            <a:r>
              <a:rPr lang="zh-CN" altLang="zh-CN" sz="2800" kern="100" dirty="0" smtClean="0">
                <a:latin typeface="Times New Roman"/>
                <a:ea typeface="华文细黑"/>
                <a:cs typeface="Times New Roman"/>
              </a:rPr>
              <a:t>古史</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研究</a:t>
            </a:r>
            <a:r>
              <a:rPr lang="zh-CN" altLang="zh-CN" sz="2800" kern="100" dirty="0">
                <a:latin typeface="Times New Roman"/>
                <a:ea typeface="华文细黑"/>
                <a:cs typeface="Times New Roman"/>
              </a:rPr>
              <a:t>大致可从西周时代开始进行。</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D.1917</a:t>
            </a:r>
            <a:r>
              <a:rPr lang="zh-CN" altLang="zh-CN" sz="2800" kern="100" dirty="0">
                <a:latin typeface="Times New Roman"/>
                <a:ea typeface="华文细黑"/>
                <a:cs typeface="Times New Roman"/>
              </a:rPr>
              <a:t>年王国维写的《殷卜辞中所见先公先王考》及《续考》，证明</a:t>
            </a:r>
            <a:r>
              <a:rPr lang="zh-CN" altLang="zh-CN" sz="2800" kern="100" dirty="0" smtClean="0">
                <a:latin typeface="Times New Roman"/>
                <a:ea typeface="华文细黑"/>
                <a:cs typeface="Times New Roman"/>
              </a:rPr>
              <a:t>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史记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殷本纪》所载内容的真实性。</a:t>
            </a:r>
            <a:endParaRPr lang="zh-CN" altLang="zh-CN" sz="1050" kern="100" dirty="0">
              <a:effectLst/>
              <a:latin typeface="宋体"/>
              <a:cs typeface="Courier New"/>
            </a:endParaRPr>
          </a:p>
        </p:txBody>
      </p:sp>
      <p:sp>
        <p:nvSpPr>
          <p:cNvPr id="4" name="TextBox 3"/>
          <p:cNvSpPr txBox="1"/>
          <p:nvPr/>
        </p:nvSpPr>
        <p:spPr>
          <a:xfrm>
            <a:off x="7532229" y="102813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13271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407338"/>
            <a:ext cx="9492168" cy="656846"/>
          </a:xfrm>
          <a:prstGeom prst="rect">
            <a:avLst/>
          </a:prstGeom>
        </p:spPr>
        <p:txBody>
          <a:bodyPr wrap="square">
            <a:spAutoFit/>
          </a:bodyPr>
          <a:lstStyle/>
          <a:p>
            <a:pPr algn="just">
              <a:lnSpc>
                <a:spcPct val="150000"/>
              </a:lnSpc>
              <a:spcAft>
                <a:spcPts val="0"/>
              </a:spcAft>
            </a:pPr>
            <a:r>
              <a:rPr lang="en-US" altLang="zh-CN" sz="2800" kern="100" cap="all" dirty="0" smtClean="0">
                <a:solidFill>
                  <a:srgbClr val="C00000"/>
                </a:solidFill>
                <a:latin typeface="Times New Roman"/>
                <a:ea typeface="华文细黑"/>
                <a:cs typeface="Courier New"/>
              </a:rPr>
              <a:t>D</a:t>
            </a:r>
            <a:r>
              <a:rPr lang="zh-CN" altLang="zh-CN" sz="2800" kern="100" cap="all" dirty="0">
                <a:solidFill>
                  <a:srgbClr val="C00000"/>
                </a:solidFill>
                <a:latin typeface="Times New Roman"/>
                <a:ea typeface="华文细黑"/>
                <a:cs typeface="Times New Roman"/>
              </a:rPr>
              <a:t>项以偏概全。对照原文</a:t>
            </a:r>
            <a:r>
              <a:rPr lang="en-US" altLang="zh-CN" sz="2800" kern="100" cap="all" dirty="0">
                <a:solidFill>
                  <a:srgbClr val="C00000"/>
                </a:solidFill>
                <a:latin typeface="宋体"/>
                <a:ea typeface="华文细黑"/>
                <a:cs typeface="Times New Roman"/>
              </a:rPr>
              <a:t>“</a:t>
            </a:r>
            <a:r>
              <a:rPr lang="zh-CN" altLang="zh-CN" sz="2800" kern="100" cap="all" dirty="0">
                <a:solidFill>
                  <a:srgbClr val="C00000"/>
                </a:solidFill>
                <a:latin typeface="Times New Roman"/>
                <a:ea typeface="华文细黑"/>
                <a:cs typeface="Times New Roman"/>
              </a:rPr>
              <a:t>证明《史记</a:t>
            </a:r>
            <a:r>
              <a:rPr lang="en-US" altLang="zh-CN" sz="2800" kern="100" cap="all" dirty="0">
                <a:solidFill>
                  <a:srgbClr val="C00000"/>
                </a:solidFill>
                <a:latin typeface="Times New Roman"/>
                <a:ea typeface="华文细黑"/>
                <a:cs typeface="Courier New"/>
              </a:rPr>
              <a:t>·</a:t>
            </a:r>
            <a:r>
              <a:rPr lang="zh-CN" altLang="zh-CN" sz="2800" kern="100" cap="all" dirty="0">
                <a:solidFill>
                  <a:srgbClr val="C00000"/>
                </a:solidFill>
                <a:latin typeface="Times New Roman"/>
                <a:ea typeface="华文细黑"/>
                <a:cs typeface="Times New Roman"/>
              </a:rPr>
              <a:t>殷本纪》</a:t>
            </a:r>
            <a:r>
              <a:rPr lang="zh-CN" altLang="zh-CN" sz="2800" kern="100" cap="all" dirty="0" smtClean="0">
                <a:solidFill>
                  <a:srgbClr val="C00000"/>
                </a:solidFill>
                <a:latin typeface="Times New Roman"/>
                <a:ea typeface="华文细黑"/>
                <a:cs typeface="Times New Roman"/>
              </a:rPr>
              <a:t>与</a:t>
            </a:r>
            <a:r>
              <a:rPr lang="zh-CN" altLang="zh-CN" sz="2800" kern="100" cap="all" dirty="0">
                <a:solidFill>
                  <a:srgbClr val="C00000"/>
                </a:solidFill>
                <a:latin typeface="Times New Roman"/>
                <a:ea typeface="华文细黑"/>
                <a:cs typeface="Times New Roman"/>
              </a:rPr>
              <a:t>《世本》</a:t>
            </a:r>
            <a:endParaRPr lang="zh-CN" altLang="zh-CN" sz="2800" kern="100" cap="all"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2677656"/>
          </a:xfrm>
          <a:prstGeom prst="rect">
            <a:avLst/>
          </a:prstGeom>
        </p:spPr>
        <p:txBody>
          <a:bodyPr>
            <a:spAutoFit/>
          </a:bodyPr>
          <a:lstStyle/>
          <a:p>
            <a:pPr lvl="0" algn="just">
              <a:lnSpc>
                <a:spcPct val="150000"/>
              </a:lnSpc>
            </a:pPr>
            <a:r>
              <a:rPr lang="zh-CN" altLang="zh-CN" sz="2800" kern="100" cap="all" dirty="0" smtClean="0">
                <a:solidFill>
                  <a:srgbClr val="C00000"/>
                </a:solidFill>
                <a:latin typeface="Times New Roman"/>
                <a:ea typeface="华文细黑"/>
                <a:cs typeface="Times New Roman"/>
              </a:rPr>
              <a:t>所</a:t>
            </a:r>
            <a:r>
              <a:rPr lang="zh-CN" altLang="zh-CN" sz="2800" kern="100" cap="all" dirty="0">
                <a:solidFill>
                  <a:srgbClr val="C00000"/>
                </a:solidFill>
                <a:latin typeface="Times New Roman"/>
                <a:ea typeface="华文细黑"/>
                <a:cs typeface="Times New Roman"/>
              </a:rPr>
              <a:t>载殷王世系几乎皆可由卜辞资料印证，是基本可靠的</a:t>
            </a:r>
            <a:r>
              <a:rPr lang="en-US" altLang="zh-CN" sz="2800" kern="100" cap="all" dirty="0">
                <a:solidFill>
                  <a:srgbClr val="C00000"/>
                </a:solidFill>
                <a:latin typeface="宋体"/>
                <a:ea typeface="华文细黑"/>
                <a:cs typeface="Times New Roman"/>
              </a:rPr>
              <a:t>”</a:t>
            </a:r>
            <a:r>
              <a:rPr lang="zh-CN" altLang="zh-CN" sz="2800" kern="100" cap="all" dirty="0">
                <a:solidFill>
                  <a:srgbClr val="C00000"/>
                </a:solidFill>
                <a:latin typeface="Times New Roman"/>
                <a:ea typeface="华文细黑"/>
                <a:cs typeface="Times New Roman"/>
              </a:rPr>
              <a:t>，可知王国维写的《殷卜辞中所见先公先王考》及《续考》只是对《史记</a:t>
            </a:r>
            <a:r>
              <a:rPr lang="en-US" altLang="zh-CN" sz="2800" kern="100" cap="all" dirty="0">
                <a:solidFill>
                  <a:srgbClr val="C00000"/>
                </a:solidFill>
                <a:latin typeface="Times New Roman"/>
                <a:ea typeface="华文细黑"/>
                <a:cs typeface="Courier New"/>
              </a:rPr>
              <a:t>·</a:t>
            </a:r>
            <a:r>
              <a:rPr lang="zh-CN" altLang="zh-CN" sz="2800" kern="100" cap="all" dirty="0">
                <a:solidFill>
                  <a:srgbClr val="C00000"/>
                </a:solidFill>
                <a:latin typeface="Times New Roman"/>
                <a:ea typeface="华文细黑"/>
                <a:cs typeface="Times New Roman"/>
              </a:rPr>
              <a:t>殷本纪》记载的</a:t>
            </a:r>
            <a:r>
              <a:rPr lang="en-US" altLang="zh-CN" sz="2800" kern="100" cap="all" dirty="0">
                <a:solidFill>
                  <a:srgbClr val="C00000"/>
                </a:solidFill>
                <a:latin typeface="宋体"/>
                <a:ea typeface="华文细黑"/>
                <a:cs typeface="Times New Roman"/>
              </a:rPr>
              <a:t>“</a:t>
            </a:r>
            <a:r>
              <a:rPr lang="zh-CN" altLang="zh-CN" sz="2800" kern="100" cap="all" dirty="0">
                <a:solidFill>
                  <a:srgbClr val="C00000"/>
                </a:solidFill>
                <a:latin typeface="Times New Roman"/>
                <a:ea typeface="华文细黑"/>
                <a:cs typeface="Times New Roman"/>
              </a:rPr>
              <a:t>殷王世系</a:t>
            </a:r>
            <a:r>
              <a:rPr lang="en-US" altLang="zh-CN" sz="2800" kern="100" cap="all" dirty="0">
                <a:solidFill>
                  <a:srgbClr val="C00000"/>
                </a:solidFill>
                <a:latin typeface="宋体"/>
                <a:ea typeface="华文细黑"/>
                <a:cs typeface="Times New Roman"/>
              </a:rPr>
              <a:t>”</a:t>
            </a:r>
            <a:r>
              <a:rPr lang="zh-CN" altLang="zh-CN" sz="2800" kern="100" cap="all" dirty="0">
                <a:solidFill>
                  <a:srgbClr val="C00000"/>
                </a:solidFill>
                <a:latin typeface="Times New Roman"/>
                <a:ea typeface="华文细黑"/>
                <a:cs typeface="Times New Roman"/>
              </a:rPr>
              <a:t>这一部分内容加以印证确认是可靠的，并不是对其全部内容的印证，故</a:t>
            </a:r>
            <a:r>
              <a:rPr lang="en-US" altLang="zh-CN" sz="2800" kern="100" cap="all" dirty="0">
                <a:solidFill>
                  <a:srgbClr val="C00000"/>
                </a:solidFill>
                <a:latin typeface="Times New Roman"/>
                <a:ea typeface="华文细黑"/>
                <a:cs typeface="Courier New"/>
              </a:rPr>
              <a:t>D</a:t>
            </a:r>
            <a:r>
              <a:rPr lang="zh-CN" altLang="zh-CN" sz="2800" kern="100" cap="all" dirty="0">
                <a:solidFill>
                  <a:srgbClr val="C00000"/>
                </a:solidFill>
                <a:latin typeface="Times New Roman"/>
                <a:ea typeface="华文细黑"/>
                <a:cs typeface="Times New Roman"/>
              </a:rPr>
              <a:t>项错误。</a:t>
            </a:r>
            <a:endParaRPr lang="zh-CN" altLang="zh-CN" sz="1050" kern="100" cap="all" dirty="0">
              <a:solidFill>
                <a:srgbClr val="C00000"/>
              </a:solidFill>
              <a:latin typeface="宋体"/>
              <a:cs typeface="Courier New"/>
            </a:endParaRPr>
          </a:p>
        </p:txBody>
      </p:sp>
    </p:spTree>
    <p:extLst>
      <p:ext uri="{BB962C8B-B14F-4D97-AF65-F5344CB8AC3E}">
        <p14:creationId xmlns:p14="http://schemas.microsoft.com/office/powerpoint/2010/main" val="255625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2341166"/>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48451" y="308621"/>
            <a:ext cx="1167940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下列理解和分析，不符合原文意思的一项是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世纪</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年代疑古思潮流行时期，一些历史学家对《世本》的</a:t>
            </a:r>
            <a:r>
              <a:rPr lang="zh-CN" altLang="zh-CN" sz="2800" kern="100" dirty="0" smtClean="0">
                <a:latin typeface="Times New Roman"/>
                <a:ea typeface="华文细黑"/>
                <a:cs typeface="Times New Roman"/>
              </a:rPr>
              <a:t>可靠性</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将信将疑</a:t>
            </a:r>
            <a:r>
              <a:rPr lang="zh-CN" altLang="zh-CN" sz="2800" kern="100" dirty="0">
                <a:latin typeface="Times New Roman"/>
                <a:ea typeface="华文细黑"/>
                <a:cs typeface="Times New Roman"/>
              </a:rPr>
              <a:t>，认为其中记载的一些内容恐怕是虚构的。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旧史学的研究既缺少实事求是的科学态度，又缺乏科学的考古资料，</a:t>
            </a:r>
            <a:r>
              <a:rPr lang="zh-CN" altLang="zh-CN" sz="2800" kern="100" dirty="0" smtClean="0">
                <a:latin typeface="Times New Roman"/>
                <a:ea typeface="华文细黑"/>
                <a:cs typeface="Times New Roman"/>
              </a:rPr>
              <a:t>因</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而</a:t>
            </a:r>
            <a:r>
              <a:rPr lang="zh-CN" altLang="zh-CN" sz="2800" kern="100" dirty="0">
                <a:latin typeface="Times New Roman"/>
                <a:ea typeface="华文细黑"/>
                <a:cs typeface="Times New Roman"/>
              </a:rPr>
              <a:t>它受到古史辨派的无情批判。</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王国维的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二重证据法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让中国历史学研究者认识到，在考证古史时</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仅</a:t>
            </a:r>
            <a:r>
              <a:rPr lang="zh-CN" altLang="zh-CN" sz="2800" kern="100" dirty="0">
                <a:latin typeface="Times New Roman"/>
                <a:ea typeface="华文细黑"/>
                <a:cs typeface="Times New Roman"/>
              </a:rPr>
              <a:t>要注重历史文献的记载，也要重视地下出土的新材料。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许慎的《说文解字》没有利用汉字的早期形式，而主要依据小篆来</a:t>
            </a:r>
            <a:r>
              <a:rPr lang="zh-CN" altLang="zh-CN" sz="2800" kern="100" dirty="0" smtClean="0">
                <a:latin typeface="Times New Roman"/>
                <a:ea typeface="华文细黑"/>
                <a:cs typeface="Times New Roman"/>
              </a:rPr>
              <a:t>研究</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古文字</a:t>
            </a:r>
            <a:r>
              <a:rPr lang="zh-CN" altLang="zh-CN" sz="2800" kern="100" dirty="0">
                <a:latin typeface="Times New Roman"/>
                <a:ea typeface="华文细黑"/>
                <a:cs typeface="Times New Roman"/>
              </a:rPr>
              <a:t>，这使它在解释字源方面存在着一定的不足。</a:t>
            </a:r>
            <a:endParaRPr lang="zh-CN" altLang="zh-CN" sz="1050" kern="100" dirty="0">
              <a:effectLst/>
              <a:latin typeface="宋体"/>
              <a:cs typeface="Courier New"/>
            </a:endParaRPr>
          </a:p>
        </p:txBody>
      </p:sp>
      <p:sp>
        <p:nvSpPr>
          <p:cNvPr id="4" name="TextBox 3"/>
          <p:cNvSpPr txBox="1"/>
          <p:nvPr/>
        </p:nvSpPr>
        <p:spPr>
          <a:xfrm>
            <a:off x="7509966" y="50286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84976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407338"/>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项扩大概念范围。原文是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古史辨派对一切经</a:t>
            </a:r>
            <a:r>
              <a:rPr lang="zh-CN" altLang="zh-CN" sz="2800" kern="100" dirty="0" smtClean="0">
                <a:solidFill>
                  <a:srgbClr val="C00000"/>
                </a:solidFill>
                <a:latin typeface="Times New Roman"/>
                <a:ea typeface="华文细黑"/>
                <a:cs typeface="Times New Roman"/>
              </a:rPr>
              <a:t>不住</a:t>
            </a:r>
            <a:r>
              <a:rPr lang="zh-CN" altLang="zh-CN" sz="2800" kern="100" dirty="0">
                <a:solidFill>
                  <a:srgbClr val="C00000"/>
                </a:solidFill>
                <a:latin typeface="Times New Roman"/>
                <a:ea typeface="华文细黑"/>
                <a:cs typeface="Times New Roman"/>
              </a:rPr>
              <a:t>史证的</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2031325"/>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旧</a:t>
            </a:r>
            <a:r>
              <a:rPr lang="zh-CN" altLang="zh-CN" sz="2800" kern="100" dirty="0">
                <a:solidFill>
                  <a:srgbClr val="C00000"/>
                </a:solidFill>
                <a:latin typeface="Times New Roman"/>
                <a:ea typeface="华文细黑"/>
                <a:cs typeface="Times New Roman"/>
              </a:rPr>
              <a:t>史学的无情批判，使人痛感中国古史上科学的考古资料的极端贫乏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，其中古史辨派批判的是所有经不住史证的旧史学，并不包含那些能经住史证的旧史学，选项中扩大了概念</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旧史学</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的范围。</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04021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5043280"/>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48451" y="380629"/>
            <a:ext cx="1167940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根据原文内容，下列说法不正确的一项是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《尚书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盘庚》明显是后人改造过的文章，由此看来，尽管其中保留</a:t>
            </a:r>
            <a:r>
              <a:rPr lang="zh-CN" altLang="zh-CN" sz="2800" kern="100" dirty="0" smtClean="0">
                <a:latin typeface="Times New Roman"/>
                <a:ea typeface="华文细黑"/>
                <a:cs typeface="Times New Roman"/>
              </a:rPr>
              <a:t>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许多</a:t>
            </a:r>
            <a:r>
              <a:rPr lang="zh-CN" altLang="zh-CN" sz="2800" kern="100" dirty="0">
                <a:latin typeface="Times New Roman"/>
                <a:ea typeface="华文细黑"/>
                <a:cs typeface="Times New Roman"/>
              </a:rPr>
              <a:t>商人语言，但是仅凭此篇仍不足以证实商王朝的存在。</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若想证实司马迁在《史记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夏本纪》中记录的夏王朝与夏王世系的</a:t>
            </a:r>
            <a:r>
              <a:rPr lang="zh-CN" altLang="zh-CN" sz="2800" kern="100" dirty="0" smtClean="0">
                <a:latin typeface="Times New Roman"/>
                <a:ea typeface="华文细黑"/>
                <a:cs typeface="Times New Roman"/>
              </a:rPr>
              <a:t>客观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存在</a:t>
            </a:r>
            <a:r>
              <a:rPr lang="zh-CN" altLang="zh-CN" sz="2800" kern="100" dirty="0">
                <a:latin typeface="Times New Roman"/>
                <a:ea typeface="华文细黑"/>
                <a:cs typeface="Times New Roman"/>
              </a:rPr>
              <a:t>，还要依靠地下出土的新材料。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第二次殷墟发掘的目的发生了改变，是因为历史语言研究所认识到，</a:t>
            </a:r>
            <a:r>
              <a:rPr lang="zh-CN" altLang="zh-CN" sz="2800" kern="100" dirty="0" smtClean="0">
                <a:latin typeface="Times New Roman"/>
                <a:ea typeface="华文细黑"/>
                <a:cs typeface="Times New Roman"/>
              </a:rPr>
              <a:t>除</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了</a:t>
            </a:r>
            <a:r>
              <a:rPr lang="zh-CN" altLang="zh-CN" sz="2800" kern="100" dirty="0">
                <a:latin typeface="Times New Roman"/>
                <a:ea typeface="华文细黑"/>
                <a:cs typeface="Times New Roman"/>
              </a:rPr>
              <a:t>甲骨之外，遗址的其他遗存也可以作为研究中国历史的材料。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直至殷墟甲骨文被发现，学者们探究先民的造字之法才有所凭依，</a:t>
            </a:r>
            <a:r>
              <a:rPr lang="zh-CN" altLang="zh-CN" sz="2800" kern="100" dirty="0" smtClean="0">
                <a:latin typeface="Times New Roman"/>
                <a:ea typeface="华文细黑"/>
                <a:cs typeface="Times New Roman"/>
              </a:rPr>
              <a:t>从此</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中国</a:t>
            </a:r>
            <a:r>
              <a:rPr lang="zh-CN" altLang="zh-CN" sz="2800" kern="100" dirty="0">
                <a:latin typeface="Times New Roman"/>
                <a:ea typeface="华文细黑"/>
                <a:cs typeface="Times New Roman"/>
              </a:rPr>
              <a:t>的文字学就进入了一个新的时期。</a:t>
            </a:r>
            <a:endParaRPr lang="zh-CN" altLang="zh-CN" sz="1050" kern="100" dirty="0">
              <a:effectLst/>
              <a:latin typeface="宋体"/>
              <a:cs typeface="Courier New"/>
            </a:endParaRPr>
          </a:p>
        </p:txBody>
      </p:sp>
      <p:sp>
        <p:nvSpPr>
          <p:cNvPr id="4" name="TextBox 3"/>
          <p:cNvSpPr txBox="1"/>
          <p:nvPr/>
        </p:nvSpPr>
        <p:spPr>
          <a:xfrm>
            <a:off x="7175326" y="5918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1715438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312" y="333450"/>
            <a:ext cx="11563765" cy="5857477"/>
          </a:xfrm>
          <a:prstGeom prst="rect">
            <a:avLst/>
          </a:prstGeom>
        </p:spPr>
        <p:txBody>
          <a:bodyPr wrap="square" lIns="121898" tIns="60948" rIns="121898" bIns="60948">
            <a:spAutoFit/>
          </a:bodyPr>
          <a:lstStyle/>
          <a:p>
            <a:pPr indent="720000" algn="just">
              <a:lnSpc>
                <a:spcPct val="150000"/>
              </a:lnSpc>
              <a:spcAft>
                <a:spcPts val="0"/>
              </a:spcAft>
            </a:pPr>
            <a:r>
              <a:rPr lang="zh-CN" altLang="zh-CN" sz="2800" kern="100" dirty="0">
                <a:latin typeface="Times New Roman"/>
                <a:ea typeface="华文细黑"/>
                <a:cs typeface="Times New Roman"/>
              </a:rPr>
              <a:t>随着社会经济的发展，宋代商业贸易对货币的要求越来越高，但是社会中货币供给和流通状况不尽理想，表现为货币流通区域的割据性、货币供给数量的有限性，以及大量流通的铜铁钱细碎和不便携带的特性，其结果是抑制了经济发展。为了解决这类问题，在高度发达的造纸和印刷技术保障下，通过民间自发力量的作用和官府的强制推行，宋代社会陆续出现了诸如茶引、盐引、交子、关子和会子等新型纸质信用工具。茶引、盐引要求相关人员先用粮草或现钱的付出作为取得的条件，然后</a:t>
            </a:r>
            <a:r>
              <a:rPr lang="zh-CN" altLang="zh-CN" sz="2800" kern="100" spc="-50" dirty="0">
                <a:latin typeface="Times New Roman"/>
                <a:ea typeface="华文细黑"/>
                <a:cs typeface="Times New Roman"/>
              </a:rPr>
              <a:t>凭此类纸质信用工具异地兑取现钱或政府专卖货物。这些信用工具的使用，除了可发挥信用功能外，也使得政府和商人在专卖货物领域能够</a:t>
            </a:r>
            <a:r>
              <a:rPr lang="zh-CN" altLang="zh-CN" sz="2800" kern="100" spc="-50" dirty="0" smtClean="0">
                <a:latin typeface="Times New Roman"/>
                <a:ea typeface="华文细黑"/>
                <a:cs typeface="Times New Roman"/>
              </a:rPr>
              <a:t>共</a:t>
            </a:r>
            <a:r>
              <a:rPr lang="zh-CN" altLang="zh-CN" sz="2800" kern="100" spc="-50" dirty="0" smtClean="0">
                <a:solidFill>
                  <a:prstClr val="black"/>
                </a:solidFill>
                <a:latin typeface="Times New Roman"/>
                <a:ea typeface="华文细黑"/>
                <a:cs typeface="Times New Roman"/>
              </a:rPr>
              <a:t>同</a:t>
            </a:r>
            <a:r>
              <a:rPr lang="zh-CN" altLang="zh-CN" sz="2800" kern="100" spc="-50" dirty="0">
                <a:solidFill>
                  <a:prstClr val="black"/>
                </a:solidFill>
                <a:latin typeface="Times New Roman"/>
                <a:ea typeface="华文细黑"/>
                <a:cs typeface="Times New Roman"/>
              </a:rPr>
              <a:t>获利，</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3986339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407338"/>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D</a:t>
            </a:r>
            <a:r>
              <a:rPr lang="zh-CN" altLang="zh-CN" sz="2800" kern="100" dirty="0">
                <a:solidFill>
                  <a:srgbClr val="C00000"/>
                </a:solidFill>
                <a:latin typeface="Times New Roman"/>
                <a:ea typeface="华文细黑"/>
                <a:cs typeface="Times New Roman"/>
              </a:rPr>
              <a:t>项判断无据。</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学者们探究先民的造字之法才有</a:t>
            </a:r>
            <a:r>
              <a:rPr lang="zh-CN" altLang="zh-CN" sz="2800" kern="100" dirty="0" smtClean="0">
                <a:solidFill>
                  <a:srgbClr val="C00000"/>
                </a:solidFill>
                <a:latin typeface="Times New Roman"/>
                <a:ea typeface="华文细黑"/>
                <a:cs typeface="Times New Roman"/>
              </a:rPr>
              <a:t>所</a:t>
            </a:r>
            <a:r>
              <a:rPr lang="zh-CN" altLang="zh-CN" sz="2800" kern="100" dirty="0">
                <a:solidFill>
                  <a:srgbClr val="C00000"/>
                </a:solidFill>
                <a:latin typeface="Times New Roman"/>
                <a:ea typeface="华文细黑"/>
                <a:cs typeface="Times New Roman"/>
              </a:rPr>
              <a:t>凭依</a:t>
            </a:r>
            <a:r>
              <a:rPr lang="en-US" altLang="zh-CN" sz="2800" kern="100" dirty="0">
                <a:solidFill>
                  <a:srgbClr val="C00000"/>
                </a:solidFill>
                <a:latin typeface="宋体"/>
                <a:ea typeface="华文细黑"/>
                <a:cs typeface="Times New Roman"/>
              </a:rPr>
              <a:t>”</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1384995"/>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表述</a:t>
            </a:r>
            <a:r>
              <a:rPr lang="zh-CN" altLang="zh-CN" sz="2800" kern="100" dirty="0">
                <a:solidFill>
                  <a:srgbClr val="C00000"/>
                </a:solidFill>
                <a:latin typeface="Times New Roman"/>
                <a:ea typeface="华文细黑"/>
                <a:cs typeface="Times New Roman"/>
              </a:rPr>
              <a:t>错误。原文中有北宋金石学不断用商周古文字对《说文》进行补充，以及清代金石学进一步深入的内容。</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664450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380629"/>
            <a:ext cx="11679403" cy="5857477"/>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mj-ea"/>
                <a:ea typeface="+mj-ea"/>
                <a:cs typeface="Times New Roman"/>
              </a:rPr>
              <a:t>五、</a:t>
            </a:r>
            <a:r>
              <a:rPr lang="en-US" altLang="zh-CN" sz="2800" b="1" kern="100" dirty="0">
                <a:solidFill>
                  <a:srgbClr val="0000FF"/>
                </a:solidFill>
                <a:latin typeface="Times New Roman" pitchFamily="18" charset="0"/>
                <a:ea typeface="Times New Roman" pitchFamily="18" charset="0"/>
                <a:cs typeface="Times New Roman" pitchFamily="18" charset="0"/>
              </a:rPr>
              <a:t>(2016·</a:t>
            </a:r>
            <a:r>
              <a:rPr lang="zh-CN" altLang="zh-CN" sz="2800" b="1" kern="100" dirty="0">
                <a:solidFill>
                  <a:srgbClr val="0000FF"/>
                </a:solidFill>
                <a:latin typeface="Times New Roman" pitchFamily="18" charset="0"/>
                <a:ea typeface="+mj-ea"/>
                <a:cs typeface="Times New Roman" pitchFamily="18" charset="0"/>
              </a:rPr>
              <a:t>全国丙</a:t>
            </a:r>
            <a:r>
              <a:rPr lang="en-US" altLang="zh-CN" sz="2800" b="1" kern="100" dirty="0">
                <a:solidFill>
                  <a:srgbClr val="0000FF"/>
                </a:solidFill>
                <a:latin typeface="Times New Roman" pitchFamily="18" charset="0"/>
                <a:ea typeface="Times New Roman" pitchFamily="18" charset="0"/>
                <a:cs typeface="Times New Roman" pitchFamily="18" charset="0"/>
              </a:rPr>
              <a:t>)</a:t>
            </a:r>
            <a:r>
              <a:rPr lang="zh-CN" altLang="zh-CN" sz="2800" b="1" kern="100" dirty="0">
                <a:solidFill>
                  <a:srgbClr val="0000FF"/>
                </a:solidFill>
                <a:latin typeface="+mj-ea"/>
                <a:ea typeface="+mj-ea"/>
                <a:cs typeface="Times New Roman"/>
              </a:rPr>
              <a:t>阅读下面的文字，完成文后题目。</a:t>
            </a:r>
          </a:p>
          <a:p>
            <a:pPr indent="711200" algn="just">
              <a:lnSpc>
                <a:spcPct val="150000"/>
              </a:lnSpc>
              <a:spcAft>
                <a:spcPts val="0"/>
              </a:spcAft>
            </a:pPr>
            <a:r>
              <a:rPr lang="zh-CN" altLang="zh-CN" sz="2800" kern="100" dirty="0">
                <a:latin typeface="Times New Roman"/>
                <a:ea typeface="华文细黑"/>
                <a:cs typeface="Times New Roman"/>
              </a:rPr>
              <a:t>文学中有历史。当今历史学家大都认为，没有什么文献资料不是史料，不但文学作品，即如佛经、道藏、信札、家谱、账本、碑铭等也无一不是，而且随着史学研究领域的拓展，史料范围还在不断扩大。从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三言二拍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里可以看到晚明市井生活的真实面貌，这对于研究社会史的人几乎是一个常识。陈寅恪以诗证史，也为大家所熟悉。但在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以前，史料范围并非如此宽泛，文学作品在大多数史学家眼里也并非史料，有些文献到底属于文学还是史学，一两千年来都没有一致的看法。神话传说就是如此，其中相当突出的例子是《山海经》。</a:t>
            </a:r>
            <a:endParaRPr lang="zh-CN" altLang="zh-CN" sz="1050" kern="100" dirty="0">
              <a:effectLst/>
              <a:latin typeface="宋体"/>
              <a:cs typeface="Courier New"/>
            </a:endParaRPr>
          </a:p>
        </p:txBody>
      </p:sp>
    </p:spTree>
    <p:extLst>
      <p:ext uri="{BB962C8B-B14F-4D97-AF65-F5344CB8AC3E}">
        <p14:creationId xmlns:p14="http://schemas.microsoft.com/office/powerpoint/2010/main" val="2647755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117426"/>
            <a:ext cx="11679403" cy="6503807"/>
          </a:xfrm>
          <a:prstGeom prst="rect">
            <a:avLst/>
          </a:prstGeom>
        </p:spPr>
        <p:txBody>
          <a:bodyPr wrap="square" lIns="121898" tIns="60948" rIns="121898" bIns="60948">
            <a:spAutoFit/>
          </a:bodyPr>
          <a:lstStyle/>
          <a:p>
            <a:pPr indent="711200" algn="just">
              <a:lnSpc>
                <a:spcPct val="150000"/>
              </a:lnSpc>
              <a:spcAft>
                <a:spcPts val="0"/>
              </a:spcAft>
            </a:pPr>
            <a:r>
              <a:rPr lang="zh-CN" altLang="zh-CN" sz="2800" kern="100" dirty="0">
                <a:latin typeface="Times New Roman"/>
                <a:ea typeface="华文细黑"/>
                <a:cs typeface="Times New Roman"/>
              </a:rPr>
              <a:t>神话传说是文学，史前时代，无文字可征，只有传说，暂当历史。三皇五帝至今未曾坐实，但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炎黄子孙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经成为口头语，甚至成为历史共识。新的传说还会不断产生，能否成史颇为可疑，但以神话传说研究历史，却是一种重要的方法。在历史上，《山海经》究竟应归于文学还是史学，曾是死结。王国维《古史新证》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而疑古之过，乃并尧、舜、禹之人物而亦疑之，其于怀疑之态度及批评之精神不无可取，然惜于古史材料未尝为充分之处理也。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这些古史材料就包括《山海经》《穆天子传》等文献。在《汉书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艺文志》里，《山海经》列于数术类。此后该书在目录学里的角色转换过几次，《隋书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经籍志》将《山海经》列于史部地理类，也就是将它看成史书了。</a:t>
            </a:r>
            <a:endParaRPr lang="zh-CN" altLang="zh-CN" sz="1050" kern="100" dirty="0">
              <a:effectLst/>
              <a:latin typeface="宋体"/>
              <a:cs typeface="Courier New"/>
            </a:endParaRPr>
          </a:p>
        </p:txBody>
      </p:sp>
    </p:spTree>
    <p:extLst>
      <p:ext uri="{BB962C8B-B14F-4D97-AF65-F5344CB8AC3E}">
        <p14:creationId xmlns:p14="http://schemas.microsoft.com/office/powerpoint/2010/main" val="4034976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240096"/>
            <a:ext cx="11679403" cy="5857477"/>
          </a:xfrm>
          <a:prstGeom prst="rect">
            <a:avLst/>
          </a:prstGeom>
        </p:spPr>
        <p:txBody>
          <a:bodyPr wrap="square" lIns="121898" tIns="60948" rIns="121898" bIns="60948">
            <a:spAutoFit/>
          </a:bodyPr>
          <a:lstStyle/>
          <a:p>
            <a:pPr indent="711200" algn="just">
              <a:lnSpc>
                <a:spcPct val="150000"/>
              </a:lnSpc>
              <a:spcAft>
                <a:spcPts val="0"/>
              </a:spcAft>
            </a:pPr>
            <a:r>
              <a:rPr lang="zh-CN" altLang="zh-CN" sz="2800" kern="100" dirty="0">
                <a:latin typeface="Times New Roman"/>
                <a:ea typeface="华文细黑"/>
                <a:cs typeface="Times New Roman"/>
              </a:rPr>
              <a:t>历史是讲真实的，《山海经》一般被视为荒诞不经，连司马迁写《史记》都不敢采用。虽然《山海经》里平实的山川地理内容应归于史部，但其中大量的神话故事却显然有悖信史，所以清人编《四库全书》，言其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侈谈神怪，百无一真，是直小说之祖耳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，将其改列于子部小说家类。这个死结直到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后才大致解开。解开的途径有二：一是将《山海经》分而治之，不把它看作一部成于一人一时之书，神话归神话，历史归历史；二是神话中也有历史的成分在，仍可以之证史或补史。分而治之者，以为《山海经》中的《五藏山经》是比较雅正的部分，谭其骧就写了《〈五藏山经〉的地域范围》一文，分析《山经》写作时的地理知识水平</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32543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145134"/>
            <a:ext cx="11679403" cy="658639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将历史成分发掘出来的，自然以王国维用《山海经》来印证甲骨文中殷商先王亥为最明显的例子</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1200" algn="just">
              <a:lnSpc>
                <a:spcPct val="150000"/>
              </a:lnSpc>
              <a:spcAft>
                <a:spcPts val="0"/>
              </a:spcAft>
            </a:pPr>
            <a:r>
              <a:rPr lang="zh-CN" altLang="zh-CN" sz="2800" kern="100" dirty="0">
                <a:latin typeface="Times New Roman"/>
                <a:ea typeface="华文细黑"/>
                <a:cs typeface="Times New Roman"/>
              </a:rPr>
              <a:t>上面说的是介于文学与史学之间的文献，至于纯粹的文艺作品，当然也能从中发掘史料。但发掘史料是一回事，把整个作品当成真史就很可虑了。《红楼梦》反映了清代前期的历史现实没有错，可是如果过分坐实到具体历史人物身上，就未免失之穿凿了。戏说之类当然是文学，但读者观众往往误以为是历史。如中俄签订《尼布楚条约》，张诚、徐日</a:t>
            </a:r>
            <a:r>
              <a:rPr lang="zh-CN" altLang="zh-CN" sz="2800" kern="100" dirty="0">
                <a:latin typeface="宋体"/>
                <a:ea typeface="华文细黑"/>
                <a:cs typeface="宋体"/>
              </a:rPr>
              <a:t>昇</a:t>
            </a:r>
            <a:r>
              <a:rPr lang="zh-CN" altLang="zh-CN" sz="2800" kern="100" dirty="0">
                <a:latin typeface="楷体_GB2312"/>
                <a:ea typeface="华文细黑"/>
                <a:cs typeface="楷体_GB2312"/>
              </a:rPr>
              <a:t>当时担任与俄</a:t>
            </a:r>
            <a:r>
              <a:rPr lang="zh-CN" altLang="zh-CN" sz="2800" kern="100" dirty="0">
                <a:latin typeface="Times New Roman"/>
                <a:ea typeface="华文细黑"/>
                <a:cs typeface="Times New Roman"/>
              </a:rPr>
              <a:t>国谈判的翻译，工作是以拉丁语作为中介的，而电视剧《康熙王朝》中他们说的却是俄语，观众看到这个情节时被误导也就难以避免了。</a:t>
            </a:r>
            <a:endParaRPr lang="zh-CN" altLang="zh-CN" sz="1050" kern="100" dirty="0">
              <a:latin typeface="宋体"/>
              <a:cs typeface="Courier New"/>
            </a:endParaRPr>
          </a:p>
          <a:p>
            <a:pPr indent="711200"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摘编自周振鹤《历史中的文学与文学中的历史》</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035553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837506"/>
            <a:ext cx="11223676"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：整体把握</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圈点阅读：边读边圈画关键词句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文眼句、中心句、结论句、过渡句及反复强化的词语</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整体感知：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本文的论述中心是什么</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p:cNvSpPr txBox="1"/>
          <p:nvPr/>
        </p:nvSpPr>
        <p:spPr>
          <a:xfrm>
            <a:off x="5045857" y="357381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77576" y="4283962"/>
            <a:ext cx="11162246" cy="523220"/>
          </a:xfrm>
          <a:prstGeom prst="rect">
            <a:avLst/>
          </a:prstGeom>
          <a:solidFill>
            <a:schemeClr val="accent1">
              <a:lumMod val="20000"/>
              <a:lumOff val="80000"/>
            </a:schemeClr>
          </a:solidFill>
        </p:spPr>
        <p:txBody>
          <a:bodyPr wrap="square">
            <a:spAutoFit/>
          </a:bodyPr>
          <a:lstStyle/>
          <a:p>
            <a:r>
              <a:rPr lang="zh-CN" altLang="zh-CN" sz="2800" kern="100" dirty="0">
                <a:latin typeface="Times New Roman"/>
                <a:ea typeface="华文细黑"/>
                <a:cs typeface="Times New Roman"/>
              </a:rPr>
              <a:t>文学中有历史。</a:t>
            </a:r>
            <a:endParaRPr lang="zh-CN" altLang="en-US" sz="2800" dirty="0"/>
          </a:p>
        </p:txBody>
      </p:sp>
    </p:spTree>
    <p:extLst>
      <p:ext uri="{BB962C8B-B14F-4D97-AF65-F5344CB8AC3E}">
        <p14:creationId xmlns:p14="http://schemas.microsoft.com/office/powerpoint/2010/main" val="140768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405458"/>
            <a:ext cx="1122367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本文的论述思路是怎样的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8" name="TextBox 7"/>
          <p:cNvSpPr txBox="1"/>
          <p:nvPr/>
        </p:nvSpPr>
        <p:spPr>
          <a:xfrm>
            <a:off x="5347418" y="64540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22771" y="1269554"/>
            <a:ext cx="11273868" cy="4056476"/>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latin typeface="Times New Roman"/>
                <a:ea typeface="华文细黑"/>
                <a:cs typeface="Times New Roman"/>
              </a:rPr>
              <a:t>全文共四段，可分为三部分：第一部分</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，提出中心</a:t>
            </a:r>
            <a:r>
              <a:rPr lang="zh-CN" altLang="zh-CN" sz="2800" kern="100" dirty="0" smtClean="0">
                <a:latin typeface="Times New Roman"/>
                <a:ea typeface="华文细黑"/>
                <a:cs typeface="Times New Roman"/>
              </a:rPr>
              <a:t>论点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文学中有历史，并进一步指出在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运动以前，文学作品在大多数史学家眼中也并非史料，但以神话传说研究历史，已是一种重要的方法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第二</a:t>
            </a:r>
            <a:r>
              <a:rPr lang="zh-CN" altLang="zh-CN" sz="2800" kern="100" dirty="0">
                <a:latin typeface="Times New Roman"/>
                <a:ea typeface="华文细黑"/>
                <a:cs typeface="Times New Roman"/>
              </a:rPr>
              <a:t>部分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运动之后，也能从文学作品中发掘史料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第三</a:t>
            </a:r>
            <a:r>
              <a:rPr lang="zh-CN" altLang="zh-CN" sz="2800" kern="100" dirty="0">
                <a:latin typeface="Times New Roman"/>
                <a:ea typeface="华文细黑"/>
                <a:cs typeface="Times New Roman"/>
              </a:rPr>
              <a:t>部分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，对此作辩证分析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发掘史料是一回事，把整个作品当成真史就很可虑了</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1674475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4077866"/>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98954"/>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latin typeface="Times New Roman"/>
                <a:ea typeface="华文细黑"/>
                <a:cs typeface="Times New Roman"/>
              </a:rPr>
              <a:t>第二时段</a:t>
            </a:r>
            <a:r>
              <a:rPr lang="en-US" altLang="zh-CN" sz="2800" b="1" kern="100" dirty="0" smtClean="0">
                <a:latin typeface="Times New Roman"/>
                <a:ea typeface="华文细黑"/>
                <a:cs typeface="Courier New"/>
              </a:rPr>
              <a:t>(</a:t>
            </a:r>
            <a:r>
              <a:rPr lang="zh-CN" altLang="zh-CN" sz="2800" b="1" kern="100" dirty="0" smtClean="0">
                <a:latin typeface="Times New Roman"/>
                <a:ea typeface="华文细黑"/>
                <a:cs typeface="Times New Roman"/>
              </a:rPr>
              <a:t>约</a:t>
            </a:r>
            <a:r>
              <a:rPr lang="en-US" altLang="zh-CN" sz="2800" b="1" kern="100" dirty="0" smtClean="0">
                <a:latin typeface="Times New Roman"/>
                <a:ea typeface="华文细黑"/>
                <a:cs typeface="Courier New"/>
              </a:rPr>
              <a:t>9</a:t>
            </a:r>
            <a:r>
              <a:rPr lang="zh-CN" altLang="zh-CN" sz="2800" b="1" kern="100" dirty="0" smtClean="0">
                <a:latin typeface="Times New Roman"/>
                <a:ea typeface="华文细黑"/>
                <a:cs typeface="Times New Roman"/>
              </a:rPr>
              <a:t>分钟</a:t>
            </a:r>
            <a:r>
              <a:rPr lang="en-US" altLang="zh-CN" sz="2800" b="1" kern="100" dirty="0" smtClean="0">
                <a:latin typeface="Times New Roman"/>
                <a:ea typeface="华文细黑"/>
                <a:cs typeface="Courier New"/>
              </a:rPr>
              <a:t>)</a:t>
            </a:r>
            <a:r>
              <a:rPr lang="zh-CN" altLang="zh-CN" sz="2800" b="1" kern="100" dirty="0" smtClean="0">
                <a:latin typeface="Times New Roman"/>
                <a:ea typeface="华文细黑"/>
                <a:cs typeface="Times New Roman"/>
              </a:rPr>
              <a:t>：真题训练</a:t>
            </a:r>
            <a:endParaRPr lang="zh-CN" altLang="zh-CN" sz="1050" b="1"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下列关于原文内容的表述，不正确的一项是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在当今历史学界，历史学家的研究领域不断地扩展，各种体裁的</a:t>
            </a:r>
            <a:r>
              <a:rPr lang="zh-CN" altLang="zh-CN" sz="2800" kern="100" dirty="0" smtClean="0">
                <a:latin typeface="Times New Roman"/>
                <a:ea typeface="华文细黑"/>
                <a:cs typeface="Times New Roman"/>
              </a:rPr>
              <a:t>文学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作品</a:t>
            </a:r>
            <a:r>
              <a:rPr lang="zh-CN" altLang="zh-CN" sz="2800" kern="100" dirty="0">
                <a:latin typeface="Times New Roman"/>
                <a:ea typeface="华文细黑"/>
                <a:cs typeface="Times New Roman"/>
              </a:rPr>
              <a:t>都有可能成为他们研究历史的资料。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古代的史学家选取史料的范围比较狭窄，他们并未广泛采用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以诗</a:t>
            </a:r>
            <a:r>
              <a:rPr lang="zh-CN" altLang="zh-CN" sz="2800" kern="100" dirty="0" smtClean="0">
                <a:latin typeface="Times New Roman"/>
                <a:ea typeface="华文细黑"/>
                <a:cs typeface="Times New Roman"/>
              </a:rPr>
              <a:t>证</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或将小说用于社会历史研究之类的方法。</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王国维在《古史新证》中认为，有些历史学家如果能充分利用史料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就</a:t>
            </a:r>
            <a:r>
              <a:rPr lang="zh-CN" altLang="zh-CN" sz="2800" kern="100" dirty="0">
                <a:latin typeface="Times New Roman"/>
                <a:ea typeface="华文细黑"/>
                <a:cs typeface="Times New Roman"/>
              </a:rPr>
              <a:t>不会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疑古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，怀疑尧、舜、禹等人物的真实性。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历代学者对《山海经》有不同认知，《隋书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经籍志》把它列入史部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视为</a:t>
            </a:r>
            <a:r>
              <a:rPr lang="zh-CN" altLang="zh-CN" sz="2800" kern="100" dirty="0">
                <a:latin typeface="Times New Roman"/>
                <a:ea typeface="华文细黑"/>
                <a:cs typeface="Times New Roman"/>
              </a:rPr>
              <a:t>史书，王国维则把它作为古史材料看待</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TextBox 3"/>
          <p:cNvSpPr txBox="1"/>
          <p:nvPr/>
        </p:nvSpPr>
        <p:spPr>
          <a:xfrm>
            <a:off x="7573466" y="91799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2766116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2" name="矩形 1"/>
          <p:cNvSpPr/>
          <p:nvPr/>
        </p:nvSpPr>
        <p:spPr>
          <a:xfrm>
            <a:off x="2350809" y="407338"/>
            <a:ext cx="9682961" cy="656846"/>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项曲解文意。原文中说：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王国维《古史新证》说</a:t>
            </a:r>
            <a:r>
              <a:rPr lang="zh-CN" altLang="zh-CN" sz="2800" kern="100" spc="-100" dirty="0" smtClean="0">
                <a:solidFill>
                  <a:srgbClr val="C00000"/>
                </a:solidFill>
                <a:latin typeface="Times New Roman"/>
                <a:ea typeface="华文细黑"/>
                <a:cs typeface="Times New Roman"/>
              </a:rPr>
              <a:t>：</a:t>
            </a:r>
            <a:r>
              <a:rPr lang="en-US" altLang="zh-CN" sz="2800" kern="100" spc="-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而</a:t>
            </a:r>
            <a:r>
              <a:rPr lang="zh-CN" altLang="zh-CN" sz="2800" kern="100" dirty="0" smtClean="0">
                <a:solidFill>
                  <a:srgbClr val="C00000"/>
                </a:solidFill>
                <a:latin typeface="Times New Roman"/>
                <a:ea typeface="华文细黑"/>
                <a:cs typeface="Times New Roman"/>
              </a:rPr>
              <a:t>疑</a:t>
            </a:r>
            <a:endParaRPr lang="en-US" altLang="zh-CN" sz="2800" kern="100" dirty="0" smtClean="0">
              <a:solidFill>
                <a:srgbClr val="C00000"/>
              </a:solidFill>
              <a:latin typeface="Times New Roman"/>
              <a:ea typeface="华文细黑"/>
              <a:cs typeface="Times New Roman"/>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44294"/>
            <a:ext cx="11572430" cy="3323987"/>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古</a:t>
            </a:r>
            <a:r>
              <a:rPr lang="zh-CN" altLang="zh-CN" sz="2800" kern="100" dirty="0">
                <a:solidFill>
                  <a:srgbClr val="C00000"/>
                </a:solidFill>
                <a:latin typeface="Times New Roman"/>
                <a:ea typeface="华文细黑"/>
                <a:cs typeface="Times New Roman"/>
              </a:rPr>
              <a:t>之过，乃并尧、舜、禹之人物而亦疑之，其于怀疑之态度及批评之精神不无可取，然惜于古史材料未尝为充分之处理也。</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意思是说疑古并怀疑尧、舜、禹等人物的真实性的怀疑态度和批评精神是可取的，但可惜古史材料得不到充分处理。可</a:t>
            </a:r>
            <a:r>
              <a:rPr lang="en-US" altLang="zh-CN" sz="2800" kern="100" dirty="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项变成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有些历史学家如果能充分利用史料，就不会</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疑古</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，怀疑尧、舜、禹等人物的真实性</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，曲解了原文的意思。</a:t>
            </a:r>
            <a:endParaRPr lang="zh-CN" altLang="zh-CN" sz="2800" kern="100" dirty="0">
              <a:solidFill>
                <a:srgbClr val="C00000"/>
              </a:solidFill>
              <a:latin typeface="宋体"/>
              <a:cs typeface="Courier New"/>
            </a:endParaRPr>
          </a:p>
        </p:txBody>
      </p:sp>
    </p:spTree>
    <p:extLst>
      <p:ext uri="{BB962C8B-B14F-4D97-AF65-F5344CB8AC3E}">
        <p14:creationId xmlns:p14="http://schemas.microsoft.com/office/powerpoint/2010/main" val="22978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4975870"/>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308621"/>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下列理解和分析，不符合原文意思的一项是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spc="100" dirty="0">
                <a:latin typeface="Times New Roman"/>
                <a:ea typeface="华文细黑"/>
                <a:cs typeface="Times New Roman"/>
              </a:rPr>
              <a:t>很多人认为《山海经》的记载荒唐夸张，与真实的历史差别较大</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spc="100" dirty="0">
                <a:latin typeface="Times New Roman"/>
                <a:ea typeface="华文细黑"/>
                <a:cs typeface="Times New Roman"/>
              </a:rPr>
              <a:t> </a:t>
            </a:r>
            <a:r>
              <a:rPr lang="en-US" altLang="zh-CN" sz="2800" kern="100" spc="100" dirty="0" smtClean="0">
                <a:latin typeface="Times New Roman"/>
                <a:ea typeface="华文细黑"/>
                <a:cs typeface="Times New Roman"/>
              </a:rPr>
              <a:t>   </a:t>
            </a:r>
            <a:r>
              <a:rPr lang="zh-CN" altLang="zh-CN" sz="2800" kern="100" spc="100" dirty="0" smtClean="0">
                <a:latin typeface="Times New Roman"/>
                <a:ea typeface="华文细黑"/>
                <a:cs typeface="Times New Roman"/>
              </a:rPr>
              <a:t>司马迁</a:t>
            </a:r>
            <a:r>
              <a:rPr lang="zh-CN" altLang="zh-CN" sz="2800" kern="100" dirty="0">
                <a:latin typeface="Times New Roman"/>
                <a:ea typeface="华文细黑"/>
                <a:cs typeface="Times New Roman"/>
              </a:rPr>
              <a:t>也持这种观点，因此《史记》并不采用《山海经》。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《四库全书》的编者认为，《山海经》所记的神话传说并无真实可言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不宜</a:t>
            </a:r>
            <a:r>
              <a:rPr lang="zh-CN" altLang="zh-CN" sz="2800" kern="100" dirty="0">
                <a:latin typeface="Times New Roman"/>
                <a:ea typeface="华文细黑"/>
                <a:cs typeface="Times New Roman"/>
              </a:rPr>
              <a:t>归入史部，而应列入子部小说家类。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谭其骧和王国维利用《山海经》研究历史的方法不同，前者是将</a:t>
            </a:r>
            <a:r>
              <a:rPr lang="zh-CN" altLang="zh-CN" sz="2800" kern="100" dirty="0" smtClean="0">
                <a:latin typeface="Times New Roman"/>
                <a:ea typeface="华文细黑"/>
                <a:cs typeface="Times New Roman"/>
              </a:rPr>
              <a:t>神话</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历史分而治之，后者则从神话中发掘史料。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电视剧《康熙王朝》对历史事件和历史人物进行了虚构，其中部分</a:t>
            </a:r>
            <a:r>
              <a:rPr lang="zh-CN" altLang="zh-CN" sz="2800" kern="100" dirty="0" smtClean="0">
                <a:latin typeface="Times New Roman"/>
                <a:ea typeface="华文细黑"/>
                <a:cs typeface="Times New Roman"/>
              </a:rPr>
              <a:t>情</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节</a:t>
            </a:r>
            <a:r>
              <a:rPr lang="zh-CN" altLang="zh-CN" sz="2800" kern="100" dirty="0">
                <a:latin typeface="Times New Roman"/>
                <a:ea typeface="华文细黑"/>
                <a:cs typeface="Times New Roman"/>
              </a:rPr>
              <a:t>与历史事实有出入，不能从这类作品中发掘史料。</a:t>
            </a:r>
            <a:endParaRPr lang="zh-CN" altLang="zh-CN" sz="1050" kern="100" dirty="0">
              <a:effectLst/>
              <a:latin typeface="宋体"/>
              <a:cs typeface="Courier New"/>
            </a:endParaRPr>
          </a:p>
        </p:txBody>
      </p:sp>
      <p:sp>
        <p:nvSpPr>
          <p:cNvPr id="4" name="TextBox 3"/>
          <p:cNvSpPr txBox="1"/>
          <p:nvPr/>
        </p:nvSpPr>
        <p:spPr>
          <a:xfrm>
            <a:off x="7556574" y="54947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277924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915" y="237585"/>
            <a:ext cx="11679403" cy="5940063"/>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既有</a:t>
            </a:r>
            <a:r>
              <a:rPr lang="zh-CN" altLang="zh-CN" sz="2800" kern="100" dirty="0">
                <a:solidFill>
                  <a:prstClr val="black"/>
                </a:solidFill>
                <a:latin typeface="Times New Roman"/>
                <a:ea typeface="华文细黑"/>
                <a:cs typeface="Times New Roman"/>
              </a:rPr>
              <a:t>利于商人从政府专卖的货物中分得一份利益，又有利于政府实现增加收入、补给军需等目标。早期的交子、关子、会子要求相关人员先交纳现钱作为取得的条件，然后再根据需要持交子、关子、会子到指定的地区兑取现钱。这类信用工具携带方便且具有汇票性质，可以保障大宗交易、跨地区交易货款的顺利结算。它们的使用，弥补了货币的不足，节省了货币流通需求量。此后这种交子、关子、会子逐步发展为纸币。可见，宋代新型信用工具的大量使用，是社会经济发展史中最具标志性意义的新生事物，它缓解或解决了交换过程中的诸多不便与矛盾，从而在很大程度上促进了经济发展</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摘编自王芳《宋代信用的特点与影响》</a:t>
            </a:r>
            <a:r>
              <a:rPr lang="en-US" altLang="zh-CN" sz="2800" kern="100" dirty="0" smtClean="0">
                <a:solidFill>
                  <a:prstClr val="black"/>
                </a:solidFill>
                <a:latin typeface="Times New Roman"/>
                <a:ea typeface="华文细黑"/>
                <a:cs typeface="Courier New"/>
              </a:rPr>
              <a:t>)</a:t>
            </a:r>
          </a:p>
        </p:txBody>
      </p:sp>
    </p:spTree>
    <p:extLst>
      <p:ext uri="{BB962C8B-B14F-4D97-AF65-F5344CB8AC3E}">
        <p14:creationId xmlns:p14="http://schemas.microsoft.com/office/powerpoint/2010/main" val="3673422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a:t>
            </a:r>
          </a:p>
        </p:txBody>
      </p:sp>
      <p:sp>
        <p:nvSpPr>
          <p:cNvPr id="2" name="矩形 1"/>
          <p:cNvSpPr/>
          <p:nvPr/>
        </p:nvSpPr>
        <p:spPr>
          <a:xfrm>
            <a:off x="2410525" y="407338"/>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D</a:t>
            </a:r>
            <a:r>
              <a:rPr lang="zh-CN" altLang="zh-CN" sz="2800" kern="100" dirty="0">
                <a:solidFill>
                  <a:srgbClr val="C00000"/>
                </a:solidFill>
                <a:latin typeface="Times New Roman"/>
                <a:ea typeface="华文细黑"/>
                <a:cs typeface="Times New Roman"/>
              </a:rPr>
              <a:t>项以偏概全。原文第四段首句为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上面说的是</a:t>
            </a:r>
            <a:r>
              <a:rPr lang="zh-CN" altLang="zh-CN" sz="2800" kern="100" dirty="0" smtClean="0">
                <a:solidFill>
                  <a:srgbClr val="C00000"/>
                </a:solidFill>
                <a:latin typeface="Times New Roman"/>
                <a:ea typeface="华文细黑"/>
                <a:cs typeface="Times New Roman"/>
              </a:rPr>
              <a:t>介于</a:t>
            </a:r>
            <a:r>
              <a:rPr lang="zh-CN" altLang="zh-CN" sz="2800" kern="100" dirty="0">
                <a:solidFill>
                  <a:srgbClr val="C00000"/>
                </a:solidFill>
                <a:latin typeface="Times New Roman"/>
                <a:ea typeface="华文细黑"/>
                <a:cs typeface="Times New Roman"/>
              </a:rPr>
              <a:t>文学</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44294"/>
            <a:ext cx="11572430" cy="1384995"/>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与</a:t>
            </a:r>
            <a:r>
              <a:rPr lang="zh-CN" altLang="zh-CN" sz="2800" kern="100" dirty="0">
                <a:solidFill>
                  <a:srgbClr val="C00000"/>
                </a:solidFill>
                <a:latin typeface="Times New Roman"/>
                <a:ea typeface="华文细黑"/>
                <a:cs typeface="Times New Roman"/>
              </a:rPr>
              <a:t>史学之间的文献，至于纯粹的文艺作品，当然也能从中发掘史料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。而《康熙王朝》这样虚构的作品，当然也能从中发掘史料。</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417911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41570" y="2341166"/>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308621"/>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根据原文内容，下列说法不正确的一项是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即使在科学技术如此发达的今天，也会产生新的传说，这些传说</a:t>
            </a:r>
            <a:r>
              <a:rPr lang="zh-CN" altLang="zh-CN" sz="2800" kern="100" dirty="0" smtClean="0">
                <a:latin typeface="Times New Roman"/>
                <a:ea typeface="华文细黑"/>
                <a:cs typeface="Times New Roman"/>
              </a:rPr>
              <a:t>将来</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会不会</a:t>
            </a:r>
            <a:r>
              <a:rPr lang="zh-CN" altLang="zh-CN" sz="2800" kern="100" dirty="0">
                <a:latin typeface="Times New Roman"/>
                <a:ea typeface="华文细黑"/>
                <a:cs typeface="Times New Roman"/>
              </a:rPr>
              <a:t>成为研究这个时代的史料也未可知。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之前，很多涉及历史的神话传说之所以没有成为广泛使用</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史料</a:t>
            </a:r>
            <a:r>
              <a:rPr lang="zh-CN" altLang="zh-CN" sz="2800" kern="100" dirty="0">
                <a:latin typeface="Times New Roman"/>
                <a:ea typeface="华文细黑"/>
                <a:cs typeface="Times New Roman"/>
              </a:rPr>
              <a:t>，是因为这些作品在史学和文学归类问题上存在争议。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在历史研究中，当代学者会把文学作品作为史料看待，在他们看来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《三国演义》</a:t>
            </a:r>
            <a:r>
              <a:rPr lang="zh-CN" altLang="zh-CN" sz="2800" kern="100" dirty="0">
                <a:latin typeface="Times New Roman"/>
                <a:ea typeface="华文细黑"/>
                <a:cs typeface="Times New Roman"/>
              </a:rPr>
              <a:t>和《水浒传》的艺术手法差异并不重要。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文学作品能否成为史料，取决于历史学家的眼光，而历史学家对</a:t>
            </a:r>
            <a:r>
              <a:rPr lang="zh-CN" altLang="zh-CN" sz="2800" kern="100" dirty="0" smtClean="0">
                <a:latin typeface="Times New Roman"/>
                <a:ea typeface="华文细黑"/>
                <a:cs typeface="Times New Roman"/>
              </a:rPr>
              <a:t>文学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史学关系的认识在一定程度上受制于当时的学术背景。</a:t>
            </a:r>
            <a:endParaRPr lang="zh-CN" altLang="zh-CN" sz="1050" kern="100" dirty="0">
              <a:effectLst/>
              <a:latin typeface="宋体"/>
              <a:cs typeface="Courier New"/>
            </a:endParaRPr>
          </a:p>
        </p:txBody>
      </p:sp>
      <p:sp>
        <p:nvSpPr>
          <p:cNvPr id="4" name="TextBox 3"/>
          <p:cNvSpPr txBox="1"/>
          <p:nvPr/>
        </p:nvSpPr>
        <p:spPr>
          <a:xfrm>
            <a:off x="7306642" y="53677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117545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a:t>
            </a:r>
          </a:p>
        </p:txBody>
      </p:sp>
      <p:sp>
        <p:nvSpPr>
          <p:cNvPr id="2" name="矩形 1"/>
          <p:cNvSpPr/>
          <p:nvPr/>
        </p:nvSpPr>
        <p:spPr>
          <a:xfrm>
            <a:off x="2410525" y="407338"/>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项因果不当。根据原文意思，正确原因应是</a:t>
            </a:r>
            <a:r>
              <a:rPr lang="en-US" altLang="zh-CN" sz="2800" kern="100" dirty="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文学</a:t>
            </a:r>
            <a:r>
              <a:rPr lang="zh-CN" altLang="zh-CN" sz="2800" kern="100" dirty="0">
                <a:solidFill>
                  <a:srgbClr val="C00000"/>
                </a:solidFill>
                <a:latin typeface="Times New Roman"/>
                <a:ea typeface="华文细黑"/>
                <a:cs typeface="Times New Roman"/>
              </a:rPr>
              <a:t>作品</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97622" y="1044294"/>
            <a:ext cx="6663635" cy="738664"/>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在</a:t>
            </a:r>
            <a:r>
              <a:rPr lang="zh-CN" altLang="zh-CN" sz="2800" kern="100" dirty="0">
                <a:solidFill>
                  <a:srgbClr val="C00000"/>
                </a:solidFill>
                <a:latin typeface="Times New Roman"/>
                <a:ea typeface="华文细黑"/>
                <a:cs typeface="Times New Roman"/>
              </a:rPr>
              <a:t>大多数史学家眼里也并非史料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3340452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23002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课标卷在论述类文本阅读考查方面有何特点？</a:t>
            </a:r>
            <a:endParaRPr lang="zh-CN" altLang="zh-CN" sz="1050" kern="100" dirty="0">
              <a:effectLst/>
              <a:latin typeface="宋体"/>
              <a:cs typeface="Courier New"/>
            </a:endParaRPr>
          </a:p>
        </p:txBody>
      </p:sp>
      <p:grpSp>
        <p:nvGrpSpPr>
          <p:cNvPr id="7" name="Group 19"/>
          <p:cNvGrpSpPr>
            <a:grpSpLocks/>
          </p:cNvGrpSpPr>
          <p:nvPr/>
        </p:nvGrpSpPr>
        <p:grpSpPr bwMode="auto">
          <a:xfrm rot="1947776">
            <a:off x="165500" y="401708"/>
            <a:ext cx="1575646" cy="852136"/>
            <a:chOff x="-19367" y="0"/>
            <a:chExt cx="427964" cy="504056"/>
          </a:xfrm>
        </p:grpSpPr>
        <p:grpSp>
          <p:nvGrpSpPr>
            <p:cNvPr id="8" name="Group 20"/>
            <p:cNvGrpSpPr>
              <a:grpSpLocks/>
            </p:cNvGrpSpPr>
            <p:nvPr/>
          </p:nvGrpSpPr>
          <p:grpSpPr bwMode="auto">
            <a:xfrm rot="19665152">
              <a:off x="0" y="0"/>
              <a:ext cx="408597" cy="504056"/>
              <a:chOff x="0" y="0"/>
              <a:chExt cx="423990" cy="504056"/>
            </a:xfrm>
          </p:grpSpPr>
          <p:sp>
            <p:nvSpPr>
              <p:cNvPr id="10"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9"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
        <p:nvSpPr>
          <p:cNvPr id="13" name="矩形 12"/>
          <p:cNvSpPr/>
          <p:nvPr/>
        </p:nvSpPr>
        <p:spPr>
          <a:xfrm>
            <a:off x="334566" y="2130099"/>
            <a:ext cx="11449272" cy="25958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选文多为社科论文，专业性强，学术味浓，阅读起来有一定难度。</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考查的重心放在对重要概念、句子的理解，筛选并整合文中信息，分析概括作者的观点态度，根据内容推断出新的结论上。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题型全为客观选择性，几乎全为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负选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选出不正确项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4" name="TextBox 13"/>
          <p:cNvSpPr txBox="1"/>
          <p:nvPr/>
        </p:nvSpPr>
        <p:spPr>
          <a:xfrm>
            <a:off x="9335566" y="145596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116244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0994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课标卷考查论述类文本阅读的特点对于我们复习备考来说有何启示？</a:t>
            </a:r>
            <a:endParaRPr lang="zh-CN" altLang="zh-CN" sz="1050" kern="100" dirty="0">
              <a:effectLst/>
              <a:latin typeface="宋体"/>
              <a:cs typeface="Courier New"/>
            </a:endParaRPr>
          </a:p>
        </p:txBody>
      </p:sp>
      <p:sp>
        <p:nvSpPr>
          <p:cNvPr id="4" name="TextBox 3"/>
          <p:cNvSpPr txBox="1"/>
          <p:nvPr/>
        </p:nvSpPr>
        <p:spPr>
          <a:xfrm>
            <a:off x="405699" y="13415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矩形 6"/>
          <p:cNvSpPr/>
          <p:nvPr/>
        </p:nvSpPr>
        <p:spPr>
          <a:xfrm>
            <a:off x="389836" y="2044843"/>
            <a:ext cx="11501074" cy="461664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加强对文章的阅读理解，尤其注意整体把握。社科论文看似艰深，其实只要按照论述类文本阅读的一般规律，抓住关键词句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中心句、过渡句、文眼句等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找出论点与论据，把握住观点与材料的关系，还是好理解的。平时应多读一些，增强心理适应性，减轻畏难心理。阅读时应平心静气，潜下心去。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针对全为客观选择题的命题特点，强化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比对法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的训练</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比对法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内容见本章专题二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8140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7" grpId="0" animBg="1"/>
      <p:bldP spid="7"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descr="E:\图\22852412_17085934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9348"/>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8343" y="3707638"/>
            <a:ext cx="12192000" cy="1375395"/>
            <a:chOff x="-1524000" y="2705990"/>
            <a:chExt cx="12192000" cy="1375395"/>
          </a:xfrm>
        </p:grpSpPr>
        <p:cxnSp>
          <p:nvCxnSpPr>
            <p:cNvPr id="18" name="直接连接符 17"/>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524000" y="2705990"/>
              <a:ext cx="12192000" cy="1375395"/>
              <a:chOff x="-1524000" y="2705990"/>
              <a:chExt cx="12192000" cy="1375395"/>
            </a:xfrm>
          </p:grpSpPr>
          <p:sp>
            <p:nvSpPr>
              <p:cNvPr id="20" name="矩形 19"/>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3" name="图片 2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4" name="图片 2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80375"/>
            <a:ext cx="11449272"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：整体把握</a:t>
            </a:r>
            <a:endParaRPr lang="zh-CN" altLang="zh-CN" sz="1050" b="1" kern="100" dirty="0">
              <a:effectLst/>
              <a:latin typeface="宋体"/>
              <a:cs typeface="Courier New"/>
            </a:endParaRPr>
          </a:p>
        </p:txBody>
      </p:sp>
      <p:sp>
        <p:nvSpPr>
          <p:cNvPr id="5" name="矩形 4"/>
          <p:cNvSpPr/>
          <p:nvPr/>
        </p:nvSpPr>
        <p:spPr>
          <a:xfrm>
            <a:off x="262558" y="1163511"/>
            <a:ext cx="1144927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圈点阅读：边读边圈画关键词句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文眼句、中心句、结论句、过渡句及反复强化的词语</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7" name="矩形 6"/>
          <p:cNvSpPr/>
          <p:nvPr/>
        </p:nvSpPr>
        <p:spPr>
          <a:xfrm>
            <a:off x="262558" y="2521584"/>
            <a:ext cx="1144927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整体感知：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本文的论述中心是什么</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8" name="TextBox 7"/>
          <p:cNvSpPr txBox="1"/>
          <p:nvPr/>
        </p:nvSpPr>
        <p:spPr>
          <a:xfrm>
            <a:off x="4901841" y="34001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43802" y="4096338"/>
            <a:ext cx="11162246" cy="1307346"/>
          </a:xfrm>
          <a:prstGeom prst="rect">
            <a:avLst/>
          </a:prstGeom>
          <a:solidFill>
            <a:schemeClr val="accent1">
              <a:lumMod val="20000"/>
              <a:lumOff val="80000"/>
            </a:schemeClr>
          </a:solidFill>
        </p:spPr>
        <p:txBody>
          <a:bodyPr wrap="square">
            <a:spAutoFit/>
          </a:bodyPr>
          <a:lstStyle/>
          <a:p>
            <a:pPr>
              <a:lnSpc>
                <a:spcPct val="150000"/>
              </a:lnSpc>
              <a:spcBef>
                <a:spcPct val="0"/>
              </a:spcBef>
            </a:pPr>
            <a:r>
              <a:rPr lang="zh-CN" altLang="zh-CN" sz="2800" kern="100" dirty="0">
                <a:latin typeface="Times New Roman"/>
                <a:ea typeface="华文细黑"/>
                <a:cs typeface="Times New Roman"/>
              </a:rPr>
              <a:t>本文以宋代信用特点为中心，阐明了宋代信用的两个新特点：信用</a:t>
            </a:r>
            <a:endParaRPr lang="en-US" altLang="zh-CN" sz="2800" kern="100" dirty="0">
              <a:latin typeface="Times New Roman"/>
              <a:ea typeface="华文细黑"/>
              <a:cs typeface="Times New Roman"/>
            </a:endParaRPr>
          </a:p>
          <a:p>
            <a:pPr lvl="0">
              <a:lnSpc>
                <a:spcPct val="150000"/>
              </a:lnSpc>
            </a:pPr>
            <a:r>
              <a:rPr lang="zh-CN" altLang="zh-CN" sz="2800" kern="100" dirty="0">
                <a:latin typeface="Times New Roman"/>
                <a:ea typeface="华文细黑"/>
                <a:cs typeface="Times New Roman"/>
              </a:rPr>
              <a:t>形式多样化，新型信用工具大量使用。</a:t>
            </a:r>
            <a:endParaRPr lang="zh-CN" altLang="en-US" sz="2800" kern="100" dirty="0">
              <a:latin typeface="Times New Roman"/>
              <a:ea typeface="华文细黑"/>
              <a:cs typeface="Times New Roman"/>
            </a:endParaRPr>
          </a:p>
        </p:txBody>
      </p:sp>
    </p:spTree>
    <p:extLst>
      <p:ext uri="{BB962C8B-B14F-4D97-AF65-F5344CB8AC3E}">
        <p14:creationId xmlns:p14="http://schemas.microsoft.com/office/powerpoint/2010/main" val="6240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2558" y="577368"/>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本文的论述思路是怎样的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p:cNvSpPr txBox="1"/>
          <p:nvPr/>
        </p:nvSpPr>
        <p:spPr>
          <a:xfrm>
            <a:off x="5368953" y="77473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矩形 10"/>
          <p:cNvSpPr/>
          <p:nvPr/>
        </p:nvSpPr>
        <p:spPr>
          <a:xfrm>
            <a:off x="406574" y="1504050"/>
            <a:ext cx="11162246" cy="2031325"/>
          </a:xfrm>
          <a:prstGeom prst="rect">
            <a:avLst/>
          </a:prstGeom>
          <a:solidFill>
            <a:schemeClr val="accent1">
              <a:lumMod val="20000"/>
              <a:lumOff val="80000"/>
            </a:schemeClr>
          </a:solidFill>
        </p:spPr>
        <p:txBody>
          <a:bodyPr wrap="square">
            <a:spAutoFit/>
          </a:bodyPr>
          <a:lstStyle/>
          <a:p>
            <a:pPr>
              <a:lnSpc>
                <a:spcPct val="150000"/>
              </a:lnSpc>
              <a:spcBef>
                <a:spcPct val="0"/>
              </a:spcBef>
            </a:pPr>
            <a:r>
              <a:rPr lang="zh-CN" altLang="zh-CN" sz="2800" kern="100" dirty="0">
                <a:latin typeface="Times New Roman"/>
                <a:ea typeface="华文细黑"/>
                <a:cs typeface="Times New Roman"/>
              </a:rPr>
              <a:t>本文第一段先引出论述对象：宋代信用。然后以第二段第一句为总起，分析阐释了宋代信用在其形式上多样化和其工具上新型化这两大发展特点。</a:t>
            </a:r>
            <a:endParaRPr lang="zh-CN" altLang="en-US" sz="2800" kern="100" dirty="0">
              <a:latin typeface="Times New Roman"/>
              <a:ea typeface="华文细黑"/>
              <a:cs typeface="Times New Roman"/>
            </a:endParaRPr>
          </a:p>
        </p:txBody>
      </p:sp>
    </p:spTree>
    <p:extLst>
      <p:ext uri="{BB962C8B-B14F-4D97-AF65-F5344CB8AC3E}">
        <p14:creationId xmlns:p14="http://schemas.microsoft.com/office/powerpoint/2010/main" val="926293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4"/>
          <p:cNvSpPr txBox="1"/>
          <p:nvPr/>
        </p:nvSpPr>
        <p:spPr>
          <a:xfrm>
            <a:off x="241570" y="1527588"/>
            <a:ext cx="11599508" cy="120752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82362"/>
            <a:ext cx="11449272" cy="685741"/>
          </a:xfrm>
          <a:prstGeom prst="rect">
            <a:avLst/>
          </a:prstGeom>
        </p:spPr>
        <p:txBody>
          <a:bodyPr wrap="square" lIns="121898" tIns="60948" rIns="121898" bIns="60948">
            <a:spAutoFit/>
          </a:bodyPr>
          <a:lstStyle/>
          <a:p>
            <a:pPr algn="just">
              <a:lnSpc>
                <a:spcPct val="150000"/>
              </a:lnSpc>
            </a:pPr>
            <a:r>
              <a:rPr lang="zh-CN" altLang="zh-CN" sz="2800" b="1" kern="100" dirty="0">
                <a:latin typeface="Times New Roman"/>
                <a:ea typeface="华文细黑"/>
                <a:cs typeface="Times New Roman"/>
              </a:rPr>
              <a:t>第二时段</a:t>
            </a: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Times New Roman"/>
              </a:rPr>
              <a:t>9</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：真题训练</a:t>
            </a:r>
          </a:p>
        </p:txBody>
      </p:sp>
      <p:sp>
        <p:nvSpPr>
          <p:cNvPr id="5" name="矩形 4"/>
          <p:cNvSpPr/>
          <p:nvPr/>
        </p:nvSpPr>
        <p:spPr>
          <a:xfrm>
            <a:off x="262558" y="758142"/>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下列关于原文内容的表述，不正确的一项是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宋代的信用进入迅速发展时期，借贷、质、押、典、赊买赊卖等</a:t>
            </a:r>
            <a:r>
              <a:rPr lang="zh-CN" altLang="zh-CN" sz="2800" kern="100" dirty="0" smtClean="0">
                <a:latin typeface="Times New Roman"/>
                <a:ea typeface="华文细黑"/>
                <a:cs typeface="Times New Roman"/>
              </a:rPr>
              <a:t>信用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形式</a:t>
            </a:r>
            <a:r>
              <a:rPr lang="zh-CN" altLang="zh-CN" sz="2800" kern="100" dirty="0">
                <a:latin typeface="Times New Roman"/>
                <a:ea typeface="华文细黑"/>
                <a:cs typeface="Times New Roman"/>
              </a:rPr>
              <a:t>的产生是宋代金融的一个新特点。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宋代的政府借贷基本上是赈济性借贷，主要目的是帮助百姓度过困境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因此</a:t>
            </a:r>
            <a:r>
              <a:rPr lang="zh-CN" altLang="zh-CN" sz="2800" kern="100" dirty="0">
                <a:latin typeface="Times New Roman"/>
                <a:ea typeface="华文细黑"/>
                <a:cs typeface="Times New Roman"/>
              </a:rPr>
              <a:t>与私人借贷相比，政府借贷的利率要低得多。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在宋代，债务人可以用不动产的契约或动产作为担保，向债权人借贷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债务人不偿还债务时，债权人可用变卖价款优先受偿。</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spc="-50" dirty="0">
                <a:latin typeface="Times New Roman"/>
                <a:ea typeface="华文细黑"/>
                <a:cs typeface="Times New Roman"/>
              </a:rPr>
              <a:t>赊买赊卖的信用形式在一定程度上解决了宋代通货紧缩带来的</a:t>
            </a:r>
            <a:r>
              <a:rPr lang="zh-CN" altLang="zh-CN" sz="2800" kern="100" spc="-50" dirty="0" smtClean="0">
                <a:latin typeface="Times New Roman"/>
                <a:ea typeface="华文细黑"/>
                <a:cs typeface="Times New Roman"/>
              </a:rPr>
              <a:t>资金不</a:t>
            </a:r>
            <a:r>
              <a:rPr lang="zh-CN" altLang="zh-CN" sz="2800" kern="100" spc="-50" dirty="0">
                <a:solidFill>
                  <a:prstClr val="black"/>
                </a:solidFill>
                <a:latin typeface="Times New Roman"/>
                <a:ea typeface="华文细黑"/>
                <a:cs typeface="Times New Roman"/>
              </a:rPr>
              <a:t>足</a:t>
            </a:r>
            <a:endParaRPr lang="en-US" altLang="zh-CN" sz="2800" kern="100" spc="-5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问题，缓解了生产、流通、消费领域中的诸多矛盾。</a:t>
            </a:r>
            <a:endParaRPr lang="zh-CN" altLang="zh-CN" sz="1050" kern="100" dirty="0">
              <a:effectLst/>
              <a:latin typeface="宋体"/>
              <a:cs typeface="Courier New"/>
            </a:endParaRPr>
          </a:p>
        </p:txBody>
      </p:sp>
      <p:sp>
        <p:nvSpPr>
          <p:cNvPr id="8" name="TextBox 7"/>
          <p:cNvSpPr txBox="1"/>
          <p:nvPr/>
        </p:nvSpPr>
        <p:spPr>
          <a:xfrm>
            <a:off x="7569274" y="93920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363761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animBg="1"/>
      <p:bldP spid="7" grpId="1" animBg="1"/>
    </p:bld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5931</TotalTime>
  <Words>8295</Words>
  <Application>Microsoft Office PowerPoint</Application>
  <PresentationFormat>自定义</PresentationFormat>
  <Paragraphs>345</Paragraphs>
  <Slides>65</Slides>
  <Notes>6</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3745</cp:revision>
  <dcterms:created xsi:type="dcterms:W3CDTF">2014-11-27T01:03:00Z</dcterms:created>
  <dcterms:modified xsi:type="dcterms:W3CDTF">2017-03-24T01:47:04Z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