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1520" r:id="rId2"/>
    <p:sldId id="1575" r:id="rId3"/>
    <p:sldId id="1296" r:id="rId4"/>
    <p:sldId id="1746" r:id="rId5"/>
    <p:sldId id="1360" r:id="rId6"/>
    <p:sldId id="856" r:id="rId7"/>
    <p:sldId id="1579" r:id="rId8"/>
    <p:sldId id="1658" r:id="rId9"/>
    <p:sldId id="1659" r:id="rId10"/>
    <p:sldId id="1660" r:id="rId11"/>
    <p:sldId id="1661" r:id="rId12"/>
    <p:sldId id="1662" r:id="rId13"/>
    <p:sldId id="1582" r:id="rId14"/>
    <p:sldId id="1663" r:id="rId15"/>
    <p:sldId id="1664" r:id="rId16"/>
    <p:sldId id="1665" r:id="rId17"/>
    <p:sldId id="1666" r:id="rId18"/>
    <p:sldId id="1667" r:id="rId19"/>
    <p:sldId id="1668" r:id="rId20"/>
    <p:sldId id="1384" r:id="rId21"/>
    <p:sldId id="1619" r:id="rId22"/>
    <p:sldId id="1686" r:id="rId23"/>
    <p:sldId id="1687" r:id="rId24"/>
    <p:sldId id="1688" r:id="rId25"/>
    <p:sldId id="1689" r:id="rId26"/>
    <p:sldId id="1690" r:id="rId27"/>
    <p:sldId id="1691" r:id="rId28"/>
    <p:sldId id="1692" r:id="rId29"/>
    <p:sldId id="1693" r:id="rId30"/>
    <p:sldId id="1694" r:id="rId31"/>
    <p:sldId id="1695" r:id="rId32"/>
    <p:sldId id="1696" r:id="rId33"/>
    <p:sldId id="1697" r:id="rId34"/>
    <p:sldId id="1698" r:id="rId35"/>
    <p:sldId id="1699" r:id="rId36"/>
    <p:sldId id="1700" r:id="rId37"/>
    <p:sldId id="1701" r:id="rId38"/>
    <p:sldId id="1702" r:id="rId39"/>
    <p:sldId id="1519" r:id="rId40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9758" autoAdjust="0"/>
  </p:normalViewPr>
  <p:slideViewPr>
    <p:cSldViewPr>
      <p:cViewPr varScale="1">
        <p:scale>
          <a:sx n="84" d="100"/>
          <a:sy n="84" d="100"/>
        </p:scale>
        <p:origin x="-581" y="-6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7CD490C1-7E7E-423A-91D8-058624AF834B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EA5C5624-0453-40A9-9FFF-DD435B6A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3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师阁小朋友\12398452_154709457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7"/>
          <a:stretch/>
        </p:blipFill>
        <p:spPr bwMode="auto">
          <a:xfrm>
            <a:off x="-6387" y="0"/>
            <a:ext cx="121968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-26573" y="3650010"/>
            <a:ext cx="12217298" cy="1536473"/>
            <a:chOff x="-26573" y="3650010"/>
            <a:chExt cx="12217298" cy="1536473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522725" y="3809578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-1275" y="3707638"/>
              <a:ext cx="12192000" cy="1375395"/>
              <a:chOff x="-1524000" y="2705990"/>
              <a:chExt cx="12192000" cy="1375395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副标题 3"/>
            <p:cNvSpPr txBox="1">
              <a:spLocks/>
            </p:cNvSpPr>
            <p:nvPr/>
          </p:nvSpPr>
          <p:spPr>
            <a:xfrm>
              <a:off x="-26573" y="3718127"/>
              <a:ext cx="1528275" cy="133927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457200" indent="-457200" algn="l" defTabSz="121856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90600" indent="-381000" algn="l" defTabSz="1218565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4000" indent="-304800" algn="l" defTabSz="121856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600" indent="-304800" algn="l" defTabSz="1218565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defTabSz="1218565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856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856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856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856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buNone/>
              </a:pPr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第四章</a:t>
              </a:r>
            </a:p>
          </p:txBody>
        </p:sp>
        <p:sp>
          <p:nvSpPr>
            <p:cNvPr id="20" name="标题 2"/>
            <p:cNvSpPr txBox="1">
              <a:spLocks/>
            </p:cNvSpPr>
            <p:nvPr/>
          </p:nvSpPr>
          <p:spPr>
            <a:xfrm>
              <a:off x="3093168" y="3734223"/>
              <a:ext cx="8618662" cy="130649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1218565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spcAft>
                  <a:spcPts val="1300"/>
                </a:spcAft>
              </a:pPr>
              <a:r>
                <a:rPr lang="zh-CN" altLang="zh-CN" sz="3600" b="1" kern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/>
                  <a:ea typeface="微软雅黑" pitchFamily="34" charset="-122"/>
                  <a:cs typeface="Times New Roman"/>
                </a:rPr>
                <a:t>考点一　分析文章结构，把握文章思路</a:t>
              </a:r>
              <a:endParaRPr lang="en-US" altLang="zh-CN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endParaRPr>
            </a:p>
            <a:p>
              <a:pPr algn="l">
                <a:spcAft>
                  <a:spcPts val="1300"/>
                </a:spcAft>
              </a:pPr>
              <a:r>
                <a:rPr lang="en-US" altLang="zh-CN" sz="2800" kern="100">
                  <a:latin typeface="Times New Roman"/>
                  <a:ea typeface="华文细黑" pitchFamily="2" charset="-122"/>
                  <a:cs typeface="Courier New"/>
                </a:rPr>
                <a:t> </a:t>
              </a:r>
              <a:r>
                <a:rPr lang="en-US" altLang="zh-CN" sz="2800" kern="100" smtClean="0">
                  <a:latin typeface="Times New Roman"/>
                  <a:ea typeface="华文细黑" pitchFamily="2" charset="-122"/>
                  <a:cs typeface="Courier New"/>
                </a:rPr>
                <a:t>                    </a:t>
              </a:r>
              <a:r>
                <a:rPr lang="en-US" altLang="zh-CN" sz="2800" kern="100" smtClean="0">
                  <a:latin typeface="Times New Roman"/>
                  <a:ea typeface="华文细黑" pitchFamily="2" charset="-122"/>
                  <a:cs typeface="Courier New"/>
                </a:rPr>
                <a:t>——</a:t>
              </a:r>
              <a:r>
                <a:rPr lang="zh-CN" altLang="zh-CN" sz="2800" kern="100" dirty="0">
                  <a:latin typeface="Times New Roman"/>
                  <a:ea typeface="华文细黑" pitchFamily="2" charset="-122"/>
                  <a:cs typeface="Courier New"/>
                </a:rPr>
                <a:t>作者思有路，遵路识斯真</a:t>
              </a: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07" r="75889" b="6437"/>
            <a:stretch/>
          </p:blipFill>
          <p:spPr>
            <a:xfrm>
              <a:off x="1466492" y="3650010"/>
              <a:ext cx="1440612" cy="1536473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6" r="76101" b="6437"/>
            <a:stretch/>
          </p:blipFill>
          <p:spPr>
            <a:xfrm>
              <a:off x="1486694" y="3658518"/>
              <a:ext cx="1383104" cy="1438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828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117426"/>
            <a:ext cx="1147850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座城就是一座戏台、一个巨大的发声体，风吹过、雨打过、脚步走过，都会发出奇妙的声响。它收纳了自然的笙箫和历史的烟云，既性感，又立体。作为北方人，我听不懂绍兴话，更无法听懂戏文，但我依旧觉得自己能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。我想象着越王勾践用古老的绍兴话发出的复仇誓言；想象着西施、范蠡在绍兴话里谈情说爱；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五四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时代的文学热涌中，假如没有了蔡元培、鲁迅、周作人黄酒般浓郁的绍兴口音，也会变得索然。因为那戏台，就是一部老式录音机，漫长的河道，就是咿咿呀呀反复播放的旧磁带，它们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合作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，呈现出有声音的历史。有了这些声音，书本上出现过的人物就不再遥远，我们会相信自己正和他们生活在一起，水乳交融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选自《人民日报》，有删改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358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189434"/>
            <a:ext cx="1147850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本文的叙述线索是什么？设置这一线索有什么作用？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5822" y="38640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" name="矩形 3"/>
          <p:cNvSpPr/>
          <p:nvPr/>
        </p:nvSpPr>
        <p:spPr>
          <a:xfrm>
            <a:off x="478582" y="1053530"/>
            <a:ext cx="11162246" cy="2595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戏台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作用：以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戏台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为线索，串联全文，便把生活中的戏台与历史中的戏台呈现出来，彼此浑然一体；以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戏台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为线索，更好地展现戏台的地域、文化、历史特征，揭示戏台内涵的丰富性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9000" y="3817791"/>
            <a:ext cx="1147850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根据本文的线索，梳理本文的行文思路。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0943" y="400133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8" name="矩形 7"/>
          <p:cNvSpPr/>
          <p:nvPr/>
        </p:nvSpPr>
        <p:spPr>
          <a:xfrm>
            <a:off x="478582" y="4721415"/>
            <a:ext cx="11162246" cy="1948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先点出本文的写作对象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戏台；再写戏台分布广泛、历史悠久、戏台建筑之美及在当地人生活中的重要地位；最后写戏台曾照亮包括鲁迅在内的人们的生活，带给绍兴城厚重的历史。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317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9000" y="437938"/>
            <a:ext cx="1147850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简要分析本文的构思特色。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2899" y="63420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8" name="矩形 7"/>
          <p:cNvSpPr/>
          <p:nvPr/>
        </p:nvSpPr>
        <p:spPr>
          <a:xfrm>
            <a:off x="416099" y="1345511"/>
            <a:ext cx="1116224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将叙写主体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戏台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放在地域、历史、文化的背景下描写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戏台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为贯穿全文的线索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结构上层层推进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环环相扣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，由实入虚。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2224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928564"/>
            <a:ext cx="1147850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阅读方法</a:t>
            </a: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]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圈点勾画，寻思路标志。在行文中，作者总会用一些能够体现其写作思路的词句，抓住这些标志，可以迅速把握作者的行文思路。重要词语有：顺序词、时间词、指代词、类别词、过渡词及反复出现的同义或近义的词语。重要句子有：领起句、过渡句、呼应句、反复句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抓住线索，理清思路。思路是作者思维的轨迹，如能找出贯串全文的线索，就能很快理清文章的思路。散文的线索类型主要有：具体事物线、人物线、中心事件线、思想感情变化线、时间推移或空间变化线、作者的所见所闻线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0" y="353729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261442"/>
            <a:ext cx="11478502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题型规范</a:t>
            </a: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]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线索题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找出线索。线索是贯穿全文的脉络，是把材料或故事串联起来的一条脉络。线索在散文中特别重要，起到把众多材料贯连在一起的作用。散文的常见线索有：感情线索、事物线索、人物线索、行程线索、时间线索、空间线索等。复杂的散文，线索不止一条。那么如何找出线索呢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时空缀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法。文中有一些表示时空转换的词语，阅读时只要把这些词语连接起来看，就能把握文章的线索。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3130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586075"/>
            <a:ext cx="1147850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以物求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法。不少托物、叙事类散文，常用一个具体事物或象征事物贯串全文，作为行文线索以突出主旨。这个事物常作为标题或在文中反复出现。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反复出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法。可以通过反复出现的具有丰富内涵的事物或抒情议论的语句去熟悉、把握线索。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标题判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法。有的文章标题即线索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以情导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线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法。前四种方法，都因有较明显的外部标志而较易于把握，而感情线索经常是隐伏于内容之中的。阅读时要细心分析材料之间的内在联系，理清感情发展变化的轨迹，以此导出文章的线索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88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3641" y="477466"/>
            <a:ext cx="11709220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找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线索，一要了解文章的体裁分类和表现手法。以物喻人的散文一般以作者对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物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理解或情感为线索，写景散文一般以游踪或某一景物为线索，叙事记人散文一般以事情发生、发展的过程或与人物交往的过程为线索，抒情散文往往以感情为线索。阅读时抓住线索有助于我们了解文章的立意，把握文章的主旨。二要注意文章标题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有的标题直接揭示线索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。三要注意文中反复出现的词语、句子。四要特别注意文中的议论、抒情部分，因为散文中的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情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，通常是文章组织材料的重要线索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分析作用。线索在散文中的主要作用有：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组织材料，贯穿全文；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结构清晰，情节集中；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揭示主题；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使行文富于变化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857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000" y="333450"/>
            <a:ext cx="1147850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梳理行文思路题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种题型实际上是给全文划分层次，归纳层意，只要弄清先写什么、再写什么、后写什么即可。答题时要根据事件发生发展的各个阶段，梳理出明确的结构思路，如文中有线索，可以按照线索归纳梳理。答案组织一般模式为：先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，再写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，接着写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，最后写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这种题型还有一种特殊考法，即要求梳理作者的思想感情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心理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变化，因为散文大都是流动的感情抒发，一般以感情为突破口。做此类题，必须用感情词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心理词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组织成合理的先后顺序；有的感情词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心理词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可以从原文中提取，有的则需要自己概括。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876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189434"/>
            <a:ext cx="1147850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分析构思特色题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这种题型一般是要求回答结构、构思或材料安排上有什么特点，这种特点带来哪些作用、效果。答题关键就是：分析特点，答出作用。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线索特点及好处。如何找出线索呢？先判定一下它属于哪种散文，如写景散文通常以游踪为线索，状物散文多以某物为线索，写人散文多以人物交往为线索。再找标志，线索在文中都有标志，它在文中反复出现。有时要注意双线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明线与暗线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。使用线索的好处主要有：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组织材料，贯穿全文；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结构清晰，情节集中；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揭示主题；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使行文富于变化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思路特点。主要有先总后分、先抑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、前后对比、先实后虚、逐层深入等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14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308621"/>
            <a:ext cx="1147850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叙事特点。一是叙述人称，尤其关注第二人称的使用及好处：拟人化，便于对话与抒情，拉近与读者距离。二是叙述方式：顺叙，使结构清晰；倒叙，巧设悬念，吸引读者；插叙，使行文活泼，富于变化。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详略繁简。详写什么，略写什么；何处用繁，何处用简。使叙事回旋委曲，错落有致。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段落特点。开头，由虚入笔，逆向起笔；中间，衬托对比，虚实相映；结尾，以景结情，直抒胸臆。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个别情况下也可考虑一下选材上有无特点，如大量引用诗文等。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当然，文本整体结构特点还应从具体出发，不可一概而论。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3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0298" y="1340522"/>
            <a:ext cx="11500473" cy="3241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温馨寄语</a:t>
            </a: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散文是高考文学类文本阅读的重要文体，但从课标卷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2007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至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2016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年的命题实践看，全选的是小说文本，没有散文文本。根据这一考情，再结合各地对散文复习采用淡化处理的教情、学情，因此，我们对散文专题没有展开编写，只选择散文阅读的最核心的考点、最核心的题型、最核心的阅读方法献给您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378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65507" y="3076446"/>
            <a:ext cx="50593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分析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句段结构作用</a:t>
            </a:r>
          </a:p>
        </p:txBody>
      </p:sp>
    </p:spTree>
    <p:extLst>
      <p:ext uri="{BB962C8B-B14F-4D97-AF65-F5344CB8AC3E}">
        <p14:creationId xmlns:p14="http://schemas.microsoft.com/office/powerpoint/2010/main" val="22552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107901"/>
            <a:ext cx="11478502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死亡并非凄惨，并非一片空茫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死亡也是诗，是生命化入永恒的延续，这是使我每逢到国外，路经一处墓地，必要进去流连一番的原故。它与中国坟地不同，毫无凄凉萧瑟之感，甚至像公园，但不是活人游乐而是死人安息的地方，处处树木幽深，花草葳蕤，一座座坟墓都是优美的石雕，有的称得上艺术杰作。在德国我见过一座墓，墓石两边浮雕一双巨大的耳朵。死者长眠地下，还要倾听世间的万籁，这才叫不甘寂寞。这一双大耳线条浑厚而洗练，和胖墩墩的墓石谐调为一个浑厚的整体。墓碑上刻着一行字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我带不走的只有爱。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看来这雕刻家像死者的朋友一样了解他。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6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371154"/>
            <a:ext cx="11478502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漫步墓地间，浏览在那些树影深处、花草丛中各式各样的坟墓，真比在安特卫普的雕塑公园享受更多也感受更多。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夏威夷的一片墓地给我印象独特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……</a:t>
            </a:r>
          </a:p>
          <a:p>
            <a:pPr indent="718185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节选自冯骥才《墓地》，有删改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023" y="2986793"/>
            <a:ext cx="1147850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分析文章开头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死亡并非凄惨，并非一片空茫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这句话的作用。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549" y="380350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6" name="矩形 5"/>
          <p:cNvSpPr/>
          <p:nvPr/>
        </p:nvSpPr>
        <p:spPr>
          <a:xfrm>
            <a:off x="558549" y="4437906"/>
            <a:ext cx="11162246" cy="1302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议论起篇，写出作者对死亡的认识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引出下文对外国墓地的描写。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272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117426"/>
            <a:ext cx="1147850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(2016·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骄傲于自己母语的强大的生命力。五千年的漫长历史，灾祸连绵，兵燹不绝，而一个个方块汉字，就是一块块砖石，当它们排列衔接时，便仿佛垒砌了一个广阔而坚固的壁垒，牢牢守卫了一种古老的文化，庇护了一代代呼吸沐浴着它的气息的亿兆的灵魂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童年在农村度过，记事不久的年龄，有一年夏天，大人在睡午觉，我独自走出屋门到外面玩，追着一只蹦蹦跳跳的兔子，不小心走远了，一直走进村外一片茂密的树林中，迷路了，害怕得大哭。但四周没有人听到，只好在林子里乱走。过了好久，终于从树干的缝隙间，望见了村头一户人家的屋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239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77030"/>
            <a:ext cx="11478502" cy="66869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一颗悬空的心倏地落地了。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对于长期漂泊在外的人，母语熟悉的音调，带给他的正应该是这样的一种返归家园之感，一个汉语的子民，寄居他乡，母语便是故乡的方言土语；置身异国，母语便是方块的中文汉字。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官秩加身应谬得，乡音到耳是真归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，故乡的语言，母语的最为具体直观的形式，甚至关联到了存在的确凿感。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为时时相与，反而熟视无睹，就像对于一尾悠然游弋的鱼儿，水的环抱和裹挟是自然而然的，不需要去意识和诘问的。但一当因某种缘故离开了那个环境，就会感受到置身盛夏沙漠中般的窒息。被拘禁于全然陌生的语言中，一个人也仿佛涸辙之鲋，最渴望母语的濡沫。那亲切的音节声调，是一股直透心底的清凉水流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80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451868"/>
            <a:ext cx="11478502" cy="58582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每一种语言的子民们，在自己母语的河流中，泅渡，游憩，俯仰，沉醉，吟咏，创造出灿烂的文化，并经由翻译传播，成为说着不同语言的人们共同的精神财富。以诗歌为证，《鲁拜集》中波斯大诗人伽亚谟及时行乐的咏叹，和《古诗十九首》里汉代中国人生命短暂的感喟，贯穿了相通的哲学追问；中世纪的意大利，彼特拉克对心上人劳拉的十四行诗倾诉，和晚唐洛阳城里，李商隐写给不知名恋人的无题七律，或者隽永清新，或者宛转迷离，各有一种入骨的缠绵。让不同的语言彼此尊重，在交流中使各自的美质得到彰显和分享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indent="718185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节选自彭程《在母语的屋檐下》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14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746448"/>
            <a:ext cx="1147850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作者回忆童年迷路的经历，在文中有什么作用？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209" y="96247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5" name="矩形 4"/>
          <p:cNvSpPr/>
          <p:nvPr/>
        </p:nvSpPr>
        <p:spPr>
          <a:xfrm>
            <a:off x="425624" y="1697079"/>
            <a:ext cx="11162246" cy="1948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内容上，用孩子迷路比喻游子离开母语，强调母语给人带来的庇护感和安全感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结构上，呼应题目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屋檐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，引出下面的议论。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510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933897"/>
            <a:ext cx="1147850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核心知识</a:t>
            </a: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]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开头句段的作用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点明标题，开门见山。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引起下文。有一些文章开头虽不直接点题，但能引起下文。或连续发问，发人深省，引发读者兴趣；或埋下伏笔，暗示下文呼应；或设置线索，暗示下文贯通；或设置悬念，暗示下文解释；或运用特殊语言，以照应结尾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奠定基调。有的文章开头即展现思想深沉或情感饱满的特点，比如连续感叹，抒发强烈感情，为全文奠定感情基调。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0" y="353729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 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378119"/>
            <a:ext cx="1147850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反铺垫。有的文章要写某个人、某件事或某个道理，但开头不直接写这些内容，而先去写别的人、别的事或别个道理，这样就从正面或反面为要写的人、事、理作了烘托、陪衬。这种方法叫铺垫。无论是正面铺垫还是反面铺垫，其作用都是激发读者浓厚的阅读兴趣。反面铺垫又叫对比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中间句段的作用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承上启下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的过渡作用；前后呼应作用，或照应开头，或照应结尾；转换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作用，是全文内容、思路的转换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；总领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引起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下文的作用。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71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378888"/>
            <a:ext cx="1147850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结尾句段的作用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结尾句段的作用一般是总结全文，点明题旨，深化中心，呼应开头，或兼而有之。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结尾句段的作用也可能是委婉含蓄，意在言外，发人深思。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结尾句段也有暗示主题或强化作者感情的作用。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插入段的作用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与上下文构成虚实相映、正反对照、层进烘托、总分印证关系；对全文中心起强化、突出作用；在结构上宕开一笔，形成波澜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077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349377" y="3160926"/>
            <a:ext cx="5986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258318" y="2637706"/>
            <a:ext cx="4637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</a:t>
            </a:r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分析概括整体结构和思路</a:t>
            </a:r>
            <a:endParaRPr lang="en-US" altLang="zh-CN" sz="2800" b="1" dirty="0" smtClean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350148" y="4193003"/>
            <a:ext cx="5986800" cy="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3258318" y="3669821"/>
            <a:ext cx="607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分析句段结构作用</a:t>
            </a:r>
            <a:endParaRPr lang="zh-CN" altLang="en-US" sz="2800" b="1" dirty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733675" cy="79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396912"/>
            <a:ext cx="2733675" cy="400110"/>
          </a:xfrm>
          <a:prstGeom prst="rect">
            <a:avLst/>
          </a:prstGeom>
          <a:solidFill>
            <a:schemeClr val="accent6">
              <a:lumMod val="75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内容索引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26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793392"/>
            <a:ext cx="1147850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反复出现的句子的作用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在内容上，有突出内容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主旨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、强化感情等作用；在结构上，有交代线索、前后呼应等作用。另外，它在表达上运用了反复的修辞手法，有强化或一唱三叹之效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65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88851"/>
            <a:ext cx="11478502" cy="675874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阅读方法</a:t>
            </a: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]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800" kern="100" spc="-5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spc="-5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在整体把握全文的基础上细读所给句段，把握其内容、层次、表达特点</a:t>
            </a:r>
            <a:endParaRPr lang="zh-CN" altLang="zh-CN" sz="1050" kern="100" spc="-5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做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所有阅读题的前提都是读，要读细、读懂、读透。答题时之所以会出现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乱贴标签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现象，是因为不少考生不愿读，草率地读，不愿在文本细读、深读上下功夫，缺乏耐心和细心。因此，要想真正解决此问题，细读、深读所给句段是前提。如何去读所给句段呢？很简单，就是看它写了什么内容，有怎样的层次，表达上有无特点。把握住这三个要点，有的问题就会迎刃而解。如有的考生只要是答开头段的作用，就盲目套上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营造氛围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奠定感情基调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等术语。殊不知，开头能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营造氛围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的文字一般是写景文字；开头能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奠定感情基调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的文字中须有情感词语，且这个词语能代表全文的基本感情。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088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405458"/>
            <a:ext cx="11478502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立足句段，纵观全文，寻找联系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析句段作用题的命题特点是以此句段为切入口，考查考生对全文结构思路的把握能力。因此，在把握住所给句段的要点后，要看它与全文在内容、主题、情感和构思方面的内在联系，如结构间的总分、铺垫、并列、对比、反衬等关系。只有把这个联系找出来，才能答好答全这类题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705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94339"/>
            <a:ext cx="11478502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题型规范</a:t>
            </a: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]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审题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设问方式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常式提问：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某段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在文中有什么作用？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分析画线句子在结构上的作用。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变式提问：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文章以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“×××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开头，有什么好处？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文章开头为什么要写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“×××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文章以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“×××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结尾，有什么好处？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请赏析文章结尾段。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有人认为第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段是赘笔，可以删去；有人认为它有重要作用，你的看法是什么？请说明理由。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605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608" y="157918"/>
            <a:ext cx="11593287" cy="65217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审题要点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审题要关注三点：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所给句段在文内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或段中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的不同位置。位置不同，作用也不同，答题自然也不同。另外，注意所给句段的数量，如句子，是几个句子；段，是一段还是几段，段数越多，答题越复杂。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答题角度。这一点最重要。有给定角度的，如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结构中的作用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内容上的表达作用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等；未给定角度的，只是笼统地问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“×××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句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段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在文中有什么作用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注意题干的暗示性。如这样一题：第二段中，作者在描写长白山之行时插入了一段事后的记忆。这样写有什么作用？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该题干暗示了一个信息：插入。由此自然想到</a:t>
            </a:r>
            <a:r>
              <a:rPr lang="en-US" altLang="zh-CN" sz="27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插入</a:t>
            </a:r>
            <a:r>
              <a:rPr lang="en-US" altLang="zh-CN" sz="27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起到补充或解释的作用</a:t>
            </a:r>
            <a:r>
              <a:rPr lang="zh-CN" altLang="zh-CN" sz="2700" kern="100" spc="-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700" kern="100" spc="-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200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166347"/>
            <a:ext cx="11478502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答题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答题角度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一般从以下角度去思考：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内容、主题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内容角度就是要考虑该内容在人物刻画、情感表达、基调奠定等方面的作用。主题角度可考虑对主题有强化、深化、突出、揭示等作用。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结构、思路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结构角度可考虑总领全文、设置悬念、做铺垫、照应过渡、总结上文等作用，还可以考虑与标题的关系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如点题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。思路角度可考虑暗示、揭示了什么样的思路等作用。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3204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377147"/>
            <a:ext cx="11478502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表达效果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句段所使用的表现手法、构思写法及其表达效果，如使用了反问、对比等手法，则要答出表达效果。不是所有的句段都有表达上的特点，这一点应视具体句段而定。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读者情感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心理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。从这个角度可考虑加深印象、激发情感、产生共鸣、深受启发、发人深思、催人想象、回味不尽、想象无穷等作用。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上述角度有关涉就要分析归纳，没有关涉就不必强答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03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117426"/>
            <a:ext cx="1147850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答题模式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结构类：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开门见山，总领下文。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引起下文：为下文写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埋下伏笔；为下文写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张本；呼应下文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；奠定了文章的感情基调；为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做铺垫；与下文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形成对比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反衬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，使文章有波澜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承上启下：既承接了上文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，又引起了下文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过渡到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转而写到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总结上文：呼应上文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；点明了全文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的主旨，并进一步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；卒章显志，表达了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31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594912"/>
            <a:ext cx="11478502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线索：是贯穿全文的线索，在文中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次出现，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，层层递进；逐层深入，把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的感情推向了高潮。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内容类：是为了写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或为了说明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主要内容或主题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，抒发了作者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的感情，营造了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的氛围，奠定了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的感情基调。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表达技巧和表达效果类：一般效果是引入自然，吸引读者，增强感染力；特殊效果须结合语段所用的表达技巧来谈。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读者角度：设置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悬念，吸引读者；产生共鸣，强化读者印象；给读者留下思考、回味的空间。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师阁小朋友\12398452_154709457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7"/>
          <a:stretch/>
        </p:blipFill>
        <p:spPr bwMode="auto">
          <a:xfrm>
            <a:off x="-6387" y="0"/>
            <a:ext cx="121968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-1275" y="3707638"/>
            <a:ext cx="12192000" cy="1375395"/>
            <a:chOff x="-1524000" y="2705990"/>
            <a:chExt cx="12192000" cy="1375395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66492" y="3650010"/>
            <a:ext cx="1440612" cy="1536473"/>
            <a:chOff x="1466492" y="3650010"/>
            <a:chExt cx="1440612" cy="153647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07" r="75889" b="6437"/>
            <a:stretch/>
          </p:blipFill>
          <p:spPr>
            <a:xfrm>
              <a:off x="1466492" y="3650010"/>
              <a:ext cx="1440612" cy="1536473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6" r="76101" b="6437"/>
            <a:stretch/>
          </p:blipFill>
          <p:spPr>
            <a:xfrm>
              <a:off x="1486694" y="3658518"/>
              <a:ext cx="1383104" cy="1438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6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22" y="1219306"/>
            <a:ext cx="10993168" cy="3722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34507" y="1732887"/>
            <a:ext cx="10305375" cy="21189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0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思想是有一条路的</a:t>
            </a:r>
            <a:r>
              <a:rPr lang="zh-CN" altLang="zh-CN" sz="3000" b="1" kern="1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Times New Roman"/>
              </a:rPr>
              <a:t>，</a:t>
            </a:r>
            <a:r>
              <a:rPr lang="zh-CN" altLang="zh-CN" sz="30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一句一句</a:t>
            </a:r>
            <a:r>
              <a:rPr lang="zh-CN" altLang="zh-CN" sz="3000" b="1" kern="1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Times New Roman"/>
              </a:rPr>
              <a:t>、</a:t>
            </a:r>
            <a:r>
              <a:rPr lang="zh-CN" altLang="zh-CN" sz="30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一段一段都是有路的</a:t>
            </a:r>
            <a:r>
              <a:rPr lang="zh-CN" altLang="zh-CN" sz="3000" b="1" kern="1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Times New Roman"/>
              </a:rPr>
              <a:t>，</a:t>
            </a:r>
            <a:r>
              <a:rPr lang="zh-CN" altLang="zh-CN" sz="30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好文章的作者是决不乱走的</a:t>
            </a:r>
            <a:r>
              <a:rPr lang="zh-CN" altLang="zh-CN" sz="3000" b="1" kern="1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Times New Roman"/>
              </a:rPr>
              <a:t>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3000" b="1" kern="100" dirty="0" smtClean="0">
                <a:solidFill>
                  <a:srgbClr val="C00000"/>
                </a:solidFill>
                <a:latin typeface="+mj-ea"/>
                <a:ea typeface="+mj-ea"/>
                <a:cs typeface="Courier New"/>
              </a:rPr>
              <a:t>——</a:t>
            </a:r>
            <a:r>
              <a:rPr lang="zh-CN" altLang="zh-CN" sz="3000" b="1" kern="100" dirty="0">
                <a:solidFill>
                  <a:srgbClr val="C00000"/>
                </a:solidFill>
                <a:latin typeface="+mj-ea"/>
                <a:ea typeface="+mj-ea"/>
                <a:cs typeface="Courier New"/>
              </a:rPr>
              <a:t>叶圣陶</a:t>
            </a:r>
          </a:p>
        </p:txBody>
      </p:sp>
    </p:spTree>
    <p:extLst>
      <p:ext uri="{BB962C8B-B14F-4D97-AF65-F5344CB8AC3E}">
        <p14:creationId xmlns:p14="http://schemas.microsoft.com/office/powerpoint/2010/main" val="7511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96066" y="3076446"/>
            <a:ext cx="6598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分析概括整体结构和思路</a:t>
            </a:r>
            <a:endParaRPr lang="en-US" altLang="zh-CN" sz="40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2558" y="115130"/>
            <a:ext cx="11449272" cy="66869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b="1" kern="100" dirty="0" smtClean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水乡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戏台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祝　勇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假若绍兴的一切都将在记忆中隐去，我相信最后余下的，定然是一座戏台。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绍兴旧府八县，可以说村村有戏台，几乎每隔一二里，甚至半华里，就有一座戏台，组成一张戏台的网络。当年的乡土绍兴，弹唱声密集，无论何时，总会有一座戏台在演戏。当大地陷入沉寂，悠扬婉转的唱腔却此起彼伏。所有的戏台同时开演，定如无数朵焰火同时在黑夜里绽放，成为一场无比盛大的感官盛宴。这里把戏台称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万年台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。那些古老的戏台，依旧是现实的一部分，戏台上的角色，依旧眉目清晰。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797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115130"/>
            <a:ext cx="11478502" cy="66869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些临河而建的水上戏台，它们将自然之美与人的智慧结合得那么天衣无缝，如春天骤雨后的茶园，有着贴心贴肺的清雅。烟波浩渺的近水远山，那一座戏台就成了近景，在视线里聚焦。它们是真实中的幻景，是真正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海市蜃楼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。它们有的正面立于水中，仅有一面傍岸，以减轻水流的冲击，也有的跨河而立，完全凌驾在河面上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根柱子架在河的两岸，柱子间铺上台板供演戏，观众看不见台板，感觉上面人影摇荡，演绎出无限的风流，更像是一场轻梦。鉴湖上有座钟宴庙戏台，至今留存。这座戏台的台基均在水中，仅有左方的古柱靠近岸边。远远地，就能看见它伸展的挑角，如一只蝴蝶，在风中张大了翅膀，让人相信它的轻盈，永远不会在水面上沉没。无论水上，还是岸边，人们都可以同时欣赏同一出戏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81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3641" y="117426"/>
            <a:ext cx="11709220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乌篷船，天下闻名。它既是交通工具，又是打鱼人的家。因此，对于行舟者来说，客栈通常是多余的，但他们需要戏台。唯有那些轻灵俊秀的水上戏台，能够成为他们真正的停泊之地。所有的河道，都将通向戏台。这意味着在绍兴的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地面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上不会有真正的陌生人，因为所有的陌生人，都注定在戏台前聚合，所有人的情感，也都将在戏台前交叉。在弯曲的河道上，戏台有节奏地错落着，与水上生活的节奏相呼应，在行舟者的前方出没，安放在每一个需要它的夜晚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在鲁迅所有回忆绍兴的文章中，故乡常成为中国乡土愚昧落后的负面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象征，显现出阴冷、灰暗的质感，如一块均质的岩石，无法穿透，唯有戏台</a:t>
            </a:r>
            <a:r>
              <a:rPr lang="zh-CN" altLang="zh-CN" sz="2800" kern="100" spc="40" dirty="0">
                <a:latin typeface="Times New Roman"/>
                <a:ea typeface="华文细黑"/>
                <a:cs typeface="Times New Roman"/>
              </a:rPr>
              <a:t>却是为数不多的例外</a:t>
            </a:r>
            <a:r>
              <a:rPr lang="en-US" altLang="zh-CN" sz="2800" kern="100" spc="4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spc="40" dirty="0">
                <a:latin typeface="Times New Roman"/>
                <a:ea typeface="华文细黑"/>
                <a:cs typeface="Times New Roman"/>
              </a:rPr>
              <a:t>在风雨如磐的故园，戏台上的灯光，</a:t>
            </a:r>
            <a:r>
              <a:rPr lang="zh-CN" altLang="zh-CN" sz="2800" kern="100" spc="40" dirty="0" smtClean="0">
                <a:latin typeface="Times New Roman"/>
                <a:ea typeface="华文细黑"/>
                <a:cs typeface="Times New Roman"/>
              </a:rPr>
              <a:t>几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乎成为</a:t>
            </a:r>
            <a:endParaRPr lang="zh-CN" altLang="zh-CN" sz="1050" kern="100" spc="4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689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208484"/>
            <a:ext cx="1147850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他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少年记忆里最宝贵的光源，照亮了他的记忆，也照亮了一代代中国人的少年记忆。透过鲁迅的目光，无数中国人看见了那座戏台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曲终人散，每个人都转身走进自己的戏。戏台上的风流俊雅、无限缠绵，收束进岸上的楼窗、河中的船影。狭长的石板路、层出不穷的石桥、悠悠荡荡的乌篷船，他们的戏台无处不在。只不过没有人把他们的戏文写下来，我们无从得知而已。戏台上的忠奸争斗、征战杀伐，也慢慢融入了观看者的血脉，变成遗传基因。戏台上下，不仅构成一种对话关系，更构成一种轮回关系，戏台与看客，戏文与生活，翻覆颠倒。观众和角色可以互换，戏台下的观众一扭身，就融入了一个更大的戏台，变成角色，呐喊或者语丝，都是他们的唱词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159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6196</TotalTime>
  <Words>4607</Words>
  <Application>Microsoft Office PowerPoint</Application>
  <PresentationFormat>自定义</PresentationFormat>
  <Paragraphs>140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4006</cp:revision>
  <dcterms:created xsi:type="dcterms:W3CDTF">2014-11-27T01:03:00Z</dcterms:created>
  <dcterms:modified xsi:type="dcterms:W3CDTF">2017-03-24T01:44:44Z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