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1520" r:id="rId2"/>
    <p:sldId id="1296" r:id="rId3"/>
    <p:sldId id="1360" r:id="rId4"/>
    <p:sldId id="856" r:id="rId5"/>
    <p:sldId id="1579" r:id="rId6"/>
    <p:sldId id="1658" r:id="rId7"/>
    <p:sldId id="1659" r:id="rId8"/>
    <p:sldId id="1660" r:id="rId9"/>
    <p:sldId id="1661" r:id="rId10"/>
    <p:sldId id="1662" r:id="rId11"/>
    <p:sldId id="1663" r:id="rId12"/>
    <p:sldId id="1582" r:id="rId13"/>
    <p:sldId id="1664" r:id="rId14"/>
    <p:sldId id="1665" r:id="rId15"/>
    <p:sldId id="1666" r:id="rId16"/>
    <p:sldId id="1667" r:id="rId17"/>
    <p:sldId id="1668" r:id="rId18"/>
    <p:sldId id="1669" r:id="rId19"/>
    <p:sldId id="1670" r:id="rId20"/>
    <p:sldId id="1671" r:id="rId21"/>
    <p:sldId id="1672" r:id="rId22"/>
    <p:sldId id="1673" r:id="rId23"/>
    <p:sldId id="1674" r:id="rId24"/>
    <p:sldId id="1384" r:id="rId25"/>
    <p:sldId id="1619" r:id="rId26"/>
    <p:sldId id="1686" r:id="rId27"/>
    <p:sldId id="1687" r:id="rId28"/>
    <p:sldId id="1688" r:id="rId29"/>
    <p:sldId id="1689" r:id="rId30"/>
    <p:sldId id="1690" r:id="rId31"/>
    <p:sldId id="1691" r:id="rId32"/>
    <p:sldId id="1692" r:id="rId33"/>
    <p:sldId id="1693" r:id="rId34"/>
    <p:sldId id="1694" r:id="rId35"/>
    <p:sldId id="1695" r:id="rId36"/>
    <p:sldId id="1696" r:id="rId37"/>
    <p:sldId id="1697" r:id="rId38"/>
    <p:sldId id="1698" r:id="rId39"/>
    <p:sldId id="1699" r:id="rId40"/>
    <p:sldId id="1700" r:id="rId41"/>
    <p:sldId id="1701" r:id="rId42"/>
    <p:sldId id="1702" r:id="rId43"/>
    <p:sldId id="1703" r:id="rId44"/>
    <p:sldId id="1704" r:id="rId45"/>
    <p:sldId id="1705" r:id="rId46"/>
    <p:sldId id="1706" r:id="rId47"/>
    <p:sldId id="1707" r:id="rId48"/>
    <p:sldId id="1708" r:id="rId49"/>
    <p:sldId id="1709" r:id="rId50"/>
    <p:sldId id="1519" r:id="rId51"/>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727" autoAdjust="0"/>
  </p:normalViewPr>
  <p:slideViewPr>
    <p:cSldViewPr>
      <p:cViewPr>
        <p:scale>
          <a:sx n="75" d="100"/>
          <a:sy n="75" d="100"/>
        </p:scale>
        <p:origin x="-384" y="-269"/>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2017/3/23</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师阁小朋友\934364_163932776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13590" b="9307"/>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副标题 3"/>
          <p:cNvSpPr txBox="1">
            <a:spLocks/>
          </p:cNvSpPr>
          <p:nvPr/>
        </p:nvSpPr>
        <p:spPr>
          <a:xfrm>
            <a:off x="-26573" y="3718127"/>
            <a:ext cx="1528275"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120000"/>
              </a:lnSpc>
              <a:buNone/>
            </a:pPr>
            <a:r>
              <a:rPr lang="zh-CN" altLang="en-US" sz="3500" dirty="0" smtClean="0">
                <a:solidFill>
                  <a:schemeClr val="tx1">
                    <a:lumMod val="75000"/>
                    <a:lumOff val="25000"/>
                  </a:schemeClr>
                </a:solidFill>
                <a:latin typeface="+mn-ea"/>
              </a:rPr>
              <a:t>第四章</a:t>
            </a:r>
            <a:endParaRPr lang="zh-CN" altLang="en-US" sz="3500" dirty="0">
              <a:solidFill>
                <a:schemeClr val="tx1">
                  <a:lumMod val="75000"/>
                  <a:lumOff val="25000"/>
                </a:schemeClr>
              </a:solidFill>
              <a:latin typeface="+mn-ea"/>
            </a:endParaRPr>
          </a:p>
        </p:txBody>
      </p:sp>
      <p:sp>
        <p:nvSpPr>
          <p:cNvPr id="20" name="标题 2"/>
          <p:cNvSpPr txBox="1">
            <a:spLocks/>
          </p:cNvSpPr>
          <p:nvPr/>
        </p:nvSpPr>
        <p:spPr>
          <a:xfrm>
            <a:off x="2860777" y="3727351"/>
            <a:ext cx="9336059"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20000"/>
              </a:lnSpc>
              <a:spcAft>
                <a:spcPts val="1300"/>
              </a:spcAft>
            </a:pPr>
            <a:r>
              <a:rPr lang="zh-CN" altLang="zh-CN" sz="3100" b="1" kern="100" dirty="0">
                <a:solidFill>
                  <a:schemeClr val="tx1">
                    <a:lumMod val="85000"/>
                    <a:lumOff val="15000"/>
                  </a:schemeClr>
                </a:solidFill>
                <a:latin typeface="Times New Roman"/>
                <a:ea typeface="微软雅黑" pitchFamily="34" charset="-122"/>
                <a:cs typeface="Times New Roman"/>
              </a:rPr>
              <a:t>考点三　理解文中重要词语的含义和重要句子的含意</a:t>
            </a:r>
          </a:p>
          <a:p>
            <a:pPr algn="l">
              <a:lnSpc>
                <a:spcPct val="120000"/>
              </a:lnSpc>
            </a:pPr>
            <a:r>
              <a:rPr lang="en-US" altLang="zh-CN" sz="2800" kern="100" dirty="0" smtClean="0">
                <a:latin typeface="Times New Roman"/>
                <a:ea typeface="华文细黑" pitchFamily="2" charset="-122"/>
                <a:cs typeface="Courier New"/>
              </a:rPr>
              <a:t>                  ——</a:t>
            </a:r>
            <a:r>
              <a:rPr lang="zh-CN" altLang="zh-CN" sz="2800" kern="100" dirty="0">
                <a:latin typeface="Times New Roman"/>
                <a:ea typeface="华文细黑" pitchFamily="2" charset="-122"/>
                <a:cs typeface="Courier New"/>
              </a:rPr>
              <a:t>紧扣语境，挖掘</a:t>
            </a:r>
            <a:r>
              <a:rPr lang="en-US" altLang="zh-CN" sz="2800" kern="100" dirty="0">
                <a:latin typeface="宋体" pitchFamily="2" charset="-122"/>
                <a:ea typeface="宋体" pitchFamily="2" charset="-122"/>
                <a:cs typeface="Courier New"/>
              </a:rPr>
              <a:t>“</a:t>
            </a:r>
            <a:r>
              <a:rPr lang="zh-CN" altLang="zh-CN" sz="2800" kern="100" dirty="0">
                <a:latin typeface="Times New Roman"/>
                <a:ea typeface="华文细黑" pitchFamily="2" charset="-122"/>
                <a:cs typeface="Courier New"/>
              </a:rPr>
              <a:t>情</a:t>
            </a:r>
            <a:r>
              <a:rPr lang="en-US" altLang="zh-CN" sz="2800" kern="100" dirty="0">
                <a:latin typeface="宋体" pitchFamily="2" charset="-122"/>
                <a:ea typeface="宋体" pitchFamily="2" charset="-122"/>
                <a:cs typeface="Courier New"/>
              </a:rPr>
              <a:t>”“</a:t>
            </a:r>
            <a:r>
              <a:rPr lang="zh-CN" altLang="zh-CN" sz="2800" kern="100" dirty="0">
                <a:latin typeface="Times New Roman"/>
                <a:ea typeface="华文细黑" pitchFamily="2" charset="-122"/>
                <a:cs typeface="Courier New"/>
              </a:rPr>
              <a:t>意</a:t>
            </a:r>
            <a:r>
              <a:rPr lang="en-US" altLang="zh-CN" sz="2800" kern="100" dirty="0">
                <a:latin typeface="宋体" pitchFamily="2" charset="-122"/>
                <a:ea typeface="宋体" pitchFamily="2" charset="-122"/>
                <a:cs typeface="Courier New"/>
              </a:rPr>
              <a:t>”</a:t>
            </a:r>
            <a:endParaRPr lang="zh-CN" altLang="zh-CN" sz="2800" kern="100" dirty="0">
              <a:latin typeface="宋体" pitchFamily="2" charset="-122"/>
              <a:ea typeface="宋体" pitchFamily="2" charset="-122"/>
              <a:cs typeface="Courier New"/>
            </a:endParaRP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1608" y="652859"/>
            <a:ext cx="11593287" cy="3354740"/>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如果有双关义，就要注意它是谐音双关还是语意双关；如果有指代义，就要在上下句中寻找释义。一类是词语在语境中作远距离的引申而产生的新义。就要跨越远距离</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指隔了几段文字</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准确找到其含义所对应的文字</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记住：几乎所有的重要词语，其前后都有比较具体的阐释，换了一种说法来揭示其内涵，理解词义就要找到这样的阐释文字</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172224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50896"/>
            <a:ext cx="1147850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体会句中加点词语的作用</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它也可以变式为理解、分析或赏析句子中加点的词语。分析词语的作用首先要理解词语在文中的含义，然后分析其表达作用。为此要考虑形象性作用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词语运用的修辞及其他表达技巧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，主旨表达倾向、感情色彩等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，描写对象特点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客观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，结构性作用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在篇中的地位及点题、照应、过渡等方面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。答题套路：词语的表现手法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技法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＋词语的语境义＋词语描写对象的特点＋作品中人物或作者的情感。</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对词语作用的理解一定要与所在的句子或段落整体结合。</a:t>
            </a:r>
            <a:endParaRPr lang="zh-CN" altLang="zh-CN" sz="1050" kern="100" dirty="0">
              <a:effectLst/>
              <a:latin typeface="宋体"/>
              <a:cs typeface="Courier New"/>
            </a:endParaRPr>
          </a:p>
        </p:txBody>
      </p:sp>
    </p:spTree>
    <p:extLst>
      <p:ext uri="{BB962C8B-B14F-4D97-AF65-F5344CB8AC3E}">
        <p14:creationId xmlns:p14="http://schemas.microsoft.com/office/powerpoint/2010/main" val="113130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660971"/>
            <a:ext cx="11478502"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是文章中最特殊、最重要的词语。古人云：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题者，额也；目者，眼也。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意思是说文章的标题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如同人的额头、眼睛那么显著、重要。</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正因如此，标题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自然成为现代文阅读命题最热门的文章部位之一，对标题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含义和作用的理解题屡屡出现在高考试卷及大市模拟卷中。如何解答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含义和作用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这类试题呢</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6043" b="8819"/>
          <a:stretch/>
        </p:blipFill>
        <p:spPr>
          <a:xfrm>
            <a:off x="1990749" y="-26590"/>
            <a:ext cx="10199663" cy="1022400"/>
          </a:xfrm>
          <a:prstGeom prst="rect">
            <a:avLst/>
          </a:prstGeom>
        </p:spPr>
      </p:pic>
      <p:sp>
        <p:nvSpPr>
          <p:cNvPr id="5" name="矩形 4"/>
          <p:cNvSpPr/>
          <p:nvPr/>
        </p:nvSpPr>
        <p:spPr>
          <a:xfrm>
            <a:off x="2634873" y="189434"/>
            <a:ext cx="8911414" cy="553998"/>
          </a:xfrm>
          <a:prstGeom prst="rect">
            <a:avLst/>
          </a:prstGeom>
        </p:spPr>
        <p:txBody>
          <a:bodyPr wrap="none">
            <a:spAutoFit/>
          </a:bodyPr>
          <a:lstStyle/>
          <a:p>
            <a:r>
              <a:rPr lang="zh-CN" altLang="zh-CN" sz="3000" b="1" dirty="0">
                <a:solidFill>
                  <a:schemeClr val="bg1"/>
                </a:solidFill>
                <a:latin typeface="Times New Roman" pitchFamily="18" charset="0"/>
                <a:ea typeface="微软雅黑" pitchFamily="34" charset="-122"/>
              </a:rPr>
              <a:t>理解标题</a:t>
            </a:r>
            <a:r>
              <a:rPr lang="en-US" altLang="zh-CN" sz="3000" b="1" dirty="0">
                <a:solidFill>
                  <a:schemeClr val="bg1"/>
                </a:solidFill>
                <a:latin typeface="Times New Roman" pitchFamily="18" charset="0"/>
                <a:ea typeface="微软雅黑" pitchFamily="34" charset="-122"/>
              </a:rPr>
              <a:t>(</a:t>
            </a:r>
            <a:r>
              <a:rPr lang="zh-CN" altLang="zh-CN" sz="3000" b="1" dirty="0">
                <a:solidFill>
                  <a:schemeClr val="bg1"/>
                </a:solidFill>
                <a:latin typeface="Times New Roman" pitchFamily="18" charset="0"/>
                <a:ea typeface="微软雅黑" pitchFamily="34" charset="-122"/>
              </a:rPr>
              <a:t>题目</a:t>
            </a:r>
            <a:r>
              <a:rPr lang="en-US" altLang="zh-CN" sz="3000" b="1" dirty="0">
                <a:solidFill>
                  <a:schemeClr val="bg1"/>
                </a:solidFill>
                <a:latin typeface="Times New Roman" pitchFamily="18" charset="0"/>
                <a:ea typeface="微软雅黑" pitchFamily="34" charset="-122"/>
              </a:rPr>
              <a:t>)</a:t>
            </a:r>
            <a:r>
              <a:rPr lang="zh-CN" altLang="zh-CN" sz="3000" b="1" dirty="0">
                <a:solidFill>
                  <a:schemeClr val="bg1"/>
                </a:solidFill>
                <a:latin typeface="Times New Roman" pitchFamily="18" charset="0"/>
                <a:ea typeface="微软雅黑" pitchFamily="34" charset="-122"/>
              </a:rPr>
              <a:t>含义和</a:t>
            </a:r>
            <a:r>
              <a:rPr lang="zh-CN" altLang="zh-CN" sz="3000" b="1" dirty="0" smtClean="0">
                <a:solidFill>
                  <a:schemeClr val="bg1"/>
                </a:solidFill>
                <a:latin typeface="Times New Roman" pitchFamily="18" charset="0"/>
                <a:ea typeface="微软雅黑" pitchFamily="34" charset="-122"/>
              </a:rPr>
              <a:t>作用</a:t>
            </a:r>
            <a:r>
              <a:rPr lang="zh-CN" altLang="en-US" sz="3000" b="1" dirty="0" smtClean="0">
                <a:solidFill>
                  <a:schemeClr val="bg1"/>
                </a:solidFill>
                <a:latin typeface="Times New Roman" pitchFamily="18" charset="0"/>
                <a:ea typeface="微软雅黑" pitchFamily="34" charset="-122"/>
              </a:rPr>
              <a:t>要</a:t>
            </a:r>
            <a:r>
              <a:rPr lang="en-US" altLang="zh-CN" sz="3000" b="1" dirty="0" smtClean="0">
                <a:solidFill>
                  <a:schemeClr val="bg1"/>
                </a:solidFill>
                <a:latin typeface="宋体" pitchFamily="2" charset="-122"/>
                <a:ea typeface="宋体" pitchFamily="2" charset="-122"/>
              </a:rPr>
              <a:t>“</a:t>
            </a:r>
            <a:r>
              <a:rPr lang="zh-CN" altLang="en-US" sz="3000" b="1" dirty="0" smtClean="0">
                <a:solidFill>
                  <a:schemeClr val="bg1"/>
                </a:solidFill>
                <a:latin typeface="Times New Roman" pitchFamily="18" charset="0"/>
                <a:ea typeface="微软雅黑" pitchFamily="34" charset="-122"/>
              </a:rPr>
              <a:t>一把握</a:t>
            </a:r>
            <a:r>
              <a:rPr lang="en-US" altLang="zh-CN" sz="3000" b="1" dirty="0" smtClean="0">
                <a:solidFill>
                  <a:schemeClr val="bg1"/>
                </a:solidFill>
                <a:latin typeface="宋体" pitchFamily="2" charset="-122"/>
                <a:ea typeface="宋体" pitchFamily="2" charset="-122"/>
              </a:rPr>
              <a:t>”“</a:t>
            </a:r>
            <a:r>
              <a:rPr lang="zh-CN" altLang="en-US" sz="3000" b="1" dirty="0" smtClean="0">
                <a:solidFill>
                  <a:schemeClr val="bg1"/>
                </a:solidFill>
                <a:latin typeface="Times New Roman" pitchFamily="18" charset="0"/>
                <a:ea typeface="微软雅黑" pitchFamily="34" charset="-122"/>
              </a:rPr>
              <a:t>四注重</a:t>
            </a:r>
            <a:r>
              <a:rPr lang="en-US" altLang="zh-CN" sz="3000" b="1" dirty="0" smtClean="0">
                <a:solidFill>
                  <a:schemeClr val="bg1"/>
                </a:solidFill>
                <a:latin typeface="宋体" pitchFamily="2" charset="-122"/>
                <a:ea typeface="宋体" pitchFamily="2" charset="-122"/>
              </a:rPr>
              <a:t>”</a:t>
            </a:r>
            <a:endParaRPr lang="zh-CN" altLang="zh-CN" sz="3000" b="1" dirty="0">
              <a:solidFill>
                <a:schemeClr val="bg1"/>
              </a:solidFill>
              <a:latin typeface="宋体" pitchFamily="2" charset="-122"/>
              <a:ea typeface="宋体" pitchFamily="2" charset="-122"/>
            </a:endParaRPr>
          </a:p>
        </p:txBody>
      </p:sp>
      <p:sp>
        <p:nvSpPr>
          <p:cNvPr id="7" name="矩形 6"/>
          <p:cNvSpPr>
            <a:spLocks noChangeAspect="1"/>
          </p:cNvSpPr>
          <p:nvPr/>
        </p:nvSpPr>
        <p:spPr>
          <a:xfrm>
            <a:off x="-25474" y="-26590"/>
            <a:ext cx="2102634" cy="51182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solidFill>
                  <a:schemeClr val="bg1"/>
                </a:solidFill>
                <a:latin typeface="+mj-ea"/>
                <a:ea typeface="+mj-ea"/>
                <a:cs typeface="Times New Roman" pitchFamily="18" charset="0"/>
              </a:rPr>
              <a:t>题</a:t>
            </a:r>
            <a:r>
              <a:rPr lang="zh-CN" altLang="en-US" sz="2600" b="1" dirty="0" smtClean="0">
                <a:solidFill>
                  <a:schemeClr val="bg1"/>
                </a:solidFill>
                <a:latin typeface="+mj-ea"/>
                <a:ea typeface="+mj-ea"/>
                <a:cs typeface="Times New Roman" pitchFamily="18" charset="0"/>
              </a:rPr>
              <a:t>点突破</a:t>
            </a:r>
            <a:endParaRPr lang="zh-CN" altLang="en-US" sz="2600" b="1" dirty="0">
              <a:solidFill>
                <a:schemeClr val="bg1"/>
              </a:solidFill>
              <a:latin typeface="+mj-ea"/>
              <a:ea typeface="+mj-ea"/>
              <a:cs typeface="Times New Roman" pitchFamily="18" charset="0"/>
            </a:endParaRPr>
          </a:p>
        </p:txBody>
      </p:sp>
      <p:sp>
        <p:nvSpPr>
          <p:cNvPr id="9" name="矩形 8"/>
          <p:cNvSpPr>
            <a:spLocks noChangeAspect="1"/>
          </p:cNvSpPr>
          <p:nvPr/>
        </p:nvSpPr>
        <p:spPr>
          <a:xfrm>
            <a:off x="-25474" y="483982"/>
            <a:ext cx="2102634" cy="511828"/>
          </a:xfrm>
          <a:prstGeom prst="rect">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Times New Roman" pitchFamily="18" charset="0"/>
                <a:ea typeface="+mj-ea"/>
                <a:cs typeface="Times New Roman" pitchFamily="18" charset="0"/>
              </a:rPr>
              <a:t>散文阅读</a:t>
            </a:r>
            <a:endParaRPr lang="zh-CN" altLang="en-US" sz="2000" b="1" dirty="0">
              <a:solidFill>
                <a:schemeClr val="tx1"/>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265865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07852"/>
            <a:ext cx="11478502" cy="5858246"/>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把握解答的总体原则</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弄清标题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自身的含义和特点。</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抓标题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关键词，分析其结构，真正弄清题目意思。</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看命题方法及其效果，拟定标题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的方法很多，如以人物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物象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命名、以环境命名、以主要事件命名等；看标题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在表达上有无特点，如有没有用一定的修辞手法等。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弄清标题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与文本在内容、主旨、结构、表现手法等方面的联系，这是做标题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类试题的核心。一定要抓住标题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与文本在哪个</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方面、角度有着什么样的联系，把这种联系找出来至关重要。</a:t>
            </a:r>
            <a:endParaRPr lang="zh-CN" altLang="zh-CN" sz="1050" kern="100" dirty="0">
              <a:effectLst/>
              <a:latin typeface="宋体"/>
              <a:cs typeface="Courier New"/>
            </a:endParaRPr>
          </a:p>
        </p:txBody>
      </p:sp>
    </p:spTree>
    <p:extLst>
      <p:ext uri="{BB962C8B-B14F-4D97-AF65-F5344CB8AC3E}">
        <p14:creationId xmlns:p14="http://schemas.microsoft.com/office/powerpoint/2010/main" val="254887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89434"/>
            <a:ext cx="11478502" cy="6503807"/>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答题</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四注重</a:t>
            </a:r>
            <a:r>
              <a:rPr lang="en-US" altLang="zh-CN" sz="2800" b="1" kern="100" dirty="0">
                <a:latin typeface="宋体"/>
                <a:ea typeface="华文细黑"/>
                <a:cs typeface="Times New Roman"/>
              </a:rPr>
              <a:t>”</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从理解标题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含义角度看：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注重分析标题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的特定义、比喻义、双关义、象征义等。特定义指标题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在这篇文章中的特定意思，虽与组成标题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的词语有关，但又超越标题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本身的意思；比喻义、双关义指使用了这两种修辞手法的标题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的意义；象征义指使用了象征手法的标题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的意义。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注重分析标题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：表层义、深层义、主旨情感义。表层义指标题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自身的含义，深层义指标题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在文中的含义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主要指上面的特定义、比喻义等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，主旨情感义指标题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指向文本主题及作者的情感态度等。</a:t>
            </a:r>
            <a:endParaRPr lang="zh-CN" altLang="zh-CN" sz="1050" kern="100" dirty="0">
              <a:effectLst/>
              <a:latin typeface="宋体"/>
              <a:cs typeface="Courier New"/>
            </a:endParaRPr>
          </a:p>
        </p:txBody>
      </p:sp>
    </p:spTree>
    <p:extLst>
      <p:ext uri="{BB962C8B-B14F-4D97-AF65-F5344CB8AC3E}">
        <p14:creationId xmlns:p14="http://schemas.microsoft.com/office/powerpoint/2010/main" val="2728571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36476"/>
            <a:ext cx="11478502" cy="6686935"/>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从分析标题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作用看：</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注重结合标题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特点分析其作用。以人物为题，主要点明写作对象和特点；以时间、地点为题，主要有创设背景、渲染气氛的作用；以景、物为题，主要有线索、表情、暗示主旨的作用。常见的作用术语有：生动形象、新颖含蓄、言简意丰、发人深省、激发兴趣等。</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注重结合与文章的关系分析其作用。从标题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与文章内容的关系看，许多标题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概括或暗示了文章的内容重点；从标题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与文章主旨的关系看，有的标题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就是文眼，点明了文章主旨；从标题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与文章情感的关系看，有的标题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奠定了文章的情感基调；从标题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与文章思路、线索的关系看，有的标题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就是文章的线索，是行文思路的体现</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48762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21914"/>
            <a:ext cx="11478502" cy="687600"/>
          </a:xfrm>
          <a:prstGeom prst="rect">
            <a:avLst/>
          </a:prstGeom>
        </p:spPr>
        <p:txBody>
          <a:bodyPr wrap="square" lIns="121898" tIns="60948" rIns="121898" bIns="60948">
            <a:spAutoFit/>
          </a:bodyPr>
          <a:lstStyle/>
          <a:p>
            <a:pPr lvl="0" algn="just">
              <a:lnSpc>
                <a:spcPct val="150000"/>
              </a:lnSpc>
            </a:pPr>
            <a:r>
              <a:rPr lang="zh-CN" altLang="zh-CN" sz="2800" b="1" kern="100" dirty="0">
                <a:solidFill>
                  <a:srgbClr val="C00000"/>
                </a:solidFill>
                <a:latin typeface="+mj-ea"/>
                <a:ea typeface="+mj-ea"/>
                <a:cs typeface="Times New Roman"/>
              </a:rPr>
              <a:t>边练边悟</a:t>
            </a:r>
            <a:r>
              <a:rPr lang="en-US" altLang="zh-CN" sz="2800" b="1" kern="100" dirty="0">
                <a:solidFill>
                  <a:srgbClr val="C00000"/>
                </a:solidFill>
                <a:latin typeface="+mj-ea"/>
                <a:ea typeface="+mj-ea"/>
                <a:cs typeface="Courier New"/>
              </a:rPr>
              <a:t> </a:t>
            </a:r>
            <a:endParaRPr lang="zh-CN" altLang="zh-CN" sz="1050" b="1" kern="100" dirty="0">
              <a:solidFill>
                <a:srgbClr val="C00000"/>
              </a:solidFill>
              <a:latin typeface="+mj-ea"/>
              <a:ea typeface="+mj-ea"/>
              <a:cs typeface="Courier New"/>
            </a:endParaRPr>
          </a:p>
        </p:txBody>
      </p:sp>
      <p:sp>
        <p:nvSpPr>
          <p:cNvPr id="3" name="矩形 2"/>
          <p:cNvSpPr/>
          <p:nvPr/>
        </p:nvSpPr>
        <p:spPr>
          <a:xfrm>
            <a:off x="339000" y="1053530"/>
            <a:ext cx="11478502"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四川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太湖碎锦</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范烟桥</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太湖，用文人的套语来形容，是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三万六千顷、七十二峰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。民间则说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八百里太湖跨三州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。不经过实测，这样笼统地画出一个轮廓，只能给人们一种山明水秀、浩瀚无际的想象。至于它有什么诗情画意，要费一点时间实地去观察、探索，才能领会。</a:t>
            </a:r>
            <a:endParaRPr lang="zh-CN" altLang="zh-CN" sz="1050" kern="100" dirty="0">
              <a:effectLst/>
              <a:latin typeface="宋体"/>
              <a:cs typeface="Courier New"/>
            </a:endParaRPr>
          </a:p>
        </p:txBody>
      </p:sp>
    </p:spTree>
    <p:extLst>
      <p:ext uri="{BB962C8B-B14F-4D97-AF65-F5344CB8AC3E}">
        <p14:creationId xmlns:p14="http://schemas.microsoft.com/office/powerpoint/2010/main" val="3221443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07901"/>
            <a:ext cx="11478502" cy="6686935"/>
          </a:xfrm>
          <a:prstGeom prst="rect">
            <a:avLst/>
          </a:prstGeom>
        </p:spPr>
        <p:txBody>
          <a:bodyPr wrap="square" lIns="121898" tIns="60948" rIns="121898" bIns="60948">
            <a:spAutoFit/>
          </a:bodyPr>
          <a:lstStyle/>
          <a:p>
            <a:pPr indent="718185" algn="just">
              <a:lnSpc>
                <a:spcPct val="140000"/>
              </a:lnSpc>
              <a:spcAft>
                <a:spcPts val="0"/>
              </a:spcAft>
            </a:pPr>
            <a:r>
              <a:rPr lang="zh-CN" altLang="zh-CN" sz="2800" kern="100" dirty="0">
                <a:latin typeface="Times New Roman"/>
                <a:ea typeface="华文细黑"/>
                <a:cs typeface="Times New Roman"/>
              </a:rPr>
              <a:t>我从不同的角度，看太湖的部分画面，就感到有不同的胜概。洞庭东山、西山是太湖里两个主峰。东山周围五十余里，山势并不陡峭，土壤又滋润，经劳动人民世世代代辛苦经营，已成了丰产地区。山下坡田，种植各种水稻，是秋熟的主要农作物。夏熟是三麦和油菜，还有豆类和蔬菜瓜果。他们更有园艺的丰富经验，梅、杏、桃、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多得数说不尽。枇杷、杨梅和洞庭红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橘名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名闻远近。随着春夏秋冬，它们先后开花结果，春天果然是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姹紫嫣红开遍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，夏天、秋天、冬天，也是各有烂漫绚丽的景色。说是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美尽东南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不夸张。从观赏说，四时皆宜；从生产说，那就是取之不尽、用之不竭的天然资源。江南的许多淡水鱼，这里样样都有。朝出暮归的千百艘大小渔船，点缀湖光水色中，渔民们勤劳、勇敢，征服自然，利用自然。</a:t>
            </a:r>
            <a:endParaRPr lang="zh-CN" altLang="zh-CN" sz="1050" kern="100" dirty="0">
              <a:effectLst/>
              <a:latin typeface="宋体"/>
              <a:cs typeface="Courier New"/>
            </a:endParaRPr>
          </a:p>
        </p:txBody>
      </p:sp>
    </p:spTree>
    <p:extLst>
      <p:ext uri="{BB962C8B-B14F-4D97-AF65-F5344CB8AC3E}">
        <p14:creationId xmlns:p14="http://schemas.microsoft.com/office/powerpoint/2010/main" val="359613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02568"/>
            <a:ext cx="11478502" cy="6452448"/>
          </a:xfrm>
          <a:prstGeom prst="rect">
            <a:avLst/>
          </a:prstGeom>
        </p:spPr>
        <p:txBody>
          <a:bodyPr wrap="square" lIns="121898" tIns="60948" rIns="121898" bIns="60948">
            <a:spAutoFit/>
          </a:bodyPr>
          <a:lstStyle/>
          <a:p>
            <a:pPr indent="718185" algn="just">
              <a:lnSpc>
                <a:spcPct val="140000"/>
              </a:lnSpc>
              <a:spcAft>
                <a:spcPts val="0"/>
              </a:spcAft>
            </a:pPr>
            <a:r>
              <a:rPr lang="zh-CN" altLang="zh-CN" sz="2700" kern="100" dirty="0">
                <a:latin typeface="Times New Roman"/>
                <a:ea typeface="华文细黑"/>
                <a:cs typeface="Times New Roman"/>
              </a:rPr>
              <a:t>西山和东山隔着东太湖，东山最高峰</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莫</a:t>
            </a:r>
            <a:r>
              <a:rPr lang="zh-CN" altLang="zh-CN" sz="2700" kern="100" dirty="0">
                <a:latin typeface="宋体"/>
                <a:ea typeface="华文细黑"/>
                <a:cs typeface="宋体"/>
              </a:rPr>
              <a:t>釐</a:t>
            </a:r>
            <a:r>
              <a:rPr lang="zh-CN" altLang="zh-CN" sz="2700" kern="100" dirty="0">
                <a:latin typeface="Times New Roman"/>
                <a:ea typeface="华文细黑"/>
                <a:cs typeface="Times New Roman"/>
              </a:rPr>
              <a:t>，和西山最高峰</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缥缈遥遥相对，同为七十二峰的领袖。西山也是丰产地区，同是</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花果山</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，东山所有的名花嘉果，西山都繁生着。从东山坐独具风格的小艇</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龙飞快，驶入东太湖，莫</a:t>
            </a:r>
            <a:r>
              <a:rPr lang="zh-CN" altLang="zh-CN" sz="2700" kern="100" dirty="0">
                <a:latin typeface="宋体"/>
                <a:ea typeface="华文细黑"/>
                <a:cs typeface="宋体"/>
              </a:rPr>
              <a:t>釐</a:t>
            </a:r>
            <a:r>
              <a:rPr lang="zh-CN" altLang="zh-CN" sz="2700" kern="100" dirty="0">
                <a:latin typeface="楷体_GB2312"/>
                <a:ea typeface="华文细黑"/>
                <a:cs typeface="楷体_GB2312"/>
              </a:rPr>
              <a:t>峰头</a:t>
            </a:r>
            <a:r>
              <a:rPr lang="zh-CN" altLang="zh-CN" sz="2700" kern="100" dirty="0">
                <a:latin typeface="Times New Roman"/>
                <a:ea typeface="华文细黑"/>
                <a:cs typeface="Times New Roman"/>
              </a:rPr>
              <a:t>，云气</a:t>
            </a:r>
            <a:r>
              <a:rPr lang="zh-CN" altLang="zh-CN" sz="2700" kern="100" dirty="0">
                <a:latin typeface="宋体"/>
                <a:ea typeface="华文细黑"/>
                <a:cs typeface="宋体"/>
              </a:rPr>
              <a:t>滃</a:t>
            </a:r>
            <a:r>
              <a:rPr lang="zh-CN" altLang="zh-CN" sz="2700" kern="100" dirty="0">
                <a:latin typeface="楷体_GB2312"/>
                <a:ea typeface="华文细黑"/>
                <a:cs typeface="楷体_GB2312"/>
              </a:rPr>
              <a:t>然如蒸</a:t>
            </a:r>
            <a:r>
              <a:rPr lang="zh-CN" altLang="zh-CN" sz="2700" kern="100" dirty="0">
                <a:latin typeface="Times New Roman"/>
                <a:ea typeface="华文细黑"/>
                <a:cs typeface="Times New Roman"/>
              </a:rPr>
              <a:t>。别的不知名的远近诸山，时隐时现，好似给烟波吞吐着，山色因明暗而浓淡不一。船家果然有眼明手快的本领，坐在船里的我，到湖心时常为颠簸震荡而惊心动魄。正因为如此，而愈觉山水奇丽得来不易的乐趣。兀立在东山、西山之间的石公山，则是以玲珑秀逸的姿态吸引着人们。小艇乘风破浪而去，到了山下，显然可见四围的山石，经过千万年的冲刷，有了</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皱、瘦、透</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的美姿，早给鉴赏者陆续凿去了，苏州园林里的太湖石，都是取于石公一带的石山。因此，石公山像斧削过，没有了山脚，正如一块翡翠放在一个玻璃盘里。</a:t>
            </a:r>
            <a:endParaRPr lang="zh-CN" altLang="zh-CN" sz="2700" kern="100" dirty="0">
              <a:effectLst/>
              <a:latin typeface="宋体"/>
              <a:cs typeface="Courier New"/>
            </a:endParaRPr>
          </a:p>
        </p:txBody>
      </p:sp>
    </p:spTree>
    <p:extLst>
      <p:ext uri="{BB962C8B-B14F-4D97-AF65-F5344CB8AC3E}">
        <p14:creationId xmlns:p14="http://schemas.microsoft.com/office/powerpoint/2010/main" val="3759342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19305"/>
            <a:ext cx="11478502" cy="650380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假使从苏州直接到西山，出蠡口，就展开了图画，山更多，湖更大，变幻就更多。王鏊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山与人相见，天将水共浮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，冯善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震泽春浮涨碧漪，净涵天影漾玻璃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，能把湖山之胜，描绘得恰到好处。道书上所说的第九洞天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林屋，就在西山。到了里面，石壁嶙峋如雕塑，是洞庭一奇。这里有许多神话，和山农们闲谈，妄言妄听，也增添了些兴趣。而西边的消夏湾，更附会着西施的种种传说。山湾柔顺的湖水，浅而澄清，可以游泳。有着荷花、菱叶，清风徐来，颇有凉意，确是夏天避暑的好去处。到了包山寺，才窥见缥缈峰突起在丛林杂树之上。近观不如远眺之美，大凡山水之胜，都有这个境界。有了山，有了水，才见得山的灵秀，水的空明。太湖就以此特饶奇胜。</a:t>
            </a:r>
            <a:endParaRPr lang="zh-CN" altLang="zh-CN" sz="1050" kern="100" dirty="0">
              <a:effectLst/>
              <a:latin typeface="宋体"/>
              <a:cs typeface="Courier New"/>
            </a:endParaRPr>
          </a:p>
        </p:txBody>
      </p:sp>
    </p:spTree>
    <p:extLst>
      <p:ext uri="{BB962C8B-B14F-4D97-AF65-F5344CB8AC3E}">
        <p14:creationId xmlns:p14="http://schemas.microsoft.com/office/powerpoint/2010/main" val="739785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709416" y="3160926"/>
            <a:ext cx="45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3618357" y="2637706"/>
            <a:ext cx="4637088"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Ⅰ  </a:t>
            </a:r>
            <a:r>
              <a:rPr lang="zh-CN" altLang="en-US" sz="2800" b="1" dirty="0" smtClean="0">
                <a:solidFill>
                  <a:srgbClr val="3114AC"/>
                </a:solidFill>
                <a:latin typeface="Times New Roman" pitchFamily="18" charset="0"/>
                <a:ea typeface="微软雅黑" pitchFamily="34" charset="-122"/>
                <a:cs typeface="Times New Roman" pitchFamily="18" charset="0"/>
              </a:rPr>
              <a:t>理解文中重要词语的含义</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3710187" y="4193003"/>
            <a:ext cx="450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3618358" y="3669821"/>
            <a:ext cx="4637088"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理解文中重要句子的含意</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08621"/>
            <a:ext cx="11478502"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太湖还有四个画面，和洞庭东山、西山合起来，差不多得见其全貌。一是从湖州到无锡的一段水程，在群山断续中经过，前后左右可以看到云峦起伏，似乎它们都有动态，与人游戏。一是从无锡到宜兴，数十分钟的汽车行程，在湖边掠过，太湖平铺在车外，远山几抹，可望而不可即。一是无锡的鼋头渚，割取了太湖的一角，经过人力的整理，有着怪石突兀、惊涛汹涌的奇趣。不仅有色，而且有声。夕阳将下，余晖照映湖面，金光璀璨，不可名状。一是苏州光福的石壁，也是太湖的一角，更见得静止处，已不是空阔浩渺的光景。而即小见大，可以使人有更多的推想。</a:t>
            </a:r>
            <a:endParaRPr lang="zh-CN" altLang="zh-CN" sz="1050" kern="100" dirty="0">
              <a:effectLst/>
              <a:latin typeface="宋体"/>
              <a:cs typeface="Courier New"/>
            </a:endParaRPr>
          </a:p>
        </p:txBody>
      </p:sp>
    </p:spTree>
    <p:extLst>
      <p:ext uri="{BB962C8B-B14F-4D97-AF65-F5344CB8AC3E}">
        <p14:creationId xmlns:p14="http://schemas.microsoft.com/office/powerpoint/2010/main" val="255970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12153"/>
            <a:ext cx="11478502" cy="391925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a:latin typeface="Times New Roman"/>
                <a:ea typeface="华文细黑"/>
                <a:cs typeface="Times New Roman"/>
              </a:rPr>
              <a:t>阴、晴、风、雨、云、雾，固然使山水多变，适逢其会，逸趣横生。便是朝曦、夜月下特有的湖光山色，也是可遇而不可求的。古今诗人画师，尽管灵思妙想，摄取片断到诗画里，有着他们的杰作，还是概括提炼。我更无能，凭我接触到的，写了些体味，或许有三言两语，能引起到过太湖者的同情，作会心的微笑。毕竟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尝鼎一脔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，太湖实在是描写不尽，描写难工的。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855522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39596"/>
            <a:ext cx="11478502"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结合全文，分析标题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太湖碎锦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的内涵和作用。</a:t>
            </a:r>
            <a:endParaRPr lang="zh-CN" altLang="zh-CN" sz="1050" kern="100" dirty="0">
              <a:effectLst/>
              <a:latin typeface="宋体"/>
              <a:cs typeface="Courier New"/>
            </a:endParaRPr>
          </a:p>
        </p:txBody>
      </p:sp>
      <p:sp>
        <p:nvSpPr>
          <p:cNvPr id="5" name="TextBox 4"/>
          <p:cNvSpPr txBox="1"/>
          <p:nvPr/>
        </p:nvSpPr>
        <p:spPr>
          <a:xfrm>
            <a:off x="8255446" y="71713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7" name="TextBox 6">
            <a:hlinkClick r:id="rId2" action="ppaction://hlinksldjump"/>
          </p:cNvPr>
          <p:cNvSpPr txBox="1"/>
          <p:nvPr/>
        </p:nvSpPr>
        <p:spPr>
          <a:xfrm>
            <a:off x="9335566" y="71713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矩形 8"/>
          <p:cNvSpPr/>
          <p:nvPr/>
        </p:nvSpPr>
        <p:spPr>
          <a:xfrm>
            <a:off x="416281" y="1341562"/>
            <a:ext cx="11386607" cy="397031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碎锦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用比喻手法，形象生动地表现了太湖景色的丰富多彩，表达了作者对太湖的喜爱和赞美</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具有统摄全篇和联结全文的作用。因太湖辽阔，作者只选取有代表性的几处景色来描绘，并通过这些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碎锦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的组合，呈现太湖的全貌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作者以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碎锦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表明其文只能算是对太湖美景的部分呈现，既表现了他的谦虚，也暗含了对描写难尽的太湖美景的赞赏。</a:t>
            </a:r>
            <a:endParaRPr lang="zh-CN" altLang="zh-CN" sz="1050" kern="100" dirty="0">
              <a:effectLst/>
              <a:latin typeface="宋体"/>
              <a:cs typeface="Courier New"/>
            </a:endParaRPr>
          </a:p>
        </p:txBody>
      </p:sp>
      <p:pic>
        <p:nvPicPr>
          <p:cNvPr id="8" name="图片 7">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642022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16281" y="764458"/>
            <a:ext cx="11386607" cy="32414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本题考查题目的内涵和作用。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太湖碎锦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运用了比喻，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原意为有彩色花纹的丝织品，比喻花样繁多而美好的东西，也指色彩鲜明华丽。联系全文内容可知，题目包含了文章的主要内容。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则凸显了作者对太湖景观的描写特点，从局部着眼。题目的作用主要是概括文章的主要内容，形象的比喻也表达了作者对美景的赞赏之情。</a:t>
            </a:r>
            <a:endParaRPr lang="zh-CN" altLang="zh-CN" sz="1050" kern="100" dirty="0">
              <a:effectLst/>
              <a:latin typeface="宋体"/>
              <a:cs typeface="Courier New"/>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305705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理解文中重要句子的含意</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5672"/>
            <a:ext cx="11478502" cy="327215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一、掌握高考常考的三类句子含意的理解方法</a:t>
            </a:r>
            <a:endParaRPr lang="zh-CN" altLang="zh-CN" sz="1050" b="1" kern="100" dirty="0">
              <a:solidFill>
                <a:srgbClr val="0000FF"/>
              </a:solidFill>
              <a:latin typeface="+mj-ea"/>
              <a:ea typeface="+mj-ea"/>
              <a:cs typeface="Courier New"/>
            </a:endParaRPr>
          </a:p>
          <a:p>
            <a:pPr algn="just">
              <a:lnSpc>
                <a:spcPct val="150000"/>
              </a:lnSpc>
              <a:spcAft>
                <a:spcPts val="0"/>
              </a:spcAft>
            </a:pPr>
            <a:r>
              <a:rPr lang="zh-CN" altLang="zh-CN" sz="2800" kern="100" dirty="0">
                <a:latin typeface="Times New Roman"/>
                <a:ea typeface="华文细黑"/>
                <a:cs typeface="Times New Roman"/>
              </a:rPr>
              <a:t>体会重要语句的丰富含意，丰富含意重在思想性，这是一个重要考点。所谓重要语句，主要指结构较为复杂的句子、内涵较为丰富的句子、使用了特殊手法的句子、能显示脉络层次或主旨的句子。对这几类句子含意的理解、体会，是体会重要语句丰富含意的基础。</a:t>
            </a:r>
            <a:endParaRPr lang="zh-CN" altLang="zh-CN" sz="1050" kern="100" dirty="0">
              <a:effectLst/>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36613"/>
            <a:ext cx="11478502" cy="5857477"/>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抓住位置，体会结构句</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indent="718185" algn="just">
              <a:lnSpc>
                <a:spcPct val="150000"/>
              </a:lnSpc>
              <a:spcAft>
                <a:spcPts val="0"/>
              </a:spcAft>
            </a:pPr>
            <a:r>
              <a:rPr lang="zh-CN" altLang="zh-CN" sz="2800" u="sng" kern="100" dirty="0">
                <a:latin typeface="Times New Roman"/>
                <a:ea typeface="华文细黑"/>
                <a:cs typeface="Times New Roman"/>
              </a:rPr>
              <a:t>土灶是生命的中心，乡村的统领。</a:t>
            </a:r>
            <a:r>
              <a:rPr lang="zh-CN" altLang="zh-CN" sz="2800" kern="100" dirty="0">
                <a:latin typeface="Times New Roman"/>
                <a:ea typeface="华文细黑"/>
                <a:cs typeface="Times New Roman"/>
              </a:rPr>
              <a:t>也因为天冷，我总会和哥哥们围着土灶吃饭，仿佛是个盛大的仪式，不论炭火和柠条混合的气味怎样刺鼻，我们都显得很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欢庆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。待母亲洗完锅，在煤油灯下缝缝补补，父亲摆开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阵势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挣着笤帚，我们又守在土灶旁，有站有坐，有说有笑，不时地添着柠条、水桐树枝、高粱秆，噼噼啪啪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火星常会溅到我们的头上、身上，火光像个放映机，忽明忽暗，窑洞就是银幕，跟着忽明忽暗。那种其乐融融的样子，一直在我心中。</a:t>
            </a:r>
            <a:endParaRPr lang="zh-CN" altLang="zh-CN" sz="1050" kern="100" dirty="0">
              <a:effectLst/>
              <a:latin typeface="宋体"/>
              <a:cs typeface="Courier New"/>
            </a:endParaRPr>
          </a:p>
        </p:txBody>
      </p:sp>
    </p:spTree>
    <p:extLst>
      <p:ext uri="{BB962C8B-B14F-4D97-AF65-F5344CB8AC3E}">
        <p14:creationId xmlns:p14="http://schemas.microsoft.com/office/powerpoint/2010/main" val="332723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650380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更多的时候，我们总会挨饿。在快要熄灭的炭灰里，放入三四个土豆，待小木棍翻过两三次后，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美餐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就来了，再夹点咸菜，更有味儿。有时还不过瘾，就烧一两个玉米棒子，火候掌握得不好，翻得不是时候，不是烧焦，就是夹生，但我们不管这个，就抢着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品尝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了。其实每个人并没有吃多少，吃的是一种氛围，一种祥和，一种精神的支撑。</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进入腊月，那就是土灶最忙的时候。家家户户要置办年货，我家显得更忙，杀猪、宰羊、烧肉、蒸糕、压粉、做豆腐、炸丸子、酿黄酒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我感受到了土灶的古朴、温情和神圣，真有种信仰的力量，令乡亲们充满敬意。它是有形的，但似乎又是无形的，它让我们凝神，面对袅袅炊烟和氤氲热气，懂得了淡泊、满足和感恩。</a:t>
            </a:r>
            <a:endParaRPr lang="zh-CN" altLang="zh-CN" sz="1050" kern="100" dirty="0">
              <a:effectLst/>
              <a:latin typeface="宋体"/>
              <a:cs typeface="Courier New"/>
            </a:endParaRPr>
          </a:p>
        </p:txBody>
      </p:sp>
    </p:spTree>
    <p:extLst>
      <p:ext uri="{BB962C8B-B14F-4D97-AF65-F5344CB8AC3E}">
        <p14:creationId xmlns:p14="http://schemas.microsoft.com/office/powerpoint/2010/main" val="28423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8599"/>
            <a:ext cx="11478502" cy="2626592"/>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心泰身宁是归处，故乡何独在长安。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我不能像白居易那样漂泊，到头来客死洛阳。如今，我生活在一座没有疗方的城市里，精神的归依还在纯朴的故乡，土灶、土炕、土窑、土院、土墙、土路、土地</a:t>
            </a:r>
            <a:r>
              <a:rPr lang="en-US" altLang="zh-CN" sz="2800" kern="100" dirty="0" smtClean="0">
                <a:latin typeface="宋体"/>
                <a:ea typeface="华文细黑"/>
                <a:cs typeface="Times New Roman"/>
              </a:rPr>
              <a:t>……</a:t>
            </a:r>
          </a:p>
          <a:p>
            <a:pPr indent="718185"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节选自梦野《怀念土灶》</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3" name="矩形 2"/>
          <p:cNvSpPr/>
          <p:nvPr/>
        </p:nvSpPr>
        <p:spPr>
          <a:xfrm>
            <a:off x="339000" y="2564270"/>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如何理解文中画线句子的含意？</a:t>
            </a:r>
            <a:endParaRPr lang="zh-CN" altLang="zh-CN" sz="1050" kern="100" dirty="0">
              <a:effectLst/>
              <a:latin typeface="宋体"/>
              <a:cs typeface="Courier New"/>
            </a:endParaRPr>
          </a:p>
        </p:txBody>
      </p:sp>
      <p:sp>
        <p:nvSpPr>
          <p:cNvPr id="7" name="矩形 6"/>
          <p:cNvSpPr/>
          <p:nvPr/>
        </p:nvSpPr>
        <p:spPr>
          <a:xfrm>
            <a:off x="240368" y="5449279"/>
            <a:ext cx="1161547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该句是个总领句，结合下文可以得出；该句从内部结构讲又是一个并列句，含意要从两个方面来理解。</a:t>
            </a:r>
            <a:endParaRPr lang="zh-CN" altLang="zh-CN" sz="1050" kern="100" dirty="0">
              <a:effectLst/>
              <a:latin typeface="宋体"/>
              <a:cs typeface="Courier New"/>
            </a:endParaRPr>
          </a:p>
        </p:txBody>
      </p:sp>
      <p:sp>
        <p:nvSpPr>
          <p:cNvPr id="8" name="矩形 7"/>
          <p:cNvSpPr/>
          <p:nvPr/>
        </p:nvSpPr>
        <p:spPr>
          <a:xfrm>
            <a:off x="240368" y="3295303"/>
            <a:ext cx="11615478"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在那个物资匮乏的年代里，温饱是最大的事，乡村中的许多事都是围绕着温饱而来的，人们通过土灶做出饭菜，维持着生命。同时，土灶也是一家人的中心，将一家人紧紧地凝聚在一起。</a:t>
            </a:r>
            <a:endParaRPr lang="zh-CN" altLang="zh-CN" sz="1050" kern="100" dirty="0">
              <a:solidFill>
                <a:srgbClr val="C00000"/>
              </a:solidFill>
              <a:effectLst/>
              <a:latin typeface="宋体"/>
              <a:cs typeface="Courier New"/>
            </a:endParaRPr>
          </a:p>
        </p:txBody>
      </p:sp>
      <p:sp>
        <p:nvSpPr>
          <p:cNvPr id="5" name="TextBox 4"/>
          <p:cNvSpPr txBox="1"/>
          <p:nvPr/>
        </p:nvSpPr>
        <p:spPr>
          <a:xfrm>
            <a:off x="5722504" y="275210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6" name="TextBox 5"/>
          <p:cNvSpPr txBox="1"/>
          <p:nvPr/>
        </p:nvSpPr>
        <p:spPr>
          <a:xfrm>
            <a:off x="6802624" y="275210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8807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13" restart="whenNotActive" fill="hold" evtFilter="cancelBubble" nodeType="interactiveSeq">
                <p:stCondLst>
                  <p:cond evt="onClick" delay="0">
                    <p:tgtEl>
                      <p:spTgt spid="5"/>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7" grpId="0" animBg="1"/>
      <p:bldP spid="7" grpId="1" animBg="1"/>
      <p:bldP spid="8" grpId="0" animBg="1"/>
      <p:bldP spid="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53530"/>
            <a:ext cx="11478502"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所谓结构句，是指在文章的结构上起重要作用的句子，如总领句、总结句、过渡句、照应句等。对于这类句子，主要是通过准确判断句子在文中的位置来确定其含意的。理解总领句、总结句的含意，需要分别对上文与下文的几段内容进行概括；理解过渡句的含意，需要对上下文内容进行把握；照应句应找准照应的句子或段落进行解释。</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0814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理解文中重要词语的含义</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由表及里，体会含蓄句</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大纲全国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我有一段让大雨泡着的记忆，那是</a:t>
            </a:r>
            <a:r>
              <a:rPr lang="en-US" altLang="zh-CN" sz="2800" kern="100" dirty="0">
                <a:latin typeface="Times New Roman"/>
                <a:ea typeface="华文细黑"/>
                <a:cs typeface="Courier New"/>
              </a:rPr>
              <a:t>1966</a:t>
            </a:r>
            <a:r>
              <a:rPr lang="zh-CN" altLang="zh-CN" sz="2800" kern="100" dirty="0">
                <a:latin typeface="Times New Roman"/>
                <a:ea typeface="华文细黑"/>
                <a:cs typeface="Times New Roman"/>
              </a:rPr>
              <a:t>年秋。那年本是我参加高考升大学的日子，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文化大革命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一声炮响，升学成了泡影，父母又先后被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革命群众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揪了出来，我被派到川滇边界山区农村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搞社教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。正是屋漏偏遇连阴雨的时候，</a:t>
            </a:r>
            <a:r>
              <a:rPr lang="zh-CN" altLang="zh-CN" sz="2800" u="sng" kern="100" dirty="0">
                <a:latin typeface="Times New Roman"/>
                <a:ea typeface="华文细黑"/>
                <a:cs typeface="Times New Roman"/>
              </a:rPr>
              <a:t>在山区待的几个月，也没有见到几回晴朗的天。</a:t>
            </a:r>
            <a:r>
              <a:rPr lang="zh-CN" altLang="zh-CN" sz="2800" kern="100" dirty="0">
                <a:latin typeface="Times New Roman"/>
                <a:ea typeface="华文细黑"/>
                <a:cs typeface="Times New Roman"/>
              </a:rPr>
              <a:t>心里下着雨，外面也是雨，风声雨声，让人心怵。山区搞运动，免不了天天晚上的会。山里人住得分散，一家守一个山头，我这个小工作队员，每天就戴一顶大斗笠，提一盏马灯，风中雨中满山地转悠。田坎又窄又滑，一下雨就变成了鳝鱼背，真不知一天摔多少跤。啊，这</a:t>
            </a:r>
            <a:r>
              <a:rPr lang="zh-CN" altLang="zh-CN" sz="2800" kern="100" dirty="0" smtClean="0">
                <a:latin typeface="Times New Roman"/>
                <a:ea typeface="华文细黑"/>
                <a:cs typeface="Times New Roman"/>
              </a:rPr>
              <a:t>也许</a:t>
            </a:r>
            <a:endParaRPr lang="zh-CN" altLang="zh-CN" sz="1050" kern="100" dirty="0">
              <a:effectLst/>
              <a:latin typeface="宋体"/>
              <a:cs typeface="Courier New"/>
            </a:endParaRPr>
          </a:p>
        </p:txBody>
      </p:sp>
    </p:spTree>
    <p:extLst>
      <p:ext uri="{BB962C8B-B14F-4D97-AF65-F5344CB8AC3E}">
        <p14:creationId xmlns:p14="http://schemas.microsoft.com/office/powerpoint/2010/main" val="2145104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27138"/>
            <a:ext cx="11478502" cy="2626592"/>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是我命运的象征：漫天风雨，长夜窄路，一盏孤灯，一张不知是雨水还是泪水洗了百遍的脸。</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到现在说到</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文化大革命</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，我的耳边就响起一片暴雨在一只斗笠上踢踏的声浪</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a:t>
            </a:r>
          </a:p>
          <a:p>
            <a:pPr lvl="0" algn="r">
              <a:lnSpc>
                <a:spcPct val="150000"/>
              </a:lnSpc>
            </a:pPr>
            <a:r>
              <a:rPr lang="en-US" altLang="zh-CN" sz="2800" kern="100" dirty="0" smtClean="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节选自叶延滨《听雨》，有删改</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
        <p:nvSpPr>
          <p:cNvPr id="3" name="矩形 2"/>
          <p:cNvSpPr/>
          <p:nvPr/>
        </p:nvSpPr>
        <p:spPr>
          <a:xfrm>
            <a:off x="339000" y="2960729"/>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解释下面句子在文中的含意。</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在山区待的几个月，也没有见到几回晴朗的天。</a:t>
            </a:r>
            <a:endParaRPr lang="zh-CN" altLang="zh-CN" sz="1050" kern="100" dirty="0">
              <a:effectLst/>
              <a:latin typeface="宋体"/>
              <a:cs typeface="Courier New"/>
            </a:endParaRPr>
          </a:p>
        </p:txBody>
      </p:sp>
      <p:sp>
        <p:nvSpPr>
          <p:cNvPr id="5" name="TextBox 4"/>
          <p:cNvSpPr txBox="1"/>
          <p:nvPr/>
        </p:nvSpPr>
        <p:spPr>
          <a:xfrm>
            <a:off x="7923981" y="377926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6" name="TextBox 5">
            <a:hlinkClick r:id="rId2" action="ppaction://hlinksldjump"/>
          </p:cNvPr>
          <p:cNvSpPr txBox="1"/>
          <p:nvPr/>
        </p:nvSpPr>
        <p:spPr>
          <a:xfrm>
            <a:off x="9004101" y="377926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469239" y="4428381"/>
            <a:ext cx="11386607"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正是连阴雨的时候，山区自然没有几天晴朗的日子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由于个人与家庭的不幸遭遇，心里下着雨，自然也就感觉不到晴朗的天气了。</a:t>
            </a:r>
            <a:endParaRPr lang="zh-CN" altLang="zh-CN" sz="1050" kern="100" dirty="0">
              <a:effectLst/>
              <a:latin typeface="宋体"/>
              <a:cs typeface="Courier New"/>
            </a:endParaRPr>
          </a:p>
        </p:txBody>
      </p:sp>
    </p:spTree>
    <p:extLst>
      <p:ext uri="{BB962C8B-B14F-4D97-AF65-F5344CB8AC3E}">
        <p14:creationId xmlns:p14="http://schemas.microsoft.com/office/powerpoint/2010/main" val="39946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7" grpId="0" animBg="1"/>
      <p:bldP spid="7" grpId="1"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69239" y="693490"/>
            <a:ext cx="11386607"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没有见到几回晴朗的天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一语双关，既指客观外界的实际天气情况，又暗示了人事的不幸遭遇。把握句意要由表及里，先说出句子本身的表层意思，然后指明其深层意蕴。</a:t>
            </a:r>
            <a:endParaRPr lang="zh-CN" altLang="zh-CN" sz="1050" kern="100" dirty="0">
              <a:effectLst/>
              <a:latin typeface="宋体"/>
              <a:cs typeface="Courier New"/>
            </a:endParaRPr>
          </a:p>
        </p:txBody>
      </p:sp>
    </p:spTree>
    <p:extLst>
      <p:ext uri="{BB962C8B-B14F-4D97-AF65-F5344CB8AC3E}">
        <p14:creationId xmlns:p14="http://schemas.microsoft.com/office/powerpoint/2010/main" val="343713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98968"/>
            <a:ext cx="11478502"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含蓄句指的就是那些在表达上比较含蓄，蕴含某些深层意义，或含有一定的警示作用，有一定的哲理的、需要仔细品读才能弄懂的句子。通常这类语句的理解需要三个层面：第一层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句表意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，第二层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句内意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，第三层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句外意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。高考考查重点一般放在第三层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句外意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上。在理解这类句子时，需要把握文章主旨，合理联系。一般说来，含蓄句是围绕文章主旨来表意的。把握了主旨之后，我们再从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句表意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出发，联系语言环境，结合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句内意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，适当地展开联想和引申，就可以理解得差不多了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360773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7852"/>
            <a:ext cx="11478502" cy="5858246"/>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三</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还原本意，体会修辞句</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indent="720000" algn="just">
              <a:lnSpc>
                <a:spcPct val="150000"/>
              </a:lnSpc>
              <a:spcAft>
                <a:spcPts val="0"/>
              </a:spcAft>
            </a:pPr>
            <a:r>
              <a:rPr lang="zh-CN" altLang="zh-CN" sz="2800" u="sng" kern="100" dirty="0">
                <a:latin typeface="Times New Roman"/>
                <a:ea typeface="华文细黑"/>
                <a:cs typeface="Times New Roman"/>
              </a:rPr>
              <a:t>村落在今天似乎已经成为一个符号。</a:t>
            </a:r>
            <a:r>
              <a:rPr lang="zh-CN" altLang="zh-CN" sz="2800" kern="100" dirty="0">
                <a:latin typeface="Times New Roman"/>
                <a:ea typeface="华文细黑"/>
                <a:cs typeface="Times New Roman"/>
              </a:rPr>
              <a:t>人们把村落、村庄、乡村等而视之，笼统解释为农民们聚居的地方。但若仔细辨认，村落、村庄、乡村似乎应该有些什么差别，比如说乡村必然是在偏僻的乡下，而村庄就有可能独立出现在繁闹的城市。许多大都市里至今还有村庄的存在，但那村庄里的主人却已不是农民了。然而，这些好像都不重要，人们都不会去刨根问底，重要的是农民聚居的地方和那个地方的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节选自阎连科《说村落》</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81659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649439"/>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如何理解文中画线句子的含意？</a:t>
            </a:r>
            <a:endParaRPr lang="zh-CN" altLang="zh-CN" sz="1050" kern="100" dirty="0">
              <a:effectLst/>
              <a:latin typeface="宋体"/>
              <a:cs typeface="Courier New"/>
            </a:endParaRPr>
          </a:p>
        </p:txBody>
      </p:sp>
      <p:sp>
        <p:nvSpPr>
          <p:cNvPr id="3" name="TextBox 2"/>
          <p:cNvSpPr txBox="1"/>
          <p:nvPr/>
        </p:nvSpPr>
        <p:spPr>
          <a:xfrm>
            <a:off x="5807174" y="85203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p:cNvSpPr txBox="1"/>
          <p:nvPr/>
        </p:nvSpPr>
        <p:spPr>
          <a:xfrm>
            <a:off x="6887294" y="85203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矩形 5"/>
          <p:cNvSpPr/>
          <p:nvPr/>
        </p:nvSpPr>
        <p:spPr>
          <a:xfrm>
            <a:off x="500445" y="2777199"/>
            <a:ext cx="11273868"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分析此句，先要明白它是一个暗喻句。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符号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是什么？就是记号、标记。村庄成了符号，失去了其本质意义。那么这样的村庄是什么样的呢？只成了农民们聚居的地方。这样返本还源，答案就出来了。</a:t>
            </a:r>
            <a:endParaRPr lang="zh-CN" altLang="zh-CN" sz="1050" kern="100" dirty="0">
              <a:effectLst/>
              <a:latin typeface="宋体"/>
              <a:cs typeface="Courier New"/>
            </a:endParaRPr>
          </a:p>
        </p:txBody>
      </p:sp>
      <p:sp>
        <p:nvSpPr>
          <p:cNvPr id="7" name="矩形 6"/>
          <p:cNvSpPr/>
          <p:nvPr/>
        </p:nvSpPr>
        <p:spPr>
          <a:xfrm>
            <a:off x="509970" y="1687554"/>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村落的真正意义在今天被许多人淡忘了，似乎仅仅只是农民聚居的地方。</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2320883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3"/>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6" grpId="0" animBg="1"/>
      <p:bldP spid="6" grpId="1" animBg="1"/>
      <p:bldP spid="7" grpId="0" animBg="1"/>
      <p:bldP spid="7"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98968"/>
            <a:ext cx="11478502"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修辞句是指运用了修辞的句子。比喻、夸张、拟人、反语、排比、对偶是常用的修辞手法。理解这样的句子，要针对其所使用的修辞，结合语境探求其本义。比如比喻的相似性，借代的相关性，比拟的形象性，反语的讽刺性等。理解这类句子，第一步先要确定句子使用的修辞格；第二步再将句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，也就是将使用修辞手法的句子还原成没有使用修辞手法的意思明白的句子。如比喻，要透过喻体看到本体；象征，要透过象征体看到象征意义等。只有探本穷源，才算是从根本上理解、掌握了实质性的内容。</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817053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7147"/>
            <a:ext cx="11478502" cy="4564815"/>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二、善于从不同角度理解句子的丰富含意</a:t>
            </a:r>
            <a:endParaRPr lang="zh-CN" altLang="zh-CN" sz="1050" b="1" kern="100" dirty="0">
              <a:solidFill>
                <a:srgbClr val="0000FF"/>
              </a:solidFill>
              <a:latin typeface="+mj-ea"/>
              <a:ea typeface="+mj-ea"/>
              <a:cs typeface="Courier New"/>
            </a:endParaRPr>
          </a:p>
          <a:p>
            <a:pPr algn="just">
              <a:lnSpc>
                <a:spcPct val="150000"/>
              </a:lnSpc>
              <a:spcAft>
                <a:spcPts val="0"/>
              </a:spcAft>
            </a:pPr>
            <a:r>
              <a:rPr lang="zh-CN" altLang="zh-CN" sz="2800" kern="100" dirty="0">
                <a:latin typeface="Times New Roman"/>
                <a:ea typeface="华文细黑"/>
                <a:cs typeface="Times New Roman"/>
              </a:rPr>
              <a:t>高考考查文中重要句子的含意，重在其思想性，尤其是其思想内容的丰富性。如何把握这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丰富含意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，从而答准答全答案要点呢？除了要牢牢把握分析句子含意的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六看法</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句内三看，看关键词、结构、表达；句外三看，看相邻、段意、主旨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外，更在于掌握从不同角度、侧面看句子的方法技巧，因为每个句子都是立体的。下面三个角度虽然是分开讲的，但在具体分析时是交错的。</a:t>
            </a:r>
            <a:endParaRPr lang="zh-CN" altLang="zh-CN" sz="1050" kern="100" dirty="0">
              <a:effectLst/>
              <a:latin typeface="宋体"/>
              <a:cs typeface="Courier New"/>
            </a:endParaRPr>
          </a:p>
        </p:txBody>
      </p:sp>
    </p:spTree>
    <p:extLst>
      <p:ext uri="{BB962C8B-B14F-4D97-AF65-F5344CB8AC3E}">
        <p14:creationId xmlns:p14="http://schemas.microsoft.com/office/powerpoint/2010/main" val="76057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1701"/>
            <a:ext cx="11478502" cy="6844927"/>
          </a:xfrm>
          <a:prstGeom prst="rect">
            <a:avLst/>
          </a:prstGeom>
        </p:spPr>
        <p:txBody>
          <a:bodyPr wrap="square" lIns="121898" tIns="60948" rIns="121898" bIns="60948">
            <a:spAutoFit/>
          </a:bodyPr>
          <a:lstStyle/>
          <a:p>
            <a:pPr algn="just">
              <a:lnSpc>
                <a:spcPct val="140000"/>
              </a:lnSpc>
              <a:spcAft>
                <a:spcPts val="0"/>
              </a:spcAft>
            </a:pPr>
            <a:r>
              <a:rPr lang="en-US" altLang="zh-CN" sz="2600" b="1" kern="100" dirty="0">
                <a:solidFill>
                  <a:srgbClr val="0000FF"/>
                </a:solidFill>
                <a:latin typeface="Times New Roman"/>
                <a:ea typeface="华文细黑"/>
                <a:cs typeface="Courier New"/>
              </a:rPr>
              <a:t>(</a:t>
            </a:r>
            <a:r>
              <a:rPr lang="zh-CN" altLang="zh-CN" sz="2600" b="1" kern="100" dirty="0">
                <a:solidFill>
                  <a:srgbClr val="0000FF"/>
                </a:solidFill>
                <a:latin typeface="Times New Roman"/>
                <a:ea typeface="华文细黑"/>
                <a:cs typeface="Times New Roman"/>
              </a:rPr>
              <a:t>一</a:t>
            </a:r>
            <a:r>
              <a:rPr lang="en-US" altLang="zh-CN" sz="2600" b="1" kern="100" dirty="0">
                <a:solidFill>
                  <a:srgbClr val="0000FF"/>
                </a:solidFill>
                <a:latin typeface="Times New Roman"/>
                <a:ea typeface="华文细黑"/>
                <a:cs typeface="Courier New"/>
              </a:rPr>
              <a:t>)</a:t>
            </a:r>
            <a:r>
              <a:rPr lang="zh-CN" altLang="zh-CN" sz="2600" b="1" kern="100" dirty="0">
                <a:solidFill>
                  <a:srgbClr val="0000FF"/>
                </a:solidFill>
                <a:latin typeface="Times New Roman"/>
                <a:ea typeface="华文细黑"/>
                <a:cs typeface="Times New Roman"/>
              </a:rPr>
              <a:t>从句中不同的关键词语理解其丰富含意</a:t>
            </a:r>
            <a:endParaRPr lang="zh-CN" altLang="zh-CN" sz="2600" b="1" kern="100" dirty="0">
              <a:solidFill>
                <a:srgbClr val="0000FF"/>
              </a:solidFill>
              <a:latin typeface="宋体"/>
              <a:cs typeface="Courier New"/>
            </a:endParaRPr>
          </a:p>
          <a:p>
            <a:pPr algn="just">
              <a:lnSpc>
                <a:spcPct val="140000"/>
              </a:lnSpc>
              <a:spcAft>
                <a:spcPts val="0"/>
              </a:spcAft>
            </a:pPr>
            <a:r>
              <a:rPr lang="zh-CN" altLang="zh-CN" sz="2600" b="1" kern="100" dirty="0">
                <a:latin typeface="Times New Roman"/>
                <a:ea typeface="华文细黑"/>
                <a:cs typeface="Times New Roman"/>
              </a:rPr>
              <a:t>阅读下面的文字，完成文后题目。</a:t>
            </a:r>
            <a:endParaRPr lang="zh-CN" altLang="zh-CN" sz="2600" b="1" kern="100" dirty="0">
              <a:latin typeface="宋体"/>
              <a:cs typeface="Courier New"/>
            </a:endParaRPr>
          </a:p>
          <a:p>
            <a:pPr indent="718185" algn="just">
              <a:lnSpc>
                <a:spcPct val="140000"/>
              </a:lnSpc>
              <a:spcAft>
                <a:spcPts val="0"/>
              </a:spcAft>
            </a:pPr>
            <a:r>
              <a:rPr lang="zh-CN" altLang="zh-CN" sz="2600" kern="100" dirty="0">
                <a:latin typeface="Times New Roman"/>
                <a:ea typeface="华文细黑"/>
                <a:cs typeface="Times New Roman"/>
              </a:rPr>
              <a:t>春到岷江正当时。峡谷公路两边槐树正密密地开着白花，河谷台地上，寨里的桃树丛丛翠绿，野樱桃也开花了，有风轻摇树梢时，薄雪般的花瓣便纷纷扬扬飘飞起来。而河谷两岸干旱的山坡上，灌木丛依然一派枯黄。但我知道，这些枯瘦的灌木丛里一定有早开的花朵。其中有一种开满细小黄花的带刺的灌木丛，叫作堆花小檗。米粒大的小黄花一簇簇拥挤在一起，抢在绿色叶片展开前怒放。还有耐旱耐瘠薄的带刺灌丛沙生槐也开出了密集的蓝色花。我一次次半蹲半趴地摁着快门，累了，便坐在山坡上，翻看相机里的花朵，却突然弄不明白，大自然为什么要让植物开出这么多的花。这些花朵和这神秘的不明白，也许就是我这一天的收获。</a:t>
            </a:r>
            <a:r>
              <a:rPr lang="zh-CN" altLang="zh-CN" sz="2600" u="sng" kern="100" dirty="0">
                <a:latin typeface="Times New Roman"/>
                <a:ea typeface="华文细黑"/>
                <a:cs typeface="Times New Roman"/>
              </a:rPr>
              <a:t>人们在世界上都力图明白，而我宁愿常常感受很多的不明白</a:t>
            </a:r>
            <a:r>
              <a:rPr lang="zh-CN" altLang="zh-CN" sz="2600" u="sng"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节选</a:t>
            </a:r>
            <a:r>
              <a:rPr lang="zh-CN" altLang="zh-CN" sz="2600" kern="100" dirty="0">
                <a:latin typeface="Times New Roman"/>
                <a:ea typeface="华文细黑"/>
                <a:cs typeface="Times New Roman"/>
              </a:rPr>
              <a:t>自阿来《达古的春天》</a:t>
            </a:r>
            <a:r>
              <a:rPr lang="en-US" altLang="zh-CN" sz="2600" kern="100" dirty="0">
                <a:latin typeface="Times New Roman"/>
                <a:ea typeface="华文细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46200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99194"/>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如何理解文中画线句子的含意？</a:t>
            </a:r>
            <a:endParaRPr lang="zh-CN" altLang="zh-CN" sz="1050" kern="100" dirty="0">
              <a:effectLst/>
              <a:latin typeface="宋体"/>
              <a:cs typeface="Courier New"/>
            </a:endParaRPr>
          </a:p>
        </p:txBody>
      </p:sp>
      <p:sp>
        <p:nvSpPr>
          <p:cNvPr id="3" name="TextBox 2"/>
          <p:cNvSpPr txBox="1"/>
          <p:nvPr/>
        </p:nvSpPr>
        <p:spPr>
          <a:xfrm>
            <a:off x="5909953" y="61521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p:cNvSpPr txBox="1"/>
          <p:nvPr/>
        </p:nvSpPr>
        <p:spPr>
          <a:xfrm>
            <a:off x="6990073" y="61521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矩形 5"/>
          <p:cNvSpPr/>
          <p:nvPr/>
        </p:nvSpPr>
        <p:spPr>
          <a:xfrm>
            <a:off x="439748" y="3279514"/>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该句是个转折句，前半句的关键词是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明白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，后半句的关键词是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不明白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，抓住这两个关键词理解即可。</a:t>
            </a:r>
            <a:endParaRPr lang="zh-CN" altLang="zh-CN" sz="1050" kern="100" dirty="0">
              <a:effectLst/>
              <a:latin typeface="宋体"/>
              <a:cs typeface="Courier New"/>
            </a:endParaRPr>
          </a:p>
        </p:txBody>
      </p:sp>
      <p:sp>
        <p:nvSpPr>
          <p:cNvPr id="7" name="矩形 6"/>
          <p:cNvSpPr/>
          <p:nvPr/>
        </p:nvSpPr>
        <p:spPr>
          <a:xfrm>
            <a:off x="439748" y="1429617"/>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人们总是力图探清未知世界，而我更希望感受大自然的神秘，领略未知世界的独有魅力。</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423204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3"/>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6" grpId="0" animBg="1"/>
      <p:bldP spid="6" grpId="1" animBg="1"/>
      <p:bldP spid="7" grpId="0" animBg="1"/>
      <p:bldP spid="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549474"/>
            <a:ext cx="11449272" cy="5211146"/>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华安上小学第一天，我和他手牵着手，穿过好几条街，到维多利亚小学。九月初，家家户户院子里的苹果树和梨树都缀满了拳头大小的果子，枝丫因为负重而沉沉下垂，越出了树篱，钩到过路行人的头发。</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很多很多的孩子，在操场上等候上课的第一声铃响。小小的手，圈在爸爸的、妈妈的手心里，怯怯的眼神，打量着周遭。他们是幼儿园的毕业生，但是他们还不知道一个定律：一件事情的毕业，永远是另一件事情的开启。</a:t>
            </a:r>
            <a:endParaRPr lang="zh-CN" altLang="zh-CN" sz="1050" kern="100" dirty="0">
              <a:effectLst/>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53530"/>
            <a:ext cx="11478502"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句子中的关键词语指的主要是那些在具体语言环境中所产生的区别于词语本义的一些临时的、附加的、具体的、动态的词语。这些词语一般都与文章的写作原因、主题、结构、情感、语言修辞、表达技巧相关。对于较复杂的句子，或者修饰、限制较多的句子，其关键词语往往不止一个，如果只抓住其中一个，则可能只获得一种理解，一个答题点；抓住了多个关键词语，就可能有多种理解，这样，就能更好地领悟到句子的丰富含意。</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2030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46001"/>
            <a:ext cx="11478502" cy="6503807"/>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从句子内部结构的层次性理解其丰富含意</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醉在江南的旖旎风光之间，坐下来喝茶聊天让人醉意更浓。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太湖翠竹韵飘香，壶中清友自芬芳。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最美江南，春茶最好。江南茶品种很多，除了太湖翠竹还有洞庭碧螺春、无锡毫茶、西湖龙井、安吉白茶、黄山毛峰、君山银针等。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洞庭无处不飞翠，碧螺春香万里醉。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太湖洞庭山所产的碧螺春集吴越山水的灵气和精华于一身，以形美、色艳、香浓、味醇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闻名于中外。这套茶艺共</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道程序，碧螺春沉入水中后，杯中的热水溶解了茶里的营养物质，逐渐变为绿色，整个茶杯好像盛满了春天的气息。太湖毫茶外形纹紧而卷曲，肥壮翠绿，身披茸毫</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83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26166"/>
            <a:ext cx="11478502" cy="4647402"/>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香高持久，滋味鲜醇，汤色绿而明亮，茶汤晶莹隐翠，叶底嫩匀。冲泡后白毫显见，汤色碧绿澄清，别具风味。若以二泉水冲泡，相得益彰，则更得毫茶之真味</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u="sng" kern="100" dirty="0">
                <a:latin typeface="Times New Roman"/>
                <a:ea typeface="华文细黑"/>
                <a:cs typeface="Times New Roman"/>
              </a:rPr>
              <a:t>在这高速旋转的生活节奏中，不妨独坐春山，一壶茶、一卷诗，让生活节奏慢下来，细细感受一下春的诗意，调整好自己的心态，不过激、不当真、不生气，调心安适，通透人生，处处美景也</a:t>
            </a:r>
            <a:r>
              <a:rPr lang="zh-CN" altLang="zh-CN" sz="2800" u="sng" kern="100" dirty="0" smtClean="0">
                <a:latin typeface="Times New Roman"/>
                <a:ea typeface="华文细黑"/>
                <a:cs typeface="Times New Roman"/>
              </a:rPr>
              <a:t>。</a:t>
            </a:r>
            <a:endParaRPr lang="en-US" altLang="zh-CN" sz="2800" u="sng" kern="100" dirty="0" smtClean="0">
              <a:latin typeface="Times New Roman"/>
              <a:ea typeface="华文细黑"/>
              <a:cs typeface="Times New Roman"/>
            </a:endParaRPr>
          </a:p>
          <a:p>
            <a:pPr indent="718185"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节选自叶德成《江南春》</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70695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03682"/>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如何理解文中画线句子的含意？</a:t>
            </a:r>
            <a:endParaRPr lang="zh-CN" altLang="zh-CN" sz="1050" kern="100" dirty="0">
              <a:effectLst/>
              <a:latin typeface="宋体"/>
              <a:cs typeface="Courier New"/>
            </a:endParaRPr>
          </a:p>
        </p:txBody>
      </p:sp>
      <p:sp>
        <p:nvSpPr>
          <p:cNvPr id="3" name="TextBox 2"/>
          <p:cNvSpPr txBox="1"/>
          <p:nvPr/>
        </p:nvSpPr>
        <p:spPr>
          <a:xfrm>
            <a:off x="5837945" y="68722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p:cNvSpPr txBox="1"/>
          <p:nvPr/>
        </p:nvSpPr>
        <p:spPr>
          <a:xfrm>
            <a:off x="6918065" y="68722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矩形 5"/>
          <p:cNvSpPr/>
          <p:nvPr/>
        </p:nvSpPr>
        <p:spPr>
          <a:xfrm>
            <a:off x="506559" y="4143610"/>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该句较长，由两个层次构成。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是一层，强调要享受人生；后半句是第二层，强调调整好心态才能发现美景。</a:t>
            </a:r>
            <a:endParaRPr lang="zh-CN" altLang="zh-CN" sz="1050" kern="100" dirty="0">
              <a:effectLst/>
              <a:latin typeface="宋体"/>
              <a:cs typeface="Courier New"/>
            </a:endParaRPr>
          </a:p>
        </p:txBody>
      </p:sp>
      <p:sp>
        <p:nvSpPr>
          <p:cNvPr id="7" name="矩形 6"/>
          <p:cNvSpPr/>
          <p:nvPr/>
        </p:nvSpPr>
        <p:spPr>
          <a:xfrm>
            <a:off x="469239" y="1325773"/>
            <a:ext cx="11386607" cy="267765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现代社会生活节奏很快，很多人拼命工作，这种透支身体、透支未来的做法是不科学的，应该让生活节奏慢下来，给自己享受生活的时间</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algn="just">
              <a:lnSpc>
                <a:spcPct val="150000"/>
              </a:lnSpc>
              <a:spcAft>
                <a:spcPts val="0"/>
              </a:spcAft>
            </a:pPr>
            <a:r>
              <a:rPr lang="en-US" altLang="zh-CN" sz="2800" kern="100" dirty="0" smtClean="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人心浮躁，调整好自己的心态至关重要。有了良好的心态，才能立于不败之地，才能人生处处皆美景。</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539045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3"/>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6" grpId="0" animBg="1"/>
      <p:bldP spid="6" grpId="1" animBg="1"/>
      <p:bldP spid="7" grpId="0" animBg="1"/>
      <p:bldP spid="7"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03269"/>
            <a:ext cx="11478502"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高考考查所选的句子一般在结构上较为复杂，或是修饰、限制成分较多的单句，或是层次较多的复句。结构层次的复杂决定了表意的丰富。在分析句子含意时，如果能准确分析其内部结构层次关系，做到合理、有条理地切分，也会获得句子的丰富含意。如在理解转折类句子的含意时，既要关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转折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的前一层面，又要关注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转折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的后一层面。</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384421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7901"/>
            <a:ext cx="11478502" cy="6758749"/>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三</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从句外相邻、句外主旨层面理解其丰富含意</a:t>
            </a:r>
            <a:endParaRPr lang="zh-CN" altLang="zh-CN" sz="1050" b="1" kern="100" dirty="0">
              <a:solidFill>
                <a:srgbClr val="0000FF"/>
              </a:solidFill>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湖南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未名社是在一间破小屋子里，其骨干就是素园。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编者加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我最初的记忆是在这破寨里看见了素园，一个瘦小，精明，正经的青年，窗前的几排破旧外国书，在证明他穷着也还是钉住着文学。然而，我同时又有了一种坏印象，觉得和他是很难交往的，因为他笑影少。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笑影少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是未名社同人的一种特色，不过素园显得最分明，一下子就能够令人感得。但到后来，我知道我的判断是错误了，和他也并不难于交往。他的不很笑，大约是因为年龄的不同，对我的一种特别态度罢，可惜我不能化为青年，使大家忘掉彼我，得到确证了。这真相，我想，霁野他们是知道的。</a:t>
            </a:r>
            <a:endParaRPr lang="zh-CN" altLang="zh-CN" sz="1050" kern="100" dirty="0">
              <a:effectLst/>
              <a:latin typeface="宋体"/>
              <a:cs typeface="Courier New"/>
            </a:endParaRPr>
          </a:p>
        </p:txBody>
      </p:sp>
    </p:spTree>
    <p:extLst>
      <p:ext uri="{BB962C8B-B14F-4D97-AF65-F5344CB8AC3E}">
        <p14:creationId xmlns:p14="http://schemas.microsoft.com/office/powerpoint/2010/main" val="51946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2895"/>
            <a:ext cx="11478502" cy="327292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但待到我明白了我的误解之后，却同时又发见了一个他的致命伤：他太认真；虽然似乎沉静，然而他激烈。认真会是人的致命伤的么？至少，在那时以至现在，可以是的。一认真，便容易趋于激烈，发扬则送掉自己的命，</a:t>
            </a:r>
            <a:r>
              <a:rPr lang="zh-CN" altLang="zh-CN" sz="2800" u="sng" kern="100" dirty="0">
                <a:latin typeface="Times New Roman"/>
                <a:ea typeface="华文细黑"/>
                <a:cs typeface="Times New Roman"/>
              </a:rPr>
              <a:t>沉静着，又啮碎了自己的心</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18185"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节选自鲁迅《忆韦素园君》，有删改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56839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89434"/>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spc="-50" dirty="0">
                <a:latin typeface="Times New Roman"/>
                <a:ea typeface="华文细黑"/>
                <a:cs typeface="Courier New"/>
              </a:rPr>
              <a:t>6.</a:t>
            </a:r>
            <a:r>
              <a:rPr lang="zh-CN" altLang="zh-CN" sz="2800" kern="100" spc="-50" dirty="0">
                <a:latin typeface="Times New Roman"/>
                <a:ea typeface="华文细黑"/>
                <a:cs typeface="Times New Roman"/>
              </a:rPr>
              <a:t>谈谈你对文中</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沉静着，又啮碎了自己的心</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这句话的理解。</a:t>
            </a:r>
            <a:endParaRPr lang="zh-CN" altLang="zh-CN" sz="1050" kern="100" spc="-50" dirty="0">
              <a:effectLst/>
              <a:latin typeface="宋体"/>
              <a:cs typeface="Courier New"/>
            </a:endParaRPr>
          </a:p>
        </p:txBody>
      </p:sp>
      <p:sp>
        <p:nvSpPr>
          <p:cNvPr id="3" name="TextBox 2"/>
          <p:cNvSpPr txBox="1"/>
          <p:nvPr/>
        </p:nvSpPr>
        <p:spPr>
          <a:xfrm>
            <a:off x="10067367" y="37726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p:cNvSpPr txBox="1"/>
          <p:nvPr/>
        </p:nvSpPr>
        <p:spPr>
          <a:xfrm>
            <a:off x="11147487" y="37726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矩形 5"/>
          <p:cNvSpPr/>
          <p:nvPr/>
        </p:nvSpPr>
        <p:spPr>
          <a:xfrm>
            <a:off x="437962" y="3931069"/>
            <a:ext cx="11273868" cy="259506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单看这一句，似乎写出了韦素园的沉默个性，这个性让他内心痛苦。但如果联系上一句看，作者说话的重心并不在此，而在于写韦君的认真、激烈及这种性格影响他的身体健康。因此，必须从句外看，才能发现它的另一层意思。</a:t>
            </a:r>
            <a:endParaRPr lang="zh-CN" altLang="zh-CN" sz="1050" kern="100" dirty="0">
              <a:effectLst/>
              <a:latin typeface="宋体"/>
              <a:cs typeface="Courier New"/>
            </a:endParaRPr>
          </a:p>
        </p:txBody>
      </p:sp>
      <p:sp>
        <p:nvSpPr>
          <p:cNvPr id="7" name="矩形 6"/>
          <p:cNvSpPr/>
          <p:nvPr/>
        </p:nvSpPr>
        <p:spPr>
          <a:xfrm>
            <a:off x="466984" y="1053530"/>
            <a:ext cx="11162246" cy="267765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韦素园这样的人面对当时的社会，如果保持沉默的话，内心就会十分痛苦</a:t>
            </a:r>
            <a:r>
              <a:rPr lang="zh-CN" altLang="zh-CN" sz="2800" kern="100" dirty="0" smtClean="0">
                <a:solidFill>
                  <a:srgbClr val="C00000"/>
                </a:solidFill>
                <a:latin typeface="Times New Roman"/>
                <a:ea typeface="华文细黑"/>
                <a:cs typeface="Times New Roman"/>
              </a:rPr>
              <a:t>；</a:t>
            </a:r>
            <a:endParaRPr lang="en-US" altLang="zh-CN" sz="2800" kern="100" dirty="0">
              <a:solidFill>
                <a:srgbClr val="C00000"/>
              </a:solidFill>
              <a:latin typeface="Times New Roman"/>
              <a:ea typeface="华文细黑"/>
              <a:cs typeface="Times New Roman"/>
            </a:endParaRPr>
          </a:p>
          <a:p>
            <a:pPr algn="just">
              <a:lnSpc>
                <a:spcPct val="150000"/>
              </a:lnSpc>
              <a:spcAft>
                <a:spcPts val="0"/>
              </a:spcAft>
            </a:pPr>
            <a:r>
              <a:rPr lang="en-US" altLang="zh-CN" sz="2800" kern="100" dirty="0" smtClean="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表现了鲁迅对韦素园认真、激烈性格的透彻了解，及对他这种性格严重影响健康的痛惜与无奈。</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1655802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3"/>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6" grpId="0" animBg="1"/>
      <p:bldP spid="6" grpId="1" animBg="1"/>
      <p:bldP spid="7" grpId="0" animBg="1"/>
      <p:bldP spid="7"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50700"/>
            <a:ext cx="11478502"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很多句子自身含着一层意思，但如果从它的外部语境看，又有着另外一些意思。这外部语境主要有：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t>
            </a:r>
            <a:r>
              <a:rPr lang="en-US" altLang="zh-CN" sz="2800" kern="100" dirty="0">
                <a:latin typeface="Times New Roman" pitchFamily="18" charset="0"/>
                <a:ea typeface="Times New Roman" pitchFamily="18" charset="0"/>
                <a:cs typeface="Times New Roman" pitchFamily="18" charset="0"/>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邻句。理解重要句子的含意，要注意本句与上下文句子之间的关系。抓住相邻句，把握句子的语言背景材料，重点看与这个句子相邻的上下句，其中往往隐含着解题的信息。一般来说，句子间的相互关系有：指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复指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，总分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分总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，说明，扩展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含阐述、解说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，比较，因果等。</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957589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6880"/>
            <a:ext cx="1147850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文章主旨和作者情感。句子在思想内容方面的含意，主要指文章主旨和作者思想感情两个方面。因此，从句子外部语境看其含意时，首先要考虑这个句子与文章主旨的关系，想想这个句子在体现文章主旨和表达作者的思想感情上有什么含意。这里，特别强调作者思想感情这一层面的含意。有时，试题所给句子与文中某个人物相关，我们往往会答出它表现这个人物的思想感情之意，但有时又会忽略作者借这个人物所要表达的思想感情。因此，在理解句子情感这一层面上，要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两个人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的感情都考虑到：文中人物之情和作者之情。</a:t>
            </a:r>
            <a:endParaRPr lang="zh-CN" altLang="zh-CN" sz="1050" kern="10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853727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73993"/>
            <a:ext cx="11478502"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铃声一响，顿时人影错杂，奔往不同方向，但是在那么多穿梭纷乱的人群里，我无比清楚地看着自己孩子的背影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就好像在一百个婴儿同时哭声大作时，你仍旧能够准确听出自己那一个的位置。华安背着一个五颜六色的书包往前走，但是他不断地回头；好像穿越一条无边无际的时空长河，他的视线和我凝望的眼光隔空</a:t>
            </a:r>
            <a:r>
              <a:rPr lang="zh-CN" altLang="zh-CN" sz="2800" kern="100" dirty="0">
                <a:solidFill>
                  <a:srgbClr val="0000FF"/>
                </a:solidFill>
                <a:latin typeface="Times New Roman"/>
                <a:ea typeface="华文细黑"/>
                <a:cs typeface="Times New Roman"/>
              </a:rPr>
              <a:t>交会</a:t>
            </a:r>
            <a:r>
              <a:rPr lang="zh-CN" altLang="zh-CN" sz="2800" kern="100" dirty="0">
                <a:latin typeface="Times New Roman"/>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我看着他瘦小的背影消失在门里。</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宋体"/>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现在他二十一岁，上的大学，正好是我教课的大学。但即使是同路，他也不愿搭我的车。即使同车，他戴上耳机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只有一个人能听的音乐，</a:t>
            </a:r>
            <a:r>
              <a:rPr lang="zh-CN" altLang="zh-CN" sz="2800" kern="100" spc="50" dirty="0">
                <a:latin typeface="Times New Roman"/>
                <a:ea typeface="华文细黑"/>
                <a:cs typeface="Times New Roman"/>
              </a:rPr>
              <a:t>是一扇紧闭的门。有时他在对街等候公交车，我从高楼的窗口往下看</a:t>
            </a:r>
            <a:r>
              <a:rPr lang="zh-CN" altLang="zh-CN" sz="2800" kern="100" spc="50" dirty="0" smtClean="0">
                <a:latin typeface="Times New Roman"/>
                <a:ea typeface="华文细黑"/>
                <a:cs typeface="Times New Roman"/>
              </a:rPr>
              <a:t>：</a:t>
            </a:r>
            <a:endParaRPr lang="zh-CN" altLang="zh-CN" sz="1050" kern="100" spc="50" dirty="0">
              <a:latin typeface="宋体"/>
              <a:cs typeface="Courier New"/>
            </a:endParaRP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Users\Administrator\Desktop\师阁小朋友\934364_163932776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13590" b="9307"/>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89434"/>
            <a:ext cx="11478502" cy="4647402"/>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一个高高瘦瘦的青年，眼睛望向灰色的海；我只能想象，他的内在世界和我的一样波涛深邃，但是，我进不去。一会儿公交车来了，挡住了他的身影。车子开走，一条</a:t>
            </a:r>
            <a:r>
              <a:rPr lang="zh-CN" altLang="zh-CN" sz="2800" kern="100" dirty="0" smtClean="0">
                <a:solidFill>
                  <a:srgbClr val="0000FF"/>
                </a:solidFill>
                <a:latin typeface="Times New Roman"/>
                <a:ea typeface="华文细黑"/>
                <a:cs typeface="Times New Roman"/>
              </a:rPr>
              <a:t>空荡荡</a:t>
            </a:r>
            <a:r>
              <a:rPr lang="zh-CN" altLang="zh-CN" sz="2800" kern="100" dirty="0" smtClean="0">
                <a:solidFill>
                  <a:prstClr val="black"/>
                </a:solidFill>
                <a:latin typeface="Times New Roman"/>
                <a:ea typeface="华文细黑"/>
                <a:cs typeface="Times New Roman"/>
              </a:rPr>
              <a:t>的街，只立着一只邮筒。</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慢慢地、慢慢地了解到，所谓父女母子一场，只不过意味着，你和他的缘分就是今生今世不断地在目送他的背影渐行渐远。你站立在小路的这一端，看着他逐渐消失在小路转弯的地方，而且，他用背影默默告诉你：不必追</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节选自龙应台《目送》</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31689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61442"/>
            <a:ext cx="11478502" cy="1415748"/>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结合上下文语境，理解下列句子</a:t>
            </a:r>
            <a:r>
              <a:rPr lang="zh-CN" altLang="zh-CN" sz="2800" kern="100" dirty="0" smtClean="0">
                <a:latin typeface="Times New Roman"/>
                <a:ea typeface="华文细黑"/>
                <a:cs typeface="Times New Roman"/>
              </a:rPr>
              <a:t>中</a:t>
            </a:r>
            <a:r>
              <a:rPr lang="zh-CN" altLang="en-US" sz="2800" kern="100" dirty="0" smtClean="0">
                <a:latin typeface="Times New Roman"/>
                <a:ea typeface="华文细黑"/>
                <a:cs typeface="Times New Roman"/>
              </a:rPr>
              <a:t>加蓝</a:t>
            </a:r>
            <a:r>
              <a:rPr lang="zh-CN" altLang="zh-CN" sz="2800" kern="100" dirty="0" smtClean="0">
                <a:latin typeface="Times New Roman"/>
                <a:ea typeface="华文细黑"/>
                <a:cs typeface="Times New Roman"/>
              </a:rPr>
              <a:t>词语</a:t>
            </a:r>
            <a:r>
              <a:rPr lang="zh-CN" altLang="zh-CN" sz="2800" kern="100" dirty="0">
                <a:latin typeface="Times New Roman"/>
                <a:ea typeface="华文细黑"/>
                <a:cs typeface="Times New Roman"/>
              </a:rPr>
              <a:t>的含义。</a:t>
            </a:r>
            <a:endParaRPr lang="zh-CN" altLang="zh-CN" sz="1050" kern="100" dirty="0">
              <a:latin typeface="宋体"/>
              <a:cs typeface="Courier New"/>
            </a:endParaRPr>
          </a:p>
          <a:p>
            <a:pPr algn="just">
              <a:lnSpc>
                <a:spcPct val="150000"/>
              </a:lnSpc>
              <a:spcAft>
                <a:spcPts val="0"/>
              </a:spcAft>
            </a:pPr>
            <a:r>
              <a:rPr lang="en-US" altLang="zh-CN" sz="2800" kern="100" spc="-50" dirty="0">
                <a:latin typeface="Times New Roman"/>
                <a:ea typeface="华文细黑"/>
                <a:cs typeface="Courier New"/>
              </a:rPr>
              <a:t>(1)</a:t>
            </a:r>
            <a:r>
              <a:rPr lang="zh-CN" altLang="zh-CN" sz="2800" kern="100" spc="-50" dirty="0">
                <a:latin typeface="Times New Roman"/>
                <a:ea typeface="华文细黑"/>
                <a:cs typeface="Times New Roman"/>
              </a:rPr>
              <a:t>好像穿越一条无边无际的时空长河，他的视线和我凝望的眼光隔空</a:t>
            </a:r>
            <a:r>
              <a:rPr lang="zh-CN" altLang="zh-CN" sz="2800" kern="100" spc="-50" dirty="0">
                <a:solidFill>
                  <a:srgbClr val="0000FF"/>
                </a:solidFill>
                <a:latin typeface="Times New Roman"/>
                <a:ea typeface="华文细黑"/>
                <a:cs typeface="Times New Roman"/>
              </a:rPr>
              <a:t>交会</a:t>
            </a:r>
            <a:r>
              <a:rPr lang="zh-CN" altLang="zh-CN" sz="2800" kern="100" spc="-50" dirty="0">
                <a:latin typeface="Times New Roman"/>
                <a:ea typeface="华文细黑"/>
                <a:cs typeface="Times New Roman"/>
              </a:rPr>
              <a:t>。</a:t>
            </a:r>
            <a:endParaRPr lang="zh-CN" altLang="zh-CN" sz="1050" kern="100" spc="-50" dirty="0">
              <a:effectLst/>
              <a:latin typeface="宋体"/>
              <a:cs typeface="Courier New"/>
            </a:endParaRPr>
          </a:p>
        </p:txBody>
      </p:sp>
      <p:sp>
        <p:nvSpPr>
          <p:cNvPr id="3" name="TextBox 2"/>
          <p:cNvSpPr txBox="1"/>
          <p:nvPr/>
        </p:nvSpPr>
        <p:spPr>
          <a:xfrm>
            <a:off x="478582" y="171259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 name="矩形 3"/>
          <p:cNvSpPr/>
          <p:nvPr/>
        </p:nvSpPr>
        <p:spPr>
          <a:xfrm>
            <a:off x="478582" y="2356375"/>
            <a:ext cx="11162246"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交会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一词写出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对儿子的牵挂与儿子对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的依恋融合在一起的情形，形象地表现出母子间无法割舍的深情。</a:t>
            </a:r>
            <a:endParaRPr lang="zh-CN" altLang="zh-CN" sz="1050" kern="100" dirty="0">
              <a:effectLst/>
              <a:latin typeface="宋体"/>
              <a:cs typeface="Courier New"/>
            </a:endParaRPr>
          </a:p>
        </p:txBody>
      </p:sp>
      <p:sp>
        <p:nvSpPr>
          <p:cNvPr id="5" name="矩形 4"/>
          <p:cNvSpPr/>
          <p:nvPr/>
        </p:nvSpPr>
        <p:spPr>
          <a:xfrm>
            <a:off x="339000" y="3923334"/>
            <a:ext cx="1147850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车子开走，一条</a:t>
            </a:r>
            <a:r>
              <a:rPr lang="zh-CN" altLang="zh-CN" sz="2800" kern="100" dirty="0">
                <a:solidFill>
                  <a:srgbClr val="0000FF"/>
                </a:solidFill>
                <a:latin typeface="Times New Roman"/>
                <a:ea typeface="华文细黑"/>
                <a:cs typeface="Times New Roman"/>
              </a:rPr>
              <a:t>空荡荡</a:t>
            </a:r>
            <a:r>
              <a:rPr lang="zh-CN" altLang="zh-CN" sz="2800" kern="100" dirty="0">
                <a:latin typeface="Times New Roman"/>
                <a:ea typeface="华文细黑"/>
                <a:cs typeface="Times New Roman"/>
              </a:rPr>
              <a:t>的街，只立着一只邮筒。</a:t>
            </a:r>
            <a:endParaRPr lang="zh-CN" altLang="zh-CN" sz="1050" kern="100" dirty="0">
              <a:effectLst/>
              <a:latin typeface="宋体"/>
              <a:cs typeface="Courier New"/>
            </a:endParaRPr>
          </a:p>
        </p:txBody>
      </p:sp>
      <p:sp>
        <p:nvSpPr>
          <p:cNvPr id="7" name="TextBox 6"/>
          <p:cNvSpPr txBox="1"/>
          <p:nvPr/>
        </p:nvSpPr>
        <p:spPr>
          <a:xfrm>
            <a:off x="8286217" y="410687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78582" y="4826958"/>
            <a:ext cx="11162246"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表面是写车子开走后，街面的空荡无人，实际是抒写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只能目送儿子离开却不能进入儿子内心世界的失落、落寞的心情。</a:t>
            </a:r>
            <a:endParaRPr lang="zh-CN" altLang="zh-CN" sz="1050" kern="100" dirty="0">
              <a:effectLst/>
              <a:latin typeface="宋体"/>
              <a:cs typeface="Courier New"/>
            </a:endParaRPr>
          </a:p>
        </p:txBody>
      </p:sp>
    </p:spTree>
    <p:extLst>
      <p:ext uri="{BB962C8B-B14F-4D97-AF65-F5344CB8AC3E}">
        <p14:creationId xmlns:p14="http://schemas.microsoft.com/office/powerpoint/2010/main" val="128159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animBg="1"/>
      <p:bldP spid="4" grpId="1" animBg="1"/>
      <p:bldP spid="8" grpId="0" animBg="1"/>
      <p:bldP spid="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909514"/>
            <a:ext cx="11478502"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理解词语含义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基本要求</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以该词语的本义为基础，推及其在文中的含义。</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词不离句、句不离段、段不离篇。</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以文解文。一个词语有了临时含义，作者都要在其前或后进行比较具体的阐释，换一种说法来揭示其内涵，以便使读者弄明白其意思。词语含义必须用其前后的阐释文字来理解、说明。</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2235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18146"/>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基本方法</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审视词语：一看其自身</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内部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，看其词性，看其自身意义，看其有无修辞，看其内部结构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针对短语而言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；二看其外部环境，看其在句中的搭配成分，看其出现在段中、文中的位置和次数，看其上下文有无提示。</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理解语境义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情景义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。理解文中词语的含义，最重要的是理解其在文中的语境义，就是该词语在特定的语境中派生出来的临时义。它有两类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a:latin typeface="Times New Roman"/>
                <a:ea typeface="华文细黑"/>
                <a:cs typeface="Times New Roman"/>
              </a:rPr>
              <a:t>一类是词语因运用比喻、反语、借代等修辞手法或改变词语的感情</a:t>
            </a:r>
            <a:r>
              <a:rPr lang="zh-CN" altLang="zh-CN" sz="2800" kern="100" dirty="0" smtClean="0">
                <a:latin typeface="Times New Roman"/>
                <a:ea typeface="华文细黑"/>
                <a:cs typeface="Times New Roman"/>
              </a:rPr>
              <a:t>色彩</a:t>
            </a:r>
            <a:endParaRPr lang="en-US" altLang="zh-CN" sz="2800" kern="100" dirty="0" smtClean="0">
              <a:latin typeface="Times New Roman"/>
              <a:ea typeface="华文细黑"/>
              <a:cs typeface="Times New Roman"/>
            </a:endParaRPr>
          </a:p>
          <a:p>
            <a:pPr algn="dist">
              <a:lnSpc>
                <a:spcPct val="150000"/>
              </a:lnSpc>
              <a:spcAft>
                <a:spcPts val="0"/>
              </a:spcAft>
            </a:pPr>
            <a:r>
              <a:rPr lang="zh-CN" altLang="zh-CN" sz="2800" kern="100" spc="50" dirty="0" smtClean="0">
                <a:latin typeface="Times New Roman"/>
                <a:ea typeface="华文细黑"/>
                <a:cs typeface="Times New Roman"/>
              </a:rPr>
              <a:t>而</a:t>
            </a:r>
            <a:r>
              <a:rPr lang="zh-CN" altLang="zh-CN" sz="2800" kern="100" spc="50" dirty="0">
                <a:latin typeface="Times New Roman"/>
                <a:ea typeface="华文细黑"/>
                <a:cs typeface="Times New Roman"/>
              </a:rPr>
              <a:t>产生的新义。如果有比喻义，就要搞清比喻的对象，寻找其本体；如果有象征，就要寻找其象征对象；如果有反语义，就要将褒贬互换</a:t>
            </a:r>
            <a:r>
              <a:rPr lang="zh-CN" altLang="zh-CN" sz="2800" kern="100" spc="50" dirty="0" smtClean="0">
                <a:latin typeface="Times New Roman"/>
                <a:ea typeface="华文细黑"/>
                <a:cs typeface="Times New Roman"/>
              </a:rPr>
              <a:t>；</a:t>
            </a:r>
            <a:endParaRPr lang="zh-CN" altLang="zh-CN" sz="2800" kern="100" spc="50" dirty="0">
              <a:latin typeface="宋体"/>
              <a:cs typeface="Courier New"/>
            </a:endParaRPr>
          </a:p>
        </p:txBody>
      </p:sp>
    </p:spTree>
    <p:extLst>
      <p:ext uri="{BB962C8B-B14F-4D97-AF65-F5344CB8AC3E}">
        <p14:creationId xmlns:p14="http://schemas.microsoft.com/office/powerpoint/2010/main" val="293172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6076</TotalTime>
  <Words>6680</Words>
  <Application>Microsoft Office PowerPoint</Application>
  <PresentationFormat>自定义</PresentationFormat>
  <Paragraphs>158</Paragraphs>
  <Slides>50</Slides>
  <Notes>0</Notes>
  <HiddenSlides>2</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4061</cp:revision>
  <dcterms:created xsi:type="dcterms:W3CDTF">2014-11-27T01:03:00Z</dcterms:created>
  <dcterms:modified xsi:type="dcterms:W3CDTF">2017-03-23T11:38:53Z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