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1746" r:id="rId2"/>
    <p:sldId id="1296" r:id="rId3"/>
    <p:sldId id="1360" r:id="rId4"/>
    <p:sldId id="856" r:id="rId5"/>
    <p:sldId id="1579" r:id="rId6"/>
    <p:sldId id="1658" r:id="rId7"/>
    <p:sldId id="1659" r:id="rId8"/>
    <p:sldId id="1660" r:id="rId9"/>
    <p:sldId id="1661" r:id="rId10"/>
    <p:sldId id="1662" r:id="rId11"/>
    <p:sldId id="1663" r:id="rId12"/>
    <p:sldId id="1664" r:id="rId13"/>
    <p:sldId id="1665" r:id="rId14"/>
    <p:sldId id="1747" r:id="rId15"/>
    <p:sldId id="1748" r:id="rId16"/>
    <p:sldId id="1749" r:id="rId17"/>
    <p:sldId id="1582" r:id="rId18"/>
    <p:sldId id="1667" r:id="rId19"/>
    <p:sldId id="1668" r:id="rId20"/>
    <p:sldId id="1384" r:id="rId21"/>
    <p:sldId id="1619" r:id="rId22"/>
    <p:sldId id="1686" r:id="rId23"/>
    <p:sldId id="1687" r:id="rId24"/>
    <p:sldId id="1688" r:id="rId25"/>
    <p:sldId id="1689" r:id="rId26"/>
    <p:sldId id="1690" r:id="rId27"/>
    <p:sldId id="1739" r:id="rId28"/>
    <p:sldId id="1740" r:id="rId29"/>
    <p:sldId id="1741" r:id="rId30"/>
    <p:sldId id="1519" r:id="rId31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6727" autoAdjust="0"/>
  </p:normalViewPr>
  <p:slideViewPr>
    <p:cSldViewPr>
      <p:cViewPr>
        <p:scale>
          <a:sx n="75" d="100"/>
          <a:sy n="75" d="100"/>
        </p:scale>
        <p:origin x="-931" y="-269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7CD490C1-7E7E-423A-91D8-058624AF834B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EA5C5624-0453-40A9-9FFF-DD435B6A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3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师阁小朋友\4543213_104341834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9"/>
          <a:stretch/>
        </p:blipFill>
        <p:spPr bwMode="auto">
          <a:xfrm>
            <a:off x="-6387" y="0"/>
            <a:ext cx="121968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28"/>
          <p:cNvGrpSpPr/>
          <p:nvPr/>
        </p:nvGrpSpPr>
        <p:grpSpPr>
          <a:xfrm>
            <a:off x="-1275" y="3707638"/>
            <a:ext cx="12192000" cy="1375395"/>
            <a:chOff x="-1524000" y="2705990"/>
            <a:chExt cx="12192000" cy="1375395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1" name="副标题 3"/>
          <p:cNvSpPr txBox="1">
            <a:spLocks/>
          </p:cNvSpPr>
          <p:nvPr/>
        </p:nvSpPr>
        <p:spPr>
          <a:xfrm>
            <a:off x="-26573" y="3718127"/>
            <a:ext cx="1528275" cy="13392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第四章</a:t>
            </a:r>
            <a:endParaRPr lang="zh-CN" altLang="en-US" sz="3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标题 2"/>
          <p:cNvSpPr txBox="1">
            <a:spLocks/>
          </p:cNvSpPr>
          <p:nvPr/>
        </p:nvSpPr>
        <p:spPr>
          <a:xfrm>
            <a:off x="3275464" y="3689374"/>
            <a:ext cx="6077462" cy="130649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zh-CN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考点五　探究主旨</a:t>
            </a:r>
            <a:r>
              <a:rPr lang="zh-CN" altLang="zh-CN" sz="3600" b="1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意蕴</a:t>
            </a:r>
            <a:endParaRPr lang="en-US" altLang="zh-CN" sz="3600" b="1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微软雅黑" pitchFamily="34" charset="-122"/>
              <a:cs typeface="Times New Roman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 </a:t>
            </a:r>
            <a:r>
              <a:rPr lang="en-US" altLang="zh-CN" sz="3600" b="1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               </a:t>
            </a:r>
            <a:r>
              <a:rPr lang="en-US" altLang="zh-CN" sz="2800" kern="100" dirty="0" smtClean="0">
                <a:latin typeface="Times New Roman"/>
                <a:ea typeface="华文细黑" pitchFamily="2" charset="-122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Courier New"/>
              </a:rPr>
              <a:t>开掘要深，思考要广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466492" y="3650010"/>
            <a:ext cx="1440612" cy="1536473"/>
            <a:chOff x="1466492" y="3650010"/>
            <a:chExt cx="1440612" cy="153647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07" r="75889" b="6437"/>
            <a:stretch/>
          </p:blipFill>
          <p:spPr>
            <a:xfrm>
              <a:off x="1466492" y="3650010"/>
              <a:ext cx="1440612" cy="153647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6" r="76101" b="6437"/>
            <a:stretch/>
          </p:blipFill>
          <p:spPr>
            <a:xfrm>
              <a:off x="1486694" y="3658518"/>
              <a:ext cx="1383104" cy="1438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193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170384"/>
            <a:ext cx="1147850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樱桃的出现，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简直就是春去的信号。其实又何必如此呢？晚春以后紧接着就是初夏，这才是更为丰富、坚实、健旺、充满了生机的季节，也是人类努力工作的季节。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齐白石为荣宝斋画过一幅诗笺，一只高脚水晶盘里，满满盛着鲜红的樱桃，每只晶圆的颗粒上都缀着一根细柄。真是一片火红，饱满地孕育着势将迸裂喷发的生命的力。老画家给了樱桃崭新的解释，在他看来这应该是象征着未来更大更多收获的信息。不能不佩服齐白石的见识与魄力，他的笔一下子就扫尽了多少年来围绕了樱桃凝聚着的悲叹、哀愁的气氛。他在画幅上角的题词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女儿口色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，一下子竟从樱桃联想到女孩子的朱唇上去了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2224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179909"/>
            <a:ext cx="1147850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老太太篮里的樱桃，并不全是红的，有些还带着浅绿嫩黄的奶白色，也许是品种不同，或尚未完全成熟。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不管这些，我们买了一大捧，一面走一面吃，有的还带着微酸，甜味也是淡淡的。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就这样边走边吃，再走近那棵古老的香樟时竟自全部吃完了。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一九八二年五月十七日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选自黄裳《过去的足迹》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雀替：中国传统建筑中横梁与立柱相交处的托座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白垩：石灰岩的一种，白色，可用作粉刷材料。这里指用白垩粉刷塑像，为上彩做准备。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3130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365930"/>
            <a:ext cx="1147850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结合全文，探究文章标题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樱桃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的妙处。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94129" y="54947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" name="矩形 3"/>
          <p:cNvSpPr/>
          <p:nvPr/>
        </p:nvSpPr>
        <p:spPr>
          <a:xfrm>
            <a:off x="516682" y="1312987"/>
            <a:ext cx="11273868" cy="2595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以人们熟悉、喜爱的物象入题，贴近读者心灵，激发读者的阅读兴趣。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暗示文章的主旨，以樱桃象征未来更大更多的收获；以此体现一种积极奋发的人生态度，讴歌当时那种坚实、健旺、充满生机的时代精神。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表明文章的行文重心所在。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88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565415"/>
            <a:ext cx="11478502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试探究文章结尾画线句子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不管这些，我们买了一大捧，一面走一面吃，有的还带着微酸，甜味也是淡淡的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的深刻意蕴。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34289" y="136490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" name="矩形 3"/>
          <p:cNvSpPr/>
          <p:nvPr/>
        </p:nvSpPr>
        <p:spPr>
          <a:xfrm>
            <a:off x="478582" y="2057119"/>
            <a:ext cx="11273868" cy="1948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改革开放初期社会的发展有收获，或许是不成熟的，但我们应充满信心。表达了作者对未来前景的期待之情，鼓励人们以积极的心态与饱满的热情投入其中。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857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549474"/>
            <a:ext cx="11478502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段称赞齐白石的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见识与魄力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，其实，作者当时根据自己对社会发展变化的观察与思考写成的这篇文章，同样显示了他的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见识与魄力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。请结合文本，从两个方面谈谈作者的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见识与魄力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TextBox 2">
            <a:hlinkClick r:id="rId2" action="ppaction://hlinksldjump"/>
          </p:cNvPr>
          <p:cNvSpPr txBox="1"/>
          <p:nvPr/>
        </p:nvSpPr>
        <p:spPr>
          <a:xfrm>
            <a:off x="10086417" y="198963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304629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8582" y="73993"/>
            <a:ext cx="11273868" cy="66561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对社会发展变化的敏锐发现和积极肯定显示了作者的见识与魄力。作者通过对桐庐长街变化的观察，敏锐地感受到时代前进的脚步；并通过对桐庐风貌的描写，赞美与肯定当时中国社会的发展。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对改革发展前景的信心和期待显示了作者的见识与魄力。作者笔下的樱桃，虽未完全成熟，甜味也只是淡淡的，但还是让作者欣喜；樱桃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饱满地孕育着势将迸裂喷发的生命的力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，预示着未来更大更多的收获，作者对此抱有坚定信心。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百姓精神文化需求的洞察和关注显示了作者的见识与魄力。改革开放之初，人们更多关注物质生活的进步与变化；而作者却从影院前人群兴奋、专注的神情，景区内游人激增的现象中，洞察到百姓对精神文化生活多样化的渴求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79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8582" y="409641"/>
            <a:ext cx="11273868" cy="5180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大胆赋予传统文化以新的时代内涵显示了作者的见识与魄力。作者赋予在古诗词中象征惜春的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樱桃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以新的寓意，再借品赏齐白石的画丰富其内涵，以此体现一种积极奋发的人生态度，讴歌当时那种坚实、健旺、充满生机的时代精神。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对传统文化传承的关注和思考显示了作者的见识与魄力。对桐君山历史气息的描述，对桐君祠重修的肯定，表现了作者对改革开放之初文化遗产传承问题的关注；同时，对这些景点被游客冷落的现象，作者也流露了些许遗憾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204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981522"/>
            <a:ext cx="11478502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阅读要求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探究题所对应的阅读应是整体阅读与局部阅读相结合，重点是整体阅读、延伸阅读，有时需要延展到文本外，借助于外部语境。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时的整体阅读，不同于初读的整体阅读，而是根据题干要求从主旨、情感、艺术手法、写作意图等方面进行阅读。这时的局部阅读，是对文本中重点材料的细读，也有对非重点材料的捕捉与思考。无论哪种阅读，均要求对文本有一个更深更宽的把握，它不是蜻蜓点水式阅读、一知半解式阅读，而是一种鸟瞰式阅读，是一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读进去、读出来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的阅读。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>
            <a:off x="0" y="353729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166347"/>
            <a:ext cx="11478502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探究方法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因形悟神法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散文的特点是形散神聚，根据这一特点去探究就是看全文写了哪些材料，从中可以看出哪些思想感情。如上文《樱桃》第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题的探究，主要使用此法。该散文主要描述了桐庐的街的变化、桐君祠的修复及下山时吃到的樱桃这三个方面的内容，分别表现了作者不同的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见识与魄力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，据此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材料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可以看出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思想感情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见微知著法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此法是在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因形悟神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法基础上的延伸，主要是从文本中那些细微的材料中去挖掘丰富而深刻的意蕴。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14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117426"/>
            <a:ext cx="11478502" cy="65045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内引外联法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此法类似于读书中的出入法，既要读进去，深入文本，读出自己正确而准确的理解；又要能准确联系生活、社会、积累的生活知识或阅读体验，有所拓展，有所联系，有所发现，即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出来，读出自我，读出个性化感悟。有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，文本才是活的，读者才能与作品、作者充分沟通和对话。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对立统一法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要善于从对立统一的角度去探究文本深意。如文章论古，探究就要想到它的对立面</a:t>
            </a:r>
            <a:r>
              <a:rPr lang="en-US" altLang="zh-CN" sz="2800" kern="100" dirty="0">
                <a:latin typeface="Times New Roman"/>
                <a:ea typeface="华文细黑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今；文章写的是对某类现象的忧思，探究则要想到它的对立面</a:t>
            </a:r>
            <a:r>
              <a:rPr lang="en-US" altLang="zh-CN" sz="2800" kern="100" dirty="0">
                <a:latin typeface="Times New Roman"/>
                <a:ea typeface="华文细黑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呼唤或追求。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pic>
        <p:nvPicPr>
          <p:cNvPr id="3" name="图片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3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349377" y="3160926"/>
            <a:ext cx="5986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258318" y="2637706"/>
            <a:ext cx="6221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</a:t>
            </a:r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掌握探究题的阅读要求和探究方法</a:t>
            </a:r>
            <a:endParaRPr lang="en-US" altLang="zh-CN" sz="2800" b="1" dirty="0" smtClean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350148" y="4193003"/>
            <a:ext cx="5986800" cy="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3258318" y="3669821"/>
            <a:ext cx="607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善于从不同的角度和层面切入研究</a:t>
            </a:r>
            <a:endParaRPr lang="zh-CN" altLang="en-US" sz="2800" b="1" dirty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733675" cy="79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396912"/>
            <a:ext cx="2733675" cy="400110"/>
          </a:xfrm>
          <a:prstGeom prst="rect">
            <a:avLst/>
          </a:prstGeom>
          <a:solidFill>
            <a:schemeClr val="accent6">
              <a:lumMod val="75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内容索引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26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70144" y="3076446"/>
            <a:ext cx="8650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善于从不同的角度和层面切入研究</a:t>
            </a:r>
          </a:p>
        </p:txBody>
      </p:sp>
    </p:spTree>
    <p:extLst>
      <p:ext uri="{BB962C8B-B14F-4D97-AF65-F5344CB8AC3E}">
        <p14:creationId xmlns:p14="http://schemas.microsoft.com/office/powerpoint/2010/main" val="22552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378888"/>
            <a:ext cx="11478502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乌　鸦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残年时节，满布在郊外的，全是憔悴的踪迹。草还是那么萎黄，树还是那么萧索。凋谢了的花朵，再也不能还归原处；辞谢母体，风使它们漂泊过了，雨雪又使它们化为腐臭。偌大的郊野，都被苦寂吞噬。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飞倦的乌鸦，从灰滞的云翳中飞来。它遭受的创伤太多，太重了，飞不到向往的地方了，只好立在一株枯树的枝头，用丑陋的面庞向前看看，灰滞还是灰滞，苦寂还是苦寂。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6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83802"/>
            <a:ext cx="11478502" cy="66869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它扑扑双翅，悲哀地转过头去：折损的羽翎，斑驳的血迹。天生就是一只乌鸦呀！有什么办法呢？飞在空中，没有乳燕轻盈的体态；立在枝头，没有黄莺婉转的歌喉；卧在池边，没有鸳鸯妩媚的情怀。它只会哑哑地叫唤，尤其是当它见到人间罪恶时，叫得更不耐听。它看见人世一切的悲愁与罪恶，都很容易哑哑地为人们悲戚，然而人们怎会理解？它记得：飞在空中时，曾被人们热狂地呵斥过，双翅扑扑地几乎颠坠下来；立在枝头时，人们又曾将树干颠摇着，这餐风沐雨的栖所也不能不远移了；池边小立，更是少有的事了。它走遍了东西南北，也没找到一点立足的所在。人们总认为，它到哪里，哪里便撒下了不幸的种子。它虽竭力为他们现在的不幸哀号，为未来的不幸警告，而他们不但蒙了耳目，更闭了心思，只会承认它是一个载满悲愁与罪恶的坏蛋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272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436" y="101866"/>
            <a:ext cx="11709220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它看看无尽莽苍，又看看自己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唉唉！大地！我太渺小了。我的悲悯，何足博得人之同情？何足为人所了解？我只有悲悯我渺小的命运了！唉！大地！从此我就永归黑暗了罢！它心头仅有的热血，像就要从眼眶里迸裂出去；一种由失望与回忆糅合成的愤慨之情，逐着热血，在通身回环着。它所有的余力，早已离去了双翅，堵塞了它的咽喉。它的双翅垂下了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唉！不能再走了，哪里是我的归宿呀？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只不过一瞬间，它就从树头上坠下了。死去的乌鸦旁，正有几个儿童立着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宋体"/>
                <a:ea typeface="华文细黑"/>
                <a:cs typeface="Times New Roman"/>
              </a:rPr>
              <a:t>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啊！死的乌鸦！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大些的说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lvl="0" indent="718185" algn="just">
              <a:lnSpc>
                <a:spcPct val="150000"/>
              </a:lnSpc>
            </a:pPr>
            <a:r>
              <a:rPr lang="en-US" altLang="zh-CN" sz="2800" kern="100" spc="-5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还有血哩！可怜的乌鸦，给不给它埋起来呢，你们看？</a:t>
            </a:r>
            <a:r>
              <a:rPr lang="en-US" altLang="zh-CN" sz="2800" kern="100" spc="-5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另一个说</a:t>
            </a:r>
            <a:r>
              <a:rPr lang="zh-CN" altLang="zh-CN" sz="2800" kern="100" spc="-5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spc="-5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239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566" y="135532"/>
            <a:ext cx="11364853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-5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不，不，我妈说乌鸦不是好东西，闯祸精，埋它做什么？</a:t>
            </a:r>
            <a:r>
              <a:rPr lang="en-US" altLang="zh-CN" sz="2800" kern="100" spc="-5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较小的一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哈！哈！哈！真是，摔得好！我才欢喜哩，罪恶的报应！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最小的一个说。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另一个没有开口，正立在一旁微笑。乌鸦跌在泥污里，儿童也分散了去。风依旧在吹动，太阳也不会就出来，郊野还是郊野。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这时走近了一位青年，拖着沉重的脚步。额间不少的皱纹是他饱经人世沧桑的标识，还是他颓废的象征呢？他正带着心血灌注的一篇讲述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人间的文稿。他曾涨着脸请求人们同情地阅读，但同情只不过是海上</a:t>
            </a:r>
            <a:r>
              <a:rPr lang="zh-CN" altLang="zh-CN" sz="2800" kern="100" spc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spc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烟岚，倏忽即逝。秋空的纤云，漂泊无定，雨后的残红，憔悴可怜。</a:t>
            </a:r>
            <a:endParaRPr lang="zh-CN" altLang="zh-CN" sz="1050" kern="100" spc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80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7429" y="-24491"/>
            <a:ext cx="11709220" cy="69193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45000"/>
              </a:lnSpc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他尽力去追逐过，愈追倒是愈隔愈远。他唯有用噙泪的双眼，向着远远的磷火叹息。在郊野踱了踱，心上总像缺少点什么，他瞥见了蜷卧在污泥中的乌鸦。他提起来看看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已经死了吗？眼睛还没闭紧哩。他心中的空虚处，被感伤的情怀填满：人世不必恋恋了！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indent="718185" algn="just">
              <a:lnSpc>
                <a:spcPct val="14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他轻轻地用手将乌鸦的眼帘抹了又抹，使双眼再不必有一丝空隙透视到人世的卑劣。他取出了小刀，就近掘成一个小穴，将乌鸦血肉模糊的尸体，裹以他的文稿，文稿当作乌鸦永远的衣衾，覆上泥土，作一个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新冢了。再将他襟上的梅枝，插好在坟冢上去，又为这乌鸦祈祷：</a:t>
            </a:r>
            <a:r>
              <a:rPr lang="en-US" altLang="zh-CN" sz="2800" kern="100" spc="-5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乌鸦</a:t>
            </a:r>
            <a:r>
              <a:rPr lang="zh-CN" altLang="zh-CN" sz="2800" kern="100" spc="-50" dirty="0" smtClean="0">
                <a:latin typeface="Times New Roman"/>
                <a:ea typeface="华文细黑"/>
                <a:cs typeface="Times New Roman"/>
              </a:rPr>
              <a:t>！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可怜的乌鸦！你这遍体的创伤，是人在愚昧中给你的，你也莫再悲伤了，你有热烈的心肠，你有梅蕊的芬芳，如今裹你以我血泪换来的文稿，你们便永远相伴于地下，长眠也好！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有删改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spc="-5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14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2558" y="693490"/>
            <a:ext cx="1147850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试探究文中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乌鸦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这一形象的深刻内涵。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4325" y="95294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7" name="矩形 6"/>
          <p:cNvSpPr/>
          <p:nvPr/>
        </p:nvSpPr>
        <p:spPr>
          <a:xfrm>
            <a:off x="415627" y="1603323"/>
            <a:ext cx="11386607" cy="3887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是一只在生命之途上走倦了的乌鸦，它丑陋，遭受了太多、太重的创伤，心中充满倦怠和绝望。它是不被人理解，而被人厌弃的悲剧角色。尽管它一生都在为人们现在的不幸哀号，为人们未来的不幸警告，然而人们不愿面对这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载满悲愁与罪恶的坏蛋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。它是悲观忧郁的弱者形象的化身。作者在乌鸦身上寄托了当时一些备受挫折、忧郁感伤的青年知识分子命运坎坷、穷困潦倒、没有知音的孤独和悲哀。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510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890464"/>
            <a:ext cx="1147850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从不同的角度和层面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既是《考试说明》中的要求，也是探究的途径。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从不同的角度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广度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挖掘。散文中不同的材料，如不同的人、不同的事、不同的物，都有可能成为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不同的角度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；即使是同一材料，也有不同的阶段、不同的侧面，于是产生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不同的角度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，等等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从不同的层面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深度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挖掘。一般说来，对一个文本我们可以对它进行字面上的解读，这是浅层面的；可以联系自己的个人生活经历和体验进行解读，这就可以获得一些具有个性化的说明，相对来说这就深了一层；可以联系文本产生的时代，对文本解读考查，看它具有怎样</a:t>
            </a:r>
            <a:r>
              <a:rPr lang="zh-CN" altLang="zh-CN" sz="2800" kern="100" spc="40" dirty="0">
                <a:latin typeface="Times New Roman"/>
                <a:ea typeface="华文细黑"/>
                <a:cs typeface="Times New Roman"/>
              </a:rPr>
              <a:t>的历史意义。我们还可以联系现实生活对文本进行考查，看它具有</a:t>
            </a:r>
            <a:r>
              <a:rPr lang="zh-CN" altLang="zh-CN" sz="2800" kern="100" spc="40" dirty="0" smtClean="0">
                <a:latin typeface="Times New Roman"/>
                <a:ea typeface="华文细黑"/>
                <a:cs typeface="Times New Roman"/>
              </a:rPr>
              <a:t>怎样</a:t>
            </a:r>
            <a:endParaRPr lang="zh-CN" altLang="zh-CN" sz="1050" kern="100" spc="40" dirty="0">
              <a:latin typeface="宋体"/>
              <a:cs typeface="Courier New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0" y="353729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 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0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654600"/>
            <a:ext cx="1147850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的现实意义。除此以外，我们还可以把文本呈现出来的人或事抽象化、符号化，这样就可以获得具有更宽广的普遍适用的一般意义，就可以达到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从不同角度和层面发掘作品的意义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的目的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发掘民族心理常常是由此及彼，通过文学作品中的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，见出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，从而揭示出文本中具体形象的典型意义，发掘人文精神，对相关内容进行升华，从而折射出人物事理的本质特征。发掘作品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中蕴含的民族心理和人文精神，不能就人说人、就事论事，特别需要联系</a:t>
            </a:r>
            <a:r>
              <a:rPr lang="zh-CN" altLang="zh-CN" sz="2800" kern="100" spc="-5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spc="-50" dirty="0" smtClean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3927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909514"/>
            <a:ext cx="11478502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考生在做探究题时存在较普遍的问题是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角度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层面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扩展不够，</a:t>
            </a:r>
            <a:r>
              <a:rPr lang="zh-CN" altLang="zh-CN" sz="28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思维单一，头脑僵化。其实，不同的角度可以是正面的角度、反面的角度，</a:t>
            </a:r>
            <a:endParaRPr lang="zh-CN" altLang="zh-CN" sz="1050" kern="100" spc="-5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当事人的角度、旁观者的角度等。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不同的层面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是指作品可以达到的层次，如深层、浅层，实用层面、美学层面；可能涉及的范畴，如政治、文化、风俗、艺术、科学、历史等。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pic>
        <p:nvPicPr>
          <p:cNvPr id="3" name="图片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6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26624" y="3076446"/>
            <a:ext cx="8650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掌握探究题的阅读要求和探究方法</a:t>
            </a:r>
            <a:endParaRPr lang="en-US" altLang="zh-CN" sz="40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Administrator\Desktop\师阁小朋友\4543213_104341834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9"/>
          <a:stretch/>
        </p:blipFill>
        <p:spPr bwMode="auto">
          <a:xfrm>
            <a:off x="-6387" y="0"/>
            <a:ext cx="121968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-1275" y="3707638"/>
            <a:ext cx="12192000" cy="1375395"/>
            <a:chOff x="-1524000" y="2705990"/>
            <a:chExt cx="12192000" cy="1375395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/>
        </p:nvSpPr>
        <p:spPr>
          <a:xfrm>
            <a:off x="3987002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806362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66492" y="3650010"/>
            <a:ext cx="1440612" cy="1536473"/>
            <a:chOff x="1466492" y="3650010"/>
            <a:chExt cx="1440612" cy="153647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07" r="75889" b="6437"/>
            <a:stretch/>
          </p:blipFill>
          <p:spPr>
            <a:xfrm>
              <a:off x="1466492" y="3650010"/>
              <a:ext cx="1440612" cy="1536473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6" r="76101" b="6437"/>
            <a:stretch/>
          </p:blipFill>
          <p:spPr>
            <a:xfrm>
              <a:off x="1486694" y="3658518"/>
              <a:ext cx="1383104" cy="1438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6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2558" y="549474"/>
            <a:ext cx="11449272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樱　桃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黄　裳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富春江沿岸的几座县城，富阳、桐庐和上游的白沙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建德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几乎没有例外都有一条沿江的长街。主要的商业店铺就都集中在这里。一些行政机关和民居大抵都坐落在长街后面。有时江岸连山，没有多少发展余地，新兴的建筑只能向长街侧边扩展，有时还免不了要上山。这一格局，恐怕是一切沿江城市的通例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797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380629"/>
            <a:ext cx="11478502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桐庐的街，从公路车站开始，一直向东伸展开去，迤逦行来，约有二三里远近。从八十年代新建的百货公司大楼、电影院，到五十年代以来陆续修建的商店、机关，还有更早的、三五十年、百把年前留下的老屋，杂然并陈地对峙在长街的两侧。这些时代脚步留下的痕迹，它们的新旧比例、建筑规模与风貌的对比，说明本来是迂缓前进的步伐显然是一天天加快了，尤其近两三年来是如此。前年到这里来时还没有看到踪影的电影院，就是披着八十年代的新装新出现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娇客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。从簇拥在门前广告栏边人群的脸上，可以看到兴奋、专注的神色。他们中间有小孩子，也有中年人；有城镇居民，也有进城来挑着担子的农村男女。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81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5095" y="130135"/>
            <a:ext cx="11826312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样一个中小县城居民的文娱生活，竟是出人意外的丰富。两三年前在山上的大会堂里，我看到过金华婺剧团演出的广告；现在是浙江绍剧团在那里上演《火焰山》，是孙悟空三借芭蕉扇的故事。票价是三角、四角、五角。好像比婺剧稍高一些。此外，桐庐越剧团在上演《啼笑姻缘》，票价是一角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童票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到三角。一家旅馆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桐江饭店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里还开设了评话人的书场，长街上新增设了旅游局的宣传栏。这个局也是最近才出现的，就在南面长街尽头的城隍庙旧址里，门前有一棵几百年树龄的老樟树。城隍庙不在城市中心，竟被挤到边远的角落，无疑也说明了这个依江傍山的山城的特色。桐庐三个著名的旅游点是桐君山、钓台和新</a:t>
            </a:r>
            <a:r>
              <a:rPr lang="zh-CN" altLang="zh-CN" sz="2800" kern="100" spc="50" dirty="0">
                <a:latin typeface="Times New Roman"/>
                <a:ea typeface="华文细黑"/>
                <a:cs typeface="Times New Roman"/>
              </a:rPr>
              <a:t>发现的</a:t>
            </a:r>
            <a:r>
              <a:rPr lang="en-US" altLang="zh-CN" sz="2800" kern="100" spc="5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50" dirty="0">
                <a:latin typeface="Times New Roman"/>
                <a:ea typeface="华文细黑"/>
                <a:cs typeface="Times New Roman"/>
              </a:rPr>
              <a:t>瑶琳仙境</a:t>
            </a:r>
            <a:r>
              <a:rPr lang="en-US" altLang="zh-CN" sz="2800" kern="100" spc="5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50" dirty="0">
                <a:latin typeface="Times New Roman"/>
                <a:ea typeface="华文细黑"/>
                <a:cs typeface="Times New Roman"/>
              </a:rPr>
              <a:t>。这个古老的地下迷宫几年来吸引了成千上万的</a:t>
            </a:r>
            <a:r>
              <a:rPr lang="zh-CN" altLang="zh-CN" sz="2800" kern="100" spc="50" dirty="0" smtClean="0">
                <a:latin typeface="Times New Roman"/>
                <a:ea typeface="华文细黑"/>
                <a:cs typeface="Times New Roman"/>
              </a:rPr>
              <a:t>旅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游者，就在我们来到桐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庐</a:t>
            </a:r>
            <a:endParaRPr lang="zh-CN" altLang="zh-CN" sz="1050" kern="100" spc="5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689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159250"/>
            <a:ext cx="1147850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的当天，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听说就接待了五千名游人。这可不是一个小数字。对比之下，前两处就要冷落得多，不过我觉得论山水之美和历史气息，还是这两处有更多的吸引力。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到桐庐的当天下午，我们踱过长街，来到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渔梁渡口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，乘渡船到了桐君山下，接着又登了山。这山，比起两年前初访时，也已发生了很大的变化。登山的石级铺好了，桐君祠也正在重新整修。两三位上了年纪的木工师傅正在大殿里细心地雕制着镂空的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雀替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，殿内一角堆着樟木的板材，散发出淡淡的香味。这些装在外檐梁柱尽头的纯装饰性构件，被木工灵巧的双手雕成了镂空的人物亭台花样，有几只已经加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上了金碧斑斓的重彩，繁缛极了也美丽极了。殿中的桐君像还是白垩</a:t>
            </a:r>
            <a:r>
              <a:rPr lang="en-US" altLang="zh-CN" sz="2800" kern="100" spc="-5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spc="-5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spc="-5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159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117426"/>
            <a:ext cx="1147850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两侧悬着一副新雕成的抱柱对联，是从山东来的老书法家孟庆甲的指书。这可能是一副原曾有过的旧联：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indent="718185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大药几时成，漫拨炉中丹火。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先生何处去，试问松下仙童。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桐君，是古代一位采药的老人，住在山上。药，总是采了来给人们服用的，所以老百姓记得他。不过他却不大喜欢回答人们的问讯，终于连名字也没有留下。不知从什么时候开始，他在传说中却变成了一位道士，像老君那样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仙人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了。人们还指给我看他日常静坐在树荫下的桐树。这树就在祠后的山崖旁边。据说那株古桐早已枯死，现在的桐树是从原来的树根上生发出来的，亭亭地也已有了十多丈了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358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8542" y="107901"/>
            <a:ext cx="11826312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我们走下山来，渡过江去，重新踏上长街，已是傍晚时分了。街上的摊贩早已散去，只剩下一位老年农妇还坐在路边的石级上在等候顾客，她身边放着一只编织精巧的半旧竹篮，手里拿了一杆小秤。走近去时，我惊喜地发现篮里满盛着一颗颗晶莹如珍珠的樱桃。真的已经很久没有吃到樱桃了，这种果子在城市的水果店里是难得看见的，它的产量少，时令短，又经不起久藏，难怪不易发现它的踪迹。它似乎只出现于词人的笔下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樱桃落尽春归去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引来了李后主的叹息；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红了樱桃，绿了芭蕉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也是作为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流光容易把人抛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的论据提出来的。词人好像无例外地一致惋惜春光的短暂，千方百计地想留它下来，看见檐外蛛网上</a:t>
            </a:r>
            <a:r>
              <a:rPr lang="zh-CN" altLang="zh-CN" sz="2800" kern="100" spc="40" dirty="0">
                <a:latin typeface="Times New Roman"/>
                <a:ea typeface="华文细黑"/>
                <a:cs typeface="Times New Roman"/>
              </a:rPr>
              <a:t>的落花瓣，敏感地发现蜘蛛竟也是自己的同志，也在进行无效的挽留</a:t>
            </a:r>
            <a:r>
              <a:rPr lang="zh-CN" altLang="zh-CN" sz="2800" kern="100" spc="40" dirty="0" smtClean="0">
                <a:latin typeface="Times New Roman"/>
                <a:ea typeface="华文细黑"/>
                <a:cs typeface="Times New Roman"/>
              </a:rPr>
              <a:t>春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光的努力。在他们看来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spc="4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317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6068</TotalTime>
  <Words>3824</Words>
  <Application>Microsoft Office PowerPoint</Application>
  <PresentationFormat>自定义</PresentationFormat>
  <Paragraphs>82</Paragraphs>
  <Slides>30</Slides>
  <Notes>0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3982</cp:revision>
  <dcterms:created xsi:type="dcterms:W3CDTF">2014-11-27T01:03:00Z</dcterms:created>
  <dcterms:modified xsi:type="dcterms:W3CDTF">2017-03-24T01:42:57Z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