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512" r:id="rId2"/>
    <p:sldId id="482" r:id="rId3"/>
    <p:sldId id="365" r:id="rId4"/>
    <p:sldId id="366" r:id="rId5"/>
    <p:sldId id="370" r:id="rId6"/>
    <p:sldId id="483" r:id="rId7"/>
    <p:sldId id="515" r:id="rId8"/>
    <p:sldId id="484" r:id="rId9"/>
    <p:sldId id="486" r:id="rId10"/>
    <p:sldId id="516" r:id="rId11"/>
    <p:sldId id="485" r:id="rId12"/>
    <p:sldId id="517" r:id="rId13"/>
    <p:sldId id="523" r:id="rId14"/>
    <p:sldId id="519" r:id="rId15"/>
    <p:sldId id="524" r:id="rId16"/>
    <p:sldId id="520" r:id="rId17"/>
    <p:sldId id="481" r:id="rId18"/>
    <p:sldId id="491" r:id="rId19"/>
    <p:sldId id="529" r:id="rId20"/>
    <p:sldId id="492" r:id="rId21"/>
    <p:sldId id="525" r:id="rId22"/>
    <p:sldId id="526" r:id="rId23"/>
    <p:sldId id="527" r:id="rId24"/>
    <p:sldId id="528" r:id="rId25"/>
    <p:sldId id="373" r:id="rId26"/>
    <p:sldId id="530" r:id="rId27"/>
    <p:sldId id="531" r:id="rId28"/>
    <p:sldId id="396" r:id="rId29"/>
    <p:sldId id="514" r:id="rId30"/>
    <p:sldId id="398" r:id="rId31"/>
    <p:sldId id="532" r:id="rId32"/>
    <p:sldId id="399" r:id="rId33"/>
    <p:sldId id="400" r:id="rId34"/>
    <p:sldId id="401" r:id="rId35"/>
    <p:sldId id="402" r:id="rId36"/>
    <p:sldId id="533" r:id="rId37"/>
    <p:sldId id="403" r:id="rId38"/>
    <p:sldId id="506" r:id="rId39"/>
    <p:sldId id="404" r:id="rId40"/>
    <p:sldId id="507" r:id="rId41"/>
    <p:sldId id="405" r:id="rId42"/>
    <p:sldId id="508" r:id="rId43"/>
    <p:sldId id="535" r:id="rId44"/>
    <p:sldId id="510" r:id="rId45"/>
    <p:sldId id="536" r:id="rId46"/>
    <p:sldId id="414" r:id="rId47"/>
    <p:sldId id="511" r:id="rId48"/>
    <p:sldId id="537" r:id="rId49"/>
    <p:sldId id="538" r:id="rId5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76622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4" Type="http://schemas.openxmlformats.org/officeDocument/2006/relationships/image" Target="../media/image6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12.docx"/><Relationship Id="rId5" Type="http://schemas.openxmlformats.org/officeDocument/2006/relationships/package" Target="../embeddings/Microsoft_Office_Word___11.docx"/><Relationship Id="rId4" Type="http://schemas.openxmlformats.org/officeDocument/2006/relationships/package" Target="../embeddings/Microsoft_Office_Word___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Office_Word___14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slide" Target="slide4.xml"/><Relationship Id="rId5" Type="http://schemas.openxmlformats.org/officeDocument/2006/relationships/package" Target="../embeddings/Microsoft_Office_Word___19.docx"/><Relationship Id="rId4" Type="http://schemas.openxmlformats.org/officeDocument/2006/relationships/package" Target="../embeddings/Microsoft_Office_Word___18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Office_Word___22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jpeg"/><Relationship Id="rId4" Type="http://schemas.openxmlformats.org/officeDocument/2006/relationships/slide" Target="slide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6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7.xml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4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4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28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30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4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4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31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4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17" Type="http://schemas.openxmlformats.org/officeDocument/2006/relationships/slide" Target="slide43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4.docx"/><Relationship Id="rId1" Type="http://schemas.openxmlformats.org/officeDocument/2006/relationships/vmlDrawing" Target="../drawings/vmlDrawing21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33.docx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32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35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36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18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4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9.docx"/><Relationship Id="rId1" Type="http://schemas.openxmlformats.org/officeDocument/2006/relationships/vmlDrawing" Target="../drawings/vmlDrawing24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38.docx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37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3.xml"/><Relationship Id="rId1" Type="http://schemas.openxmlformats.org/officeDocument/2006/relationships/vmlDrawing" Target="../drawings/vmlDrawing25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42.docx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4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3.xml"/><Relationship Id="rId1" Type="http://schemas.openxmlformats.org/officeDocument/2006/relationships/vmlDrawing" Target="../drawings/vmlDrawing26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44.docx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43.docx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4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18" Type="http://schemas.openxmlformats.org/officeDocument/2006/relationships/slide" Target="slide43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7.docx"/><Relationship Id="rId1" Type="http://schemas.openxmlformats.org/officeDocument/2006/relationships/vmlDrawing" Target="../drawings/vmlDrawing27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46.docx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45.docx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4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49.docx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28.xml"/><Relationship Id="rId7" Type="http://schemas.openxmlformats.org/officeDocument/2006/relationships/slide" Target="slide34.xml"/><Relationship Id="rId12" Type="http://schemas.openxmlformats.org/officeDocument/2006/relationships/slide" Target="slide4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0.xml"/><Relationship Id="rId9" Type="http://schemas.openxmlformats.org/officeDocument/2006/relationships/slide" Target="slide3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50.docx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17" Type="http://schemas.openxmlformats.org/officeDocument/2006/relationships/slide" Target="slide43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3.docx"/><Relationship Id="rId1" Type="http://schemas.openxmlformats.org/officeDocument/2006/relationships/vmlDrawing" Target="../drawings/vmlDrawing30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52.docx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51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3.xml"/><Relationship Id="rId1" Type="http://schemas.openxmlformats.org/officeDocument/2006/relationships/vmlDrawing" Target="../drawings/vmlDrawing31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55.docx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54.docx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6.xml"/><Relationship Id="rId18" Type="http://schemas.openxmlformats.org/officeDocument/2006/relationships/slide" Target="slide3.xml"/><Relationship Id="rId3" Type="http://schemas.openxmlformats.org/officeDocument/2006/relationships/slide" Target="slide25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17" Type="http://schemas.openxmlformats.org/officeDocument/2006/relationships/package" Target="../embeddings/Microsoft_Office_Word___5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8.docx"/><Relationship Id="rId20" Type="http://schemas.openxmlformats.org/officeDocument/2006/relationships/slide" Target="slide43.xml"/><Relationship Id="rId1" Type="http://schemas.openxmlformats.org/officeDocument/2006/relationships/vmlDrawing" Target="../drawings/vmlDrawing32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0.xml"/><Relationship Id="rId15" Type="http://schemas.openxmlformats.org/officeDocument/2006/relationships/package" Target="../embeddings/Microsoft_Office_Word___57.docx"/><Relationship Id="rId10" Type="http://schemas.openxmlformats.org/officeDocument/2006/relationships/slide" Target="slide37.xml"/><Relationship Id="rId19" Type="http://schemas.openxmlformats.org/officeDocument/2006/relationships/image" Target="../media/image4.png"/><Relationship Id="rId4" Type="http://schemas.openxmlformats.org/officeDocument/2006/relationships/slide" Target="slide28.xml"/><Relationship Id="rId9" Type="http://schemas.openxmlformats.org/officeDocument/2006/relationships/slide" Target="slide35.xml"/><Relationship Id="rId14" Type="http://schemas.openxmlformats.org/officeDocument/2006/relationships/package" Target="../embeddings/Microsoft_Office_Word___56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2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5.docx"/><Relationship Id="rId4" Type="http://schemas.openxmlformats.org/officeDocument/2006/relationships/package" Target="../embeddings/Microsoft_Office_Word___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__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025" y="3723878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10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重应用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——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函数的实际应用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75369" y="800805"/>
            <a:ext cx="1328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   数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164356"/>
            <a:ext cx="4265744" cy="2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734" y="-20538"/>
            <a:ext cx="8512738" cy="15977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该项目每月处理量为多少吨时，才能使每吨的平均处理成本最低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由题意，可知二氧化碳的每吨处理成本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8142732"/>
              </p:ext>
            </p:extLst>
          </p:nvPr>
        </p:nvGraphicFramePr>
        <p:xfrm>
          <a:off x="334233" y="1476390"/>
          <a:ext cx="6416675" cy="1997075"/>
        </p:xfrm>
        <a:graphic>
          <a:graphicData uri="http://schemas.openxmlformats.org/presentationml/2006/ole">
            <p:oleObj spid="_x0000_s6496" name="文档" r:id="rId3" imgW="6415183" imgH="199889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6622916"/>
              </p:ext>
            </p:extLst>
          </p:nvPr>
        </p:nvGraphicFramePr>
        <p:xfrm>
          <a:off x="364713" y="3060566"/>
          <a:ext cx="6416675" cy="1120775"/>
        </p:xfrm>
        <a:graphic>
          <a:graphicData uri="http://schemas.openxmlformats.org/presentationml/2006/ole">
            <p:oleObj spid="_x0000_s6497" name="文档" r:id="rId4" imgW="6415183" imgH="112126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5002556"/>
              </p:ext>
            </p:extLst>
          </p:nvPr>
        </p:nvGraphicFramePr>
        <p:xfrm>
          <a:off x="354008" y="3708638"/>
          <a:ext cx="6416675" cy="1119187"/>
        </p:xfrm>
        <a:graphic>
          <a:graphicData uri="http://schemas.openxmlformats.org/presentationml/2006/ole">
            <p:oleObj spid="_x0000_s6498" name="文档" r:id="rId5" imgW="6415183" imgH="1121989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7052923"/>
              </p:ext>
            </p:extLst>
          </p:nvPr>
        </p:nvGraphicFramePr>
        <p:xfrm>
          <a:off x="354008" y="4341470"/>
          <a:ext cx="6416675" cy="1119187"/>
        </p:xfrm>
        <a:graphic>
          <a:graphicData uri="http://schemas.openxmlformats.org/presentationml/2006/ole">
            <p:oleObj spid="_x0000_s6499" name="文档" r:id="rId6" imgW="6415183" imgH="11237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207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9907" y="480848"/>
            <a:ext cx="7816241" cy="6219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[144,500]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6741493"/>
              </p:ext>
            </p:extLst>
          </p:nvPr>
        </p:nvGraphicFramePr>
        <p:xfrm>
          <a:off x="188386" y="1344671"/>
          <a:ext cx="8693150" cy="1112838"/>
        </p:xfrm>
        <a:graphic>
          <a:graphicData uri="http://schemas.openxmlformats.org/presentationml/2006/ole">
            <p:oleObj spid="_x0000_s7339" name="文档" r:id="rId3" imgW="8699405" imgH="111819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126465"/>
              </p:ext>
            </p:extLst>
          </p:nvPr>
        </p:nvGraphicFramePr>
        <p:xfrm>
          <a:off x="277608" y="2425064"/>
          <a:ext cx="8693150" cy="1112838"/>
        </p:xfrm>
        <a:graphic>
          <a:graphicData uri="http://schemas.openxmlformats.org/presentationml/2006/ole">
            <p:oleObj spid="_x0000_s7340" name="文档" r:id="rId4" imgW="8699405" imgH="111568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64272" y="3284210"/>
            <a:ext cx="831008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200&lt;240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，所以当每月的处理量为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吨时，才能使每吨的平均处理成本最低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785242"/>
            <a:ext cx="8597865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解决实际应用问题关键在于读题，读题必须细心、耐心，从中分析出数学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，确定该问题涉及的数学模型，一般程序如下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0827788"/>
              </p:ext>
            </p:extLst>
          </p:nvPr>
        </p:nvGraphicFramePr>
        <p:xfrm>
          <a:off x="372676" y="2873474"/>
          <a:ext cx="8023225" cy="1714500"/>
        </p:xfrm>
        <a:graphic>
          <a:graphicData uri="http://schemas.openxmlformats.org/presentationml/2006/ole">
            <p:oleObj spid="_x0000_s8275" name="文档" r:id="rId3" imgW="8022398" imgH="171632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697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6652" y="123478"/>
            <a:ext cx="8683844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某辆汽车每次加油都把油箱加满，下表记录了该车相邻两次加油时的情况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6471867"/>
              </p:ext>
            </p:extLst>
          </p:nvPr>
        </p:nvGraphicFramePr>
        <p:xfrm>
          <a:off x="243900" y="1434862"/>
          <a:ext cx="8640960" cy="1783080"/>
        </p:xfrm>
        <a:graphic>
          <a:graphicData uri="http://schemas.openxmlformats.org/drawingml/2006/table">
            <a:tbl>
              <a:tblPr/>
              <a:tblGrid>
                <a:gridCol w="2492776"/>
                <a:gridCol w="2298179"/>
                <a:gridCol w="3850005"/>
              </a:tblGrid>
              <a:tr h="374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加油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时间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加油量</a:t>
                      </a: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升</a:t>
                      </a: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加油时的累计里程</a:t>
                      </a: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千米</a:t>
                      </a: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2015</a:t>
                      </a: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年</a:t>
                      </a: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月</a:t>
                      </a: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日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35 000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2015</a:t>
                      </a: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年</a:t>
                      </a: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月</a:t>
                      </a: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15</a:t>
                      </a: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日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48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35 600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3127196"/>
            <a:ext cx="851273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注：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累计里程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指汽车从出厂开始累计行驶的路程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在这段时间内，该车每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千米平均耗油量为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B.8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C.10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D.12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升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658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1059582"/>
            <a:ext cx="8597865" cy="2812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表知：汽车行驶路程为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35 600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35 000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千米，耗油量为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千米耗油量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升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65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356" y="51470"/>
            <a:ext cx="8946973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(2)2015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期间某商人购进一批家电，每台进价以按原价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扣去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20%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，他希望对货物定一新价，以使每台按新价让利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25%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销售后，仍可获得售价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20%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的纯利，则此商人经营这种家电的件数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与按新价让利总额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之间的函数关系式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设每台新价为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，则售价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25%)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让利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25%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，由于原价为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，则进价为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20%)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根据题意，得每件家电利润为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25%)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20%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25%)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20%)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，化简得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5874848"/>
              </p:ext>
            </p:extLst>
          </p:nvPr>
        </p:nvGraphicFramePr>
        <p:xfrm>
          <a:off x="4489762" y="4237673"/>
          <a:ext cx="465138" cy="928687"/>
        </p:xfrm>
        <a:graphic>
          <a:graphicData uri="http://schemas.openxmlformats.org/presentationml/2006/ole">
            <p:oleObj spid="_x0000_s10316" name="文档" r:id="rId3" imgW="466084" imgH="9310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3520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7453280"/>
              </p:ext>
            </p:extLst>
          </p:nvPr>
        </p:nvGraphicFramePr>
        <p:xfrm>
          <a:off x="467544" y="934913"/>
          <a:ext cx="8245475" cy="1135062"/>
        </p:xfrm>
        <a:graphic>
          <a:graphicData uri="http://schemas.openxmlformats.org/presentationml/2006/ole">
            <p:oleObj spid="_x0000_s11489" name="文档" r:id="rId3" imgW="8243363" imgH="113640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0079420"/>
              </p:ext>
            </p:extLst>
          </p:nvPr>
        </p:nvGraphicFramePr>
        <p:xfrm>
          <a:off x="467544" y="2015033"/>
          <a:ext cx="8245475" cy="1135062"/>
        </p:xfrm>
        <a:graphic>
          <a:graphicData uri="http://schemas.openxmlformats.org/presentationml/2006/ole">
            <p:oleObj spid="_x0000_s11490" name="文档" r:id="rId4" imgW="8243363" imgH="1137847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6615061"/>
              </p:ext>
            </p:extLst>
          </p:nvPr>
        </p:nvGraphicFramePr>
        <p:xfrm>
          <a:off x="465138" y="3092871"/>
          <a:ext cx="8243887" cy="1135063"/>
        </p:xfrm>
        <a:graphic>
          <a:graphicData uri="http://schemas.openxmlformats.org/presentationml/2006/ole">
            <p:oleObj spid="_x0000_s11491" name="文档" r:id="rId5" imgW="8243363" imgH="1139649" progId="Word.Document.12">
              <p:embed/>
            </p:oleObj>
          </a:graphicData>
        </a:graphic>
      </p:graphicFrame>
      <p:pic>
        <p:nvPicPr>
          <p:cNvPr id="7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98744" y="453903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292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分段函数模型的应用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4272" y="847758"/>
            <a:ext cx="8770682" cy="4221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某企业生产一种产品时，固定成本为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5 000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元，而每生产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台产品时直接消耗成本要增加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2 500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元，市场对此产品的年需求量为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台，销售收入的函数为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是产品售出的数量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单位：百台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把利润表示为年产量的函数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是指生产数量为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的产品售出后的总收入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与其总成本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之差，由题意得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2399868"/>
              </p:ext>
            </p:extLst>
          </p:nvPr>
        </p:nvGraphicFramePr>
        <p:xfrm>
          <a:off x="7812360" y="2052454"/>
          <a:ext cx="441325" cy="914400"/>
        </p:xfrm>
        <a:graphic>
          <a:graphicData uri="http://schemas.openxmlformats.org/presentationml/2006/ole">
            <p:oleObj spid="_x0000_s12359" name="文档" r:id="rId3" imgW="443050" imgH="9158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483518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时，产品能全部售出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&gt;5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时，只能销售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500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台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7774923"/>
              </p:ext>
            </p:extLst>
          </p:nvPr>
        </p:nvGraphicFramePr>
        <p:xfrm>
          <a:off x="272813" y="1203598"/>
          <a:ext cx="7337425" cy="1911350"/>
        </p:xfrm>
        <a:graphic>
          <a:graphicData uri="http://schemas.openxmlformats.org/presentationml/2006/ole">
            <p:oleObj spid="_x0000_s13450" name="文档" r:id="rId3" imgW="7336831" imgH="191455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1979668"/>
              </p:ext>
            </p:extLst>
          </p:nvPr>
        </p:nvGraphicFramePr>
        <p:xfrm>
          <a:off x="243900" y="3003798"/>
          <a:ext cx="7339013" cy="1912938"/>
        </p:xfrm>
        <a:graphic>
          <a:graphicData uri="http://schemas.openxmlformats.org/presentationml/2006/ole">
            <p:oleObj spid="_x0000_s13451" name="文档" r:id="rId4" imgW="7336831" imgH="19167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276632"/>
              </p:ext>
            </p:extLst>
          </p:nvPr>
        </p:nvGraphicFramePr>
        <p:xfrm>
          <a:off x="546943" y="2032958"/>
          <a:ext cx="7337425" cy="1911350"/>
        </p:xfrm>
        <a:graphic>
          <a:graphicData uri="http://schemas.openxmlformats.org/presentationml/2006/ole">
            <p:oleObj spid="_x0000_s14406" name="文档" r:id="rId3" imgW="7336831" imgH="191671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46251" y="1131590"/>
            <a:ext cx="5519460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把利润表示为年产量的函数关系是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29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6280" y="1050201"/>
            <a:ext cx="8597865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的实际应用也是高考常考题型，特别是基本函数模型的应用，在选择题、填空题、解答题中都会出现，多以实际生活、常见的自然现象为背景，较新颖、灵活，解决此类问题时，应从实际问题中分析涉及的数学知识，从而抽象出基本函数模型，然后利用基本函数的性质或相应的数学方法，使问题得已解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59003" y="720596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年产量为多少时，企业所得的利润最大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5224125"/>
              </p:ext>
            </p:extLst>
          </p:nvPr>
        </p:nvGraphicFramePr>
        <p:xfrm>
          <a:off x="452304" y="1512684"/>
          <a:ext cx="7337425" cy="1135063"/>
        </p:xfrm>
        <a:graphic>
          <a:graphicData uri="http://schemas.openxmlformats.org/presentationml/2006/ole">
            <p:oleObj spid="_x0000_s15429" name="文档" r:id="rId3" imgW="7336831" imgH="113640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2250621"/>
            <a:ext cx="8099577" cy="21060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4.75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10.781 25.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10.75.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年产量为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475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台时，企业所得的利润最大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10776" y="468278"/>
            <a:ext cx="8262379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函数有关应用题的常见类型及解题关键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常见类型：与函数有关的应用题，经常涉及物价、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路程、产值、环保等实际问题，也可涉及角度、面积、体积、造价的最优化问题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解题关键：解答这类问题的关键是确切地建立相关函数解析式，然后应用函数、方程、不等式和导数的有关知识加以综合解答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03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195486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季节性服装当季节即将来临时，价格呈上升趋势，设某服装开始时定价为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元，并且每周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涨价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周后开始保持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元价格平稳销售；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周后当季节即将过去时，平均每周削价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元，直到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周末，该服装已不再销售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试建立价格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与周次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之间的函数关系式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2150833"/>
              </p:ext>
            </p:extLst>
          </p:nvPr>
        </p:nvGraphicFramePr>
        <p:xfrm>
          <a:off x="284137" y="3181603"/>
          <a:ext cx="6088063" cy="2041525"/>
        </p:xfrm>
        <a:graphic>
          <a:graphicData uri="http://schemas.openxmlformats.org/presentationml/2006/ole">
            <p:oleObj spid="_x0000_s16445" name="文档" r:id="rId3" imgW="6087694" imgH="20443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6582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136277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若此服装每件进价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与周次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之间的关系为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0.125(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[0,16]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，试问该服装第几周每件销售利润最大？最大值是多少？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注：每件销售利润＝售价－进价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该服装每件销售利润为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6694717"/>
              </p:ext>
            </p:extLst>
          </p:nvPr>
        </p:nvGraphicFramePr>
        <p:xfrm>
          <a:off x="304869" y="3160613"/>
          <a:ext cx="8435975" cy="2003425"/>
        </p:xfrm>
        <a:graphic>
          <a:graphicData uri="http://schemas.openxmlformats.org/presentationml/2006/ole">
            <p:oleObj spid="_x0000_s17470" name="文档" r:id="rId3" imgW="8433738" imgH="200610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742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024406"/>
              </p:ext>
            </p:extLst>
          </p:nvPr>
        </p:nvGraphicFramePr>
        <p:xfrm>
          <a:off x="350589" y="483518"/>
          <a:ext cx="8435975" cy="2003425"/>
        </p:xfrm>
        <a:graphic>
          <a:graphicData uri="http://schemas.openxmlformats.org/presentationml/2006/ole">
            <p:oleObj spid="_x0000_s18492" name="文档" r:id="rId3" imgW="8433738" imgH="200898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2166992"/>
            <a:ext cx="809957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[0,5]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9.125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(5,10]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(10,16]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7.125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第五周每件销售利润最大，最大值为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9.125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6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81927" y="454019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927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512" y="771550"/>
            <a:ext cx="868384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汽车的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燃油效率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是指汽车每消耗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升汽油行驶的里程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下图描述了甲、乙、丙三辆汽车在不同速度下的燃油效率情况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下列叙述中正确的是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  <p:pic>
        <p:nvPicPr>
          <p:cNvPr id="19458" name="图片 1" descr="说明: E:\贾文\贾文2015\二轮\考前三个月\数学 浙江（理）\SXT68.T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5610" y="2632640"/>
            <a:ext cx="2985077" cy="243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2494" y="1051962"/>
            <a:ext cx="851273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消耗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升汽油，乙车最多可行驶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千米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以相同速度行驶相同路程，三辆车中，甲车消耗汽油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量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最多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甲车以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千米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时的速度行驶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小时，消耗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升汽油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某城市机动车最高限速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千米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相同条件下，在该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丙车比用乙车更省油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38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6652" y="756310"/>
            <a:ext cx="8770682" cy="44135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根据图象知消耗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升汽油，乙车最多行驶里程大于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千米，故选项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相同速度行驶时，甲车燃油效率最高，因此以相同速度行驶相同路程时，甲车消耗汽油最少，故选项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甲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车以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千米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400" kern="100" dirty="0">
                <a:latin typeface="IPAPANNEW"/>
                <a:ea typeface="华文细黑"/>
                <a:cs typeface="Times New Roman"/>
              </a:rPr>
              <a:t>小时的速度行驶时燃油效率为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10</a:t>
            </a:r>
            <a:r>
              <a:rPr lang="zh-CN" altLang="zh-CN" sz="2400" kern="100" dirty="0">
                <a:latin typeface="IPAPANNEW"/>
                <a:ea typeface="华文细黑"/>
                <a:cs typeface="Times New Roman"/>
              </a:rPr>
              <a:t>千米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升，行驶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小时，里程为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千米，消耗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升汽油，故选项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最高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限速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千米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小时，丙车的燃油效率比乙车高，因此相同条件下，在该市用丙车比用乙车更省油，故选项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04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512" y="1004248"/>
            <a:ext cx="87706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某市生产总值连续两年持续增加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第一年的增长率为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，第二年的增长率为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，则该市这两年生产总值的年平均增长率为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5523275"/>
              </p:ext>
            </p:extLst>
          </p:nvPr>
        </p:nvGraphicFramePr>
        <p:xfrm>
          <a:off x="323528" y="2940844"/>
          <a:ext cx="7604125" cy="1935162"/>
        </p:xfrm>
        <a:graphic>
          <a:graphicData uri="http://schemas.openxmlformats.org/presentationml/2006/ole">
            <p:oleObj spid="_x0000_s20532" name="文档" r:id="rId14" imgW="7603500" imgH="1937620" progId="Word.Document.12">
              <p:embed/>
            </p:oleObj>
          </a:graphicData>
        </a:graphic>
      </p:graphicFrame>
      <p:sp>
        <p:nvSpPr>
          <p:cNvPr id="18" name="任意多边形 17">
            <a:hlinkClick r:id="rId15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1482543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设年平均增长率为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7197253"/>
              </p:ext>
            </p:extLst>
          </p:nvPr>
        </p:nvGraphicFramePr>
        <p:xfrm>
          <a:off x="445552" y="2468350"/>
          <a:ext cx="7604125" cy="854075"/>
        </p:xfrm>
        <a:graphic>
          <a:graphicData uri="http://schemas.openxmlformats.org/presentationml/2006/ole">
            <p:oleObj spid="_x0000_s21557" name="文档" r:id="rId14" imgW="7603500" imgH="85419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01589" y="3322425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任意多边形 19">
            <a:hlinkClick r:id="rId15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798" y="843558"/>
            <a:ext cx="8770682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500" kern="100" spc="-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5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500" i="1" kern="100" spc="-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两地相距</a:t>
            </a:r>
            <a:r>
              <a:rPr lang="en-US" altLang="zh-CN" sz="2500" kern="100" spc="-100" dirty="0">
                <a:latin typeface="Times New Roman"/>
                <a:ea typeface="华文细黑"/>
                <a:cs typeface="Courier New"/>
              </a:rPr>
              <a:t>150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千米，某人开汽车以</a:t>
            </a:r>
            <a:r>
              <a:rPr lang="en-US" altLang="zh-CN" sz="2500" kern="100" spc="-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千米</a:t>
            </a:r>
            <a:r>
              <a:rPr lang="en-US" altLang="zh-CN" sz="2500" kern="100" spc="-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500" kern="100" spc="-100" dirty="0">
                <a:latin typeface="IPAPANNEW"/>
                <a:ea typeface="华文细黑"/>
                <a:cs typeface="Times New Roman"/>
              </a:rPr>
              <a:t>时的速度从</a:t>
            </a:r>
            <a:r>
              <a:rPr lang="en-US" altLang="zh-CN" sz="2500" i="1" kern="100" spc="-100" dirty="0">
                <a:latin typeface="IPAPANNEW"/>
                <a:ea typeface="华文细黑"/>
                <a:cs typeface="Times New Roman"/>
              </a:rPr>
              <a:t>A</a:t>
            </a:r>
            <a:r>
              <a:rPr lang="zh-CN" altLang="zh-CN" sz="2500" kern="100" spc="-100" dirty="0">
                <a:latin typeface="IPAPANNEW"/>
                <a:ea typeface="华文细黑"/>
                <a:cs typeface="Times New Roman"/>
              </a:rPr>
              <a:t>地到达</a:t>
            </a:r>
            <a:r>
              <a:rPr lang="en-US" altLang="zh-CN" sz="2500" i="1" kern="100" spc="-100" dirty="0">
                <a:latin typeface="IPAPANNEW"/>
                <a:ea typeface="华文细黑"/>
                <a:cs typeface="Times New Roman"/>
              </a:rPr>
              <a:t>B</a:t>
            </a:r>
            <a:r>
              <a:rPr lang="zh-CN" altLang="zh-CN" sz="2500" kern="100" spc="-100" dirty="0">
                <a:latin typeface="IPAPANNEW"/>
                <a:ea typeface="华文细黑"/>
                <a:cs typeface="Times New Roman"/>
              </a:rPr>
              <a:t>地，在</a:t>
            </a:r>
            <a:r>
              <a:rPr lang="en-US" altLang="zh-CN" sz="2500" i="1" kern="100" spc="-100" dirty="0">
                <a:latin typeface="IPAPANNEW"/>
                <a:ea typeface="华文细黑"/>
                <a:cs typeface="Times New Roman"/>
              </a:rPr>
              <a:t>B</a:t>
            </a:r>
            <a:r>
              <a:rPr lang="zh-CN" altLang="zh-CN" sz="2500" kern="100" spc="-100" dirty="0">
                <a:latin typeface="IPAPANNEW"/>
                <a:ea typeface="华文细黑"/>
                <a:cs typeface="Times New Roman"/>
              </a:rPr>
              <a:t>地停留</a:t>
            </a:r>
            <a:r>
              <a:rPr lang="en-US" altLang="zh-CN" sz="2500" kern="100" spc="-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500" kern="100" spc="-100" dirty="0">
                <a:latin typeface="IPAPANNEW"/>
                <a:ea typeface="华文细黑"/>
                <a:cs typeface="Times New Roman"/>
              </a:rPr>
              <a:t>小时后再以</a:t>
            </a:r>
            <a:r>
              <a:rPr lang="en-US" altLang="zh-CN" sz="2500" kern="100" spc="-100" dirty="0">
                <a:latin typeface="IPAPANNEW"/>
                <a:ea typeface="华文细黑"/>
                <a:cs typeface="Times New Roman"/>
              </a:rPr>
              <a:t>50</a:t>
            </a:r>
            <a:r>
              <a:rPr lang="zh-CN" altLang="zh-CN" sz="2500" kern="100" spc="-100" dirty="0">
                <a:latin typeface="IPAPANNEW"/>
                <a:ea typeface="华文细黑"/>
                <a:cs typeface="Times New Roman"/>
              </a:rPr>
              <a:t>千米</a:t>
            </a:r>
            <a:r>
              <a:rPr lang="en-US" altLang="zh-CN" sz="2500" kern="100" spc="-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时的速度返回</a:t>
            </a:r>
            <a:r>
              <a:rPr lang="en-US" altLang="zh-CN" sz="25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地，则汽车离开</a:t>
            </a:r>
            <a:r>
              <a:rPr lang="en-US" altLang="zh-CN" sz="2500" i="1" kern="100" spc="-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地的距离</a:t>
            </a:r>
            <a:r>
              <a:rPr lang="en-US" altLang="zh-CN" sz="2500" i="1" kern="100" spc="-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关于时间</a:t>
            </a:r>
            <a:r>
              <a:rPr lang="en-US" altLang="zh-CN" sz="2500" i="1" kern="100" spc="-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5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小时</a:t>
            </a:r>
            <a:r>
              <a:rPr lang="en-US" altLang="zh-CN" sz="25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的函数解析式是</a:t>
            </a:r>
            <a:r>
              <a:rPr lang="en-US" altLang="zh-CN" sz="25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500" kern="100" spc="-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50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500" kern="100" spc="-100" dirty="0" err="1" smtClean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500" i="1" kern="100" spc="-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spc="-100" dirty="0" smtClean="0">
                <a:latin typeface="Times New Roman"/>
                <a:ea typeface="华文细黑"/>
                <a:cs typeface="Courier New"/>
              </a:rPr>
              <a:t>60</a:t>
            </a:r>
            <a:r>
              <a:rPr lang="en-US" altLang="zh-CN" sz="2500" i="1" kern="100" spc="-100" dirty="0" smtClean="0">
                <a:latin typeface="Times New Roman"/>
                <a:ea typeface="华文细黑"/>
                <a:cs typeface="Courier New"/>
              </a:rPr>
              <a:t>t			        		  </a:t>
            </a:r>
            <a:r>
              <a:rPr lang="en-US" altLang="zh-CN" sz="2500" kern="100" spc="-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500" i="1" kern="100" spc="-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500" kern="100" spc="-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en-US" altLang="zh-CN" sz="2500" i="1" kern="100" spc="-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500" kern="100" spc="-100" dirty="0">
                <a:latin typeface="Times New Roman"/>
                <a:ea typeface="华文细黑"/>
                <a:cs typeface="Courier New"/>
              </a:rPr>
              <a:t>50</a:t>
            </a:r>
            <a:endParaRPr lang="zh-CN" altLang="zh-CN" sz="2500" kern="100" spc="-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2119682"/>
              </p:ext>
            </p:extLst>
          </p:nvPr>
        </p:nvGraphicFramePr>
        <p:xfrm>
          <a:off x="243900" y="3177637"/>
          <a:ext cx="8466138" cy="1858963"/>
        </p:xfrm>
        <a:graphic>
          <a:graphicData uri="http://schemas.openxmlformats.org/presentationml/2006/ole">
            <p:oleObj spid="_x0000_s22577" name="文档" r:id="rId14" imgW="8464328" imgH="1861211" progId="Word.Document.12">
              <p:embed/>
            </p:oleObj>
          </a:graphicData>
        </a:graphic>
      </p:graphicFrame>
      <p:sp>
        <p:nvSpPr>
          <p:cNvPr id="18" name="任意多边形 17">
            <a:hlinkClick r:id="rId15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9093" y="1662936"/>
            <a:ext cx="797334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显然出发、停留、返回三个过程中行车的速度是不同的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应分三段表示函数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7" name="任意多边形 1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4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27" y="828318"/>
            <a:ext cx="8858389" cy="4168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某地为了抑制一种有害昆虫的繁殖，引入了一种以该昆虫为食物的特殊动物，已知该动物的繁殖数量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只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与引入时间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的关系为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，若该动物在引入一年后的数量为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只，则第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年它们发展到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A.300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只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		B.400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只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C.600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只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		D.700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只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代入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得，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100log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(7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9792" y="247012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8" name="任意多边形 17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1892" y="699542"/>
            <a:ext cx="8770682" cy="43526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如果在今后若干年内，我国国民经济生产总值都控制在平均每年增长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9%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的水平，那么要达到国民经济生产总值比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1995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年翻两番的年份大约是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0.301 0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0.477 1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109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2.037 4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0.09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2.954 3)(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A.2015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B.2011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C.2016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kern="100" dirty="0">
                <a:latin typeface="宋体"/>
                <a:ea typeface="Times New Roman"/>
                <a:cs typeface="Courier New"/>
              </a:rPr>
              <a:t>	</a:t>
            </a:r>
            <a:r>
              <a:rPr lang="en-US" altLang="zh-CN" sz="2600" kern="100" dirty="0" smtClean="0">
                <a:latin typeface="宋体"/>
                <a:ea typeface="Times New Roman"/>
                <a:cs typeface="Courier New"/>
              </a:rPr>
              <a:t>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D.2008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年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1995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年生产总值为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，经过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年翻两番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9%)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2590690"/>
              </p:ext>
            </p:extLst>
          </p:nvPr>
        </p:nvGraphicFramePr>
        <p:xfrm>
          <a:off x="2980204" y="4290084"/>
          <a:ext cx="2781300" cy="1112838"/>
        </p:xfrm>
        <a:graphic>
          <a:graphicData uri="http://schemas.openxmlformats.org/presentationml/2006/ole">
            <p:oleObj spid="_x0000_s23600" name="文档" r:id="rId14" imgW="2781747" imgH="111417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676684" y="2211710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任意多边形 21">
            <a:hlinkClick r:id="rId15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8936" y="776743"/>
            <a:ext cx="8858389" cy="44135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某公司在甲、乙两地销售一种品牌车，利润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单元：万元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4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5.06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0.15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4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为销售量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单位：辆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若该公司在这两地共销售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辆车，则能获得的最大利润为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spc="-5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A.45.606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万元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400" kern="100" spc="-50" dirty="0" smtClean="0">
                <a:latin typeface="Times New Roman"/>
                <a:ea typeface="华文细黑"/>
                <a:cs typeface="Courier New"/>
              </a:rPr>
              <a:t>		B.45.6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万元</a:t>
            </a:r>
            <a:endParaRPr lang="zh-CN" altLang="zh-CN" sz="2400" kern="100" spc="-5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C.45.56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万元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400" kern="100" spc="-50" dirty="0" smtClean="0">
                <a:latin typeface="Times New Roman"/>
                <a:ea typeface="华文细黑"/>
                <a:cs typeface="Courier New"/>
              </a:rPr>
              <a:t>		D.45.51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万</a:t>
            </a:r>
            <a:r>
              <a:rPr lang="zh-CN" altLang="zh-CN" sz="2400" kern="100" spc="-50" dirty="0" smtClean="0">
                <a:latin typeface="Times New Roman"/>
                <a:ea typeface="华文细黑"/>
                <a:cs typeface="Times New Roman"/>
              </a:rPr>
              <a:t>元</a:t>
            </a:r>
            <a:endParaRPr lang="en-US" altLang="zh-CN" sz="2400" kern="100" spc="-5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依题意可设甲销售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辆，则乙销售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辆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总利润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5.06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0.15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2(15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0.15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3.06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30 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有最大值为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45.6(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万元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57630" y="1707654"/>
            <a:ext cx="389850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8" name="任意多边形 17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2867" y="699542"/>
            <a:ext cx="8858389" cy="170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要制作一个容积为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 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，高为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的无盖长方体容器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已知该容器的底面造价是每平方米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元，侧面造价是每平方米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元，则该容器的最低总造价是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单位：元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8801197"/>
              </p:ext>
            </p:extLst>
          </p:nvPr>
        </p:nvGraphicFramePr>
        <p:xfrm>
          <a:off x="274380" y="2378586"/>
          <a:ext cx="7581900" cy="1150937"/>
        </p:xfrm>
        <a:graphic>
          <a:graphicData uri="http://schemas.openxmlformats.org/presentationml/2006/ole">
            <p:oleObj spid="_x0000_s24697" name="文档" r:id="rId14" imgW="7580468" imgH="115190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49032" y="2931790"/>
            <a:ext cx="399981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又设该容器的造价为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5802372"/>
              </p:ext>
            </p:extLst>
          </p:nvPr>
        </p:nvGraphicFramePr>
        <p:xfrm>
          <a:off x="251520" y="3565813"/>
          <a:ext cx="7581900" cy="1150937"/>
        </p:xfrm>
        <a:graphic>
          <a:graphicData uri="http://schemas.openxmlformats.org/presentationml/2006/ole">
            <p:oleObj spid="_x0000_s24698" name="文档" r:id="rId15" imgW="7580468" imgH="1153706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809650"/>
              </p:ext>
            </p:extLst>
          </p:nvPr>
        </p:nvGraphicFramePr>
        <p:xfrm>
          <a:off x="236280" y="4243174"/>
          <a:ext cx="7581900" cy="1074738"/>
        </p:xfrm>
        <a:graphic>
          <a:graphicData uri="http://schemas.openxmlformats.org/presentationml/2006/ole">
            <p:oleObj spid="_x0000_s24699" name="文档" r:id="rId16" imgW="7580468" imgH="1075495" progId="Word.Document.12">
              <p:embed/>
            </p:oleObj>
          </a:graphicData>
        </a:graphic>
      </p:graphicFrame>
      <p:sp>
        <p:nvSpPr>
          <p:cNvPr id="24" name="任意多边形 23">
            <a:hlinkClick r:id="rId17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5918726"/>
              </p:ext>
            </p:extLst>
          </p:nvPr>
        </p:nvGraphicFramePr>
        <p:xfrm>
          <a:off x="374476" y="1318312"/>
          <a:ext cx="7581900" cy="1150937"/>
        </p:xfrm>
        <a:graphic>
          <a:graphicData uri="http://schemas.openxmlformats.org/presentationml/2006/ole">
            <p:oleObj spid="_x0000_s25638" name="文档" r:id="rId14" imgW="7580468" imgH="115370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71247" y="2235661"/>
            <a:ext cx="6693865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160(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160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8" name="任意多边形 17">
            <a:hlinkClick r:id="rId15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34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1138690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某化工厂打算投入一条新的生产线，但需要经环保部门审批后方可投入生产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已知该生产线连续生产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年的累计产量为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吨，但如果年产量超过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吨，将会给环境造成危害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为保护环境，环保部门应给该厂这条生产线拟定最长的生产期限是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9966353"/>
              </p:ext>
            </p:extLst>
          </p:nvPr>
        </p:nvGraphicFramePr>
        <p:xfrm>
          <a:off x="1907704" y="2355726"/>
          <a:ext cx="373063" cy="914400"/>
        </p:xfrm>
        <a:graphic>
          <a:graphicData uri="http://schemas.openxmlformats.org/presentationml/2006/ole">
            <p:oleObj spid="_x0000_s26660" name="文档" r:id="rId14" imgW="374667" imgH="915858" progId="Word.Document.12">
              <p:embed/>
            </p:oleObj>
          </a:graphicData>
        </a:graphic>
      </p:graphicFrame>
      <p:sp>
        <p:nvSpPr>
          <p:cNvPr id="23" name="任意多边形 22">
            <a:hlinkClick r:id="rId15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1964303"/>
              </p:ext>
            </p:extLst>
          </p:nvPr>
        </p:nvGraphicFramePr>
        <p:xfrm>
          <a:off x="6690712" y="856024"/>
          <a:ext cx="471488" cy="1189037"/>
        </p:xfrm>
        <a:graphic>
          <a:graphicData uri="http://schemas.openxmlformats.org/presentationml/2006/ole">
            <p:oleObj spid="_x0000_s27794" name="文档" r:id="rId14" imgW="473642" imgH="119061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73596" y="851178"/>
            <a:ext cx="890953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设第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年的年产量为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1)·(2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也符合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0804077"/>
              </p:ext>
            </p:extLst>
          </p:nvPr>
        </p:nvGraphicFramePr>
        <p:xfrm>
          <a:off x="4452932" y="1468997"/>
          <a:ext cx="471488" cy="1189037"/>
        </p:xfrm>
        <a:graphic>
          <a:graphicData uri="http://schemas.openxmlformats.org/presentationml/2006/ole">
            <p:oleObj spid="_x0000_s27795" name="文档" r:id="rId15" imgW="473642" imgH="1190616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6592147"/>
              </p:ext>
            </p:extLst>
          </p:nvPr>
        </p:nvGraphicFramePr>
        <p:xfrm>
          <a:off x="7181616" y="1476617"/>
          <a:ext cx="471488" cy="1189037"/>
        </p:xfrm>
        <a:graphic>
          <a:graphicData uri="http://schemas.openxmlformats.org/presentationml/2006/ole">
            <p:oleObj spid="_x0000_s27796" name="文档" r:id="rId16" imgW="473642" imgH="119061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7370588"/>
              </p:ext>
            </p:extLst>
          </p:nvPr>
        </p:nvGraphicFramePr>
        <p:xfrm>
          <a:off x="162326" y="3419360"/>
          <a:ext cx="7513638" cy="922337"/>
        </p:xfrm>
        <a:graphic>
          <a:graphicData uri="http://schemas.openxmlformats.org/presentationml/2006/ole">
            <p:oleObj spid="_x0000_s27797" name="文档" r:id="rId17" imgW="7512091" imgH="923037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50736" y="3894409"/>
            <a:ext cx="712086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，故最长的生产期限为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7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任意多边形 24">
            <a:hlinkClick r:id="rId18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504" y="797838"/>
            <a:ext cx="8858389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一个容器装有细沙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cm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，细沙从容器底下一个细微的小孔慢慢地匀速漏出，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后剩余的细沙量为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bt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(cm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，经过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 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后发现容器内还有一半的沙子，则再经过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 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，容器中的沙子只有开始时的八分之一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0401104"/>
              </p:ext>
            </p:extLst>
          </p:nvPr>
        </p:nvGraphicFramePr>
        <p:xfrm>
          <a:off x="179512" y="3281973"/>
          <a:ext cx="7840663" cy="1112837"/>
        </p:xfrm>
        <a:graphic>
          <a:graphicData uri="http://schemas.openxmlformats.org/presentationml/2006/ole">
            <p:oleObj spid="_x0000_s28739" name="文档" r:id="rId14" imgW="7839580" imgH="111369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6606163"/>
              </p:ext>
            </p:extLst>
          </p:nvPr>
        </p:nvGraphicFramePr>
        <p:xfrm>
          <a:off x="164861" y="4051201"/>
          <a:ext cx="7840663" cy="1112837"/>
        </p:xfrm>
        <a:graphic>
          <a:graphicData uri="http://schemas.openxmlformats.org/presentationml/2006/ole">
            <p:oleObj spid="_x0000_s28740" name="文档" r:id="rId15" imgW="7839580" imgH="1115862" progId="Word.Document.12">
              <p:embed/>
            </p:oleObj>
          </a:graphicData>
        </a:graphic>
      </p:graphicFrame>
      <p:sp>
        <p:nvSpPr>
          <p:cNvPr id="23" name="任意多边形 22">
            <a:hlinkClick r:id="rId16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507000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基本函数模型的应用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488690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分段函数模型的应用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7654598"/>
              </p:ext>
            </p:extLst>
          </p:nvPr>
        </p:nvGraphicFramePr>
        <p:xfrm>
          <a:off x="373766" y="1203598"/>
          <a:ext cx="7840663" cy="1112838"/>
        </p:xfrm>
        <a:graphic>
          <a:graphicData uri="http://schemas.openxmlformats.org/presentationml/2006/ole">
            <p:oleObj spid="_x0000_s29765" name="文档" r:id="rId14" imgW="7839580" imgH="1115862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2192442"/>
              </p:ext>
            </p:extLst>
          </p:nvPr>
        </p:nvGraphicFramePr>
        <p:xfrm>
          <a:off x="373766" y="2139702"/>
          <a:ext cx="7840663" cy="1112838"/>
        </p:xfrm>
        <a:graphic>
          <a:graphicData uri="http://schemas.openxmlformats.org/presentationml/2006/ole">
            <p:oleObj spid="_x0000_s29766" name="文档" r:id="rId15" imgW="7839580" imgH="111730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08288" y="3003798"/>
            <a:ext cx="4297971" cy="1571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，所以再经过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 min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16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任意多边形 19">
            <a:hlinkClick r:id="rId16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636" y="1275606"/>
            <a:ext cx="8683844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某食品的保鲜时间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单位：小时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与储藏温度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满足函数关系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2.718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为自然对数的底数，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为常数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若该食品在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  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的保鲜时间是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小时，在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22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的保鲜时间是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小时，则该食品在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33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的保鲜时间是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025808"/>
              </p:ext>
            </p:extLst>
          </p:nvPr>
        </p:nvGraphicFramePr>
        <p:xfrm>
          <a:off x="403156" y="1918965"/>
          <a:ext cx="6088062" cy="1012825"/>
        </p:xfrm>
        <a:graphic>
          <a:graphicData uri="http://schemas.openxmlformats.org/presentationml/2006/ole">
            <p:oleObj spid="_x0000_s31867" name="文档" r:id="rId14" imgW="6087694" imgH="1014584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8799199"/>
              </p:ext>
            </p:extLst>
          </p:nvPr>
        </p:nvGraphicFramePr>
        <p:xfrm>
          <a:off x="444684" y="2787774"/>
          <a:ext cx="6088062" cy="1014413"/>
        </p:xfrm>
        <a:graphic>
          <a:graphicData uri="http://schemas.openxmlformats.org/presentationml/2006/ole">
            <p:oleObj spid="_x0000_s31868" name="文档" r:id="rId15" imgW="6087694" imgH="101566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3881374"/>
              </p:ext>
            </p:extLst>
          </p:nvPr>
        </p:nvGraphicFramePr>
        <p:xfrm>
          <a:off x="419418" y="3586515"/>
          <a:ext cx="8504237" cy="1081087"/>
        </p:xfrm>
        <a:graphic>
          <a:graphicData uri="http://schemas.openxmlformats.org/presentationml/2006/ole">
            <p:oleObj spid="_x0000_s31869" name="文档" r:id="rId16" imgW="8502475" imgH="108306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46388" y="4364330"/>
            <a:ext cx="151836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24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7706390"/>
              </p:ext>
            </p:extLst>
          </p:nvPr>
        </p:nvGraphicFramePr>
        <p:xfrm>
          <a:off x="420534" y="813078"/>
          <a:ext cx="6088062" cy="1423988"/>
        </p:xfrm>
        <a:graphic>
          <a:graphicData uri="http://schemas.openxmlformats.org/presentationml/2006/ole">
            <p:oleObj spid="_x0000_s31870" name="文档" r:id="rId17" imgW="6087694" imgH="1426544" progId="Word.Document.12">
              <p:embed/>
            </p:oleObj>
          </a:graphicData>
        </a:graphic>
      </p:graphicFrame>
      <p:sp>
        <p:nvSpPr>
          <p:cNvPr id="21" name="任意多边形 20">
            <a:hlinkClick r:id="rId18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4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8039" y="699542"/>
            <a:ext cx="8858389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为了保护学生的视力，课桌椅子的高度都是按一定的关系配套设计的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研究表明：假设课桌的高度为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</a:rPr>
              <a:t> cm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，椅子的高度为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 cm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应是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的一次函数，下表列出了两套符合条件的课桌椅的高度：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9333888"/>
              </p:ext>
            </p:extLst>
          </p:nvPr>
        </p:nvGraphicFramePr>
        <p:xfrm>
          <a:off x="1691680" y="3147814"/>
          <a:ext cx="5904656" cy="1783080"/>
        </p:xfrm>
        <a:graphic>
          <a:graphicData uri="http://schemas.openxmlformats.org/drawingml/2006/table">
            <a:tbl>
              <a:tblPr/>
              <a:tblGrid>
                <a:gridCol w="2414966"/>
                <a:gridCol w="1744845"/>
                <a:gridCol w="1744845"/>
              </a:tblGrid>
              <a:tr h="569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第一套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第二套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椅子高度</a:t>
                      </a:r>
                      <a:r>
                        <a:rPr lang="en-US" sz="26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(cm)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40.0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37.0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课桌高度</a:t>
                      </a:r>
                      <a:r>
                        <a:rPr lang="en-US" sz="26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en-US" sz="26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(cm)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75.0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70.2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任意多边形 19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66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803583"/>
            <a:ext cx="86838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请你确定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的函数关系式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不必写出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根据题意，课桌高度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是椅子高度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的一次函数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可设函数关系为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将符合条件的两套课桌椅的高度代入上述函数关系式，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4548005"/>
              </p:ext>
            </p:extLst>
          </p:nvPr>
        </p:nvGraphicFramePr>
        <p:xfrm>
          <a:off x="348525" y="3334291"/>
          <a:ext cx="6088063" cy="1462087"/>
        </p:xfrm>
        <a:graphic>
          <a:graphicData uri="http://schemas.openxmlformats.org/presentationml/2006/ole">
            <p:oleObj spid="_x0000_s37914" name="文档" r:id="rId14" imgW="6087694" imgH="146474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25232" y="4346675"/>
            <a:ext cx="526342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的函数关系式是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任意多边形 19">
            <a:hlinkClick r:id="rId15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2358" y="1059582"/>
            <a:ext cx="8262379" cy="35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现有一把高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42.0 cm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的椅子和一张高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78.2 cm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的课桌，它们是否配套？为什么？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代入上述函数关系式中，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1.6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78.2.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给出的这套课桌椅是配套的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任意多边形 19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83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504" y="1059582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某企业实行裁员增效，已知现有员工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人，每人每年可创纯收益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已扣工资等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万元，据评估在生产条件不变的情况下，每裁员一人，则留岗员工每人每年可多创纯收益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0.01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万元，但每年需付给每位下岗工人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万元的生活费，并且企业正常运转所需人数不得少于现有员工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设该企业裁员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人后年纯收益为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9828544"/>
              </p:ext>
            </p:extLst>
          </p:nvPr>
        </p:nvGraphicFramePr>
        <p:xfrm>
          <a:off x="5197306" y="3451086"/>
          <a:ext cx="365125" cy="944562"/>
        </p:xfrm>
        <a:graphic>
          <a:graphicData uri="http://schemas.openxmlformats.org/presentationml/2006/ole">
            <p:oleObj spid="_x0000_s38934" name="文档" r:id="rId14" imgW="367109" imgH="946147" progId="Word.Document.12">
              <p:embed/>
            </p:oleObj>
          </a:graphicData>
        </a:graphic>
      </p:graphicFrame>
      <p:sp>
        <p:nvSpPr>
          <p:cNvPr id="20" name="任意多边形 19">
            <a:hlinkClick r:id="rId15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615" y="771550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的函数关系式，并指出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由题意可知，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0.01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5117134"/>
              </p:ext>
            </p:extLst>
          </p:nvPr>
        </p:nvGraphicFramePr>
        <p:xfrm>
          <a:off x="333285" y="2609850"/>
          <a:ext cx="6088063" cy="1096962"/>
        </p:xfrm>
        <a:graphic>
          <a:graphicData uri="http://schemas.openxmlformats.org/presentationml/2006/ole">
            <p:oleObj spid="_x0000_s39996" name="文档" r:id="rId14" imgW="6087694" imgH="1098561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5084536"/>
              </p:ext>
            </p:extLst>
          </p:nvPr>
        </p:nvGraphicFramePr>
        <p:xfrm>
          <a:off x="323528" y="3466326"/>
          <a:ext cx="6088063" cy="1096962"/>
        </p:xfrm>
        <a:graphic>
          <a:graphicData uri="http://schemas.openxmlformats.org/presentationml/2006/ole">
            <p:oleObj spid="_x0000_s39997" name="文档" r:id="rId15" imgW="6087694" imgH="110000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7278962"/>
              </p:ext>
            </p:extLst>
          </p:nvPr>
        </p:nvGraphicFramePr>
        <p:xfrm>
          <a:off x="323528" y="4292322"/>
          <a:ext cx="6088063" cy="1096962"/>
        </p:xfrm>
        <a:graphic>
          <a:graphicData uri="http://schemas.openxmlformats.org/presentationml/2006/ole">
            <p:oleObj spid="_x0000_s39998" name="文档" r:id="rId16" imgW="6087694" imgH="1101445" progId="Word.Document.12">
              <p:embed/>
            </p:oleObj>
          </a:graphicData>
        </a:graphic>
      </p:graphicFrame>
      <p:sp>
        <p:nvSpPr>
          <p:cNvPr id="23" name="任意多边形 22">
            <a:hlinkClick r:id="rId17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1016" y="770082"/>
            <a:ext cx="868384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280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时，该企业应裁员多少人，才能获得最大的经济效益？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注：在保证能取得最大经济效益的情况下，能少裁员，应尽量少裁员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3714172"/>
              </p:ext>
            </p:extLst>
          </p:nvPr>
        </p:nvGraphicFramePr>
        <p:xfrm>
          <a:off x="273822" y="2658998"/>
          <a:ext cx="7758113" cy="830263"/>
        </p:xfrm>
        <a:graphic>
          <a:graphicData uri="http://schemas.openxmlformats.org/presentationml/2006/ole">
            <p:oleObj spid="_x0000_s40995" name="文档" r:id="rId14" imgW="7755729" imgH="83149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3579862"/>
            <a:ext cx="25394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280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9994803"/>
              </p:ext>
            </p:extLst>
          </p:nvPr>
        </p:nvGraphicFramePr>
        <p:xfrm>
          <a:off x="221123" y="4163546"/>
          <a:ext cx="7758113" cy="830263"/>
        </p:xfrm>
        <a:graphic>
          <a:graphicData uri="http://schemas.openxmlformats.org/presentationml/2006/ole">
            <p:oleObj spid="_x0000_s40996" name="文档" r:id="rId15" imgW="7755729" imgH="832932" progId="Word.Document.12">
              <p:embed/>
            </p:oleObj>
          </a:graphicData>
        </a:graphic>
      </p:graphicFrame>
      <p:sp>
        <p:nvSpPr>
          <p:cNvPr id="23" name="任意多边形 22">
            <a:hlinkClick r:id="rId16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01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1016" y="860491"/>
            <a:ext cx="8683844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为奇数时，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70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取最大值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尽可能少裁人，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舍去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70).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当员工人数为偶数时，裁员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人，才能获得最大的经济效益；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当员工人数为奇数时，裁员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	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人，才能获得最大的经济效益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8770122"/>
              </p:ext>
            </p:extLst>
          </p:nvPr>
        </p:nvGraphicFramePr>
        <p:xfrm>
          <a:off x="2936589" y="813078"/>
          <a:ext cx="868363" cy="1104900"/>
        </p:xfrm>
        <a:graphic>
          <a:graphicData uri="http://schemas.openxmlformats.org/presentationml/2006/ole">
            <p:oleObj spid="_x0000_s42044" name="文档" r:id="rId14" imgW="869903" imgH="1106602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9597987"/>
              </p:ext>
            </p:extLst>
          </p:nvPr>
        </p:nvGraphicFramePr>
        <p:xfrm>
          <a:off x="1823809" y="1533158"/>
          <a:ext cx="868363" cy="1104900"/>
        </p:xfrm>
        <a:graphic>
          <a:graphicData uri="http://schemas.openxmlformats.org/presentationml/2006/ole">
            <p:oleObj spid="_x0000_s42045" name="文档" r:id="rId15" imgW="869903" imgH="1108405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1283898"/>
              </p:ext>
            </p:extLst>
          </p:nvPr>
        </p:nvGraphicFramePr>
        <p:xfrm>
          <a:off x="4651100" y="2314198"/>
          <a:ext cx="1189038" cy="1104900"/>
        </p:xfrm>
        <a:graphic>
          <a:graphicData uri="http://schemas.openxmlformats.org/presentationml/2006/ole">
            <p:oleObj spid="_x0000_s42046" name="文档" r:id="rId16" imgW="1189863" imgH="1106602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3419641"/>
              </p:ext>
            </p:extLst>
          </p:nvPr>
        </p:nvGraphicFramePr>
        <p:xfrm>
          <a:off x="4283968" y="3623310"/>
          <a:ext cx="1728787" cy="1096962"/>
        </p:xfrm>
        <a:graphic>
          <a:graphicData uri="http://schemas.openxmlformats.org/presentationml/2006/ole">
            <p:oleObj spid="_x0000_s42047" name="文档" r:id="rId17" imgW="1730449" imgH="1099030" progId="Word.Document.12">
              <p:embed/>
            </p:oleObj>
          </a:graphicData>
        </a:graphic>
      </p:graphicFrame>
      <p:pic>
        <p:nvPicPr>
          <p:cNvPr id="26" name="图片 25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1220" y="4474438"/>
            <a:ext cx="762896" cy="656365"/>
          </a:xfrm>
          <a:prstGeom prst="rect">
            <a:avLst/>
          </a:prstGeom>
        </p:spPr>
      </p:pic>
      <p:sp>
        <p:nvSpPr>
          <p:cNvPr id="27" name="任意多边形 26">
            <a:hlinkClick r:id="rId20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72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基本函数模型的应用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129418" y="826060"/>
            <a:ext cx="8770682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(1)(2014·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加工爆米花时，爆开且不糊的粒数占加工总粒数的百分比称为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可食用率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在特定条件下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，可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食用率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与加工时间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单位：分钟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满足函数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关系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at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bt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是常数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，如图记录了三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次实验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的数据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根据上述函数模型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实验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数据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，可以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得到最佳加工时间为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A.3.50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分钟</a:t>
            </a:r>
            <a:r>
              <a:rPr lang="zh-CN" altLang="zh-CN" sz="24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400" kern="100" dirty="0">
                <a:latin typeface="宋体"/>
                <a:ea typeface="Times New Roman"/>
                <a:cs typeface="Courier New"/>
              </a:rPr>
              <a:t>	</a:t>
            </a:r>
            <a:r>
              <a:rPr lang="en-US" altLang="zh-CN" sz="2400" kern="100" dirty="0" smtClean="0">
                <a:latin typeface="宋体"/>
                <a:ea typeface="Times New Roman"/>
                <a:cs typeface="Courier New"/>
              </a:rPr>
              <a:t>		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B.3.75</a:t>
            </a:r>
            <a:r>
              <a:rPr lang="zh-CN" altLang="zh-CN" sz="2400" kern="100" dirty="0">
                <a:latin typeface="Times New Roman"/>
                <a:ea typeface="华文细黑"/>
                <a:cs typeface="Courier New"/>
              </a:rPr>
              <a:t>分钟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C.4.00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分钟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		D.4.25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分钟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pic>
        <p:nvPicPr>
          <p:cNvPr id="1026" name="图片 2" descr="说明: E:\贾文\贾文2015\二轮\考前三个月\数学 浙江（理）\-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94517"/>
            <a:ext cx="1983570" cy="255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615" y="274887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根据图表，把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的三组数据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(3,0.7)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(4,0.8)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(5,0.5)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分别代入函数关系式，联立方程组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8041561"/>
              </p:ext>
            </p:extLst>
          </p:nvPr>
        </p:nvGraphicFramePr>
        <p:xfrm>
          <a:off x="396875" y="1638300"/>
          <a:ext cx="8137525" cy="1882775"/>
        </p:xfrm>
        <a:graphic>
          <a:graphicData uri="http://schemas.openxmlformats.org/presentationml/2006/ole">
            <p:oleObj spid="_x0000_s2238" name="文档" r:id="rId3" imgW="8136839" imgH="189184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9065600"/>
              </p:ext>
            </p:extLst>
          </p:nvPr>
        </p:nvGraphicFramePr>
        <p:xfrm>
          <a:off x="431507" y="3291830"/>
          <a:ext cx="6918325" cy="1881187"/>
        </p:xfrm>
        <a:graphic>
          <a:graphicData uri="http://schemas.openxmlformats.org/presentationml/2006/ole">
            <p:oleObj spid="_x0000_s2239" name="文档" r:id="rId4" imgW="6917933" imgH="18864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9727795"/>
              </p:ext>
            </p:extLst>
          </p:nvPr>
        </p:nvGraphicFramePr>
        <p:xfrm>
          <a:off x="466923" y="565016"/>
          <a:ext cx="8137525" cy="1074737"/>
        </p:xfrm>
        <a:graphic>
          <a:graphicData uri="http://schemas.openxmlformats.org/presentationml/2006/ole">
            <p:oleObj spid="_x0000_s3353" name="文档" r:id="rId3" imgW="8136839" imgH="107549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0277562"/>
              </p:ext>
            </p:extLst>
          </p:nvPr>
        </p:nvGraphicFramePr>
        <p:xfrm>
          <a:off x="397321" y="1574740"/>
          <a:ext cx="8137525" cy="1066800"/>
        </p:xfrm>
        <a:graphic>
          <a:graphicData uri="http://schemas.openxmlformats.org/presentationml/2006/ole">
            <p:oleObj spid="_x0000_s3354" name="文档" r:id="rId4" imgW="8136839" imgH="106792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8107466"/>
              </p:ext>
            </p:extLst>
          </p:nvPr>
        </p:nvGraphicFramePr>
        <p:xfrm>
          <a:off x="397321" y="2582852"/>
          <a:ext cx="8137525" cy="1066800"/>
        </p:xfrm>
        <a:graphic>
          <a:graphicData uri="http://schemas.openxmlformats.org/presentationml/2006/ole">
            <p:oleObj spid="_x0000_s3355" name="文档" r:id="rId5" imgW="8136839" imgH="1069728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12677" y="3439328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即最佳加工时间为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3.75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1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955" y="51470"/>
            <a:ext cx="8683844" cy="2270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为了保护环境，发展低碳经济，某单位在国家科研部门的支持下，进行技术攻关，新上了把二氧化碳处理转化为一种可利用的化工产品的项目，经测算，该项目月处理成本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与月处理量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之间的函数关系可近似地表示为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6399474"/>
              </p:ext>
            </p:extLst>
          </p:nvPr>
        </p:nvGraphicFramePr>
        <p:xfrm>
          <a:off x="226580" y="2283718"/>
          <a:ext cx="6088063" cy="1912937"/>
        </p:xfrm>
        <a:graphic>
          <a:graphicData uri="http://schemas.openxmlformats.org/presentationml/2006/ole">
            <p:oleObj spid="_x0000_s4188" name="文档" r:id="rId3" imgW="6087694" imgH="191455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15124" y="3928144"/>
            <a:ext cx="8909535" cy="11467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且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每处理一吨二氧化碳得到可利用的化工产品价值为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元，若该项目不获利，国家将给予补偿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89334"/>
            <a:ext cx="8512738" cy="21223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[200,300]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时，判断该项目能否获利？如果获利，求出最大利润；如果不获利，则国家每月至少需要补贴多少元才能使该项目不亏损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[200,300]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时，设该项目获利为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8986583"/>
              </p:ext>
            </p:extLst>
          </p:nvPr>
        </p:nvGraphicFramePr>
        <p:xfrm>
          <a:off x="338768" y="2211710"/>
          <a:ext cx="6088063" cy="1195387"/>
        </p:xfrm>
        <a:graphic>
          <a:graphicData uri="http://schemas.openxmlformats.org/presentationml/2006/ole">
            <p:oleObj spid="_x0000_s5300" name="文档" r:id="rId3" imgW="6087694" imgH="1197677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709953"/>
              </p:ext>
            </p:extLst>
          </p:nvPr>
        </p:nvGraphicFramePr>
        <p:xfrm>
          <a:off x="284137" y="2859782"/>
          <a:ext cx="6088063" cy="1195387"/>
        </p:xfrm>
        <a:graphic>
          <a:graphicData uri="http://schemas.openxmlformats.org/presentationml/2006/ole">
            <p:oleObj spid="_x0000_s5301" name="文档" r:id="rId4" imgW="6087694" imgH="119839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26503" y="3502803"/>
            <a:ext cx="8393185" cy="15968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[200,300]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，因此该单位不会获利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取得最大值－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5 000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所以国家每月至少补贴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5 000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元才能使该项目不亏损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2297</Words>
  <Application>Microsoft Office PowerPoint</Application>
  <PresentationFormat>全屏显示(16:9)</PresentationFormat>
  <Paragraphs>479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658</cp:revision>
  <dcterms:modified xsi:type="dcterms:W3CDTF">2016-03-03T00:41:51Z</dcterms:modified>
</cp:coreProperties>
</file>