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512" r:id="rId2"/>
    <p:sldId id="482" r:id="rId3"/>
    <p:sldId id="365" r:id="rId4"/>
    <p:sldId id="366" r:id="rId5"/>
    <p:sldId id="370" r:id="rId6"/>
    <p:sldId id="483" r:id="rId7"/>
    <p:sldId id="484" r:id="rId8"/>
    <p:sldId id="486" r:id="rId9"/>
    <p:sldId id="485" r:id="rId10"/>
    <p:sldId id="515" r:id="rId11"/>
    <p:sldId id="487" r:id="rId12"/>
    <p:sldId id="488" r:id="rId13"/>
    <p:sldId id="516" r:id="rId14"/>
    <p:sldId id="481" r:id="rId15"/>
    <p:sldId id="491" r:id="rId16"/>
    <p:sldId id="520" r:id="rId17"/>
    <p:sldId id="517" r:id="rId18"/>
    <p:sldId id="518" r:id="rId19"/>
    <p:sldId id="521" r:id="rId20"/>
    <p:sldId id="471" r:id="rId21"/>
    <p:sldId id="495" r:id="rId22"/>
    <p:sldId id="500" r:id="rId23"/>
    <p:sldId id="496" r:id="rId24"/>
    <p:sldId id="501" r:id="rId25"/>
    <p:sldId id="373" r:id="rId26"/>
    <p:sldId id="396" r:id="rId27"/>
    <p:sldId id="398" r:id="rId28"/>
    <p:sldId id="399" r:id="rId29"/>
    <p:sldId id="400" r:id="rId30"/>
    <p:sldId id="401" r:id="rId31"/>
    <p:sldId id="522" r:id="rId32"/>
    <p:sldId id="402" r:id="rId33"/>
    <p:sldId id="523" r:id="rId34"/>
    <p:sldId id="524" r:id="rId35"/>
    <p:sldId id="525" r:id="rId36"/>
    <p:sldId id="403" r:id="rId37"/>
    <p:sldId id="506" r:id="rId38"/>
    <p:sldId id="404" r:id="rId39"/>
    <p:sldId id="507" r:id="rId40"/>
    <p:sldId id="405" r:id="rId41"/>
    <p:sldId id="411" r:id="rId42"/>
    <p:sldId id="510" r:id="rId43"/>
    <p:sldId id="414" r:id="rId44"/>
    <p:sldId id="511" r:id="rId45"/>
    <p:sldId id="526" r:id="rId4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0066FF"/>
    <a:srgbClr val="DBEEF4"/>
    <a:srgbClr val="F79646"/>
    <a:srgbClr val="E46C0A"/>
    <a:srgbClr val="6DAA2D"/>
    <a:srgbClr val="7F7F7F"/>
    <a:srgbClr val="F68426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6" autoAdjust="0"/>
    <p:restoredTop sz="9466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62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4" Type="http://schemas.openxmlformats.org/officeDocument/2006/relationships/image" Target="../media/image5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FAAE2-9B52-45C5-968D-2B2024B388D1}" type="datetimeFigureOut">
              <a:rPr lang="zh-CN" altLang="en-US" smtClean="0"/>
              <a:pPr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9126-AB6B-4ABE-B579-A9E4DC2C98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718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2027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:\Teliss_Tong\Copy\定期备份\工作备份\！PPT图片及版面资源\06-PPT精选插图\10-综合\脚印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rot="5400000">
            <a:off x="3446704" y="-543896"/>
            <a:ext cx="2250591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172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1" r:id="rId3"/>
    <p:sldLayoutId id="2147483656" r:id="rId4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6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201" indent="-257201" algn="l" defTabSz="68586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68" indent="-214334" algn="l" defTabSz="68586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36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70" indent="-171467" algn="l" defTabSz="68586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05" indent="-171467" algn="l" defTabSz="68586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38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73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07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42" indent="-171467" algn="l" defTabSz="68586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8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3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7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72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6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40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75" algn="l" defTabSz="6858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package" Target="../embeddings/Microsoft_Office_Word___15.docx"/><Relationship Id="rId7" Type="http://schemas.openxmlformats.org/officeDocument/2006/relationships/slide" Target="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Office_Word___17.docx"/><Relationship Id="rId5" Type="http://schemas.openxmlformats.org/officeDocument/2006/relationships/image" Target="../media/image21.png"/><Relationship Id="rId4" Type="http://schemas.openxmlformats.org/officeDocument/2006/relationships/package" Target="../embeddings/Microsoft_Office_Word___16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4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21.docx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19.docx"/><Relationship Id="rId1" Type="http://schemas.openxmlformats.org/officeDocument/2006/relationships/vmlDrawing" Target="../drawings/vmlDrawing10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18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25.docx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2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3.docx"/><Relationship Id="rId1" Type="http://schemas.openxmlformats.org/officeDocument/2006/relationships/vmlDrawing" Target="../drawings/vmlDrawing11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22.docx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26.docx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2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28.docx"/><Relationship Id="rId1" Type="http://schemas.openxmlformats.org/officeDocument/2006/relationships/vmlDrawing" Target="../drawings/vmlDrawing12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27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1.docx"/><Relationship Id="rId1" Type="http://schemas.openxmlformats.org/officeDocument/2006/relationships/vmlDrawing" Target="../drawings/vmlDrawing13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0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3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2.docx"/><Relationship Id="rId1" Type="http://schemas.openxmlformats.org/officeDocument/2006/relationships/vmlDrawing" Target="../drawings/vmlDrawing14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oleObject" Target="../embeddings/oleObject1.bin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34.docx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5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oleObject" Target="../embeddings/oleObject2.bin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6.docx"/><Relationship Id="rId1" Type="http://schemas.openxmlformats.org/officeDocument/2006/relationships/vmlDrawing" Target="../drawings/vmlDrawing16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5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7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39.docx"/><Relationship Id="rId1" Type="http://schemas.openxmlformats.org/officeDocument/2006/relationships/vmlDrawing" Target="../drawings/vmlDrawing18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38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1.docx"/><Relationship Id="rId1" Type="http://schemas.openxmlformats.org/officeDocument/2006/relationships/vmlDrawing" Target="../drawings/vmlDrawing19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0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44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3.docx"/><Relationship Id="rId1" Type="http://schemas.openxmlformats.org/officeDocument/2006/relationships/vmlDrawing" Target="../drawings/vmlDrawing20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2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40.xml"/><Relationship Id="rId3" Type="http://schemas.openxmlformats.org/officeDocument/2006/relationships/image" Target="../media/image51.png"/><Relationship Id="rId7" Type="http://schemas.openxmlformats.org/officeDocument/2006/relationships/slide" Target="slide28.xml"/><Relationship Id="rId12" Type="http://schemas.openxmlformats.org/officeDocument/2006/relationships/slide" Target="slide38.xml"/><Relationship Id="rId17" Type="http://schemas.openxmlformats.org/officeDocument/2006/relationships/package" Target="../embeddings/Microsoft_Office_Word___46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5.docx"/><Relationship Id="rId1" Type="http://schemas.openxmlformats.org/officeDocument/2006/relationships/vmlDrawing" Target="../drawings/vmlDrawing21.vml"/><Relationship Id="rId6" Type="http://schemas.openxmlformats.org/officeDocument/2006/relationships/slide" Target="slide27.xml"/><Relationship Id="rId11" Type="http://schemas.openxmlformats.org/officeDocument/2006/relationships/slide" Target="slide36.xml"/><Relationship Id="rId5" Type="http://schemas.openxmlformats.org/officeDocument/2006/relationships/slide" Target="slide26.xml"/><Relationship Id="rId15" Type="http://schemas.openxmlformats.org/officeDocument/2006/relationships/slide" Target="slide43.xml"/><Relationship Id="rId10" Type="http://schemas.openxmlformats.org/officeDocument/2006/relationships/slide" Target="slide32.xml"/><Relationship Id="rId4" Type="http://schemas.openxmlformats.org/officeDocument/2006/relationships/slide" Target="slide25.xml"/><Relationship Id="rId9" Type="http://schemas.openxmlformats.org/officeDocument/2006/relationships/slide" Target="slide30.xml"/><Relationship Id="rId14" Type="http://schemas.openxmlformats.org/officeDocument/2006/relationships/slide" Target="slide4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50.docx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49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48.docx"/><Relationship Id="rId1" Type="http://schemas.openxmlformats.org/officeDocument/2006/relationships/vmlDrawing" Target="../drawings/vmlDrawing22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47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18" Type="http://schemas.openxmlformats.org/officeDocument/2006/relationships/package" Target="../embeddings/Microsoft_Office_Word___54.docx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53.docx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2.docx"/><Relationship Id="rId1" Type="http://schemas.openxmlformats.org/officeDocument/2006/relationships/vmlDrawing" Target="../drawings/vmlDrawing23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1.docx"/><Relationship Id="rId10" Type="http://schemas.openxmlformats.org/officeDocument/2006/relationships/slide" Target="slide36.xml"/><Relationship Id="rId19" Type="http://schemas.openxmlformats.org/officeDocument/2006/relationships/package" Target="../embeddings/Microsoft_Office_Word___55.docx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image" Target="../media/image4.png"/><Relationship Id="rId4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6" Type="http://schemas.openxmlformats.org/officeDocument/2006/relationships/package" Target="../embeddings/Microsoft_Office_Word___57.docx"/><Relationship Id="rId1" Type="http://schemas.openxmlformats.org/officeDocument/2006/relationships/vmlDrawing" Target="../drawings/vmlDrawing24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6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8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.png"/><Relationship Id="rId1" Type="http://schemas.openxmlformats.org/officeDocument/2006/relationships/vmlDrawing" Target="../drawings/vmlDrawing26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59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43.xml"/><Relationship Id="rId3" Type="http://schemas.openxmlformats.org/officeDocument/2006/relationships/slide" Target="slide26.xml"/><Relationship Id="rId7" Type="http://schemas.openxmlformats.org/officeDocument/2006/relationships/slide" Target="slide30.xml"/><Relationship Id="rId12" Type="http://schemas.openxmlformats.org/officeDocument/2006/relationships/slide" Target="slide4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11" Type="http://schemas.openxmlformats.org/officeDocument/2006/relationships/slide" Target="slide40.xml"/><Relationship Id="rId5" Type="http://schemas.openxmlformats.org/officeDocument/2006/relationships/slide" Target="slide28.xml"/><Relationship Id="rId10" Type="http://schemas.openxmlformats.org/officeDocument/2006/relationships/slide" Target="slide38.xml"/><Relationship Id="rId4" Type="http://schemas.openxmlformats.org/officeDocument/2006/relationships/slide" Target="slide27.xml"/><Relationship Id="rId9" Type="http://schemas.openxmlformats.org/officeDocument/2006/relationships/slide" Target="slide3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61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13" Type="http://schemas.openxmlformats.org/officeDocument/2006/relationships/slide" Target="slide41.xml"/><Relationship Id="rId3" Type="http://schemas.openxmlformats.org/officeDocument/2006/relationships/slide" Target="slide25.xml"/><Relationship Id="rId7" Type="http://schemas.openxmlformats.org/officeDocument/2006/relationships/slide" Target="slide29.xml"/><Relationship Id="rId12" Type="http://schemas.openxmlformats.org/officeDocument/2006/relationships/slide" Target="slide4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6" Type="http://schemas.openxmlformats.org/officeDocument/2006/relationships/slide" Target="slide3.xml"/><Relationship Id="rId1" Type="http://schemas.openxmlformats.org/officeDocument/2006/relationships/vmlDrawing" Target="../drawings/vmlDrawing28.vml"/><Relationship Id="rId6" Type="http://schemas.openxmlformats.org/officeDocument/2006/relationships/slide" Target="slide28.xml"/><Relationship Id="rId11" Type="http://schemas.openxmlformats.org/officeDocument/2006/relationships/slide" Target="slide38.xml"/><Relationship Id="rId5" Type="http://schemas.openxmlformats.org/officeDocument/2006/relationships/slide" Target="slide27.xml"/><Relationship Id="rId15" Type="http://schemas.openxmlformats.org/officeDocument/2006/relationships/package" Target="../embeddings/Microsoft_Office_Word___62.docx"/><Relationship Id="rId10" Type="http://schemas.openxmlformats.org/officeDocument/2006/relationships/slide" Target="slide36.xml"/><Relationship Id="rId4" Type="http://schemas.openxmlformats.org/officeDocument/2006/relationships/slide" Target="slide26.xml"/><Relationship Id="rId9" Type="http://schemas.openxmlformats.org/officeDocument/2006/relationships/slide" Target="slide32.xml"/><Relationship Id="rId14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3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9.docx"/><Relationship Id="rId3" Type="http://schemas.openxmlformats.org/officeDocument/2006/relationships/package" Target="../embeddings/Microsoft_Office_Word___4.docx"/><Relationship Id="rId7" Type="http://schemas.openxmlformats.org/officeDocument/2006/relationships/package" Target="../embeddings/Microsoft_Office_Word___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7.docx"/><Relationship Id="rId5" Type="http://schemas.openxmlformats.org/officeDocument/2006/relationships/package" Target="../embeddings/Microsoft_Office_Word___6.docx"/><Relationship Id="rId4" Type="http://schemas.openxmlformats.org/officeDocument/2006/relationships/package" Target="../embeddings/Microsoft_Office_Word___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Word___10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164357"/>
            <a:ext cx="9144000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Picture 6" descr="C:\Users\x201i\Desktop\未标题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4515966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4025" y="3754358"/>
            <a:ext cx="87904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zh-CN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第</a:t>
            </a:r>
            <a:r>
              <a:rPr lang="en-US" altLang="zh-CN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7</a:t>
            </a:r>
            <a:r>
              <a:rPr lang="zh-CN" altLang="zh-CN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练　抓重点</a:t>
            </a:r>
            <a:r>
              <a:rPr lang="en-US" altLang="zh-CN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——</a:t>
            </a:r>
            <a:r>
              <a:rPr lang="zh-CN" altLang="zh-CN" sz="3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</a:rPr>
              <a:t>函数性质与分段函数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75369" y="800805"/>
            <a:ext cx="132827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专题</a:t>
            </a:r>
            <a:r>
              <a:rPr lang="en-US" altLang="zh-CN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   </a:t>
            </a:r>
            <a:r>
              <a:rPr lang="zh-CN" altLang="en-US" sz="1500" b="1" dirty="0" smtClean="0">
                <a:solidFill>
                  <a:schemeClr val="bg1">
                    <a:lumMod val="50000"/>
                  </a:schemeClr>
                </a:solidFill>
                <a:effectLst>
                  <a:reflection blurRad="25400" stA="30000" endPos="30000" dist="50800" dir="5400000" sy="-100000" algn="bl" rotWithShape="0"/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函   数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effectLst>
                <a:reflection blurRad="25400" stA="30000" endPos="30000" dist="50800" dir="5400000" sy="-100000" algn="bl" rotWithShape="0"/>
              </a:effectLst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9128" y="1164356"/>
            <a:ext cx="4265744" cy="2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9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530" y="339502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课标全国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Ⅱ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已知偶函数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单调递减，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轴对称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单调递减，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的大致图象如图所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示，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1)&gt;0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2&lt;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1&lt;2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，即－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1&lt;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&lt;3.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5122" name="图片 26" descr="说明: E:\贾文\贾文2015\二轮\考前三个月\数学 浙江（理）\-276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01201" y="2272188"/>
            <a:ext cx="2075255" cy="181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787242" y="851178"/>
            <a:ext cx="123303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1,3)</a:t>
            </a:r>
            <a:endParaRPr lang="zh-CN" altLang="zh-CN" sz="11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0114" y="754549"/>
            <a:ext cx="851273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奇偶性：具有奇偶性的函数在关于原点对称的区间上其图象、函数值、解析式和单调性联系密切，研究问题时可转化到只研究部分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一半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区间上，这是简化问题的一种途径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尤其注意偶函数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的性质：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单调性：可以比较大小，求函数最值，解不等式，证明方程根的唯一性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7038" y="31300"/>
            <a:ext cx="8770682" cy="5242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(1)(2015·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天津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已知定义在</a:t>
            </a:r>
            <a:r>
              <a:rPr lang="en-US" altLang="zh-CN" sz="2600" b="1" kern="100" spc="-5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上的函数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5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为实数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为偶函数，记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的大小关系为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spc="-5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spc="-5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  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spc="-5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spc="-5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spc="-50" dirty="0" err="1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600" i="1" kern="100" spc="-5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600" kern="100" spc="-50" dirty="0" smtClean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spc="-5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5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spc="-50" baseline="300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为偶函数，得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spc="-50" baseline="300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baseline="300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，当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为增函数，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5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3|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spc="-5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spc="-5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spc="-50" baseline="-250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(2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spc="-5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spc="-5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zh-CN" altLang="zh-CN" sz="2600" kern="100" spc="-50" dirty="0">
                <a:latin typeface="Times New Roman"/>
                <a:ea typeface="华文细黑"/>
                <a:cs typeface="Times New Roman"/>
              </a:rPr>
              <a:t>选</a:t>
            </a:r>
            <a:r>
              <a:rPr lang="en-US" altLang="zh-CN" sz="2600" kern="100" spc="-5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spc="-5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spc="-5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7348" y="1283226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en-US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173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3663" y="111135"/>
            <a:ext cx="8428453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北京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下列函数中为偶函数的是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cos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baseline="30000" dirty="0" smtClean="0">
                <a:latin typeface="Times New Roman"/>
                <a:ea typeface="华文细黑"/>
                <a:cs typeface="Courier New"/>
              </a:rPr>
              <a:t>x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，且定义域关于原点对称，可知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为奇函数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定义域不关于原点对称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为非奇非偶函数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37508" y="266764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  <p:pic>
        <p:nvPicPr>
          <p:cNvPr id="5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98744" y="454781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4260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960" y="168999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题型二　函数的周期性与对称性的应用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7544" y="1761805"/>
            <a:ext cx="7939983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重要结论：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若对于定义域内的任意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，都有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关于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若对于任意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都有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的周期为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538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744" y="81950"/>
            <a:ext cx="8858389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上的奇函数，且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(2 015)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(2 016)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上的奇函数且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对称，知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的周期为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(2 015)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(2 016)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(2 015)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(2 016)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1720" y="1252746"/>
            <a:ext cx="351378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5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2357" y="314220"/>
            <a:ext cx="8683844" cy="44592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定义在</a:t>
            </a:r>
            <a:r>
              <a:rPr lang="en-US" altLang="zh-CN" sz="24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上的函数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en-US" altLang="zh-CN" sz="24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；当－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&lt;3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(2 016)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可知，函数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的一个周期为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(0)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(6)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所以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一个周期内有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(6)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0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400" kern="100" dirty="0" smtClean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 pitchFamily="18" charset="0"/>
                <a:ea typeface="华文细黑"/>
                <a:cs typeface="Times New Roman"/>
              </a:rPr>
              <a:t>所以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(1)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(2)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(2 016)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Times New Roman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Times New Roman"/>
              </a:rPr>
              <a:t>(1)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Times New Roman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Times New Roman"/>
              </a:rPr>
              <a:t>(2)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…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 pitchFamily="18" charset="0"/>
                <a:ea typeface="华文细黑"/>
                <a:cs typeface="Times New Roman"/>
              </a:rPr>
              <a:t>f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Times New Roman"/>
              </a:rPr>
              <a:t>(6)]×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336</a:t>
            </a:r>
            <a:r>
              <a:rPr lang="zh-CN" altLang="zh-CN" sz="24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 pitchFamily="18" charset="0"/>
                <a:ea typeface="华文细黑"/>
                <a:cs typeface="Courier New"/>
              </a:rPr>
              <a:t>336</a:t>
            </a:r>
            <a:r>
              <a:rPr lang="en-US" altLang="zh-CN" sz="2400" kern="100" dirty="0" smtClean="0">
                <a:latin typeface="Times New Roman" pitchFamily="18" charset="0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Times New Roman" pitchFamily="18" charset="0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152640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336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51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5576" y="1329757"/>
            <a:ext cx="7436884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利用函数的周期性、对称性可以转化函数解析式、图象和性质，把不在已知区间上的问题，转化到已知区间上求解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738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69607"/>
            <a:ext cx="8683844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上的偶函数满足：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，且当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单调递减，给出以下四个命题：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图象的一条对称轴；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[8,10]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上单调递增；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若方程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6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上的两根为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则所有正确命题的序号为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是偶函数，故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131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1798" y="176818"/>
            <a:ext cx="8770682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可得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，可得函数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的周期是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由于偶函数的图象关于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轴对称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也是函数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图象的一条对称轴，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根据函数的周期性可知，函数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[8,10]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上单调递减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不正确；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由于函数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对称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4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故如果方程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6</a:t>
            </a:r>
            <a:r>
              <a:rPr lang="zh-CN" altLang="zh-CN" sz="2400" kern="100" dirty="0">
                <a:latin typeface="IPAPANNEW"/>
                <a:ea typeface="华文细黑"/>
                <a:cs typeface="Times New Roman"/>
              </a:rPr>
              <a:t>，－</a:t>
            </a:r>
            <a:r>
              <a:rPr lang="en-US" altLang="zh-CN" sz="2400" kern="100" dirty="0">
                <a:latin typeface="IPAPANNEW"/>
                <a:ea typeface="华文细黑"/>
                <a:cs typeface="Times New Roman"/>
              </a:rPr>
              <a:t>2]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上的两根为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4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6543687"/>
              </p:ext>
            </p:extLst>
          </p:nvPr>
        </p:nvGraphicFramePr>
        <p:xfrm>
          <a:off x="209992" y="3481566"/>
          <a:ext cx="6575425" cy="1165225"/>
        </p:xfrm>
        <a:graphic>
          <a:graphicData uri="http://schemas.openxmlformats.org/presentationml/2006/ole">
            <p:oleObj spid="_x0000_s6260" name="文档" r:id="rId3" imgW="6574969" imgH="1168123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99884" y="4281090"/>
            <a:ext cx="3954929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故正确命题的序号为</a:t>
            </a: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①②④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976" y="4299942"/>
            <a:ext cx="203132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4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①②④</a:t>
            </a:r>
            <a:endParaRPr lang="zh-CN" altLang="zh-CN" sz="24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pic>
        <p:nvPicPr>
          <p:cNvPr id="7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85355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2951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3016" y="275520"/>
            <a:ext cx="2814848" cy="4319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题型分析</a:t>
            </a: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高考展望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75518"/>
            <a:ext cx="508302" cy="432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4380" y="1044342"/>
            <a:ext cx="8512738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函数单调性、奇偶性、周期性是高考必考内容，以分段函数为载体是常考题型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主要以选择题或填空题的形式考查，难度为中档偏上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二轮复习中，应该重点训练函数性质的综合应用能力，收集函数应用的不同题型，分析比较异同点，排查与其他知识的交汇点，找到此类问题的解决策略，通过训练提高解题能力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77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96421" y="149949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题型三　分段函数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9852378"/>
              </p:ext>
            </p:extLst>
          </p:nvPr>
        </p:nvGraphicFramePr>
        <p:xfrm>
          <a:off x="315069" y="779170"/>
          <a:ext cx="7826375" cy="2300287"/>
        </p:xfrm>
        <a:graphic>
          <a:graphicData uri="http://schemas.openxmlformats.org/presentationml/2006/ole">
            <p:oleObj spid="_x0000_s7279" name="文档" r:id="rId3" imgW="7824465" imgH="2303807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9512" y="2098174"/>
            <a:ext cx="7939984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求实数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的值；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是奇函数，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310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270674"/>
            <a:ext cx="818057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IPAPANNEW"/>
                <a:ea typeface="华文细黑"/>
                <a:cs typeface="Times New Roman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上单调递增，求实数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8110874"/>
              </p:ext>
            </p:extLst>
          </p:nvPr>
        </p:nvGraphicFramePr>
        <p:xfrm>
          <a:off x="352697" y="1206778"/>
          <a:ext cx="7459663" cy="2103437"/>
        </p:xfrm>
        <a:graphic>
          <a:graphicData uri="http://schemas.openxmlformats.org/presentationml/2006/ole">
            <p:oleObj spid="_x0000_s8303" name="文档" r:id="rId3" imgW="7458829" imgH="2105576" progId="Word.Document.12">
              <p:embed/>
            </p:oleObj>
          </a:graphicData>
        </a:graphic>
      </p:graphicFrame>
      <p:pic>
        <p:nvPicPr>
          <p:cNvPr id="8194" name="图片 25" descr="说明: E:\贾文\贾文2015\二轮\考前三个月\数学 浙江（理）\39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502922"/>
            <a:ext cx="2829891" cy="238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09992" y="2741806"/>
            <a:ext cx="6561969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单调递减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(0,1]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>
              <a:latin typeface="Times New Roman"/>
              <a:ea typeface="华文细黑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1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94615" y="210726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1]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单调递减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单调递增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综上知：函数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1,1]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在区间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2]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2501796"/>
              </p:ext>
            </p:extLst>
          </p:nvPr>
        </p:nvGraphicFramePr>
        <p:xfrm>
          <a:off x="379005" y="3268846"/>
          <a:ext cx="6088063" cy="1554162"/>
        </p:xfrm>
        <a:graphic>
          <a:graphicData uri="http://schemas.openxmlformats.org/presentationml/2006/ole">
            <p:oleObj spid="_x0000_s9323" name="文档" r:id="rId3" imgW="6087694" imgH="155629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23528" y="4274667"/>
            <a:ext cx="4073551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故实数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(1,3].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7518" y="699542"/>
            <a:ext cx="8770682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点评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分段函数是一个函数在其定义域的不同子集上，因对应关系的不同而分别用几个不同的式子来表示的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分段函数的定义域等于各段函数的定义域的并集，其值域等于各段函数的值域的并集，分段函数虽由几个部分组成，但它表示的是一个函数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在求分段函数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解析式时，一定要首先判断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属于定义域的哪个子集，然后再代入相应的关系式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341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70929"/>
            <a:ext cx="8683844" cy="3967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变式训练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3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浙江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的图象如图，由图象知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6572283"/>
              </p:ext>
            </p:extLst>
          </p:nvPr>
        </p:nvGraphicFramePr>
        <p:xfrm>
          <a:off x="5630722" y="123478"/>
          <a:ext cx="2536825" cy="1271587"/>
        </p:xfrm>
        <a:graphic>
          <a:graphicData uri="http://schemas.openxmlformats.org/presentationml/2006/ole">
            <p:oleObj spid="_x0000_s10539" name="文档" r:id="rId3" imgW="2538087" imgH="1274269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2102725"/>
              </p:ext>
            </p:extLst>
          </p:nvPr>
        </p:nvGraphicFramePr>
        <p:xfrm>
          <a:off x="4139952" y="3570545"/>
          <a:ext cx="617538" cy="738187"/>
        </p:xfrm>
        <a:graphic>
          <a:graphicData uri="http://schemas.openxmlformats.org/presentationml/2006/ole">
            <p:oleObj spid="_x0000_s10540" name="文档" r:id="rId4" imgW="618326" imgH="740259" progId="Word.Document.12">
              <p:embed/>
            </p:oleObj>
          </a:graphicData>
        </a:graphic>
      </p:graphicFrame>
      <p:pic>
        <p:nvPicPr>
          <p:cNvPr id="10243" name="图片 24" descr="说明: E:\贾文\贾文2015\二轮\考前三个月\数学 浙江（理）\-68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683097"/>
            <a:ext cx="2891100" cy="323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4918105"/>
              </p:ext>
            </p:extLst>
          </p:nvPr>
        </p:nvGraphicFramePr>
        <p:xfrm>
          <a:off x="5542012" y="1203598"/>
          <a:ext cx="1050925" cy="754062"/>
        </p:xfrm>
        <a:graphic>
          <a:graphicData uri="http://schemas.openxmlformats.org/presentationml/2006/ole">
            <p:oleObj spid="_x0000_s10541" name="文档" r:id="rId6" imgW="1052738" imgH="755403" progId="Word.Document.12">
              <p:embed/>
            </p:oleObj>
          </a:graphicData>
        </a:graphic>
      </p:graphicFrame>
      <p:pic>
        <p:nvPicPr>
          <p:cNvPr id="8" name="Picture 2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00595" y="454781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0879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任意多边形 2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5" name="任意多边形 24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7" name="任意多边形 26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8" name="任意多边形 27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9" name="任意多边形 28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47" y="786790"/>
            <a:ext cx="894697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下列函数中，既是偶函数又存在零点的是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对数函数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是非奇非偶函数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为偶函数但没有零点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sin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是奇函数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cos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是偶函数且有零点，故选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44408" y="823363"/>
            <a:ext cx="425116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任意多边形 2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0" name="任意多边形 2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1" name="任意多边形 3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93374222"/>
              </p:ext>
            </p:extLst>
          </p:nvPr>
        </p:nvGraphicFramePr>
        <p:xfrm>
          <a:off x="259065" y="2100838"/>
          <a:ext cx="5219700" cy="1135062"/>
        </p:xfrm>
        <a:graphic>
          <a:graphicData uri="http://schemas.openxmlformats.org/presentationml/2006/ole">
            <p:oleObj spid="_x0000_s11636" name="文档" r:id="rId15" imgW="5219779" imgH="1136890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002398"/>
              </p:ext>
            </p:extLst>
          </p:nvPr>
        </p:nvGraphicFramePr>
        <p:xfrm>
          <a:off x="279713" y="964714"/>
          <a:ext cx="8686800" cy="1530350"/>
        </p:xfrm>
        <a:graphic>
          <a:graphicData uri="http://schemas.openxmlformats.org/presentationml/2006/ole">
            <p:oleObj spid="_x0000_s11637" name="文档" r:id="rId16" imgW="8691842" imgH="1529032" progId="Word.Document.12">
              <p:embed/>
            </p:oleObj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4806170"/>
              </p:ext>
            </p:extLst>
          </p:nvPr>
        </p:nvGraphicFramePr>
        <p:xfrm>
          <a:off x="248469" y="2931790"/>
          <a:ext cx="5219700" cy="1135062"/>
        </p:xfrm>
        <a:graphic>
          <a:graphicData uri="http://schemas.openxmlformats.org/presentationml/2006/ole">
            <p:oleObj spid="_x0000_s11638" name="文档" r:id="rId17" imgW="5219779" imgH="1138333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2156657"/>
              </p:ext>
            </p:extLst>
          </p:nvPr>
        </p:nvGraphicFramePr>
        <p:xfrm>
          <a:off x="224944" y="3852654"/>
          <a:ext cx="6996112" cy="1127125"/>
        </p:xfrm>
        <a:graphic>
          <a:graphicData uri="http://schemas.openxmlformats.org/presentationml/2006/ole">
            <p:oleObj spid="_x0000_s11639" name="文档" r:id="rId18" imgW="6994227" imgH="1128837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8314954" y="1187594"/>
            <a:ext cx="407484" cy="6206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72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8530" y="943149"/>
            <a:ext cx="86838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山东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86872344"/>
              </p:ext>
            </p:extLst>
          </p:nvPr>
        </p:nvGraphicFramePr>
        <p:xfrm>
          <a:off x="319617" y="1923678"/>
          <a:ext cx="6302375" cy="1020763"/>
        </p:xfrm>
        <a:graphic>
          <a:graphicData uri="http://schemas.openxmlformats.org/presentationml/2006/ole">
            <p:oleObj spid="_x0000_s12749" name="文档" r:id="rId15" imgW="6300742" imgH="1022152" progId="Word.Document.12">
              <p:embed/>
            </p:oleObj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62214270"/>
              </p:ext>
            </p:extLst>
          </p:nvPr>
        </p:nvGraphicFramePr>
        <p:xfrm>
          <a:off x="3820393" y="885086"/>
          <a:ext cx="2263775" cy="1020762"/>
        </p:xfrm>
        <a:graphic>
          <a:graphicData uri="http://schemas.openxmlformats.org/presentationml/2006/ole">
            <p:oleObj spid="_x0000_s12750" name="文档" r:id="rId16" imgW="2263836" imgH="1022588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7452185"/>
              </p:ext>
            </p:extLst>
          </p:nvPr>
        </p:nvGraphicFramePr>
        <p:xfrm>
          <a:off x="306070" y="2859782"/>
          <a:ext cx="8061325" cy="1020762"/>
        </p:xfrm>
        <a:graphic>
          <a:graphicData uri="http://schemas.openxmlformats.org/presentationml/2006/ole">
            <p:oleObj spid="_x0000_s12751" name="文档" r:id="rId17" imgW="8060545" imgH="1022152" progId="Word.Document.12">
              <p:embed/>
            </p:oleObj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6091119"/>
              </p:ext>
            </p:extLst>
          </p:nvPr>
        </p:nvGraphicFramePr>
        <p:xfrm>
          <a:off x="320675" y="3661866"/>
          <a:ext cx="5729288" cy="1363663"/>
        </p:xfrm>
        <a:graphic>
          <a:graphicData uri="http://schemas.openxmlformats.org/presentationml/2006/ole">
            <p:oleObj spid="_x0000_s12752" name="文档" r:id="rId18" imgW="5729616" imgH="1367796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6304618"/>
              </p:ext>
            </p:extLst>
          </p:nvPr>
        </p:nvGraphicFramePr>
        <p:xfrm>
          <a:off x="4484752" y="3848779"/>
          <a:ext cx="3879850" cy="1127125"/>
        </p:xfrm>
        <a:graphic>
          <a:graphicData uri="http://schemas.openxmlformats.org/presentationml/2006/ole">
            <p:oleObj spid="_x0000_s12753" name="文档" r:id="rId19" imgW="3878753" imgH="1129318" progId="Word.Document.12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7888612" y="1115769"/>
            <a:ext cx="40748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6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任意多边形 19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1" name="任意多边形 20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3806" y="884859"/>
            <a:ext cx="87706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江西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1)]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等于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Times New Roman" pitchFamily="18" charset="0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6068755"/>
              </p:ext>
            </p:extLst>
          </p:nvPr>
        </p:nvGraphicFramePr>
        <p:xfrm>
          <a:off x="4588863" y="699542"/>
          <a:ext cx="2705100" cy="1189038"/>
        </p:xfrm>
        <a:graphic>
          <a:graphicData uri="http://schemas.openxmlformats.org/presentationml/2006/ole">
            <p:oleObj spid="_x0000_s13571" name="文档" r:id="rId15" imgW="2705806" imgH="1190616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7262291"/>
              </p:ext>
            </p:extLst>
          </p:nvPr>
        </p:nvGraphicFramePr>
        <p:xfrm>
          <a:off x="323528" y="2139702"/>
          <a:ext cx="5105400" cy="990600"/>
        </p:xfrm>
        <a:graphic>
          <a:graphicData uri="http://schemas.openxmlformats.org/presentationml/2006/ole">
            <p:oleObj spid="_x0000_s13572" name="文档" r:id="rId16" imgW="5105328" imgH="991940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05009" y="2867402"/>
            <a:ext cx="873398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600" kern="100" dirty="0">
                <a:latin typeface="IPAPANNEW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1)]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·2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2305892"/>
              </p:ext>
            </p:extLst>
          </p:nvPr>
        </p:nvGraphicFramePr>
        <p:xfrm>
          <a:off x="262865" y="4155926"/>
          <a:ext cx="1477963" cy="1150937"/>
        </p:xfrm>
        <a:graphic>
          <a:graphicData uri="http://schemas.openxmlformats.org/presentationml/2006/ole">
            <p:oleObj spid="_x0000_s13573" name="文档" r:id="rId17" imgW="1479231" imgH="1152395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947177" y="1636420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4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6385" y="691922"/>
            <a:ext cx="8683844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5.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下列函数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中，满足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ambria Math"/>
              </a:rPr>
              <a:t>∀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≠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Times New Roman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Times New Roman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)]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&lt;0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的是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   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  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·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	</a:t>
            </a:r>
            <a:r>
              <a:rPr lang="en-US" altLang="zh-CN" sz="2600" kern="100" dirty="0" err="1" smtClean="0">
                <a:latin typeface="Times New Roman" pitchFamily="18" charset="0"/>
                <a:ea typeface="华文细黑"/>
                <a:cs typeface="Courier New"/>
              </a:rPr>
              <a:t>B.</a:t>
            </a:r>
            <a:r>
              <a:rPr lang="en-US" altLang="zh-CN" sz="2600" i="1" kern="100" dirty="0" err="1" smtClean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 pitchFamily="18" charset="0"/>
                <a:ea typeface="华文细黑"/>
                <a:cs typeface="Courier New"/>
              </a:rPr>
              <a:t>3</a:t>
            </a:r>
            <a:endParaRPr lang="zh-CN" altLang="zh-CN" sz="2600" kern="100" dirty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err="1">
                <a:latin typeface="Times New Roman" pitchFamily="18" charset="0"/>
                <a:ea typeface="华文细黑"/>
                <a:cs typeface="Courier New"/>
              </a:rPr>
              <a:t>ln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  	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		</a:t>
            </a:r>
            <a:r>
              <a:rPr lang="en-US" altLang="zh-CN" sz="2600" kern="100" dirty="0" err="1" smtClean="0">
                <a:latin typeface="Times New Roman" pitchFamily="18" charset="0"/>
                <a:ea typeface="华文细黑"/>
                <a:cs typeface="Courier New"/>
              </a:rPr>
              <a:t>D.</a:t>
            </a:r>
            <a:r>
              <a:rPr lang="en-US" altLang="zh-CN" sz="2600" i="1" kern="100" dirty="0" err="1" smtClean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i="1" kern="100" baseline="30000" dirty="0" smtClean="0">
                <a:latin typeface="Times New Roman" pitchFamily="18" charset="0"/>
                <a:ea typeface="华文细黑"/>
                <a:cs typeface="Courier New"/>
              </a:rPr>
              <a:t>x</a:t>
            </a:r>
            <a:endParaRPr lang="en-US" altLang="zh-CN" sz="2600" kern="100" dirty="0" smtClean="0">
              <a:latin typeface="Times New Roman" pitchFamily="18" charset="0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 pitchFamily="18" charset="0"/>
                <a:ea typeface="微软雅黑"/>
                <a:cs typeface="Times New Roman"/>
              </a:rPr>
              <a:t>解析　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Times New Roman"/>
              </a:rPr>
              <a:t>“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ambria Math"/>
              </a:rPr>
              <a:t>∀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cs typeface="宋体"/>
              </a:rPr>
              <a:t>∈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∞)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，且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≠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)·[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)]&lt;0”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等价于在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(0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∞)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上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为减函数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，易</a:t>
            </a:r>
            <a:r>
              <a:rPr lang="zh-CN" altLang="zh-CN" sz="2600" kern="100" dirty="0">
                <a:latin typeface="Times New Roman" pitchFamily="18" charset="0"/>
                <a:ea typeface="华文细黑"/>
                <a:cs typeface="Times New Roman"/>
              </a:rPr>
              <a:t>判断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 pitchFamily="18" charset="0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＝</a:t>
            </a:r>
            <a:endParaRPr lang="en-US" altLang="zh-CN" sz="26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  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600" i="1" kern="100" dirty="0" smtClean="0">
                <a:latin typeface="Times New Roman" pitchFamily="18" charset="0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 pitchFamily="18" charset="0"/>
                <a:ea typeface="华文细黑"/>
                <a:cs typeface="Times New Roman"/>
              </a:rPr>
              <a:t>符合</a:t>
            </a:r>
            <a:r>
              <a:rPr lang="en-US" altLang="zh-CN" sz="2600" kern="100" dirty="0" smtClean="0">
                <a:latin typeface="Times New Roman" pitchFamily="18" charset="0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Times New Roman" pitchFamily="18" charset="0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2061051"/>
              </p:ext>
            </p:extLst>
          </p:nvPr>
        </p:nvGraphicFramePr>
        <p:xfrm>
          <a:off x="1483276" y="1893099"/>
          <a:ext cx="388938" cy="936625"/>
        </p:xfrm>
        <a:graphic>
          <a:graphicData uri="http://schemas.openxmlformats.org/presentationml/2006/ole">
            <p:oleObj spid="_x0000_s14501" name="文档" r:id="rId15" imgW="389783" imgH="93857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053109"/>
              </p:ext>
            </p:extLst>
          </p:nvPr>
        </p:nvGraphicFramePr>
        <p:xfrm>
          <a:off x="328538" y="4253502"/>
          <a:ext cx="388938" cy="936625"/>
        </p:xfrm>
        <a:graphic>
          <a:graphicData uri="http://schemas.openxmlformats.org/presentationml/2006/ole">
            <p:oleObj spid="_x0000_s14502" name="文档" r:id="rId16" imgW="389783" imgH="938575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4427296" y="1445190"/>
            <a:ext cx="42511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A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31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hlinkClick r:id="rId2" action="ppaction://hlinksldjump"/>
          </p:cNvPr>
          <p:cNvSpPr/>
          <p:nvPr/>
        </p:nvSpPr>
        <p:spPr>
          <a:xfrm>
            <a:off x="3125446" y="1563641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</a:t>
            </a:r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考题型精析</a:t>
            </a:r>
            <a:endParaRPr lang="zh-CN" altLang="en-US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2483768" y="1563638"/>
            <a:ext cx="595256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hlinkClick r:id="rId3" action="ppaction://hlinksldjump"/>
          </p:cNvPr>
          <p:cNvSpPr/>
          <p:nvPr/>
        </p:nvSpPr>
        <p:spPr>
          <a:xfrm>
            <a:off x="3127283" y="2931793"/>
            <a:ext cx="3820981" cy="586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高考题</a:t>
            </a:r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型精练</a:t>
            </a:r>
          </a:p>
        </p:txBody>
      </p:sp>
      <p:sp>
        <p:nvSpPr>
          <p:cNvPr id="15" name="矩形 14">
            <a:hlinkClick r:id="rId3" action="ppaction://hlinksldjump"/>
          </p:cNvPr>
          <p:cNvSpPr/>
          <p:nvPr/>
        </p:nvSpPr>
        <p:spPr>
          <a:xfrm>
            <a:off x="2483767" y="2931790"/>
            <a:ext cx="597093" cy="5864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947872"/>
            <a:ext cx="859786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上的偶函数，且在区间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上单调递增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满足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          )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889307"/>
              </p:ext>
            </p:extLst>
          </p:nvPr>
        </p:nvGraphicFramePr>
        <p:xfrm>
          <a:off x="5484015" y="1634469"/>
          <a:ext cx="917098" cy="860947"/>
        </p:xfrm>
        <a:graphic>
          <a:graphicData uri="http://schemas.openxmlformats.org/presentationml/2006/ole">
            <p:oleObj spid="_x0000_s15589" name="Equation" r:id="rId15" imgW="393529" imgH="368140" progId="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7266217"/>
              </p:ext>
            </p:extLst>
          </p:nvPr>
        </p:nvGraphicFramePr>
        <p:xfrm>
          <a:off x="356145" y="2820080"/>
          <a:ext cx="6088063" cy="1135062"/>
        </p:xfrm>
        <a:graphic>
          <a:graphicData uri="http://schemas.openxmlformats.org/presentationml/2006/ole">
            <p:oleObj spid="_x0000_s15590" name="文档" r:id="rId16" imgW="6087694" imgH="1136406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1080945"/>
              </p:ext>
            </p:extLst>
          </p:nvPr>
        </p:nvGraphicFramePr>
        <p:xfrm>
          <a:off x="358140" y="3770659"/>
          <a:ext cx="6697663" cy="1249363"/>
        </p:xfrm>
        <a:graphic>
          <a:graphicData uri="http://schemas.openxmlformats.org/presentationml/2006/ole">
            <p:oleObj spid="_x0000_s15591" name="文档" r:id="rId17" imgW="6087694" imgH="113784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2107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任意多边形 18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1520" y="771550"/>
            <a:ext cx="859786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由题意知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又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上的偶函数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          ).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           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又因为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[0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上递增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1643640"/>
              </p:ext>
            </p:extLst>
          </p:nvPr>
        </p:nvGraphicFramePr>
        <p:xfrm>
          <a:off x="3876091" y="907752"/>
          <a:ext cx="785816" cy="736872"/>
        </p:xfrm>
        <a:graphic>
          <a:graphicData uri="http://schemas.openxmlformats.org/presentationml/2006/ole">
            <p:oleObj spid="_x0000_s16684" name="Equation" r:id="rId15" imgW="393529" imgH="368140" progId="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4960412"/>
              </p:ext>
            </p:extLst>
          </p:nvPr>
        </p:nvGraphicFramePr>
        <p:xfrm>
          <a:off x="2275086" y="2670046"/>
          <a:ext cx="801608" cy="751406"/>
        </p:xfrm>
        <a:graphic>
          <a:graphicData uri="http://schemas.openxmlformats.org/presentationml/2006/ole">
            <p:oleObj spid="_x0000_s16685" name="Equation" r:id="rId16" imgW="393529" imgH="368140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38273725"/>
              </p:ext>
            </p:extLst>
          </p:nvPr>
        </p:nvGraphicFramePr>
        <p:xfrm>
          <a:off x="3868609" y="2084447"/>
          <a:ext cx="801687" cy="752475"/>
        </p:xfrm>
        <a:graphic>
          <a:graphicData uri="http://schemas.openxmlformats.org/presentationml/2006/ole">
            <p:oleObj spid="_x0000_s16686" name="Equation" r:id="rId17" imgW="393529" imgH="368140" progId="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7679723"/>
              </p:ext>
            </p:extLst>
          </p:nvPr>
        </p:nvGraphicFramePr>
        <p:xfrm>
          <a:off x="308288" y="4318610"/>
          <a:ext cx="7285038" cy="1119187"/>
        </p:xfrm>
        <a:graphic>
          <a:graphicData uri="http://schemas.openxmlformats.org/presentationml/2006/ole">
            <p:oleObj spid="_x0000_s16687" name="文档" r:id="rId18" imgW="7283569" imgH="1121268" progId="Word.Document.12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7524328" y="4379570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23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105800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设函数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8240614"/>
              </p:ext>
            </p:extLst>
          </p:nvPr>
        </p:nvGraphicFramePr>
        <p:xfrm>
          <a:off x="4283968" y="893192"/>
          <a:ext cx="4732338" cy="1606550"/>
        </p:xfrm>
        <a:graphic>
          <a:graphicData uri="http://schemas.openxmlformats.org/presentationml/2006/ole">
            <p:oleObj spid="_x0000_s17542" name="文档" r:id="rId15" imgW="4732101" imgH="161032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15908" y="1851670"/>
            <a:ext cx="3201517" cy="61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的值域是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8572726"/>
              </p:ext>
            </p:extLst>
          </p:nvPr>
        </p:nvGraphicFramePr>
        <p:xfrm>
          <a:off x="422860" y="2715766"/>
          <a:ext cx="7734300" cy="2003425"/>
        </p:xfrm>
        <a:graphic>
          <a:graphicData uri="http://schemas.openxmlformats.org/presentationml/2006/ole">
            <p:oleObj spid="_x0000_s17543" name="文档" r:id="rId16" imgW="7733056" imgH="20097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7247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8631" y="1027549"/>
            <a:ext cx="859786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112871"/>
              </p:ext>
            </p:extLst>
          </p:nvPr>
        </p:nvGraphicFramePr>
        <p:xfrm>
          <a:off x="423391" y="3500214"/>
          <a:ext cx="7734300" cy="1447800"/>
        </p:xfrm>
        <a:graphic>
          <a:graphicData uri="http://schemas.openxmlformats.org/presentationml/2006/ole">
            <p:oleObj spid="_x0000_s18504" name="文档" r:id="rId15" imgW="7733056" imgH="14542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8023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5315948"/>
              </p:ext>
            </p:extLst>
          </p:nvPr>
        </p:nvGraphicFramePr>
        <p:xfrm>
          <a:off x="323528" y="915566"/>
          <a:ext cx="7734300" cy="1995487"/>
        </p:xfrm>
        <a:graphic>
          <a:graphicData uri="http://schemas.openxmlformats.org/presentationml/2006/ole">
            <p:oleObj spid="_x0000_s19581" name="文档" r:id="rId15" imgW="7733056" imgH="2004298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58065" y="2499742"/>
            <a:ext cx="8821322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)&gt;8.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∪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时，函数的值域为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，＋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∞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6747247"/>
              </p:ext>
            </p:extLst>
          </p:nvPr>
        </p:nvGraphicFramePr>
        <p:xfrm>
          <a:off x="280777" y="4321835"/>
          <a:ext cx="6088063" cy="1081087"/>
        </p:xfrm>
        <a:graphic>
          <a:graphicData uri="http://schemas.openxmlformats.org/presentationml/2006/ole">
            <p:oleObj spid="_x0000_s19582" name="文档" r:id="rId16" imgW="6087694" imgH="10830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0568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任意多边形 35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7" name="任意多边形 46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3271985"/>
              </p:ext>
            </p:extLst>
          </p:nvPr>
        </p:nvGraphicFramePr>
        <p:xfrm>
          <a:off x="467544" y="1707654"/>
          <a:ext cx="6088063" cy="1081087"/>
        </p:xfrm>
        <a:graphic>
          <a:graphicData uri="http://schemas.openxmlformats.org/presentationml/2006/ole">
            <p:oleObj spid="_x0000_s20599" name="文档" r:id="rId15" imgW="6087694" imgH="1083784" progId="Word.Document.12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3348300"/>
              </p:ext>
            </p:extLst>
          </p:nvPr>
        </p:nvGraphicFramePr>
        <p:xfrm>
          <a:off x="498599" y="2713856"/>
          <a:ext cx="7832725" cy="1074738"/>
        </p:xfrm>
        <a:graphic>
          <a:graphicData uri="http://schemas.openxmlformats.org/presentationml/2006/ole">
            <p:oleObj spid="_x0000_s20600" name="文档" r:id="rId16" imgW="7832023" imgH="1083063" progId="Word.Document.12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3610457"/>
            <a:ext cx="1425390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D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55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512" y="962049"/>
            <a:ext cx="8597865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，定义运算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宋体"/>
                <a:ea typeface="MS Mincho"/>
                <a:cs typeface="MS Mincho"/>
              </a:rPr>
              <a:t>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轴恰有两个公共点，则实数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7605856"/>
              </p:ext>
            </p:extLst>
          </p:nvPr>
        </p:nvGraphicFramePr>
        <p:xfrm>
          <a:off x="5904031" y="857304"/>
          <a:ext cx="2552700" cy="1333500"/>
        </p:xfrm>
        <a:graphic>
          <a:graphicData uri="http://schemas.openxmlformats.org/presentationml/2006/ole">
            <p:oleObj spid="_x0000_s21682" name="文档" r:id="rId15" imgW="2553204" imgH="1343139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6902290"/>
              </p:ext>
            </p:extLst>
          </p:nvPr>
        </p:nvGraphicFramePr>
        <p:xfrm>
          <a:off x="251292" y="3139072"/>
          <a:ext cx="8518525" cy="1082675"/>
        </p:xfrm>
        <a:graphic>
          <a:graphicData uri="http://schemas.openxmlformats.org/presentationml/2006/ole">
            <p:oleObj spid="_x0000_s21683" name="文档" r:id="rId16" imgW="8517590" imgH="1083063" progId="Word.Document.12">
              <p:embed/>
            </p:oleObj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114637"/>
              </p:ext>
            </p:extLst>
          </p:nvPr>
        </p:nvGraphicFramePr>
        <p:xfrm>
          <a:off x="235417" y="3911376"/>
          <a:ext cx="8450263" cy="1074738"/>
        </p:xfrm>
        <a:graphic>
          <a:graphicData uri="http://schemas.openxmlformats.org/presentationml/2006/ole">
            <p:oleObj spid="_x0000_s21684" name="文档" r:id="rId17" imgW="8448853" imgH="108306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6550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图片 23" descr="说明: E:\贾文\贾文2015\二轮\考前三个月\数学 浙江（理）\40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7600" y="1387518"/>
            <a:ext cx="3424480" cy="258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4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5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5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59172413"/>
              </p:ext>
            </p:extLst>
          </p:nvPr>
        </p:nvGraphicFramePr>
        <p:xfrm>
          <a:off x="314547" y="915566"/>
          <a:ext cx="8520113" cy="1439863"/>
        </p:xfrm>
        <a:graphic>
          <a:graphicData uri="http://schemas.openxmlformats.org/presentationml/2006/ole">
            <p:oleObj spid="_x0000_s22642" name="文档" r:id="rId16" imgW="8517590" imgH="1441682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8030488"/>
              </p:ext>
            </p:extLst>
          </p:nvPr>
        </p:nvGraphicFramePr>
        <p:xfrm>
          <a:off x="312738" y="2065338"/>
          <a:ext cx="5195887" cy="1995487"/>
        </p:xfrm>
        <a:graphic>
          <a:graphicData uri="http://schemas.openxmlformats.org/presentationml/2006/ole">
            <p:oleObj spid="_x0000_s22643" name="文档" r:id="rId17" imgW="5196745" imgH="1999744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36280" y="3708638"/>
            <a:ext cx="595387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的图象如图所示，由图象可知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70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127" y="790887"/>
            <a:ext cx="8946973" cy="13999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600" kern="100" dirty="0">
                <a:latin typeface="Times New Roman"/>
                <a:ea typeface="华文细黑"/>
              </a:rPr>
              <a:t>9.(2014·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安徽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若函数</a:t>
            </a:r>
            <a:r>
              <a:rPr lang="en-US" altLang="zh-CN" sz="2600" i="1" kern="100" dirty="0">
                <a:latin typeface="Times New Roman"/>
                <a:ea typeface="华文细黑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</a:rPr>
              <a:t>)(</a:t>
            </a:r>
            <a:r>
              <a:rPr lang="en-US" altLang="zh-CN" sz="2600" i="1" kern="100" dirty="0" err="1">
                <a:latin typeface="Times New Roman"/>
                <a:ea typeface="华文细黑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</a:rPr>
              <a:t>R</a:t>
            </a:r>
            <a:r>
              <a:rPr lang="en-US" altLang="zh-CN" sz="2600" kern="100" dirty="0">
                <a:latin typeface="Times New Roman"/>
                <a:ea typeface="华文细黑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是周期为</a:t>
            </a:r>
            <a:r>
              <a:rPr lang="en-US" altLang="zh-CN" sz="2600" kern="100" dirty="0">
                <a:latin typeface="Times New Roman"/>
                <a:ea typeface="华文细黑"/>
              </a:rPr>
              <a:t>4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的奇函数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且在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[0,2</a:t>
            </a:r>
            <a:r>
              <a:rPr lang="en-US" altLang="zh-CN" sz="2600" kern="100" dirty="0" smtClean="0">
                <a:latin typeface="IPAPANNEW"/>
                <a:ea typeface="华文细黑"/>
                <a:cs typeface="Times New Roman"/>
              </a:rPr>
              <a:t>]</a:t>
            </a: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上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解析式为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3071217"/>
              </p:ext>
            </p:extLst>
          </p:nvPr>
        </p:nvGraphicFramePr>
        <p:xfrm>
          <a:off x="1972092" y="1389757"/>
          <a:ext cx="4983163" cy="1470025"/>
        </p:xfrm>
        <a:graphic>
          <a:graphicData uri="http://schemas.openxmlformats.org/presentationml/2006/ole">
            <p:oleObj spid="_x0000_s23762" name="文档" r:id="rId15" imgW="4983678" imgH="1472945" progId="Word.Document.12">
              <p:embed/>
            </p:oleObj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1201105"/>
              </p:ext>
            </p:extLst>
          </p:nvPr>
        </p:nvGraphicFramePr>
        <p:xfrm>
          <a:off x="5504115" y="1563638"/>
          <a:ext cx="3756025" cy="1022350"/>
        </p:xfrm>
        <a:graphic>
          <a:graphicData uri="http://schemas.openxmlformats.org/presentationml/2006/ole">
            <p:oleObj spid="_x0000_s23763" name="文档" r:id="rId16" imgW="3757104" imgH="1024031" progId="Word.Document.12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228660" y="2364001"/>
            <a:ext cx="5480988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kern="100" dirty="0" smtClean="0">
                <a:latin typeface="宋体"/>
                <a:ea typeface="华文细黑"/>
                <a:cs typeface="Times New Roman"/>
              </a:rPr>
              <a:t>∵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是以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为周期的奇函数，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2317555"/>
              </p:ext>
            </p:extLst>
          </p:nvPr>
        </p:nvGraphicFramePr>
        <p:xfrm>
          <a:off x="101475" y="3003798"/>
          <a:ext cx="8863013" cy="1074737"/>
        </p:xfrm>
        <a:graphic>
          <a:graphicData uri="http://schemas.openxmlformats.org/presentationml/2006/ole">
            <p:oleObj spid="_x0000_s23764" name="文档" r:id="rId17" imgW="8866875" imgH="1072551" progId="Word.Document.12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217273" y="3667110"/>
            <a:ext cx="8597865" cy="615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∵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4631677"/>
              </p:ext>
            </p:extLst>
          </p:nvPr>
        </p:nvGraphicFramePr>
        <p:xfrm>
          <a:off x="293048" y="4282856"/>
          <a:ext cx="4984750" cy="1074737"/>
        </p:xfrm>
        <a:graphic>
          <a:graphicData uri="http://schemas.openxmlformats.org/presentationml/2006/ole">
            <p:oleObj spid="_x0000_s23765" name="文档" r:id="rId18" imgW="4983678" imgH="108136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286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任意多边形 17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9" name="任意多边形 18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35898848"/>
              </p:ext>
            </p:extLst>
          </p:nvPr>
        </p:nvGraphicFramePr>
        <p:xfrm>
          <a:off x="311510" y="915566"/>
          <a:ext cx="8648700" cy="1074737"/>
        </p:xfrm>
        <a:graphic>
          <a:graphicData uri="http://schemas.openxmlformats.org/presentationml/2006/ole">
            <p:oleObj spid="_x0000_s24820" name="文档" r:id="rId15" imgW="8653666" imgH="1080099" progId="Word.Document.12">
              <p:embed/>
            </p:oleObj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43066813"/>
              </p:ext>
            </p:extLst>
          </p:nvPr>
        </p:nvGraphicFramePr>
        <p:xfrm>
          <a:off x="331366" y="1754565"/>
          <a:ext cx="8648700" cy="1074737"/>
        </p:xfrm>
        <a:graphic>
          <a:graphicData uri="http://schemas.openxmlformats.org/presentationml/2006/ole">
            <p:oleObj spid="_x0000_s24821" name="文档" r:id="rId16" imgW="8653666" imgH="1077942" progId="Word.Document.12">
              <p:embed/>
            </p:oleObj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9567804"/>
              </p:ext>
            </p:extLst>
          </p:nvPr>
        </p:nvGraphicFramePr>
        <p:xfrm>
          <a:off x="259140" y="2567276"/>
          <a:ext cx="3398837" cy="1074737"/>
        </p:xfrm>
        <a:graphic>
          <a:graphicData uri="http://schemas.openxmlformats.org/presentationml/2006/ole">
            <p:oleObj spid="_x0000_s24822" name="文档" r:id="rId17" imgW="3398993" imgH="1075953" progId="Word.Document.12">
              <p:embed/>
            </p:oleObj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6937521"/>
              </p:ext>
            </p:extLst>
          </p:nvPr>
        </p:nvGraphicFramePr>
        <p:xfrm>
          <a:off x="261070" y="3503380"/>
          <a:ext cx="4786313" cy="1074737"/>
        </p:xfrm>
        <a:graphic>
          <a:graphicData uri="http://schemas.openxmlformats.org/presentationml/2006/ole">
            <p:oleObj spid="_x0000_s24823" name="文档" r:id="rId18" imgW="4785367" imgH="1075953" progId="Word.Document.12">
              <p:embed/>
            </p:oleObj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3927843"/>
              </p:ext>
            </p:extLst>
          </p:nvPr>
        </p:nvGraphicFramePr>
        <p:xfrm>
          <a:off x="249660" y="4305325"/>
          <a:ext cx="1630363" cy="1074737"/>
        </p:xfrm>
        <a:graphic>
          <a:graphicData uri="http://schemas.openxmlformats.org/presentationml/2006/ole">
            <p:oleObj spid="_x0000_s24824" name="文档" r:id="rId19" imgW="1631473" imgH="10759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556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1261843" y="2317398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题型一　函数单调性、奇偶性的应用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1261843" y="3083064"/>
            <a:ext cx="629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题型二　函数的周期性与对称性的应用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1592" y="4507673"/>
            <a:ext cx="762896" cy="656365"/>
          </a:xfrm>
          <a:prstGeom prst="rect">
            <a:avLst/>
          </a:prstGeom>
        </p:spPr>
      </p:pic>
      <p:sp>
        <p:nvSpPr>
          <p:cNvPr id="8" name="TextBox 7">
            <a:hlinkClick r:id="rId6" action="ppaction://hlinksldjump"/>
          </p:cNvPr>
          <p:cNvSpPr txBox="1"/>
          <p:nvPr/>
        </p:nvSpPr>
        <p:spPr>
          <a:xfrm>
            <a:off x="1261843" y="3848730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题型三　分段函数</a:t>
            </a:r>
            <a:endParaRPr lang="zh-CN" altLang="en-US" sz="2800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1843" y="1203597"/>
            <a:ext cx="40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常考题型精析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-13652" y="1849928"/>
            <a:ext cx="6961916" cy="7266"/>
          </a:xfrm>
          <a:prstGeom prst="line">
            <a:avLst/>
          </a:prstGeom>
          <a:ln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13652" y="1923678"/>
            <a:ext cx="6961916" cy="0"/>
          </a:xfrm>
          <a:prstGeom prst="line">
            <a:avLst/>
          </a:prstGeom>
          <a:ln w="57150">
            <a:solidFill>
              <a:srgbClr val="FC92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081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任意多边形 34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6" name="任意多边形 45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15" y="805031"/>
            <a:ext cx="8597865" cy="19979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对于任意实数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，定义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min{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}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设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min{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)}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的最大值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72583025"/>
              </p:ext>
            </p:extLst>
          </p:nvPr>
        </p:nvGraphicFramePr>
        <p:xfrm>
          <a:off x="6346899" y="678872"/>
          <a:ext cx="2041525" cy="1379537"/>
        </p:xfrm>
        <a:graphic>
          <a:graphicData uri="http://schemas.openxmlformats.org/presentationml/2006/ole">
            <p:oleObj spid="_x0000_s25687" name="文档" r:id="rId15" imgW="2042851" imgH="1381360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3729814"/>
              </p:ext>
            </p:extLst>
          </p:nvPr>
        </p:nvGraphicFramePr>
        <p:xfrm>
          <a:off x="361974" y="2469262"/>
          <a:ext cx="7018338" cy="1455737"/>
        </p:xfrm>
        <a:graphic>
          <a:graphicData uri="http://schemas.openxmlformats.org/presentationml/2006/ole">
            <p:oleObj spid="_x0000_s25688" name="文档" r:id="rId16" imgW="7016899" imgH="1456819" progId="Word.Document.12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250747" y="3371458"/>
            <a:ext cx="8099577" cy="170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log</a:t>
            </a:r>
            <a:r>
              <a:rPr lang="en-US" altLang="zh-CN" sz="26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是增函数；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是减函数，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∴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时取得最大值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92956" y="2211710"/>
            <a:ext cx="35137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1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876220"/>
            <a:ext cx="8683844" cy="44165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	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其中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 panose="02020603050405020304" pitchFamily="18" charset="0"/>
                <a:ea typeface="华文细黑"/>
                <a:cs typeface="Times New Roman" panose="02020603050405020304" pitchFamily="18" charset="0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表示不超过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的最大整数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&gt;0)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的图象恰有三个不同的交点，则实数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的取值范围是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____________.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表示的意义可知，当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&lt;3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，以此类推，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6141503"/>
              </p:ext>
            </p:extLst>
          </p:nvPr>
        </p:nvGraphicFramePr>
        <p:xfrm>
          <a:off x="2881908" y="646202"/>
          <a:ext cx="2819400" cy="1347787"/>
        </p:xfrm>
        <a:graphic>
          <a:graphicData uri="http://schemas.openxmlformats.org/presentationml/2006/ole">
            <p:oleObj spid="_x0000_s26665" name="文档" r:id="rId15" imgW="2819897" imgH="135071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3002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任意多边形 16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2" name="任意多边形 31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3" name="任意多边形 32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771550"/>
            <a:ext cx="8597865" cy="3211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，作出函数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的图象如图，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1,0)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当直线经过点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(3,1)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时恰有三个交点，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当直线经过点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(2,1)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时恰好有两个交点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，在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这两条直线之间时有三个交点，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2007742"/>
              </p:ext>
            </p:extLst>
          </p:nvPr>
        </p:nvGraphicFramePr>
        <p:xfrm>
          <a:off x="344821" y="4078759"/>
          <a:ext cx="2225675" cy="1157287"/>
        </p:xfrm>
        <a:graphic>
          <a:graphicData uri="http://schemas.openxmlformats.org/presentationml/2006/ole">
            <p:oleObj spid="_x0000_s27714" name="文档" r:id="rId15" imgW="2225685" imgH="1159967" progId="Word.Document.12">
              <p:embed/>
            </p:oleObj>
          </a:graphicData>
        </a:graphic>
      </p:graphicFrame>
      <p:pic>
        <p:nvPicPr>
          <p:cNvPr id="27650" name="图片 22" descr="说明: E:\贾文\贾文2015\二轮\考前三个月\数学 浙江（理）\41.TI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7389" y="1491630"/>
            <a:ext cx="3490336" cy="132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67681883"/>
              </p:ext>
            </p:extLst>
          </p:nvPr>
        </p:nvGraphicFramePr>
        <p:xfrm>
          <a:off x="6751803" y="4083918"/>
          <a:ext cx="2225675" cy="1157287"/>
        </p:xfrm>
        <a:graphic>
          <a:graphicData uri="http://schemas.openxmlformats.org/presentationml/2006/ole">
            <p:oleObj spid="_x0000_s27715" name="文档" r:id="rId17" imgW="2225685" imgH="116249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32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任意多边形 32">
            <a:hlinkClick r:id="rId2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7916" y="802874"/>
            <a:ext cx="8180573" cy="41680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4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4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，有下列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个命题：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对称；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对称；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为偶函数，且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对称；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4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为奇函数，且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的图象关于直线</a:t>
            </a:r>
            <a:r>
              <a:rPr lang="en-US" altLang="zh-CN" sz="24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对称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400" kern="100" dirty="0">
                <a:latin typeface="Times New Roman"/>
                <a:ea typeface="华文细黑"/>
                <a:cs typeface="Times New Roman"/>
              </a:rPr>
              <a:t>其中正确命题的序号为</a:t>
            </a:r>
            <a:r>
              <a:rPr lang="en-US" altLang="zh-CN" sz="2400" kern="100" dirty="0">
                <a:latin typeface="Times New Roman"/>
                <a:ea typeface="华文细黑"/>
                <a:cs typeface="Courier New"/>
              </a:rPr>
              <a:t>________.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19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3833" y="866885"/>
            <a:ext cx="8345003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en-US" altLang="zh-CN" sz="2600" b="1" kern="100" dirty="0" smtClean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    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，故函数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对称，故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①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正确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对于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，令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，则问题等价于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图象的对称问题，显然这两个函数的图象关于直线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t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对称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，</a:t>
            </a:r>
            <a:endParaRPr lang="en-US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即函数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与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即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对称，故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②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正确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；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由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＝－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，可得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＝－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＋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，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56885433"/>
              </p:ext>
            </p:extLst>
          </p:nvPr>
        </p:nvGraphicFramePr>
        <p:xfrm>
          <a:off x="1483499" y="763930"/>
          <a:ext cx="2232025" cy="1279525"/>
        </p:xfrm>
        <a:graphic>
          <a:graphicData uri="http://schemas.openxmlformats.org/presentationml/2006/ole">
            <p:oleObj spid="_x0000_s28705" name="文档" r:id="rId15" imgW="2233243" imgH="128220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96602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51520" y="12347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高考题型精练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任意多边形 33">
            <a:hlinkClick r:id="rId3" action="ppaction://hlinksldjump"/>
          </p:cNvPr>
          <p:cNvSpPr/>
          <p:nvPr/>
        </p:nvSpPr>
        <p:spPr>
          <a:xfrm>
            <a:off x="2987824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5" name="任意多边形 34">
            <a:hlinkClick r:id="rId4" action="ppaction://hlinksldjump"/>
          </p:cNvPr>
          <p:cNvSpPr/>
          <p:nvPr/>
        </p:nvSpPr>
        <p:spPr>
          <a:xfrm>
            <a:off x="3470805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2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6" name="任意多边形 35">
            <a:hlinkClick r:id="rId5" action="ppaction://hlinksldjump"/>
          </p:cNvPr>
          <p:cNvSpPr/>
          <p:nvPr/>
        </p:nvSpPr>
        <p:spPr>
          <a:xfrm>
            <a:off x="3953786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3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7" name="任意多边形 36">
            <a:hlinkClick r:id="rId6" action="ppaction://hlinksldjump"/>
          </p:cNvPr>
          <p:cNvSpPr/>
          <p:nvPr/>
        </p:nvSpPr>
        <p:spPr>
          <a:xfrm>
            <a:off x="4436767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4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8" name="任意多边形 37">
            <a:hlinkClick r:id="rId7" action="ppaction://hlinksldjump"/>
          </p:cNvPr>
          <p:cNvSpPr/>
          <p:nvPr/>
        </p:nvSpPr>
        <p:spPr>
          <a:xfrm>
            <a:off x="4919748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5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39" name="任意多边形 38">
            <a:hlinkClick r:id="rId8" action="ppaction://hlinksldjump"/>
          </p:cNvPr>
          <p:cNvSpPr/>
          <p:nvPr/>
        </p:nvSpPr>
        <p:spPr>
          <a:xfrm>
            <a:off x="5402729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6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0" name="任意多边形 39">
            <a:hlinkClick r:id="rId9" action="ppaction://hlinksldjump"/>
          </p:cNvPr>
          <p:cNvSpPr/>
          <p:nvPr/>
        </p:nvSpPr>
        <p:spPr>
          <a:xfrm>
            <a:off x="5885710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7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1" name="任意多边形 40">
            <a:hlinkClick r:id="rId10" action="ppaction://hlinksldjump"/>
          </p:cNvPr>
          <p:cNvSpPr/>
          <p:nvPr/>
        </p:nvSpPr>
        <p:spPr>
          <a:xfrm>
            <a:off x="6368691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kern="1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8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2" name="任意多边形 41">
            <a:hlinkClick r:id="rId11" action="ppaction://hlinksldjump"/>
          </p:cNvPr>
          <p:cNvSpPr/>
          <p:nvPr/>
        </p:nvSpPr>
        <p:spPr>
          <a:xfrm>
            <a:off x="6851672" y="235202"/>
            <a:ext cx="39818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9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3" name="任意多边形 42">
            <a:hlinkClick r:id="rId12" action="ppaction://hlinksldjump"/>
          </p:cNvPr>
          <p:cNvSpPr/>
          <p:nvPr/>
        </p:nvSpPr>
        <p:spPr>
          <a:xfrm>
            <a:off x="7334653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10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4" name="任意多边形 43">
            <a:hlinkClick r:id="rId13" action="ppaction://hlinksldjump"/>
          </p:cNvPr>
          <p:cNvSpPr/>
          <p:nvPr/>
        </p:nvSpPr>
        <p:spPr>
          <a:xfrm>
            <a:off x="7949435" y="235202"/>
            <a:ext cx="529988" cy="361988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chemeClr val="tx1"/>
                </a:solidFill>
                <a:latin typeface="Broadway" pitchFamily="82" charset="0"/>
                <a:cs typeface="Times New Roman" pitchFamily="18" charset="0"/>
              </a:rPr>
              <a:t>11</a:t>
            </a:r>
            <a:endParaRPr lang="zh-CN" altLang="en-US" sz="2200" kern="1200" dirty="0">
              <a:solidFill>
                <a:schemeClr val="tx1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45" name="任意多边形 44">
            <a:hlinkClick r:id="rId14" action="ppaction://hlinksldjump"/>
          </p:cNvPr>
          <p:cNvSpPr/>
          <p:nvPr/>
        </p:nvSpPr>
        <p:spPr>
          <a:xfrm>
            <a:off x="8564214" y="235202"/>
            <a:ext cx="481807" cy="398187"/>
          </a:xfrm>
          <a:custGeom>
            <a:avLst/>
            <a:gdLst>
              <a:gd name="connsiteX0" fmla="*/ 0 w 254171"/>
              <a:gd name="connsiteY0" fmla="*/ 127086 h 254171"/>
              <a:gd name="connsiteX1" fmla="*/ 127086 w 254171"/>
              <a:gd name="connsiteY1" fmla="*/ 0 h 254171"/>
              <a:gd name="connsiteX2" fmla="*/ 254172 w 254171"/>
              <a:gd name="connsiteY2" fmla="*/ 127086 h 254171"/>
              <a:gd name="connsiteX3" fmla="*/ 127086 w 254171"/>
              <a:gd name="connsiteY3" fmla="*/ 254172 h 254171"/>
              <a:gd name="connsiteX4" fmla="*/ 0 w 254171"/>
              <a:gd name="connsiteY4" fmla="*/ 127086 h 25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71" h="254171">
                <a:moveTo>
                  <a:pt x="0" y="127086"/>
                </a:moveTo>
                <a:cubicBezTo>
                  <a:pt x="0" y="56898"/>
                  <a:pt x="56898" y="0"/>
                  <a:pt x="127086" y="0"/>
                </a:cubicBezTo>
                <a:cubicBezTo>
                  <a:pt x="197274" y="0"/>
                  <a:pt x="254172" y="56898"/>
                  <a:pt x="254172" y="127086"/>
                </a:cubicBezTo>
                <a:cubicBezTo>
                  <a:pt x="254172" y="197274"/>
                  <a:pt x="197274" y="254172"/>
                  <a:pt x="127086" y="254172"/>
                </a:cubicBezTo>
                <a:cubicBezTo>
                  <a:pt x="56898" y="254172"/>
                  <a:pt x="0" y="197274"/>
                  <a:pt x="0" y="12708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397" tIns="40397" rIns="40397" bIns="4039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200" dirty="0" smtClean="0">
                <a:solidFill>
                  <a:srgbClr val="0000FF"/>
                </a:solidFill>
                <a:latin typeface="Broadway" pitchFamily="82" charset="0"/>
                <a:cs typeface="Times New Roman" pitchFamily="18" charset="0"/>
              </a:rPr>
              <a:t>12</a:t>
            </a:r>
            <a:endParaRPr lang="zh-CN" altLang="en-US" sz="2200" kern="1200" dirty="0">
              <a:solidFill>
                <a:srgbClr val="0000FF"/>
              </a:solidFill>
              <a:latin typeface="Broadway" pitchFamily="82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1520" y="802750"/>
            <a:ext cx="8597865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我们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只能得到函数的周期为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，即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只能推得函数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600" kern="100" dirty="0" err="1">
                <a:latin typeface="宋体"/>
                <a:ea typeface="华文细黑"/>
                <a:cs typeface="Courier New"/>
              </a:rPr>
              <a:t>∈</a:t>
            </a:r>
            <a:r>
              <a:rPr lang="en-US" altLang="zh-CN" sz="2600" kern="100" dirty="0" err="1">
                <a:latin typeface="Times New Roman"/>
                <a:ea typeface="华文细黑"/>
                <a:cs typeface="Courier New"/>
              </a:rPr>
              <a:t>Z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对称，不能推得函数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对称，故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③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错误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；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由于函数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为奇函数，由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可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得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2)</a:t>
            </a:r>
            <a:r>
              <a:rPr lang="zh-CN" altLang="zh-CN" sz="26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                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</a:rPr>
              <a:t>1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可得函数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的图象关于直线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＝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对称，故</a:t>
            </a:r>
            <a:r>
              <a:rPr lang="en-US" altLang="zh-CN" sz="2600" kern="100" dirty="0">
                <a:latin typeface="宋体"/>
                <a:ea typeface="华文细黑"/>
                <a:cs typeface="Courier New"/>
              </a:rPr>
              <a:t>④</a:t>
            </a:r>
            <a:r>
              <a:rPr lang="zh-CN" altLang="zh-CN" sz="2600" kern="100" dirty="0">
                <a:latin typeface="Times New Roman"/>
                <a:ea typeface="华文细黑"/>
                <a:cs typeface="Courier New"/>
              </a:rPr>
              <a:t>正确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①②④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6755378"/>
              </p:ext>
            </p:extLst>
          </p:nvPr>
        </p:nvGraphicFramePr>
        <p:xfrm>
          <a:off x="4107742" y="3068186"/>
          <a:ext cx="1624012" cy="1127125"/>
        </p:xfrm>
        <a:graphic>
          <a:graphicData uri="http://schemas.openxmlformats.org/presentationml/2006/ole">
            <p:oleObj spid="_x0000_s29726" name="文档" r:id="rId15" imgW="1623915" imgH="1129318" progId="Word.Document.12">
              <p:embed/>
            </p:oleObj>
          </a:graphicData>
        </a:graphic>
      </p:graphicFrame>
      <p:pic>
        <p:nvPicPr>
          <p:cNvPr id="18" name="图片 17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30368" y="4477193"/>
            <a:ext cx="762896" cy="6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870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2604" y="699542"/>
            <a:ext cx="9144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6609" y="168999"/>
            <a:ext cx="593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题型一　函数单调性、奇偶性的应用</a:t>
            </a:r>
            <a:endParaRPr lang="zh-CN" altLang="en-US" sz="28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172558"/>
              </p:ext>
            </p:extLst>
          </p:nvPr>
        </p:nvGraphicFramePr>
        <p:xfrm>
          <a:off x="275530" y="1482948"/>
          <a:ext cx="8616950" cy="3321050"/>
        </p:xfrm>
        <a:graphic>
          <a:graphicData uri="http://schemas.openxmlformats.org/presentationml/2006/ole">
            <p:oleObj spid="_x0000_s1160" name="文档" r:id="rId3" imgW="8623054" imgH="331110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55487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826557"/>
            <a:ext cx="851273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都是增函数，则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也是增函数，－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是减函数，复合函数的单调性根据内函数和外函数同增异减的法则判断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定义域不关于原点对称的函数一定是非奇非偶函数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奇偶性相同的两函数的积为偶函数，奇偶性相反的两函数的积为奇函数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40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4615" y="249637"/>
            <a:ext cx="8597865" cy="21060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例</a:t>
            </a:r>
            <a:r>
              <a:rPr lang="en-US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(1)(2014·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湖北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已知函数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是定义在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上的奇函数，当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).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600" kern="100" dirty="0"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，则实数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的取值范围为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6011277"/>
              </p:ext>
            </p:extLst>
          </p:nvPr>
        </p:nvGraphicFramePr>
        <p:xfrm>
          <a:off x="2843808" y="1059061"/>
          <a:ext cx="334963" cy="936625"/>
        </p:xfrm>
        <a:graphic>
          <a:graphicData uri="http://schemas.openxmlformats.org/presentationml/2006/ole">
            <p:oleObj spid="_x0000_s2316" name="文档" r:id="rId3" imgW="336516" imgH="93857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4798250"/>
              </p:ext>
            </p:extLst>
          </p:nvPr>
        </p:nvGraphicFramePr>
        <p:xfrm>
          <a:off x="387916" y="2571750"/>
          <a:ext cx="5638800" cy="2255837"/>
        </p:xfrm>
        <a:graphic>
          <a:graphicData uri="http://schemas.openxmlformats.org/presentationml/2006/ole">
            <p:oleObj spid="_x0000_s2317" name="文档" r:id="rId4" imgW="5638207" imgH="225803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8688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625" y="123478"/>
            <a:ext cx="8683844" cy="32160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解析　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因为当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所以当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&lt;2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当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宋体"/>
                <a:ea typeface="华文细黑"/>
                <a:cs typeface="Times New Roman"/>
              </a:rPr>
              <a:t>≥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综上，函数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600" kern="100" dirty="0" smtClean="0">
                <a:latin typeface="Times New Roman"/>
                <a:ea typeface="华文细黑"/>
                <a:cs typeface="Times New Roman"/>
              </a:rPr>
              <a:t>  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(|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|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1761269"/>
              </p:ext>
            </p:extLst>
          </p:nvPr>
        </p:nvGraphicFramePr>
        <p:xfrm>
          <a:off x="4380346" y="153958"/>
          <a:ext cx="334962" cy="936625"/>
        </p:xfrm>
        <a:graphic>
          <a:graphicData uri="http://schemas.openxmlformats.org/presentationml/2006/ole">
            <p:oleObj spid="_x0000_s3875" name="文档" r:id="rId3" imgW="336516" imgH="938575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7153477"/>
              </p:ext>
            </p:extLst>
          </p:nvPr>
        </p:nvGraphicFramePr>
        <p:xfrm>
          <a:off x="3980696" y="824369"/>
          <a:ext cx="334962" cy="936625"/>
        </p:xfrm>
        <a:graphic>
          <a:graphicData uri="http://schemas.openxmlformats.org/presentationml/2006/ole">
            <p:oleObj spid="_x0000_s3876" name="文档" r:id="rId4" imgW="336516" imgH="938575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2758400"/>
              </p:ext>
            </p:extLst>
          </p:nvPr>
        </p:nvGraphicFramePr>
        <p:xfrm>
          <a:off x="3336052" y="1453009"/>
          <a:ext cx="334962" cy="936625"/>
        </p:xfrm>
        <a:graphic>
          <a:graphicData uri="http://schemas.openxmlformats.org/presentationml/2006/ole">
            <p:oleObj spid="_x0000_s3877" name="文档" r:id="rId5" imgW="336516" imgH="938575" progId="Word.Document.12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638851"/>
              </p:ext>
            </p:extLst>
          </p:nvPr>
        </p:nvGraphicFramePr>
        <p:xfrm>
          <a:off x="3023950" y="2067173"/>
          <a:ext cx="334962" cy="936625"/>
        </p:xfrm>
        <a:graphic>
          <a:graphicData uri="http://schemas.openxmlformats.org/presentationml/2006/ole">
            <p:oleObj spid="_x0000_s3878" name="文档" r:id="rId6" imgW="336516" imgH="938575" progId="Word.Document.12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8156602"/>
              </p:ext>
            </p:extLst>
          </p:nvPr>
        </p:nvGraphicFramePr>
        <p:xfrm>
          <a:off x="2748940" y="2692385"/>
          <a:ext cx="334962" cy="936625"/>
        </p:xfrm>
        <a:graphic>
          <a:graphicData uri="http://schemas.openxmlformats.org/presentationml/2006/ole">
            <p:oleObj spid="_x0000_s3879" name="文档" r:id="rId7" imgW="336516" imgH="938575" progId="Word.Document.12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5578279"/>
              </p:ext>
            </p:extLst>
          </p:nvPr>
        </p:nvGraphicFramePr>
        <p:xfrm>
          <a:off x="171450" y="3289300"/>
          <a:ext cx="7962900" cy="1797050"/>
        </p:xfrm>
        <a:graphic>
          <a:graphicData uri="http://schemas.openxmlformats.org/presentationml/2006/ole">
            <p:oleObj spid="_x0000_s3880" name="文档" r:id="rId8" imgW="7961579" imgH="1803904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547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27" descr="说明: E:\贾文\贾文2015\二轮\考前三个月\数学 浙江（理）\-190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4180" y="1585217"/>
            <a:ext cx="4002276" cy="230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02372" y="195486"/>
            <a:ext cx="8597865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因此，根据奇函数的图象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关于原点对称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作出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函数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>
                <a:latin typeface="Times New Roman"/>
                <a:ea typeface="华文细黑"/>
                <a:cs typeface="Times New Roman"/>
              </a:rPr>
              <a:t>上的大致图象如下</a:t>
            </a:r>
            <a:r>
              <a:rPr lang="zh-CN" altLang="zh-CN" sz="26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观察图象可知，要使</a:t>
            </a:r>
            <a:r>
              <a:rPr lang="en-US" altLang="zh-CN" sz="2600" kern="100" dirty="0">
                <a:solidFill>
                  <a:prstClr val="black"/>
                </a:solidFill>
                <a:latin typeface="Cambria Math"/>
                <a:ea typeface="华文细黑"/>
                <a:cs typeface="Cambria Math"/>
              </a:rPr>
              <a:t>∀</a:t>
            </a:r>
            <a:r>
              <a:rPr lang="en-US" altLang="zh-CN" sz="2600" i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 err="1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∈</a:t>
            </a:r>
            <a:r>
              <a:rPr lang="en-US" altLang="zh-CN" sz="2600" b="1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R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f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则需满足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6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6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6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≤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6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6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6647645"/>
              </p:ext>
            </p:extLst>
          </p:nvPr>
        </p:nvGraphicFramePr>
        <p:xfrm>
          <a:off x="278403" y="3313409"/>
          <a:ext cx="2917825" cy="1112837"/>
        </p:xfrm>
        <a:graphic>
          <a:graphicData uri="http://schemas.openxmlformats.org/presentationml/2006/ole">
            <p:oleObj spid="_x0000_s4227" name="文档" r:id="rId4" imgW="2918873" imgH="1114174" progId="Word.Document.12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04294" y="4177505"/>
            <a:ext cx="1407758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600" b="1" kern="100" dirty="0">
                <a:solidFill>
                  <a:srgbClr val="0066FF"/>
                </a:solidFill>
                <a:latin typeface="Times New Roman"/>
                <a:ea typeface="微软雅黑"/>
                <a:cs typeface="Times New Roman"/>
              </a:rPr>
              <a:t>答案　</a:t>
            </a:r>
            <a:r>
              <a:rPr lang="en-US" altLang="zh-CN" sz="26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6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87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1778</Words>
  <Application>Microsoft Office PowerPoint</Application>
  <PresentationFormat>全屏显示(16:9)</PresentationFormat>
  <Paragraphs>454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Office 主题</vt:lpstr>
      <vt:lpstr>文档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XKW</cp:lastModifiedBy>
  <cp:revision>698</cp:revision>
  <dcterms:modified xsi:type="dcterms:W3CDTF">2016-03-03T00:40:18Z</dcterms:modified>
</cp:coreProperties>
</file>