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68" r:id="rId4"/>
    <p:sldId id="271" r:id="rId5"/>
    <p:sldId id="276" r:id="rId6"/>
    <p:sldId id="272" r:id="rId7"/>
    <p:sldId id="273" r:id="rId8"/>
    <p:sldId id="262" r:id="rId9"/>
    <p:sldId id="260" r:id="rId10"/>
    <p:sldId id="261" r:id="rId11"/>
    <p:sldId id="265" r:id="rId12"/>
    <p:sldId id="266" r:id="rId13"/>
    <p:sldId id="267" r:id="rId14"/>
    <p:sldId id="274" r:id="rId15"/>
    <p:sldId id="27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DE977-6CF2-4D21-9898-1CD71022C49C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13D2-51B9-41EC-B212-6350C70B8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4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0FD673-4842-492E-8B2C-59F47E8EA8B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2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1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 userDrawn="1"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chemeClr val="accent1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038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 userDrawn="1"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chemeClr val="accent1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654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 userDrawn="1"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chemeClr val="accent1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84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8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3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3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5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6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0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5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8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__5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E:\&#20113;&#30424;&#21516;&#27493;&#25991;&#20214;&#22841;\&#25945;&#23398;\&#28145;&#23454;\&#35838;&#20214;\&#39640;&#20108;&#19978;\&#29289;&#29702;&#25945;&#23398;\&#36873;&#20462;3-1&#65288;&#20840;&#21697;&#65289;\XM19.TI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zh-CN" altLang="en-US" dirty="0" smtClean="0"/>
              <a:t>图象相关题目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661988" y="877888"/>
          <a:ext cx="7835900" cy="576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启用了宏的模板" r:id="rId3" imgW="7835565" imgH="5766522" progId="Word.DocumentMacroEnabled.12">
                  <p:embed/>
                </p:oleObj>
              </mc:Choice>
              <mc:Fallback>
                <p:oleObj name="启用了宏的模板" r:id="rId3" imgW="7835565" imgH="5766522" progId="Word.DocumentMacroEnabled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877888"/>
                        <a:ext cx="7835900" cy="576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899624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627455"/>
              </p:ext>
            </p:extLst>
          </p:nvPr>
        </p:nvGraphicFramePr>
        <p:xfrm>
          <a:off x="143212" y="114548"/>
          <a:ext cx="8509769" cy="525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Document" r:id="rId3" imgW="8225183" imgH="5142717" progId="Word.Document.8">
                  <p:embed/>
                </p:oleObj>
              </mc:Choice>
              <mc:Fallback>
                <p:oleObj name="Document" r:id="rId3" imgW="8225183" imgH="51427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12" y="114548"/>
                        <a:ext cx="8509769" cy="5258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62892"/>
              </p:ext>
            </p:extLst>
          </p:nvPr>
        </p:nvGraphicFramePr>
        <p:xfrm>
          <a:off x="971600" y="4293096"/>
          <a:ext cx="7118834" cy="239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Document" r:id="rId5" imgW="8201014" imgH="2773993" progId="Word.Document.8">
                  <p:embed/>
                </p:oleObj>
              </mc:Choice>
              <mc:Fallback>
                <p:oleObj name="Document" r:id="rId5" imgW="8201014" imgH="27739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293096"/>
                        <a:ext cx="7118834" cy="2399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36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154452"/>
              </p:ext>
            </p:extLst>
          </p:nvPr>
        </p:nvGraphicFramePr>
        <p:xfrm>
          <a:off x="160185" y="332656"/>
          <a:ext cx="8963192" cy="4759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Document" r:id="rId3" imgW="8201014" imgH="4358824" progId="Word.Document.8">
                  <p:embed/>
                </p:oleObj>
              </mc:Choice>
              <mc:Fallback>
                <p:oleObj name="Document" r:id="rId3" imgW="8201014" imgH="43588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85" y="332656"/>
                        <a:ext cx="8963192" cy="47594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9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>
            <p:extLst/>
          </p:nvPr>
        </p:nvGraphicFramePr>
        <p:xfrm>
          <a:off x="642910" y="987184"/>
          <a:ext cx="798830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3" imgW="8201014" imgH="4953225" progId="Word.Document.8">
                  <p:embed/>
                </p:oleObj>
              </mc:Choice>
              <mc:Fallback>
                <p:oleObj name="Document" r:id="rId3" imgW="8201014" imgH="49532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987184"/>
                        <a:ext cx="7988300" cy="481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68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>
            <p:extLst/>
          </p:nvPr>
        </p:nvGraphicFramePr>
        <p:xfrm>
          <a:off x="179512" y="2132856"/>
          <a:ext cx="8780923" cy="2540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8201014" imgH="2377606" progId="Word.Document.8">
                  <p:embed/>
                </p:oleObj>
              </mc:Choice>
              <mc:Fallback>
                <p:oleObj name="Document" r:id="rId4" imgW="8201014" imgH="2377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132856"/>
                        <a:ext cx="8780923" cy="2540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19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2"/>
          <p:cNvGraphicFramePr>
            <a:graphicFrameLocks noChangeAspect="1"/>
          </p:cNvGraphicFramePr>
          <p:nvPr/>
        </p:nvGraphicFramePr>
        <p:xfrm>
          <a:off x="571500" y="1357313"/>
          <a:ext cx="798830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8201014" imgH="4953225" progId="Word.Document.8">
                  <p:embed/>
                </p:oleObj>
              </mc:Choice>
              <mc:Fallback>
                <p:oleObj name="Document" r:id="rId3" imgW="8201014" imgH="49532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357313"/>
                        <a:ext cx="7988300" cy="481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0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116632"/>
            <a:ext cx="88569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为某电场中一条直线上的两个点，现将正点电荷从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点静止释放，仅在电场力作用下运动一段距离到达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点，其电势能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随位移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的变化关系如图所示．从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过程中，下列说法正确的是（　　）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．电场力对电荷一直做正功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．电势一直升高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．电荷所受电场力先减小后增大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．电荷所受电场力先增大后减小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2" name="Picture 8" descr="满分5 manfen5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85118"/>
            <a:ext cx="642564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284426" y="2185700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08712" y="3085891"/>
            <a:ext cx="2267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图像中斜率表示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34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55" y="5085184"/>
            <a:ext cx="3895104" cy="175300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-14875"/>
            <a:ext cx="9036496" cy="5820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北京校级期中）物理图象能简明、形象地反映某物理量随另一物理量变化的规律，故图象法在物理中有广泛的应用．如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v-t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图象切线的斜率反映的是物体的加速度，所围的“面积”反映的是物体运动的位移．如右图所示，是一静电场中电势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的分布图象．已知该静电场的场强方向平行于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轴，图中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为已知量．以下判断正确的是（　　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区域，分布着沿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正方向的电场，电场强度逐渐减小 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区域，分布着沿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负方向的电场，电场强度恒定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一个带负电的粒子（电量为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位置出发，初动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轴上运动，则其能达到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轴正方向最远位置为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x=d/2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．一个带负电的粒子（电量为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，质量为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）在电场中从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位置出发，初动能为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qφ0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轴上运动，此粒子运动的周期为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789" y="2924944"/>
            <a:ext cx="888939" cy="5986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861" y="3490870"/>
            <a:ext cx="492898" cy="7302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789" y="4819778"/>
            <a:ext cx="1080120" cy="70507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11896" y="1844824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6647" y="5949528"/>
            <a:ext cx="402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图像中斜率表示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63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如图甲所示， 是电场中的一条直线．电子以某一初速度从 点出发，仅在电场力作用下沿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运动到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点，其 图像如图乙所示，关于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两点的电场强度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和电势 的关系，下列判断正确的是：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3716436"/>
            <a:ext cx="2648296" cy="2880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3" y="4400809"/>
            <a:ext cx="5512098" cy="15121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23384" y="3284984"/>
            <a:ext cx="884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0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4" b="31141"/>
          <a:stretch/>
        </p:blipFill>
        <p:spPr>
          <a:xfrm>
            <a:off x="449425" y="0"/>
            <a:ext cx="8208912" cy="6783700"/>
          </a:xfrm>
        </p:spPr>
      </p:pic>
      <p:sp>
        <p:nvSpPr>
          <p:cNvPr id="5" name="文本框 4"/>
          <p:cNvSpPr txBox="1"/>
          <p:nvPr/>
        </p:nvSpPr>
        <p:spPr>
          <a:xfrm>
            <a:off x="7596336" y="2420888"/>
            <a:ext cx="1450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7756"/>
            <a:ext cx="903649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．电荷量为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1×10</a:t>
            </a:r>
            <a:r>
              <a:rPr kumimoji="0" lang="zh-CN" altLang="en-US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的带正电小物块置于粗糙的绝缘水平面上，所在空间存在沿水平方向的匀强电场，场强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与时间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的关系及物块速度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与时间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的关系如图所示，若重力加速度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 m/s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，求：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7" name="Picture 1" descr="E:\云盘同步文件夹\教学\深实\课件\高二上\物理教学\选修3-1（全品）\XM19.T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24944"/>
            <a:ext cx="525550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7504" y="4437112"/>
            <a:ext cx="9036496" cy="26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物块的质量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物块与水平面之间的动摩擦因数．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物块运动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s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过程中电势能的改变量．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1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0648"/>
            <a:ext cx="958647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 bwMode="auto">
          <a:xfrm>
            <a:off x="-324544" y="249312"/>
            <a:ext cx="9577064" cy="507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indent="558800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命题二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电势差、静电力的功与功能关系的综合应用</a:t>
            </a:r>
            <a:endParaRPr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 algn="ctr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经典例题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如图所示，光滑绝缘细杆</a:t>
            </a: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58800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竖直放置，它与以正电荷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为圆心</a:t>
            </a: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58800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的某圆交于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两点，质量为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58800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带电荷量为－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的有孔小球从杆上</a:t>
            </a: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58800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点无初速度下滑，已知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≪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58800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，小球滑到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点时的速度大</a:t>
            </a: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58800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小为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，求：</a:t>
            </a:r>
          </a:p>
          <a:p>
            <a:pPr indent="558800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小球由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的过程中静电力做的功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indent="558800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两点间的电势差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0" name="图片 2" descr="44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85155"/>
            <a:ext cx="2088232" cy="276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3" descr="手指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" y="332656"/>
            <a:ext cx="7016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141060"/>
              </p:ext>
            </p:extLst>
          </p:nvPr>
        </p:nvGraphicFramePr>
        <p:xfrm>
          <a:off x="1544162" y="4191074"/>
          <a:ext cx="1515669" cy="133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启用了宏的模板" r:id="rId5" imgW="1282598" imgH="1130479" progId="Word.DocumentMacroEnabled.12">
                  <p:embed/>
                </p:oleObj>
              </mc:Choice>
              <mc:Fallback>
                <p:oleObj name="启用了宏的模板" r:id="rId5" imgW="1282598" imgH="1130479" progId="Word.DocumentMacroEnabled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162" y="4191074"/>
                        <a:ext cx="1515669" cy="13355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7555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4294967295"/>
          </p:nvPr>
        </p:nvSpPr>
        <p:spPr bwMode="auto">
          <a:xfrm>
            <a:off x="357188" y="1071563"/>
            <a:ext cx="8286750" cy="507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审题指导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抓关键点</a:t>
            </a:r>
            <a:endParaRPr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找突破口</a:t>
            </a:r>
            <a:endParaRPr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过程中，用动能定理求电场力的功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800" b="1" i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800" b="1" i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，据电势差的定义式可求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800" b="1" i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35536"/>
              </p:ext>
            </p:extLst>
          </p:nvPr>
        </p:nvGraphicFramePr>
        <p:xfrm>
          <a:off x="357188" y="2276872"/>
          <a:ext cx="8679308" cy="1806168"/>
        </p:xfrm>
        <a:graphic>
          <a:graphicData uri="http://schemas.openxmlformats.org/drawingml/2006/table">
            <a:tbl>
              <a:tblPr/>
              <a:tblGrid>
                <a:gridCol w="4208150"/>
                <a:gridCol w="4471158"/>
              </a:tblGrid>
              <a:tr h="503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关键点</a:t>
                      </a:r>
                      <a:endParaRPr kumimoji="0" 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获取信息</a:t>
                      </a:r>
                      <a:endParaRPr kumimoji="0" 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≪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Q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可视为点电荷</a:t>
                      </a:r>
                      <a:endParaRPr kumimoji="0" 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在以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为圆心的圆周上</a:t>
                      </a:r>
                      <a:endParaRPr kumimoji="0" 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两点等电势，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kumimoji="0" lang="en-US" altLang="zh-CN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kumimoji="0" lang="en-US" altLang="zh-CN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endParaRPr kumimoji="0" lang="zh-CN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90842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399</Words>
  <Application>Microsoft Office PowerPoint</Application>
  <PresentationFormat>全屏显示(4:3)</PresentationFormat>
  <Paragraphs>52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主题​​</vt:lpstr>
      <vt:lpstr>Document</vt:lpstr>
      <vt:lpstr>启用了宏的模板</vt:lpstr>
      <vt:lpstr>与图象相关题目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15</cp:revision>
  <dcterms:created xsi:type="dcterms:W3CDTF">2016-10-20T01:04:39Z</dcterms:created>
  <dcterms:modified xsi:type="dcterms:W3CDTF">2016-10-31T00:39:30Z</dcterms:modified>
</cp:coreProperties>
</file>