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4" r:id="rId2"/>
    <p:sldId id="286" r:id="rId3"/>
    <p:sldId id="287" r:id="rId4"/>
    <p:sldId id="259" r:id="rId5"/>
    <p:sldId id="260" r:id="rId6"/>
    <p:sldId id="258" r:id="rId7"/>
    <p:sldId id="288" r:id="rId8"/>
    <p:sldId id="293" r:id="rId9"/>
    <p:sldId id="261" r:id="rId10"/>
    <p:sldId id="281" r:id="rId11"/>
    <p:sldId id="283" r:id="rId12"/>
    <p:sldId id="294" r:id="rId13"/>
    <p:sldId id="295" r:id="rId14"/>
    <p:sldId id="297" r:id="rId15"/>
    <p:sldId id="268" r:id="rId16"/>
    <p:sldId id="269" r:id="rId17"/>
    <p:sldId id="270" r:id="rId18"/>
    <p:sldId id="272" r:id="rId19"/>
    <p:sldId id="273" r:id="rId20"/>
    <p:sldId id="290" r:id="rId21"/>
    <p:sldId id="291" r:id="rId22"/>
    <p:sldId id="292" r:id="rId23"/>
    <p:sldId id="274" r:id="rId24"/>
    <p:sldId id="276" r:id="rId25"/>
    <p:sldId id="278" r:id="rId26"/>
    <p:sldId id="279" r:id="rId27"/>
    <p:sldId id="289" r:id="rId28"/>
    <p:sldId id="280" r:id="rId29"/>
    <p:sldId id="26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DE0F4-C34B-4C8B-BDA0-4644636FABA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8034-FD23-41AB-9367-28B82EE8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7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273F15-D45E-4A8A-901D-5649EB6D0CA6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858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C7B680-4D13-4172-A853-4E38119E176A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9487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7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8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2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8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0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46CF-CCCC-47EA-AAF7-204046394D0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DB3C-237E-4DE4-88FF-EA3CE4E28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6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8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__9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1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1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__15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__16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18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19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3.doc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1.doc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5" Type="http://schemas.openxmlformats.org/officeDocument/2006/relationships/oleObject" Target="../embeddings/Microsoft_Word_97_-_2003___20.doc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__22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24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25.doc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__26.doc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4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&#39640;&#20108;\&#39640;&#20108;&#25945;&#26696;\&#39640;&#20108;&#39064;\&#30005;&#21183;&#33021;%20&#30005;&#21183;%20&#30005;&#21183;&#24046;&#183;&#20363;&#39064;&#20998;&#26512;.files\image001.gi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__5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186" name="Text Box 2"/>
          <p:cNvSpPr txBox="1">
            <a:spLocks noChangeArrowheads="1"/>
          </p:cNvSpPr>
          <p:nvPr/>
        </p:nvSpPr>
        <p:spPr bwMode="auto">
          <a:xfrm>
            <a:off x="875619" y="874713"/>
            <a:ext cx="6429376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．电势差和电场强度的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关系</a:t>
            </a:r>
            <a:endParaRPr lang="zh-CN" altLang="en-US" sz="26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733614"/>
              </p:ext>
            </p:extLst>
          </p:nvPr>
        </p:nvGraphicFramePr>
        <p:xfrm>
          <a:off x="560614" y="1621971"/>
          <a:ext cx="7988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8212524" imgH="2113707" progId="Word.Document.8">
                  <p:embed/>
                </p:oleObj>
              </mc:Choice>
              <mc:Fallback>
                <p:oleObj name="Document" r:id="rId4" imgW="8212524" imgH="21137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14" y="1621971"/>
                        <a:ext cx="79883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696014"/>
              </p:ext>
            </p:extLst>
          </p:nvPr>
        </p:nvGraphicFramePr>
        <p:xfrm>
          <a:off x="560614" y="3937679"/>
          <a:ext cx="7988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7" imgW="8201014" imgH="2377606" progId="Word.Document.8">
                  <p:embed/>
                </p:oleObj>
              </mc:Choice>
              <mc:Fallback>
                <p:oleObj name="Document" r:id="rId7" imgW="8201014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14" y="3937679"/>
                        <a:ext cx="79883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6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1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49404"/>
              </p:ext>
            </p:extLst>
          </p:nvPr>
        </p:nvGraphicFramePr>
        <p:xfrm>
          <a:off x="832986" y="501878"/>
          <a:ext cx="7964592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8225183" imgH="4153346" progId="Word.Document.8">
                  <p:embed/>
                </p:oleObj>
              </mc:Choice>
              <mc:Fallback>
                <p:oleObj name="Document" r:id="rId4" imgW="8225183" imgH="4153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86" y="501878"/>
                        <a:ext cx="7964592" cy="4033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785787"/>
              </p:ext>
            </p:extLst>
          </p:nvPr>
        </p:nvGraphicFramePr>
        <p:xfrm>
          <a:off x="185739" y="4394200"/>
          <a:ext cx="7988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7" imgW="8201014" imgH="2377606" progId="Word.Document.8">
                  <p:embed/>
                </p:oleObj>
              </mc:Choice>
              <mc:Fallback>
                <p:oleObj name="Document" r:id="rId7" imgW="8201014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9" y="4394200"/>
                        <a:ext cx="79883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1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647700" y="2362200"/>
          <a:ext cx="7988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8201014" imgH="2377606" progId="Word.Document.8">
                  <p:embed/>
                </p:oleObj>
              </mc:Choice>
              <mc:Fallback>
                <p:oleObj name="Document" r:id="rId4" imgW="8201014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362200"/>
                        <a:ext cx="79883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8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13380"/>
              </p:ext>
            </p:extLst>
          </p:nvPr>
        </p:nvGraphicFramePr>
        <p:xfrm>
          <a:off x="549729" y="882424"/>
          <a:ext cx="79883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8201014" imgH="3566409" progId="Word.Document.8">
                  <p:embed/>
                </p:oleObj>
              </mc:Choice>
              <mc:Fallback>
                <p:oleObj name="Document" r:id="rId4" imgW="8201014" imgH="3566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29" y="882424"/>
                        <a:ext cx="798830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08868"/>
              </p:ext>
            </p:extLst>
          </p:nvPr>
        </p:nvGraphicFramePr>
        <p:xfrm>
          <a:off x="747032" y="5065939"/>
          <a:ext cx="7988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7" imgW="8216121" imgH="821577" progId="Word.Document.8">
                  <p:embed/>
                </p:oleObj>
              </mc:Choice>
              <mc:Fallback>
                <p:oleObj name="Document" r:id="rId7" imgW="8216121" imgH="8215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32" y="5065939"/>
                        <a:ext cx="79883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94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521995"/>
              </p:ext>
            </p:extLst>
          </p:nvPr>
        </p:nvGraphicFramePr>
        <p:xfrm>
          <a:off x="653823" y="555852"/>
          <a:ext cx="79883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8201014" imgH="3764422" progId="Word.Document.8">
                  <p:embed/>
                </p:oleObj>
              </mc:Choice>
              <mc:Fallback>
                <p:oleObj name="Document" r:id="rId4" imgW="8201014" imgH="3764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23" y="555852"/>
                        <a:ext cx="79883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93844"/>
              </p:ext>
            </p:extLst>
          </p:nvPr>
        </p:nvGraphicFramePr>
        <p:xfrm>
          <a:off x="653823" y="4299858"/>
          <a:ext cx="7988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7" imgW="8201014" imgH="2377606" progId="Word.Document.8">
                  <p:embed/>
                </p:oleObj>
              </mc:Choice>
              <mc:Fallback>
                <p:oleObj name="Document" r:id="rId7" imgW="8201014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23" y="4299858"/>
                        <a:ext cx="79883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647700" y="2362200"/>
          <a:ext cx="7988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8201014" imgH="2377606" progId="Word.Document.8">
                  <p:embed/>
                </p:oleObj>
              </mc:Choice>
              <mc:Fallback>
                <p:oleObj name="Document" r:id="rId4" imgW="8201014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362200"/>
                        <a:ext cx="79883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9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366337"/>
              </p:ext>
            </p:extLst>
          </p:nvPr>
        </p:nvGraphicFramePr>
        <p:xfrm>
          <a:off x="536575" y="1925638"/>
          <a:ext cx="80581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8643296" imgH="3909687" progId="Word.Document.8">
                  <p:embed/>
                </p:oleObj>
              </mc:Choice>
              <mc:Fallback>
                <p:oleObj name="Document" r:id="rId4" imgW="8643296" imgH="3909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925638"/>
                        <a:ext cx="8058150" cy="365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8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642938" y="2214563"/>
          <a:ext cx="79883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8201014" imgH="2773993" progId="Word.Document.8">
                  <p:embed/>
                </p:oleObj>
              </mc:Choice>
              <mc:Fallback>
                <p:oleObj name="Document" r:id="rId4" imgW="8201014" imgH="2773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214563"/>
                        <a:ext cx="79883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78483"/>
              </p:ext>
            </p:extLst>
          </p:nvPr>
        </p:nvGraphicFramePr>
        <p:xfrm>
          <a:off x="512309" y="615043"/>
          <a:ext cx="79883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4" imgW="8225183" imgH="4153705" progId="Word.Document.8">
                  <p:embed/>
                </p:oleObj>
              </mc:Choice>
              <mc:Fallback>
                <p:oleObj name="Document" r:id="rId4" imgW="8225183" imgH="41537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09" y="615043"/>
                        <a:ext cx="7988300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18061"/>
              </p:ext>
            </p:extLst>
          </p:nvPr>
        </p:nvGraphicFramePr>
        <p:xfrm>
          <a:off x="512309" y="5040086"/>
          <a:ext cx="7988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7" imgW="8216121" imgH="1226245" progId="Word.Document.8">
                  <p:embed/>
                </p:oleObj>
              </mc:Choice>
              <mc:Fallback>
                <p:oleObj name="Document" r:id="rId7" imgW="8216121" imgH="12262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09" y="5040086"/>
                        <a:ext cx="79883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3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01540"/>
              </p:ext>
            </p:extLst>
          </p:nvPr>
        </p:nvGraphicFramePr>
        <p:xfrm>
          <a:off x="571500" y="1500188"/>
          <a:ext cx="79883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8225183" imgH="4944340" progId="Word.Document.8">
                  <p:embed/>
                </p:oleObj>
              </mc:Choice>
              <mc:Fallback>
                <p:oleObj name="Document" r:id="rId4" imgW="82251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500188"/>
                        <a:ext cx="7988300" cy="481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642938" y="1857375"/>
          <a:ext cx="79883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8201014" imgH="3764422" progId="Word.Document.8">
                  <p:embed/>
                </p:oleObj>
              </mc:Choice>
              <mc:Fallback>
                <p:oleObj name="Document" r:id="rId4" imgW="8201014" imgH="3764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857375"/>
                        <a:ext cx="79883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62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33143"/>
              </p:ext>
            </p:extLst>
          </p:nvPr>
        </p:nvGraphicFramePr>
        <p:xfrm>
          <a:off x="331238" y="402772"/>
          <a:ext cx="8474172" cy="530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8225183" imgH="5142717" progId="Word.Document.8">
                  <p:embed/>
                </p:oleObj>
              </mc:Choice>
              <mc:Fallback>
                <p:oleObj name="Document" r:id="rId4" imgW="8225183" imgH="5142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38" y="402772"/>
                        <a:ext cx="8474172" cy="5308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4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81359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dirty="0"/>
              <a:t> </a:t>
            </a:r>
            <a:r>
              <a:rPr kumimoji="0" lang="en-US" altLang="zh-CN" dirty="0" smtClean="0">
                <a:solidFill>
                  <a:srgbClr val="FF00FF"/>
                </a:solidFill>
              </a:rPr>
              <a:t>【</a:t>
            </a:r>
            <a:r>
              <a:rPr kumimoji="0" lang="zh-CN" altLang="en-US" dirty="0" smtClean="0">
                <a:solidFill>
                  <a:srgbClr val="FF00FF"/>
                </a:solidFill>
              </a:rPr>
              <a:t>例</a:t>
            </a:r>
            <a:r>
              <a:rPr kumimoji="0" lang="en-US" altLang="zh-CN" dirty="0" smtClean="0">
                <a:solidFill>
                  <a:srgbClr val="FF00FF"/>
                </a:solidFill>
              </a:rPr>
              <a:t>7】</a:t>
            </a:r>
            <a:r>
              <a:rPr kumimoji="0" lang="en-US" altLang="zh-CN" dirty="0" smtClean="0"/>
              <a:t> </a:t>
            </a:r>
            <a:r>
              <a:rPr kumimoji="0" lang="zh-CN" altLang="en-US" dirty="0">
                <a:solidFill>
                  <a:srgbClr val="0000FF"/>
                </a:solidFill>
              </a:rPr>
              <a:t>（</a:t>
            </a:r>
            <a:r>
              <a:rPr kumimoji="0" lang="en-US" altLang="zh-CN" dirty="0">
                <a:solidFill>
                  <a:srgbClr val="0000FF"/>
                </a:solidFill>
              </a:rPr>
              <a:t>2008</a:t>
            </a:r>
            <a:r>
              <a:rPr kumimoji="0" lang="zh-CN" altLang="en-US" dirty="0">
                <a:solidFill>
                  <a:srgbClr val="0000FF"/>
                </a:solidFill>
              </a:rPr>
              <a:t>年江苏省  物理 </a:t>
            </a:r>
            <a:r>
              <a:rPr kumimoji="0" lang="en-US" altLang="zh-CN" dirty="0">
                <a:solidFill>
                  <a:srgbClr val="0000FF"/>
                </a:solidFill>
              </a:rPr>
              <a:t>6</a:t>
            </a:r>
            <a:r>
              <a:rPr kumimoji="0" lang="zh-CN" altLang="en-US" dirty="0">
                <a:solidFill>
                  <a:srgbClr val="0000FF"/>
                </a:solidFill>
              </a:rPr>
              <a:t>）</a:t>
            </a:r>
            <a:r>
              <a:rPr kumimoji="0" lang="zh-CN" altLang="en-US" dirty="0"/>
              <a:t>如图所示，实线为电场线，虚线为等势线，且</a:t>
            </a:r>
            <a:r>
              <a:rPr kumimoji="0" lang="en-US" altLang="zh-CN" i="1" dirty="0"/>
              <a:t>AB</a:t>
            </a:r>
            <a:r>
              <a:rPr kumimoji="0" lang="en-US" altLang="zh-CN" dirty="0"/>
              <a:t>=</a:t>
            </a:r>
            <a:r>
              <a:rPr kumimoji="0" lang="en-US" altLang="zh-CN" i="1" dirty="0"/>
              <a:t>BC</a:t>
            </a:r>
            <a:r>
              <a:rPr kumimoji="0" lang="zh-CN" altLang="en-US" dirty="0"/>
              <a:t>，电场中的</a:t>
            </a:r>
            <a:r>
              <a:rPr kumimoji="0" lang="en-US" altLang="zh-CN" i="1" dirty="0"/>
              <a:t>A</a:t>
            </a:r>
            <a:r>
              <a:rPr kumimoji="0" lang="zh-CN" altLang="en-US" dirty="0"/>
              <a:t>、</a:t>
            </a:r>
            <a:r>
              <a:rPr kumimoji="0" lang="en-US" altLang="zh-CN" i="1" dirty="0"/>
              <a:t>B</a:t>
            </a:r>
            <a:r>
              <a:rPr kumimoji="0" lang="zh-CN" altLang="en-US" dirty="0"/>
              <a:t>、</a:t>
            </a:r>
            <a:r>
              <a:rPr kumimoji="0" lang="en-US" altLang="zh-CN" i="1" dirty="0"/>
              <a:t>C</a:t>
            </a:r>
            <a:r>
              <a:rPr kumimoji="0" lang="zh-CN" altLang="en-US" dirty="0"/>
              <a:t>三点的场强分别为</a:t>
            </a:r>
            <a:r>
              <a:rPr kumimoji="0" lang="en-US" altLang="zh-CN" i="1" dirty="0"/>
              <a:t>E</a:t>
            </a:r>
            <a:r>
              <a:rPr kumimoji="0" lang="en-US" altLang="zh-CN" baseline="-25000" dirty="0"/>
              <a:t>A</a:t>
            </a:r>
            <a:r>
              <a:rPr kumimoji="0" lang="zh-CN" altLang="en-US" dirty="0"/>
              <a:t>、</a:t>
            </a:r>
            <a:r>
              <a:rPr kumimoji="0" lang="en-US" altLang="zh-CN" i="1" dirty="0"/>
              <a:t>E</a:t>
            </a:r>
            <a:r>
              <a:rPr kumimoji="0" lang="en-US" altLang="zh-CN" baseline="-25000" dirty="0"/>
              <a:t>B</a:t>
            </a:r>
            <a:r>
              <a:rPr kumimoji="0" lang="zh-CN" altLang="en-US" dirty="0"/>
              <a:t>、</a:t>
            </a:r>
            <a:r>
              <a:rPr kumimoji="0" lang="en-US" altLang="zh-CN" i="1" dirty="0"/>
              <a:t>E</a:t>
            </a:r>
            <a:r>
              <a:rPr kumimoji="0" lang="en-US" altLang="zh-CN" baseline="-25000" dirty="0"/>
              <a:t>C</a:t>
            </a:r>
            <a:r>
              <a:rPr kumimoji="0" lang="zh-CN" altLang="en-US" dirty="0"/>
              <a:t>，电势分别为</a:t>
            </a:r>
            <a:r>
              <a:rPr kumimoji="0" lang="en-US" altLang="zh-CN" i="1" dirty="0" err="1"/>
              <a:t>φ</a:t>
            </a:r>
            <a:r>
              <a:rPr kumimoji="0" lang="en-US" altLang="zh-CN" baseline="-25000" dirty="0" err="1"/>
              <a:t>A</a:t>
            </a:r>
            <a:r>
              <a:rPr kumimoji="0" lang="zh-CN" altLang="en-US" dirty="0"/>
              <a:t>、</a:t>
            </a:r>
            <a:r>
              <a:rPr kumimoji="0" lang="en-US" altLang="zh-CN" i="1" dirty="0" err="1"/>
              <a:t>φ</a:t>
            </a:r>
            <a:r>
              <a:rPr kumimoji="0" lang="en-US" altLang="zh-CN" baseline="-25000" dirty="0" err="1"/>
              <a:t>B</a:t>
            </a:r>
            <a:r>
              <a:rPr kumimoji="0" lang="zh-CN" altLang="en-US" dirty="0"/>
              <a:t>、</a:t>
            </a:r>
            <a:r>
              <a:rPr kumimoji="0" lang="en-US" altLang="zh-CN" i="1" dirty="0" err="1"/>
              <a:t>φ</a:t>
            </a:r>
            <a:r>
              <a:rPr kumimoji="0" lang="en-US" altLang="zh-CN" baseline="-25000" dirty="0" err="1"/>
              <a:t>C</a:t>
            </a:r>
            <a:r>
              <a:rPr kumimoji="0" lang="zh-CN" altLang="en-US" dirty="0"/>
              <a:t>，</a:t>
            </a:r>
            <a:r>
              <a:rPr kumimoji="0" lang="en-US" altLang="zh-CN" i="1" dirty="0"/>
              <a:t>AB</a:t>
            </a:r>
            <a:r>
              <a:rPr kumimoji="0" lang="zh-CN" altLang="en-US" dirty="0"/>
              <a:t>、</a:t>
            </a:r>
            <a:r>
              <a:rPr kumimoji="0" lang="en-US" altLang="zh-CN" i="1" dirty="0"/>
              <a:t>BC</a:t>
            </a:r>
            <a:r>
              <a:rPr kumimoji="0" lang="zh-CN" altLang="en-US" dirty="0"/>
              <a:t>间的电势差分别为</a:t>
            </a:r>
            <a:r>
              <a:rPr kumimoji="0" lang="en-US" altLang="zh-CN" i="1" dirty="0"/>
              <a:t>U</a:t>
            </a:r>
            <a:r>
              <a:rPr kumimoji="0" lang="en-US" altLang="zh-CN" baseline="-25000" dirty="0"/>
              <a:t>AB</a:t>
            </a:r>
            <a:r>
              <a:rPr kumimoji="0" lang="zh-CN" altLang="en-US" dirty="0"/>
              <a:t>、</a:t>
            </a:r>
            <a:r>
              <a:rPr kumimoji="0" lang="en-US" altLang="zh-CN" i="1" dirty="0"/>
              <a:t>U</a:t>
            </a:r>
            <a:r>
              <a:rPr kumimoji="0" lang="en-US" altLang="zh-CN" baseline="-25000" dirty="0"/>
              <a:t>BC</a:t>
            </a:r>
            <a:r>
              <a:rPr kumimoji="0" lang="zh-CN" altLang="en-US" dirty="0"/>
              <a:t>，则下列关系中正确的有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/>
              <a:t>     </a:t>
            </a:r>
            <a:r>
              <a:rPr kumimoji="0" lang="en-US" altLang="zh-CN" dirty="0" err="1"/>
              <a:t>A.</a:t>
            </a:r>
            <a:r>
              <a:rPr kumimoji="0" lang="en-US" altLang="zh-CN" i="1" dirty="0" err="1"/>
              <a:t>φ</a:t>
            </a:r>
            <a:r>
              <a:rPr kumimoji="0" lang="en-US" altLang="zh-CN" baseline="-25000" dirty="0" err="1"/>
              <a:t>A</a:t>
            </a:r>
            <a:r>
              <a:rPr kumimoji="0" lang="en-US" altLang="zh-CN" dirty="0"/>
              <a:t> </a:t>
            </a:r>
            <a:r>
              <a:rPr kumimoji="0" lang="zh-CN" altLang="en-US" i="1" dirty="0"/>
              <a:t>＞</a:t>
            </a:r>
            <a:r>
              <a:rPr kumimoji="0" lang="zh-CN" altLang="en-US" dirty="0"/>
              <a:t> </a:t>
            </a:r>
            <a:r>
              <a:rPr kumimoji="0" lang="en-US" altLang="zh-CN" i="1" dirty="0" err="1"/>
              <a:t>φ</a:t>
            </a:r>
            <a:r>
              <a:rPr kumimoji="0" lang="en-US" altLang="zh-CN" baseline="-25000" dirty="0" err="1"/>
              <a:t>B</a:t>
            </a:r>
            <a:r>
              <a:rPr kumimoji="0" lang="en-US" altLang="zh-CN" dirty="0"/>
              <a:t> </a:t>
            </a:r>
            <a:r>
              <a:rPr kumimoji="0" lang="zh-CN" altLang="en-US" i="1" dirty="0"/>
              <a:t>＞</a:t>
            </a:r>
            <a:r>
              <a:rPr kumimoji="0" lang="zh-CN" altLang="en-US" dirty="0"/>
              <a:t> </a:t>
            </a:r>
            <a:r>
              <a:rPr kumimoji="0" lang="en-US" altLang="zh-CN" i="1" dirty="0" err="1"/>
              <a:t>φ</a:t>
            </a:r>
            <a:r>
              <a:rPr kumimoji="0" lang="en-US" altLang="zh-CN" baseline="-25000" dirty="0" err="1"/>
              <a:t>C</a:t>
            </a:r>
            <a:r>
              <a:rPr kumimoji="0" lang="zh-CN" altLang="en-US" dirty="0"/>
              <a:t>　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/>
              <a:t>     </a:t>
            </a:r>
            <a:r>
              <a:rPr kumimoji="0" lang="en-US" altLang="zh-CN" dirty="0"/>
              <a:t>B. </a:t>
            </a:r>
            <a:r>
              <a:rPr kumimoji="0" lang="en-US" altLang="zh-CN" i="1" dirty="0"/>
              <a:t>E</a:t>
            </a:r>
            <a:r>
              <a:rPr kumimoji="0" lang="en-US" altLang="zh-CN" baseline="-25000" dirty="0"/>
              <a:t>C</a:t>
            </a:r>
            <a:r>
              <a:rPr kumimoji="0" lang="zh-CN" altLang="en-US" i="1" dirty="0"/>
              <a:t>＞</a:t>
            </a:r>
            <a:r>
              <a:rPr kumimoji="0" lang="en-US" altLang="zh-CN" i="1" dirty="0"/>
              <a:t>E</a:t>
            </a:r>
            <a:r>
              <a:rPr kumimoji="0" lang="en-US" altLang="zh-CN" baseline="-25000" dirty="0"/>
              <a:t>B</a:t>
            </a:r>
            <a:r>
              <a:rPr kumimoji="0" lang="zh-CN" altLang="en-US" i="1" dirty="0"/>
              <a:t>＞</a:t>
            </a:r>
            <a:r>
              <a:rPr kumimoji="0" lang="en-US" altLang="zh-CN" i="1" dirty="0"/>
              <a:t>E</a:t>
            </a:r>
            <a:r>
              <a:rPr kumimoji="0" lang="en-US" altLang="zh-CN" baseline="-25000" dirty="0"/>
              <a:t>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/>
              <a:t>     C.</a:t>
            </a:r>
            <a:r>
              <a:rPr kumimoji="0" lang="en-US" altLang="zh-CN" i="1" dirty="0"/>
              <a:t>U</a:t>
            </a:r>
            <a:r>
              <a:rPr kumimoji="0" lang="en-US" altLang="zh-CN" baseline="-25000" dirty="0"/>
              <a:t>AB</a:t>
            </a:r>
            <a:r>
              <a:rPr kumimoji="0" lang="zh-CN" altLang="en-US" dirty="0"/>
              <a:t>＜</a:t>
            </a:r>
            <a:r>
              <a:rPr kumimoji="0" lang="en-US" altLang="zh-CN" i="1" dirty="0"/>
              <a:t>U</a:t>
            </a:r>
            <a:r>
              <a:rPr kumimoji="0" lang="en-US" altLang="zh-CN" baseline="-25000" dirty="0"/>
              <a:t>BC</a:t>
            </a:r>
            <a:r>
              <a:rPr kumimoji="0" lang="zh-CN" altLang="en-US" dirty="0"/>
              <a:t>　　　　　　　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/>
              <a:t>     </a:t>
            </a:r>
            <a:r>
              <a:rPr kumimoji="0" lang="en-US" altLang="zh-CN" dirty="0"/>
              <a:t>D.</a:t>
            </a:r>
            <a:r>
              <a:rPr kumimoji="0" lang="en-US" altLang="zh-CN" i="1" dirty="0"/>
              <a:t>U</a:t>
            </a:r>
            <a:r>
              <a:rPr kumimoji="0" lang="en-US" altLang="zh-CN" baseline="-25000" dirty="0"/>
              <a:t>AB</a:t>
            </a:r>
            <a:r>
              <a:rPr kumimoji="0" lang="zh-CN" altLang="en-US" dirty="0"/>
              <a:t>＝</a:t>
            </a:r>
            <a:r>
              <a:rPr kumimoji="0" lang="en-US" altLang="zh-CN" i="1" dirty="0"/>
              <a:t>U</a:t>
            </a:r>
            <a:r>
              <a:rPr kumimoji="0" lang="en-US" altLang="zh-CN" baseline="-25000" dirty="0"/>
              <a:t>BC</a:t>
            </a:r>
            <a:endParaRPr kumimoji="0" lang="en-US" altLang="zh-CN" dirty="0">
              <a:solidFill>
                <a:srgbClr val="FF0000"/>
              </a:solidFill>
            </a:endParaRPr>
          </a:p>
        </p:txBody>
      </p:sp>
      <p:pic>
        <p:nvPicPr>
          <p:cNvPr id="28675" name="Picture 4" descr="HWOCRTEMP_ROC50"/>
          <p:cNvPicPr>
            <a:picLocks noChangeAspect="1" noChangeArrowheads="1"/>
          </p:cNvPicPr>
          <p:nvPr/>
        </p:nvPicPr>
        <p:blipFill>
          <a:blip r:embed="rId2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076700"/>
            <a:ext cx="30956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5943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FF0000"/>
                </a:solidFill>
              </a:rPr>
              <a:t>答案</a:t>
            </a:r>
            <a:r>
              <a:rPr kumimoji="0" lang="en-US" altLang="zh-CN" sz="2800">
                <a:solidFill>
                  <a:srgbClr val="FF0000"/>
                </a:solidFill>
              </a:rPr>
              <a:t>: ABC</a:t>
            </a:r>
          </a:p>
        </p:txBody>
      </p:sp>
    </p:spTree>
    <p:extLst>
      <p:ext uri="{BB962C8B-B14F-4D97-AF65-F5344CB8AC3E}">
        <p14:creationId xmlns:p14="http://schemas.microsoft.com/office/powerpoint/2010/main" val="40002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8"/>
          <a:stretch>
            <a:fillRect/>
          </a:stretch>
        </p:blipFill>
        <p:spPr bwMode="auto">
          <a:xfrm>
            <a:off x="2819400" y="4343400"/>
            <a:ext cx="27432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1655762" cy="679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565400"/>
            <a:ext cx="1655762" cy="679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73463"/>
            <a:ext cx="1655762" cy="679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142875" y="549275"/>
            <a:ext cx="90011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kumimoji="0" lang="en-US" altLang="zh-CN" sz="3200">
                <a:solidFill>
                  <a:srgbClr val="FF00FF"/>
                </a:solidFill>
              </a:rPr>
              <a:t>【</a:t>
            </a:r>
            <a:r>
              <a:rPr kumimoji="0" lang="zh-CN" altLang="en-US" sz="3200">
                <a:solidFill>
                  <a:srgbClr val="FF00FF"/>
                </a:solidFill>
              </a:rPr>
              <a:t>例</a:t>
            </a:r>
            <a:r>
              <a:rPr kumimoji="0" lang="en-US" altLang="zh-CN" sz="3200">
                <a:solidFill>
                  <a:srgbClr val="FF00FF"/>
                </a:solidFill>
              </a:rPr>
              <a:t>8】</a:t>
            </a:r>
            <a:r>
              <a:rPr kumimoji="0" lang="zh-CN" altLang="en-US" sz="3200"/>
              <a:t>如图所示，若</a:t>
            </a:r>
            <a:r>
              <a:rPr kumimoji="0" lang="en-US" altLang="zh-CN" sz="3200"/>
              <a:t>a</a:t>
            </a:r>
            <a:r>
              <a:rPr kumimoji="0" lang="zh-CN" altLang="en-US" sz="3200"/>
              <a:t>、</a:t>
            </a:r>
            <a:r>
              <a:rPr kumimoji="0" lang="en-US" altLang="zh-CN" sz="3200"/>
              <a:t>b</a:t>
            </a:r>
            <a:r>
              <a:rPr kumimoji="0" lang="zh-CN" altLang="en-US" sz="3200"/>
              <a:t>之间距离等于</a:t>
            </a:r>
            <a:r>
              <a:rPr kumimoji="0" lang="en-US" altLang="zh-CN" sz="3200"/>
              <a:t>b</a:t>
            </a:r>
            <a:r>
              <a:rPr kumimoji="0" lang="zh-CN" altLang="en-US" sz="3200"/>
              <a:t>、</a:t>
            </a:r>
            <a:r>
              <a:rPr kumimoji="0" lang="en-US" altLang="zh-CN" sz="3200"/>
              <a:t>c</a:t>
            </a:r>
            <a:r>
              <a:rPr kumimoji="0" lang="zh-CN" altLang="en-US" sz="3200"/>
              <a:t>之间距离，则</a:t>
            </a:r>
            <a:r>
              <a:rPr kumimoji="0" lang="en-US" altLang="zh-CN" sz="3200"/>
              <a:t>b</a:t>
            </a:r>
            <a:r>
              <a:rPr kumimoji="0" lang="zh-CN" altLang="en-US" sz="3200"/>
              <a:t>、</a:t>
            </a:r>
            <a:r>
              <a:rPr kumimoji="0" lang="en-US" altLang="zh-CN" sz="3200"/>
              <a:t>a</a:t>
            </a:r>
            <a:r>
              <a:rPr kumimoji="0" lang="zh-CN" altLang="en-US" sz="3200"/>
              <a:t>间的电势差</a:t>
            </a:r>
            <a:r>
              <a:rPr kumimoji="0" lang="en-US" altLang="zh-CN" sz="3200"/>
              <a:t>U</a:t>
            </a:r>
            <a:r>
              <a:rPr kumimoji="0" lang="en-US" altLang="zh-CN" sz="3200" baseline="-25000"/>
              <a:t>1</a:t>
            </a:r>
            <a:r>
              <a:rPr kumimoji="0" lang="zh-CN" altLang="en-US" sz="3200"/>
              <a:t>和</a:t>
            </a:r>
            <a:r>
              <a:rPr kumimoji="0" lang="en-US" altLang="zh-CN" sz="3200"/>
              <a:t>c</a:t>
            </a:r>
            <a:r>
              <a:rPr kumimoji="0" lang="zh-CN" altLang="en-US" sz="3200"/>
              <a:t>、</a:t>
            </a:r>
            <a:r>
              <a:rPr kumimoji="0" lang="en-US" altLang="zh-CN" sz="3200"/>
              <a:t>b</a:t>
            </a:r>
            <a:r>
              <a:rPr kumimoji="0" lang="zh-CN" altLang="en-US" sz="3200"/>
              <a:t>间电势差</a:t>
            </a:r>
            <a:r>
              <a:rPr kumimoji="0" lang="en-US" altLang="zh-CN" sz="3200"/>
              <a:t>U</a:t>
            </a:r>
            <a:r>
              <a:rPr kumimoji="0" lang="en-US" altLang="zh-CN" sz="3200" baseline="-25000"/>
              <a:t>2</a:t>
            </a:r>
            <a:r>
              <a:rPr kumimoji="0" lang="zh-CN" altLang="en-US" sz="3200"/>
              <a:t>的大小关系是</a:t>
            </a:r>
            <a:r>
              <a:rPr kumimoji="0" lang="en-US" altLang="zh-CN" sz="3200"/>
              <a:t>(    )</a:t>
            </a:r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1033463" y="2571750"/>
            <a:ext cx="885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kumimoji="0" lang="en-US" altLang="zh-CN" sz="3200"/>
              <a:t>A</a:t>
            </a:r>
            <a:r>
              <a:rPr kumimoji="0" lang="zh-CN" altLang="en-US" sz="3200"/>
              <a:t>．</a:t>
            </a:r>
          </a:p>
        </p:txBody>
      </p:sp>
      <p:sp>
        <p:nvSpPr>
          <p:cNvPr id="37896" name="Rectangle 11"/>
          <p:cNvSpPr>
            <a:spLocks noChangeArrowheads="1"/>
          </p:cNvSpPr>
          <p:nvPr/>
        </p:nvSpPr>
        <p:spPr bwMode="auto">
          <a:xfrm>
            <a:off x="4716463" y="2636838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kumimoji="0" lang="en-US" altLang="zh-CN" sz="3200"/>
              <a:t>B</a:t>
            </a:r>
            <a:r>
              <a:rPr kumimoji="0" lang="zh-CN" altLang="en-US" sz="3200"/>
              <a:t>．</a:t>
            </a:r>
          </a:p>
        </p:txBody>
      </p:sp>
      <p:sp>
        <p:nvSpPr>
          <p:cNvPr id="37897" name="Rectangle 12"/>
          <p:cNvSpPr>
            <a:spLocks noChangeArrowheads="1"/>
          </p:cNvSpPr>
          <p:nvPr/>
        </p:nvSpPr>
        <p:spPr bwMode="auto">
          <a:xfrm>
            <a:off x="771525" y="357981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kumimoji="0" lang="en-US" altLang="zh-CN" sz="3200"/>
              <a:t>C</a:t>
            </a:r>
            <a:r>
              <a:rPr kumimoji="0" lang="zh-CN" altLang="en-US" sz="3200"/>
              <a:t>．</a:t>
            </a:r>
          </a:p>
        </p:txBody>
      </p:sp>
      <p:graphicFrame>
        <p:nvGraphicFramePr>
          <p:cNvPr id="224277" name="Group 21"/>
          <p:cNvGraphicFramePr>
            <a:graphicFrameLocks noGrp="1"/>
          </p:cNvGraphicFramePr>
          <p:nvPr/>
        </p:nvGraphicFramePr>
        <p:xfrm>
          <a:off x="4716463" y="3500438"/>
          <a:ext cx="2951162" cy="579437"/>
        </p:xfrm>
        <a:graphic>
          <a:graphicData uri="http://schemas.openxmlformats.org/drawingml/2006/table">
            <a:tbl>
              <a:tblPr/>
              <a:tblGrid>
                <a:gridCol w="2951162"/>
              </a:tblGrid>
              <a:tr h="5794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D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．不能确定</a:t>
                      </a:r>
                    </a:p>
                  </a:txBody>
                  <a:tcPr marT="45745" marB="4574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04800" y="5029200"/>
            <a:ext cx="244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0">
                <a:ea typeface="宋体" panose="02010600030101010101" pitchFamily="2" charset="-122"/>
              </a:rPr>
              <a:t>答：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543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3513" y="552450"/>
            <a:ext cx="878205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itchFamily="34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itchFamily="34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itchFamily="34" charset="0"/>
                <a:ea typeface="黑体" pitchFamily="2" charset="-122"/>
                <a:cs typeface="Times New Roman" pitchFamily="18" charset="0"/>
              </a:rPr>
              <a:t>9】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一带电粒子射入一固定在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点的点电荷的电场中，粒子运动轨迹如图中虚线所示．图中的实线是以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为圆心等间距的同心圆，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是粒子运动轨迹与同一圆的交点，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是粒子运动轨迹与小圆的切点，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是粒子运动轨迹与最大圆的交点，带电粒子仅受电场力，则可以断定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．粒子受到斥力作用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．粒子在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点的加速度为最大</a:t>
            </a:r>
            <a:r>
              <a:rPr 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    </a:t>
            </a:r>
            <a:endParaRPr lang="zh-CN" altLang="en-US" sz="2400" dirty="0">
              <a:solidFill>
                <a:srgbClr val="0000FF"/>
              </a:solidFill>
              <a:latin typeface="Britannic Bold" pitchFamily="34" charset="0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．若粒子由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运动到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克服电场力做功为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W</a:t>
            </a:r>
            <a:r>
              <a:rPr lang="en-US" sz="2400" baseline="-250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，由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运动到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电场力做功为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W</a:t>
            </a:r>
            <a:r>
              <a:rPr lang="en-US" sz="2400" baseline="-250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，则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W</a:t>
            </a:r>
            <a:r>
              <a:rPr lang="en-US" sz="2400" baseline="-250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=2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W</a:t>
            </a:r>
            <a:r>
              <a:rPr lang="en-US" sz="2400" baseline="-250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1</a:t>
            </a:r>
            <a:endParaRPr lang="zh-CN" altLang="en-US" sz="2400" dirty="0">
              <a:solidFill>
                <a:srgbClr val="0000FF"/>
              </a:solidFill>
              <a:latin typeface="Britannic Bold" pitchFamily="34" charset="0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．粒子在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点的速率一定小于在</a:t>
            </a:r>
            <a:r>
              <a:rPr lang="en-US" sz="2400" i="1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Britannic Bold" pitchFamily="34" charset="0"/>
                <a:ea typeface="黑体" pitchFamily="2" charset="-122"/>
                <a:cs typeface="Times New Roman" pitchFamily="18" charset="0"/>
              </a:rPr>
              <a:t>点的速率</a:t>
            </a:r>
          </a:p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00FF"/>
              </a:solidFill>
              <a:latin typeface="Britannic Bold" pitchFamily="34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9699" name="Group 2"/>
          <p:cNvGrpSpPr>
            <a:grpSpLocks/>
          </p:cNvGrpSpPr>
          <p:nvPr/>
        </p:nvGrpSpPr>
        <p:grpSpPr bwMode="auto">
          <a:xfrm>
            <a:off x="6778625" y="4465638"/>
            <a:ext cx="2060575" cy="2392362"/>
            <a:chOff x="4452" y="10533"/>
            <a:chExt cx="1875" cy="2122"/>
          </a:xfrm>
        </p:grpSpPr>
        <p:grpSp>
          <p:nvGrpSpPr>
            <p:cNvPr id="29701" name="Group 3"/>
            <p:cNvGrpSpPr>
              <a:grpSpLocks/>
            </p:cNvGrpSpPr>
            <p:nvPr/>
          </p:nvGrpSpPr>
          <p:grpSpPr bwMode="auto">
            <a:xfrm>
              <a:off x="4452" y="10533"/>
              <a:ext cx="1875" cy="1923"/>
              <a:chOff x="4452" y="10533"/>
              <a:chExt cx="1875" cy="1923"/>
            </a:xfrm>
          </p:grpSpPr>
          <p:grpSp>
            <p:nvGrpSpPr>
              <p:cNvPr id="29703" name="Group 4"/>
              <p:cNvGrpSpPr>
                <a:grpSpLocks/>
              </p:cNvGrpSpPr>
              <p:nvPr/>
            </p:nvGrpSpPr>
            <p:grpSpPr bwMode="auto">
              <a:xfrm>
                <a:off x="4632" y="10800"/>
                <a:ext cx="1695" cy="1656"/>
                <a:chOff x="6897" y="10332"/>
                <a:chExt cx="1695" cy="1656"/>
              </a:xfrm>
            </p:grpSpPr>
            <p:pic>
              <p:nvPicPr>
                <p:cNvPr id="29706" name="Picture 5" descr="HWOCRTEMP_ROC0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7" y="10554"/>
                  <a:ext cx="1033" cy="1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07" name="Oval 6"/>
                <p:cNvSpPr>
                  <a:spLocks noChangeArrowheads="1"/>
                </p:cNvSpPr>
                <p:nvPr/>
              </p:nvSpPr>
              <p:spPr bwMode="auto">
                <a:xfrm>
                  <a:off x="6897" y="10332"/>
                  <a:ext cx="1695" cy="165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9704" name="Arc 7"/>
              <p:cNvSpPr>
                <a:spLocks/>
              </p:cNvSpPr>
              <p:nvPr/>
            </p:nvSpPr>
            <p:spPr bwMode="auto">
              <a:xfrm rot="-882250">
                <a:off x="4452" y="10644"/>
                <a:ext cx="630" cy="624"/>
              </a:xfrm>
              <a:custGeom>
                <a:avLst/>
                <a:gdLst>
                  <a:gd name="T0" fmla="*/ 0 w 21181"/>
                  <a:gd name="T1" fmla="*/ 0 h 21600"/>
                  <a:gd name="T2" fmla="*/ 0 w 21181"/>
                  <a:gd name="T3" fmla="*/ 0 h 21600"/>
                  <a:gd name="T4" fmla="*/ 0 w 2118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181"/>
                  <a:gd name="T10" fmla="*/ 0 h 21600"/>
                  <a:gd name="T11" fmla="*/ 21181 w 211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81" h="21600" fill="none" extrusionOk="0">
                    <a:moveTo>
                      <a:pt x="-1" y="0"/>
                    </a:moveTo>
                    <a:cubicBezTo>
                      <a:pt x="10297" y="0"/>
                      <a:pt x="19163" y="7269"/>
                      <a:pt x="21181" y="17366"/>
                    </a:cubicBezTo>
                  </a:path>
                  <a:path w="21181" h="21600" stroke="0" extrusionOk="0">
                    <a:moveTo>
                      <a:pt x="-1" y="0"/>
                    </a:moveTo>
                    <a:cubicBezTo>
                      <a:pt x="10297" y="0"/>
                      <a:pt x="19163" y="7269"/>
                      <a:pt x="21181" y="1736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4857" y="10533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latin typeface="Calibri" panose="020F0502020204030204" pitchFamily="34" charset="0"/>
                  </a:rPr>
                  <a:t>d</a:t>
                </a:r>
                <a:endParaRPr lang="zh-CN" altLang="zh-CN" sz="2000"/>
              </a:p>
            </p:txBody>
          </p:sp>
        </p:grpSp>
        <p:sp>
          <p:nvSpPr>
            <p:cNvPr id="29702" name="Arc 9"/>
            <p:cNvSpPr>
              <a:spLocks/>
            </p:cNvSpPr>
            <p:nvPr/>
          </p:nvSpPr>
          <p:spPr bwMode="auto">
            <a:xfrm rot="1378642" flipV="1">
              <a:off x="4471" y="12098"/>
              <a:ext cx="630" cy="557"/>
            </a:xfrm>
            <a:custGeom>
              <a:avLst/>
              <a:gdLst>
                <a:gd name="T0" fmla="*/ 0 w 21600"/>
                <a:gd name="T1" fmla="*/ 0 h 19278"/>
                <a:gd name="T2" fmla="*/ 0 w 21600"/>
                <a:gd name="T3" fmla="*/ 0 h 19278"/>
                <a:gd name="T4" fmla="*/ 0 w 21600"/>
                <a:gd name="T5" fmla="*/ 0 h 192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278"/>
                <a:gd name="T11" fmla="*/ 21600 w 21600"/>
                <a:gd name="T12" fmla="*/ 19278 h 19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278" fill="none" extrusionOk="0">
                  <a:moveTo>
                    <a:pt x="9742" y="-1"/>
                  </a:moveTo>
                  <a:cubicBezTo>
                    <a:pt x="17014" y="3674"/>
                    <a:pt x="21600" y="11129"/>
                    <a:pt x="21600" y="19278"/>
                  </a:cubicBezTo>
                </a:path>
                <a:path w="21600" h="19278" stroke="0" extrusionOk="0">
                  <a:moveTo>
                    <a:pt x="9742" y="-1"/>
                  </a:moveTo>
                  <a:cubicBezTo>
                    <a:pt x="17014" y="3674"/>
                    <a:pt x="21600" y="11129"/>
                    <a:pt x="21600" y="19278"/>
                  </a:cubicBezTo>
                  <a:lnTo>
                    <a:pt x="0" y="19278"/>
                  </a:lnTo>
                  <a:lnTo>
                    <a:pt x="9742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554288" y="5807075"/>
            <a:ext cx="10525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3300"/>
                </a:solidFill>
                <a:cs typeface="Times New Roman" panose="02020603050405020304" pitchFamily="18" charset="0"/>
              </a:rPr>
              <a:t>ABD</a:t>
            </a:r>
            <a:endParaRPr lang="zh-CN" altLang="en-US" sz="3200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4108" y="103642"/>
            <a:ext cx="2305050" cy="527050"/>
            <a:chOff x="203" y="830"/>
            <a:chExt cx="1452" cy="332"/>
          </a:xfrm>
        </p:grpSpPr>
        <p:pic>
          <p:nvPicPr>
            <p:cNvPr id="15360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3" y="839"/>
              <a:ext cx="1452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3607" name="Text Box 5"/>
            <p:cNvSpPr txBox="1">
              <a:spLocks noChangeArrowheads="1"/>
            </p:cNvSpPr>
            <p:nvPr/>
          </p:nvSpPr>
          <p:spPr bwMode="auto">
            <a:xfrm>
              <a:off x="564" y="830"/>
              <a:ext cx="10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rgbClr val="4D4D4D"/>
                  </a:solidFill>
                  <a:latin typeface="Arial" charset="0"/>
                  <a:ea typeface="黑体" pitchFamily="2" charset="-122"/>
                </a:rPr>
                <a:t>备用习题</a:t>
              </a:r>
              <a:endParaRPr lang="zh-CN" altLang="en-US" sz="2600" b="1">
                <a:solidFill>
                  <a:srgbClr val="4D4D4D"/>
                </a:solidFill>
                <a:latin typeface="Arial" charset="0"/>
                <a:ea typeface="黑体" pitchFamily="2" charset="-122"/>
              </a:endParaRPr>
            </a:p>
          </p:txBody>
        </p:sp>
      </p:grpSp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0587"/>
              </p:ext>
            </p:extLst>
          </p:nvPr>
        </p:nvGraphicFramePr>
        <p:xfrm>
          <a:off x="451730" y="906907"/>
          <a:ext cx="79883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5" imgW="8201014" imgH="3764422" progId="Word.Document.8">
                  <p:embed/>
                </p:oleObj>
              </mc:Choice>
              <mc:Fallback>
                <p:oleObj name="Document" r:id="rId5" imgW="8201014" imgH="3764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30" y="906907"/>
                        <a:ext cx="79883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29338"/>
              </p:ext>
            </p:extLst>
          </p:nvPr>
        </p:nvGraphicFramePr>
        <p:xfrm>
          <a:off x="451730" y="4746171"/>
          <a:ext cx="7988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8" imgW="8201014" imgH="1981218" progId="Word.Document.8">
                  <p:embed/>
                </p:oleObj>
              </mc:Choice>
              <mc:Fallback>
                <p:oleObj name="Document" r:id="rId8" imgW="8201014" imgH="1981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30" y="4746171"/>
                        <a:ext cx="79883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3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90393"/>
              </p:ext>
            </p:extLst>
          </p:nvPr>
        </p:nvGraphicFramePr>
        <p:xfrm>
          <a:off x="664681" y="114548"/>
          <a:ext cx="7988300" cy="4936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4" imgW="8225183" imgH="5142717" progId="Word.Document.8">
                  <p:embed/>
                </p:oleObj>
              </mc:Choice>
              <mc:Fallback>
                <p:oleObj name="Document" r:id="rId4" imgW="8225183" imgH="5142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1" y="114548"/>
                        <a:ext cx="7988300" cy="4936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08447"/>
              </p:ext>
            </p:extLst>
          </p:nvPr>
        </p:nvGraphicFramePr>
        <p:xfrm>
          <a:off x="1219199" y="4171291"/>
          <a:ext cx="6264248" cy="211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7" imgW="8201014" imgH="2773993" progId="Word.Document.8">
                  <p:embed/>
                </p:oleObj>
              </mc:Choice>
              <mc:Fallback>
                <p:oleObj name="Document" r:id="rId7" imgW="8201014" imgH="2773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4171291"/>
                        <a:ext cx="6264248" cy="2111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9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7495"/>
              </p:ext>
            </p:extLst>
          </p:nvPr>
        </p:nvGraphicFramePr>
        <p:xfrm>
          <a:off x="599367" y="778317"/>
          <a:ext cx="79883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8201014" imgH="4358824" progId="Word.Document.8">
                  <p:embed/>
                </p:oleObj>
              </mc:Choice>
              <mc:Fallback>
                <p:oleObj name="Document" r:id="rId4" imgW="8201014" imgH="4358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67" y="778317"/>
                        <a:ext cx="798830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70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57827"/>
              </p:ext>
            </p:extLst>
          </p:nvPr>
        </p:nvGraphicFramePr>
        <p:xfrm>
          <a:off x="642910" y="987184"/>
          <a:ext cx="79883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4" imgW="8201014" imgH="4953225" progId="Word.Document.8">
                  <p:embed/>
                </p:oleObj>
              </mc:Choice>
              <mc:Fallback>
                <p:oleObj name="Document" r:id="rId4" imgW="8201014" imgH="4953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987184"/>
                        <a:ext cx="7988300" cy="481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8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96863" y="1115987"/>
            <a:ext cx="884713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 smtClean="0"/>
              <a:t>如</a:t>
            </a:r>
            <a:r>
              <a:rPr lang="zh-CN" altLang="en-US" sz="2800" dirty="0"/>
              <a:t>图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是一条电场线上的三个点，电场线的方向由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间的距离等于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间的距离。用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c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c</a:t>
            </a:r>
            <a:r>
              <a:rPr lang="zh-CN" altLang="en-US" sz="2800" dirty="0"/>
              <a:t>分别表示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三点的电势和电场强度</a:t>
            </a:r>
            <a:r>
              <a:rPr lang="en-US" altLang="zh-CN" sz="2800" dirty="0"/>
              <a:t>,</a:t>
            </a:r>
            <a:r>
              <a:rPr lang="zh-CN" altLang="en-US" sz="2800" dirty="0"/>
              <a:t>可以断定：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(A)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a</a:t>
            </a:r>
            <a:r>
              <a:rPr lang="en-US" altLang="zh-CN" sz="2800" dirty="0"/>
              <a:t> &gt;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b</a:t>
            </a:r>
            <a:r>
              <a:rPr lang="en-US" altLang="zh-CN" sz="2800" dirty="0"/>
              <a:t> &gt;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c</a:t>
            </a:r>
            <a:r>
              <a:rPr lang="en-US" altLang="zh-CN" sz="2800" dirty="0"/>
              <a:t>               (B)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a</a:t>
            </a:r>
            <a:r>
              <a:rPr lang="en-US" altLang="zh-CN" sz="2800" dirty="0"/>
              <a:t> &gt;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b</a:t>
            </a:r>
            <a:r>
              <a:rPr lang="en-US" altLang="zh-CN" sz="2800" dirty="0"/>
              <a:t> &gt;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c</a:t>
            </a:r>
            <a:r>
              <a:rPr lang="en-US" altLang="zh-CN" sz="2800" dirty="0"/>
              <a:t>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(C)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a</a:t>
            </a:r>
            <a:r>
              <a:rPr lang="en-US" altLang="zh-CN" sz="2800" dirty="0" err="1"/>
              <a:t>-U</a:t>
            </a:r>
            <a:r>
              <a:rPr lang="en-US" altLang="zh-CN" sz="2800" baseline="-25000" dirty="0" err="1"/>
              <a:t>b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b</a:t>
            </a:r>
            <a:r>
              <a:rPr lang="en-US" altLang="zh-CN" sz="2800" dirty="0" err="1"/>
              <a:t>-U</a:t>
            </a:r>
            <a:r>
              <a:rPr lang="en-US" altLang="zh-CN" sz="2800" baseline="-25000" dirty="0" err="1"/>
              <a:t>c</a:t>
            </a:r>
            <a:r>
              <a:rPr lang="en-US" altLang="zh-CN" sz="2800" dirty="0"/>
              <a:t>             (D)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b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c</a:t>
            </a:r>
            <a:endParaRPr lang="en-US" altLang="zh-CN" sz="2800" baseline="-25000" dirty="0"/>
          </a:p>
        </p:txBody>
      </p:sp>
      <p:pic>
        <p:nvPicPr>
          <p:cNvPr id="27651" name="Picture 5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75087"/>
            <a:ext cx="59436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166813" y="52292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zh-CN" b="0">
              <a:ea typeface="宋体" panose="02010600030101010101" pitchFamily="2" charset="-122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9750" y="5013325"/>
            <a:ext cx="244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0" dirty="0">
                <a:ea typeface="宋体" panose="02010600030101010101" pitchFamily="2" charset="-122"/>
              </a:rPr>
              <a:t>答：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046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1268413"/>
            <a:ext cx="2305050" cy="527050"/>
            <a:chOff x="203" y="830"/>
            <a:chExt cx="1452" cy="332"/>
          </a:xfrm>
        </p:grpSpPr>
        <p:pic>
          <p:nvPicPr>
            <p:cNvPr id="15360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3" y="839"/>
              <a:ext cx="1452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3607" name="Text Box 5"/>
            <p:cNvSpPr txBox="1">
              <a:spLocks noChangeArrowheads="1"/>
            </p:cNvSpPr>
            <p:nvPr/>
          </p:nvSpPr>
          <p:spPr bwMode="auto">
            <a:xfrm>
              <a:off x="564" y="830"/>
              <a:ext cx="10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4D4D4D"/>
                  </a:solidFill>
                  <a:latin typeface="Arial" charset="0"/>
                  <a:ea typeface="黑体" pitchFamily="2" charset="-122"/>
                </a:rPr>
                <a:t>自我检测</a:t>
              </a:r>
            </a:p>
          </p:txBody>
        </p:sp>
      </p:grpSp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571500" y="2286000"/>
          <a:ext cx="7988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5" imgW="8201014" imgH="2377606" progId="Word.Document.8">
                  <p:embed/>
                </p:oleObj>
              </mc:Choice>
              <mc:Fallback>
                <p:oleObj name="Document" r:id="rId5" imgW="8201014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286000"/>
                        <a:ext cx="79883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9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05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空气</a:t>
            </a:r>
            <a:r>
              <a:rPr kumimoji="0" lang="zh-CN" altLang="en-US" dirty="0"/>
              <a:t>是不导电的，但是如果空气中的电场很强，使得气体分子中带正、负电荷的微粒所受的相反的静电力很大，以至于分子破碎。于是空气中出现了可以自由移动的电荷，空气变成了导体。这个现象叫做空气的“击穿”。已知空气的击穿场强为</a:t>
            </a:r>
            <a:r>
              <a:rPr kumimoji="0" lang="en-US" altLang="zh-CN" dirty="0"/>
              <a:t>3000kv/m</a:t>
            </a:r>
            <a:r>
              <a:rPr kumimoji="0" lang="zh-CN" altLang="en-US" dirty="0"/>
              <a:t>。如果观察到某次闪电的火花长约</a:t>
            </a:r>
            <a:r>
              <a:rPr kumimoji="0" lang="en-US" altLang="zh-CN" dirty="0"/>
              <a:t>100m </a:t>
            </a:r>
            <a:r>
              <a:rPr kumimoji="0" lang="zh-CN" altLang="en-US" dirty="0"/>
              <a:t>，发生此次闪电的电势差约为多少？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76943" y="4256314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0" dirty="0">
                <a:ea typeface="宋体" panose="02010600030101010101" pitchFamily="2" charset="-122"/>
              </a:rPr>
              <a:t>答：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3.0×10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8 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96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642938" y="1592263"/>
          <a:ext cx="7988300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8201014" imgH="4755211" progId="Word.Document.8">
                  <p:embed/>
                </p:oleObj>
              </mc:Choice>
              <mc:Fallback>
                <p:oleObj name="Document" r:id="rId4" imgW="8201014" imgH="4755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592263"/>
                        <a:ext cx="7988300" cy="462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553584" y="464007"/>
            <a:ext cx="7848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如图所示，一匀强电场中有一组等势面，若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相邻两点间距离都是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，则该电场的电场强度为</a:t>
            </a:r>
            <a:r>
              <a:rPr lang="zh-CN" altLang="en-US" sz="2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V/m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点距离为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点的电势为</a:t>
            </a:r>
            <a:r>
              <a:rPr lang="zh-CN" altLang="en-US" sz="2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1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141663"/>
            <a:ext cx="45053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684213" y="5635625"/>
            <a:ext cx="340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答案</a:t>
            </a: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179217" name="Object 17"/>
          <p:cNvGraphicFramePr>
            <a:graphicFrameLocks noChangeAspect="1"/>
          </p:cNvGraphicFramePr>
          <p:nvPr/>
        </p:nvGraphicFramePr>
        <p:xfrm>
          <a:off x="5003800" y="5589588"/>
          <a:ext cx="2089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926698" imgH="253890" progId="Equation.DSMT4">
                  <p:embed/>
                </p:oleObj>
              </mc:Choice>
              <mc:Fallback>
                <p:oleObj name="Equation" r:id="rId5" imgW="92669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589588"/>
                        <a:ext cx="20891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8" name="Object 18"/>
          <p:cNvGraphicFramePr>
            <a:graphicFrameLocks noChangeAspect="1"/>
          </p:cNvGraphicFramePr>
          <p:nvPr/>
        </p:nvGraphicFramePr>
        <p:xfrm>
          <a:off x="2051050" y="5445125"/>
          <a:ext cx="25923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358310" imgH="431613" progId="Equation.DSMT4">
                  <p:embed/>
                </p:oleObj>
              </mc:Choice>
              <mc:Fallback>
                <p:oleObj name="Equation" r:id="rId7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45125"/>
                        <a:ext cx="25923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2617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589416" y="35147"/>
            <a:ext cx="81375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如图所示，在电场强度为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V/m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的匀强电场中，有三点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边平行于电场线，把一电量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的正电荷从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点移到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点，再从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点移动到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点，电场力做功为多少？</a:t>
            </a: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684213" y="5635625"/>
            <a:ext cx="53165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【</a:t>
            </a:r>
            <a:r>
              <a:rPr lang="zh-CN" altLang="en-US" sz="32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答案</a:t>
            </a:r>
            <a:r>
              <a:rPr lang="en-US" altLang="zh-CN" sz="32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】 </a:t>
            </a:r>
            <a:r>
              <a:rPr lang="en-US" altLang="zh-CN" sz="3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W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－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1.6×10</a:t>
            </a:r>
            <a:r>
              <a:rPr lang="en-US" altLang="zh-CN" sz="3200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-7</a:t>
            </a:r>
            <a:r>
              <a:rPr lang="en-US" altLang="zh-CN" sz="3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(J)</a:t>
            </a:r>
            <a:endParaRPr lang="en-US" altLang="zh-CN" sz="32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24580" name="Group 27"/>
          <p:cNvGrpSpPr>
            <a:grpSpLocks/>
          </p:cNvGrpSpPr>
          <p:nvPr/>
        </p:nvGrpSpPr>
        <p:grpSpPr bwMode="auto">
          <a:xfrm>
            <a:off x="2944359" y="3825649"/>
            <a:ext cx="3033712" cy="1520825"/>
            <a:chOff x="1837" y="2115"/>
            <a:chExt cx="1911" cy="958"/>
          </a:xfrm>
        </p:grpSpPr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>
              <a:off x="1837" y="2251"/>
              <a:ext cx="163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1837" y="2523"/>
              <a:ext cx="163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1837" y="3067"/>
              <a:ext cx="163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1837" y="2795"/>
              <a:ext cx="163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83315" name="AutoShape 19"/>
            <p:cNvSpPr>
              <a:spLocks noChangeArrowheads="1"/>
            </p:cNvSpPr>
            <p:nvPr/>
          </p:nvSpPr>
          <p:spPr bwMode="auto">
            <a:xfrm flipH="1">
              <a:off x="2109" y="2341"/>
              <a:ext cx="997" cy="635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graphicFrame>
          <p:nvGraphicFramePr>
            <p:cNvPr id="24586" name="Object 20"/>
            <p:cNvGraphicFramePr>
              <a:graphicFrameLocks noChangeAspect="1"/>
            </p:cNvGraphicFramePr>
            <p:nvPr/>
          </p:nvGraphicFramePr>
          <p:xfrm>
            <a:off x="1882" y="2834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4" imgW="164885" imgH="164885" progId="Equation.DSMT4">
                    <p:embed/>
                  </p:oleObj>
                </mc:Choice>
                <mc:Fallback>
                  <p:oleObj name="Equation" r:id="rId4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834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21"/>
            <p:cNvGraphicFramePr>
              <a:graphicFrameLocks noChangeAspect="1"/>
            </p:cNvGraphicFramePr>
            <p:nvPr/>
          </p:nvGraphicFramePr>
          <p:xfrm>
            <a:off x="3061" y="2115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6" imgW="164885" imgH="164885" progId="Equation.DSMT4">
                    <p:embed/>
                  </p:oleObj>
                </mc:Choice>
                <mc:Fallback>
                  <p:oleObj name="Equation" r:id="rId6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115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22"/>
            <p:cNvGraphicFramePr>
              <a:graphicFrameLocks noChangeAspect="1"/>
            </p:cNvGraphicFramePr>
            <p:nvPr/>
          </p:nvGraphicFramePr>
          <p:xfrm>
            <a:off x="3107" y="2840"/>
            <a:ext cx="28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8" imgW="203024" imgH="164957" progId="Equation.DSMT4">
                    <p:embed/>
                  </p:oleObj>
                </mc:Choice>
                <mc:Fallback>
                  <p:oleObj name="Equation" r:id="rId8" imgW="203024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840"/>
                          <a:ext cx="28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3"/>
            <p:cNvGraphicFramePr>
              <a:graphicFrameLocks noChangeAspect="1"/>
            </p:cNvGraphicFramePr>
            <p:nvPr/>
          </p:nvGraphicFramePr>
          <p:xfrm>
            <a:off x="3515" y="2517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10" imgW="164885" imgH="164885" progId="Equation.DSMT4">
                    <p:embed/>
                  </p:oleObj>
                </mc:Choice>
                <mc:Fallback>
                  <p:oleObj name="Equation" r:id="rId10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517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20" name="Oval 24"/>
            <p:cNvSpPr>
              <a:spLocks noChangeArrowheads="1"/>
            </p:cNvSpPr>
            <p:nvPr/>
          </p:nvSpPr>
          <p:spPr bwMode="auto">
            <a:xfrm>
              <a:off x="2082" y="2949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83321" name="Oval 25"/>
            <p:cNvSpPr>
              <a:spLocks noChangeArrowheads="1"/>
            </p:cNvSpPr>
            <p:nvPr/>
          </p:nvSpPr>
          <p:spPr bwMode="auto">
            <a:xfrm>
              <a:off x="3080" y="2949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83322" name="Oval 26"/>
            <p:cNvSpPr>
              <a:spLocks noChangeArrowheads="1"/>
            </p:cNvSpPr>
            <p:nvPr/>
          </p:nvSpPr>
          <p:spPr bwMode="auto">
            <a:xfrm>
              <a:off x="3089" y="2323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5719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4963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13-8-1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所示，两平行板的金属板间始终与电源两极相连，电源电压为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8.0V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，两板的间距为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2cm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，而且极板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接地。极板间有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两点，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0.5cm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0.5cm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．两板间的场强为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500V/m 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两点的电势相等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点的电势</a:t>
            </a:r>
            <a:r>
              <a:rPr kumimoji="0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kumimoji="0"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2.0V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点的电势</a:t>
            </a:r>
            <a:r>
              <a:rPr kumimoji="0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kumimoji="0"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2.0V </a:t>
            </a:r>
          </a:p>
        </p:txBody>
      </p:sp>
      <p:pic>
        <p:nvPicPr>
          <p:cNvPr id="230403" name="Picture 3" descr="130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531938"/>
            <a:ext cx="230346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23850" y="3500438"/>
            <a:ext cx="85693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13-8-2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所示，匀强电场中有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三个等势面中，电势分别为−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10V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0V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10V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两点间相距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2.5cm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连线与等势面的夹角为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53°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该匀强电场的场强为</a:t>
            </a:r>
            <a:r>
              <a:rPr kumimoji="0"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V/m</a:t>
            </a: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画出几条电场线表示这一电场。</a:t>
            </a:r>
          </a:p>
        </p:txBody>
      </p:sp>
      <p:pic>
        <p:nvPicPr>
          <p:cNvPr id="230405" name="Picture 5" descr="1308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3500438"/>
            <a:ext cx="2297113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5024211" y="1387021"/>
            <a:ext cx="86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0" lang="en-US" altLang="zh-CN" sz="28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3223532" y="4915128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0" lang="en-US" altLang="zh-CN" sz="28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0" lang="en-US" altLang="zh-CN" sz="2800" baseline="30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en-US" altLang="zh-CN" sz="28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88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  <p:bldP spid="230404" grpId="0" autoUpdateAnimBg="0"/>
      <p:bldP spid="230406" grpId="0" autoUpdateAnimBg="0"/>
      <p:bldP spid="2304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02771" y="279286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dirty="0" smtClean="0">
                <a:solidFill>
                  <a:srgbClr val="FF00FF"/>
                </a:solidFill>
              </a:rPr>
              <a:t>3</a:t>
            </a:r>
            <a:r>
              <a:rPr kumimoji="0" lang="zh-CN" altLang="en-US" dirty="0" smtClean="0">
                <a:solidFill>
                  <a:srgbClr val="FF00FF"/>
                </a:solidFill>
              </a:rPr>
              <a:t>、</a:t>
            </a:r>
            <a:r>
              <a:rPr lang="zh-CN" altLang="en-US" dirty="0" smtClean="0"/>
              <a:t>两</a:t>
            </a:r>
            <a:r>
              <a:rPr lang="zh-CN" altLang="en-US" dirty="0"/>
              <a:t>平行金属板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相距</a:t>
            </a:r>
            <a:r>
              <a:rPr lang="en-US" altLang="zh-CN" dirty="0"/>
              <a:t>d=3cm</a:t>
            </a:r>
            <a:r>
              <a:rPr lang="zh-CN" altLang="en-US" dirty="0"/>
              <a:t>，接在电压</a:t>
            </a:r>
            <a:r>
              <a:rPr lang="en-US" altLang="zh-CN" dirty="0"/>
              <a:t>U=12V</a:t>
            </a:r>
            <a:r>
              <a:rPr lang="zh-CN" altLang="en-US" dirty="0"/>
              <a:t>的电池组上，电池组的中点接地（图</a:t>
            </a:r>
            <a:r>
              <a:rPr lang="en-US" altLang="zh-CN" dirty="0"/>
              <a:t>10-14</a:t>
            </a:r>
            <a:r>
              <a:rPr lang="zh-CN" altLang="en-US" dirty="0"/>
              <a:t>）．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）计算两板间场强；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）在距</a:t>
            </a:r>
            <a:r>
              <a:rPr lang="en-US" altLang="zh-CN" dirty="0"/>
              <a:t>A</a:t>
            </a:r>
            <a:r>
              <a:rPr lang="zh-CN" altLang="en-US" dirty="0"/>
              <a:t>板</a:t>
            </a:r>
            <a:r>
              <a:rPr lang="en-US" altLang="zh-CN" dirty="0"/>
              <a:t>d′=1cm</a:t>
            </a:r>
            <a:r>
              <a:rPr lang="zh-CN" altLang="en-US" dirty="0"/>
              <a:t>处平行板面插入一块薄金属片</a:t>
            </a:r>
            <a:r>
              <a:rPr lang="en-US" altLang="zh-CN" dirty="0"/>
              <a:t>C</a:t>
            </a:r>
            <a:r>
              <a:rPr lang="zh-CN" altLang="en-US" dirty="0"/>
              <a:t>，计算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两区域的场强及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间电势差；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）把</a:t>
            </a:r>
            <a:r>
              <a:rPr lang="en-US" altLang="zh-CN" dirty="0"/>
              <a:t>C</a:t>
            </a:r>
            <a:r>
              <a:rPr lang="zh-CN" altLang="en-US" dirty="0"/>
              <a:t>板接地后，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两区域的场强有何变化？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pic>
        <p:nvPicPr>
          <p:cNvPr id="31747" name="Picture 5" descr="E:\高二\高二教案\高二题\电势能 电势 电势差·例题分析.files\image001.gif"/>
          <p:cNvPicPr>
            <a:picLocks noChangeAspect="1" noChangeArrowheads="1"/>
          </p:cNvPicPr>
          <p:nvPr/>
        </p:nvPicPr>
        <p:blipFill>
          <a:blip r:embed="rId2" r:link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2460171"/>
            <a:ext cx="2555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04800" y="535577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E=400V/m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4800" y="581297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AC</a:t>
            </a:r>
            <a:r>
              <a:rPr lang="en-US" altLang="zh-CN" dirty="0">
                <a:solidFill>
                  <a:srgbClr val="FF0000"/>
                </a:solidFill>
              </a:rPr>
              <a:t>= 400V/m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CB</a:t>
            </a:r>
            <a:r>
              <a:rPr lang="en-US" altLang="zh-CN" dirty="0">
                <a:solidFill>
                  <a:srgbClr val="FF0000"/>
                </a:solidFill>
              </a:rPr>
              <a:t>= 400V/m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baseline="-25000" dirty="0">
                <a:solidFill>
                  <a:srgbClr val="FF0000"/>
                </a:solidFill>
              </a:rPr>
              <a:t>AC</a:t>
            </a:r>
            <a:r>
              <a:rPr lang="en-US" altLang="zh-CN" dirty="0">
                <a:solidFill>
                  <a:srgbClr val="FF0000"/>
                </a:solidFill>
              </a:rPr>
              <a:t>=4V; U</a:t>
            </a:r>
            <a:r>
              <a:rPr lang="en-US" altLang="zh-CN" baseline="-25000" dirty="0">
                <a:solidFill>
                  <a:srgbClr val="FF0000"/>
                </a:solidFill>
              </a:rPr>
              <a:t>CB </a:t>
            </a:r>
            <a:r>
              <a:rPr lang="en-US" altLang="zh-CN" dirty="0">
                <a:solidFill>
                  <a:srgbClr val="FF0000"/>
                </a:solidFill>
              </a:rPr>
              <a:t>=8V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627017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 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 baseline="-25000">
                <a:solidFill>
                  <a:srgbClr val="FF0000"/>
                </a:solidFill>
              </a:rPr>
              <a:t>AC</a:t>
            </a:r>
            <a:r>
              <a:rPr lang="en-US" altLang="zh-CN">
                <a:solidFill>
                  <a:srgbClr val="FF0000"/>
                </a:solidFill>
              </a:rPr>
              <a:t>= 600V/m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 baseline="-25000">
                <a:solidFill>
                  <a:srgbClr val="FF0000"/>
                </a:solidFill>
              </a:rPr>
              <a:t>CB</a:t>
            </a:r>
            <a:r>
              <a:rPr lang="en-US" altLang="zh-CN">
                <a:solidFill>
                  <a:srgbClr val="FF0000"/>
                </a:solidFill>
              </a:rPr>
              <a:t>= 300V/m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AC</a:t>
            </a:r>
            <a:r>
              <a:rPr lang="en-US" altLang="zh-CN">
                <a:solidFill>
                  <a:srgbClr val="FF0000"/>
                </a:solidFill>
              </a:rPr>
              <a:t>=6V; U</a:t>
            </a:r>
            <a:r>
              <a:rPr lang="en-US" altLang="zh-CN" baseline="-25000">
                <a:solidFill>
                  <a:srgbClr val="FF0000"/>
                </a:solidFill>
              </a:rPr>
              <a:t>CB </a:t>
            </a:r>
            <a:r>
              <a:rPr lang="en-US" altLang="zh-CN">
                <a:solidFill>
                  <a:srgbClr val="FF0000"/>
                </a:solidFill>
              </a:rPr>
              <a:t>=6V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56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  <p:bldP spid="2" grpId="0" autoUpdateAnimBg="0"/>
      <p:bldP spid="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38159"/>
              </p:ext>
            </p:extLst>
          </p:nvPr>
        </p:nvGraphicFramePr>
        <p:xfrm>
          <a:off x="536575" y="1925638"/>
          <a:ext cx="805815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8643296" imgH="3903218" progId="Word.Document.8">
                  <p:embed/>
                </p:oleObj>
              </mc:Choice>
              <mc:Fallback>
                <p:oleObj name="Document" r:id="rId4" imgW="8643296" imgH="3903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925638"/>
                        <a:ext cx="8058150" cy="3646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3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612240"/>
            <a:ext cx="8424863" cy="215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FF00FF"/>
                </a:solidFill>
                <a:ea typeface="黑体" panose="02010609060101010101" pitchFamily="49" charset="-122"/>
              </a:rPr>
              <a:t>  【</a:t>
            </a:r>
            <a:r>
              <a:rPr lang="zh-CN" altLang="en-US" sz="2800" b="1" dirty="0" smtClean="0">
                <a:solidFill>
                  <a:srgbClr val="FF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FF"/>
                </a:solidFill>
                <a:ea typeface="黑体" panose="02010609060101010101" pitchFamily="49" charset="-122"/>
              </a:rPr>
              <a:t>4】</a:t>
            </a:r>
            <a:r>
              <a:rPr lang="zh-CN" altLang="en-US" b="1" dirty="0" smtClean="0"/>
              <a:t>图中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是匀强电场中一正方形的四个顶点，已知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三点的电势分别为</a:t>
            </a:r>
            <a:r>
              <a:rPr lang="en-US" altLang="zh-CN" b="1" dirty="0" smtClean="0"/>
              <a:t>U</a:t>
            </a:r>
            <a:r>
              <a:rPr lang="en-US" altLang="zh-CN" b="1" baseline="-25000" dirty="0" smtClean="0"/>
              <a:t>A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15v ,U</a:t>
            </a:r>
            <a:r>
              <a:rPr lang="en-US" altLang="zh-CN" b="1" baseline="-25000" dirty="0" smtClean="0"/>
              <a:t>B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3v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U</a:t>
            </a:r>
            <a:r>
              <a:rPr lang="en-US" altLang="zh-CN" b="1" baseline="-25000" dirty="0" smtClean="0"/>
              <a:t>C</a:t>
            </a:r>
            <a:r>
              <a:rPr lang="zh-CN" altLang="en-US" b="1" dirty="0" smtClean="0"/>
              <a:t>＝ </a:t>
            </a:r>
            <a:r>
              <a:rPr lang="en-US" altLang="zh-CN" b="1" dirty="0" smtClean="0"/>
              <a:t>- 3V</a:t>
            </a:r>
            <a:r>
              <a:rPr lang="zh-CN" altLang="en-US" b="1" dirty="0" smtClean="0"/>
              <a:t>　由此可得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点电势</a:t>
            </a:r>
            <a:r>
              <a:rPr lang="en-US" altLang="zh-CN" b="1" dirty="0" smtClean="0"/>
              <a:t>U</a:t>
            </a:r>
            <a:r>
              <a:rPr lang="en-US" altLang="zh-CN" b="1" baseline="-25000" dirty="0" smtClean="0"/>
              <a:t>D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________V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68313" y="4149725"/>
            <a:ext cx="244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0">
                <a:ea typeface="宋体" panose="02010600030101010101" pitchFamily="2" charset="-122"/>
              </a:rPr>
              <a:t>答：</a:t>
            </a:r>
            <a:r>
              <a:rPr lang="en-US" altLang="zh-CN" sz="3200" b="0">
                <a:solidFill>
                  <a:srgbClr val="FF0000"/>
                </a:solidFill>
                <a:ea typeface="宋体" panose="02010600030101010101" pitchFamily="2" charset="-122"/>
              </a:rPr>
              <a:t>9V</a:t>
            </a:r>
          </a:p>
        </p:txBody>
      </p:sp>
      <p:grpSp>
        <p:nvGrpSpPr>
          <p:cNvPr id="26628" name="组合 39"/>
          <p:cNvGrpSpPr>
            <a:grpSpLocks/>
          </p:cNvGrpSpPr>
          <p:nvPr/>
        </p:nvGrpSpPr>
        <p:grpSpPr bwMode="auto">
          <a:xfrm>
            <a:off x="4929188" y="3609975"/>
            <a:ext cx="3071812" cy="2605088"/>
            <a:chOff x="4929190" y="3610237"/>
            <a:chExt cx="3071834" cy="2604845"/>
          </a:xfrm>
        </p:grpSpPr>
        <p:pic>
          <p:nvPicPr>
            <p:cNvPr id="2662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3610237"/>
              <a:ext cx="2889256" cy="2604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30" name="xjhdx4"/>
            <p:cNvGrpSpPr>
              <a:grpSpLocks/>
            </p:cNvGrpSpPr>
            <p:nvPr/>
          </p:nvGrpSpPr>
          <p:grpSpPr bwMode="auto">
            <a:xfrm>
              <a:off x="5000628" y="3687918"/>
              <a:ext cx="3000396" cy="2428892"/>
              <a:chOff x="4320" y="2220"/>
              <a:chExt cx="2065" cy="720"/>
            </a:xfrm>
          </p:grpSpPr>
          <p:grpSp>
            <p:nvGrpSpPr>
              <p:cNvPr id="26631" name="Group 53"/>
              <p:cNvGrpSpPr>
                <a:grpSpLocks/>
              </p:cNvGrpSpPr>
              <p:nvPr/>
            </p:nvGrpSpPr>
            <p:grpSpPr bwMode="auto">
              <a:xfrm>
                <a:off x="4320" y="2220"/>
                <a:ext cx="2065" cy="0"/>
                <a:chOff x="4320" y="2220"/>
                <a:chExt cx="2065" cy="0"/>
              </a:xfrm>
            </p:grpSpPr>
            <p:sp>
              <p:nvSpPr>
                <p:cNvPr id="26641" name="Line 54"/>
                <p:cNvSpPr>
                  <a:spLocks noChangeShapeType="1"/>
                </p:cNvSpPr>
                <p:nvPr/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2" name="Line 55"/>
                <p:cNvSpPr>
                  <a:spLocks noChangeShapeType="1"/>
                </p:cNvSpPr>
                <p:nvPr/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32" name="Group 56"/>
              <p:cNvGrpSpPr>
                <a:grpSpLocks/>
              </p:cNvGrpSpPr>
              <p:nvPr/>
            </p:nvGrpSpPr>
            <p:grpSpPr bwMode="auto">
              <a:xfrm>
                <a:off x="4320" y="2460"/>
                <a:ext cx="2065" cy="0"/>
                <a:chOff x="4320" y="2220"/>
                <a:chExt cx="2065" cy="0"/>
              </a:xfrm>
            </p:grpSpPr>
            <p:sp>
              <p:nvSpPr>
                <p:cNvPr id="26639" name="Line 57"/>
                <p:cNvSpPr>
                  <a:spLocks noChangeShapeType="1"/>
                </p:cNvSpPr>
                <p:nvPr/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0" name="Line 58"/>
                <p:cNvSpPr>
                  <a:spLocks noChangeShapeType="1"/>
                </p:cNvSpPr>
                <p:nvPr/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33" name="Group 59"/>
              <p:cNvGrpSpPr>
                <a:grpSpLocks/>
              </p:cNvGrpSpPr>
              <p:nvPr/>
            </p:nvGrpSpPr>
            <p:grpSpPr bwMode="auto">
              <a:xfrm>
                <a:off x="4320" y="2700"/>
                <a:ext cx="2065" cy="0"/>
                <a:chOff x="4320" y="2220"/>
                <a:chExt cx="2065" cy="0"/>
              </a:xfrm>
            </p:grpSpPr>
            <p:sp>
              <p:nvSpPr>
                <p:cNvPr id="26637" name="Line 60"/>
                <p:cNvSpPr>
                  <a:spLocks noChangeShapeType="1"/>
                </p:cNvSpPr>
                <p:nvPr/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38" name="Line 61"/>
                <p:cNvSpPr>
                  <a:spLocks noChangeShapeType="1"/>
                </p:cNvSpPr>
                <p:nvPr/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34" name="Group 62"/>
              <p:cNvGrpSpPr>
                <a:grpSpLocks/>
              </p:cNvGrpSpPr>
              <p:nvPr/>
            </p:nvGrpSpPr>
            <p:grpSpPr bwMode="auto">
              <a:xfrm>
                <a:off x="4320" y="2940"/>
                <a:ext cx="2065" cy="0"/>
                <a:chOff x="4320" y="2220"/>
                <a:chExt cx="2065" cy="0"/>
              </a:xfrm>
            </p:grpSpPr>
            <p:sp>
              <p:nvSpPr>
                <p:cNvPr id="26635" name="Line 63"/>
                <p:cNvSpPr>
                  <a:spLocks noChangeShapeType="1"/>
                </p:cNvSpPr>
                <p:nvPr/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36" name="Line 64"/>
                <p:cNvSpPr>
                  <a:spLocks noChangeShapeType="1"/>
                </p:cNvSpPr>
                <p:nvPr/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6912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979</Words>
  <Application>Microsoft Office PowerPoint</Application>
  <PresentationFormat>全屏显示(4:3)</PresentationFormat>
  <Paragraphs>56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黑体</vt:lpstr>
      <vt:lpstr>楷体_GB2312</vt:lpstr>
      <vt:lpstr>宋体</vt:lpstr>
      <vt:lpstr>微软雅黑</vt:lpstr>
      <vt:lpstr>Arial</vt:lpstr>
      <vt:lpstr>Britannic Bold</vt:lpstr>
      <vt:lpstr>Calibri</vt:lpstr>
      <vt:lpstr>Calibri Light</vt:lpstr>
      <vt:lpstr>Tahoma</vt:lpstr>
      <vt:lpstr>Times New Roman</vt:lpstr>
      <vt:lpstr>Office 主题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2016-10-18T14:25:04Z</dcterms:created>
  <dcterms:modified xsi:type="dcterms:W3CDTF">2016-10-19T00:39:57Z</dcterms:modified>
</cp:coreProperties>
</file>