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DC7B26-4045-471D-9F4C-6DF702A6342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D98AC4-346B-474E-B4BD-8588996B9E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206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320A1-5A8A-48E5-A2FF-39B2DD73EC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18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418B06-16E2-47B0-9FCF-72F6A92229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03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A1F6D-A2E6-4C4A-A9A1-0C2CBF1264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848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0CC4D-BA0F-4EA8-8382-2CABB0465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285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1BE96-77F8-4A16-8487-980C678E9F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85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73379-0C2E-4F0D-9B65-8C95D0FACC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63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30DDE-EE06-40DF-869D-347552AC87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99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C3314-EB2D-4939-86AE-59337F771F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41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F15721-525B-415B-A0BB-E1BE9DBC7C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2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30CFFB-0BC6-47FC-A418-BB57362429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0800" y="4924425"/>
            <a:ext cx="90741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第七章  机械能守恒定律</a:t>
            </a:r>
            <a:endParaRPr lang="zh-CN" altLang="en-US" sz="4000">
              <a:solidFill>
                <a:srgbClr val="003399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第六节 实验：探究功与速度变化的关系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4288" y="1484313"/>
            <a:ext cx="8229600" cy="4495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b="1"/>
              <a:t> </a:t>
            </a:r>
            <a:r>
              <a:rPr lang="en-US" altLang="zh-CN" sz="3700" b="1"/>
              <a:t>3</a:t>
            </a:r>
            <a:r>
              <a:rPr lang="zh-CN" altLang="en-US" sz="3700" b="1"/>
              <a:t>、数据处理，寻找</a:t>
            </a:r>
            <a:r>
              <a:rPr lang="en-US" altLang="zh-CN" sz="3700" b="1"/>
              <a:t>W</a:t>
            </a:r>
            <a:r>
              <a:rPr lang="zh-CN" altLang="en-US" sz="3700" b="1"/>
              <a:t>与</a:t>
            </a:r>
            <a:r>
              <a:rPr lang="en-US" altLang="zh-CN" sz="3700" b="1"/>
              <a:t>v</a:t>
            </a:r>
            <a:r>
              <a:rPr lang="zh-CN" altLang="en-US" sz="3700" b="1"/>
              <a:t>的关系</a:t>
            </a:r>
          </a:p>
          <a:p>
            <a:pPr>
              <a:buFont typeface="Wingdings 2" pitchFamily="18" charset="2"/>
              <a:buNone/>
            </a:pPr>
            <a:r>
              <a:rPr lang="zh-CN" altLang="en-US" sz="3700" b="1"/>
              <a:t>      </a:t>
            </a:r>
            <a:r>
              <a:rPr lang="zh-CN" altLang="en-US" sz="3700" b="1">
                <a:solidFill>
                  <a:srgbClr val="FF0000"/>
                </a:solidFill>
              </a:rPr>
              <a:t>问题</a:t>
            </a:r>
            <a:r>
              <a:rPr lang="zh-CN" altLang="en-US" sz="3700" b="1"/>
              <a:t>：如何找到功与速度的关系？</a:t>
            </a:r>
          </a:p>
          <a:p>
            <a:pPr>
              <a:buFont typeface="Wingdings 2" pitchFamily="18" charset="2"/>
              <a:buNone/>
            </a:pPr>
            <a:r>
              <a:rPr lang="zh-CN" altLang="en-US" sz="3700" b="1"/>
              <a:t>       方法一：计算法   </a:t>
            </a:r>
          </a:p>
          <a:p>
            <a:pPr>
              <a:buFont typeface="Wingdings 2" pitchFamily="18" charset="2"/>
              <a:buNone/>
            </a:pPr>
            <a:r>
              <a:rPr lang="zh-CN" altLang="en-US" sz="3700" b="1"/>
              <a:t>       方法二：图像法</a:t>
            </a:r>
          </a:p>
          <a:p>
            <a:pPr>
              <a:buFont typeface="Wingdings 2" pitchFamily="18" charset="2"/>
              <a:buNone/>
            </a:pPr>
            <a:r>
              <a:rPr lang="zh-CN" altLang="en-US" sz="3700" b="1"/>
              <a:t>    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859338" y="2849563"/>
            <a:ext cx="2592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</a:rPr>
              <a:t>比较麻烦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427538" y="3522663"/>
            <a:ext cx="47164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</a:rPr>
              <a:t>简便直观，可以减少偶然误差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900113" y="4365625"/>
            <a:ext cx="5472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画</a:t>
            </a:r>
            <a:r>
              <a:rPr lang="en-US" altLang="zh-CN" sz="3200" b="1">
                <a:solidFill>
                  <a:srgbClr val="FF0000"/>
                </a:solidFill>
              </a:rPr>
              <a:t>W</a:t>
            </a:r>
            <a:r>
              <a:rPr lang="zh-CN" altLang="en-US" sz="3200" b="1">
                <a:solidFill>
                  <a:srgbClr val="FF0000"/>
                </a:solidFill>
              </a:rPr>
              <a:t>－</a:t>
            </a:r>
            <a:r>
              <a:rPr lang="en-US" altLang="zh-CN" sz="3200" b="1">
                <a:solidFill>
                  <a:srgbClr val="FF0000"/>
                </a:solidFill>
              </a:rPr>
              <a:t>v</a:t>
            </a:r>
            <a:r>
              <a:rPr lang="zh-CN" altLang="en-US" sz="3200" b="1">
                <a:solidFill>
                  <a:srgbClr val="FF0000"/>
                </a:solidFill>
              </a:rPr>
              <a:t>图像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971550" y="5084763"/>
            <a:ext cx="3313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画</a:t>
            </a:r>
            <a:r>
              <a:rPr lang="en-US" altLang="zh-CN" sz="3200" b="1">
                <a:solidFill>
                  <a:srgbClr val="FF0000"/>
                </a:solidFill>
              </a:rPr>
              <a:t>W</a:t>
            </a:r>
            <a:r>
              <a:rPr lang="zh-CN" altLang="en-US" sz="3200" b="1">
                <a:solidFill>
                  <a:srgbClr val="FF0000"/>
                </a:solidFill>
              </a:rPr>
              <a:t>－</a:t>
            </a:r>
            <a:r>
              <a:rPr lang="en-US" altLang="zh-CN" sz="3200" b="1">
                <a:solidFill>
                  <a:srgbClr val="FF0000"/>
                </a:solidFill>
              </a:rPr>
              <a:t>v</a:t>
            </a:r>
            <a:r>
              <a:rPr lang="en-US" altLang="zh-CN" sz="3200" b="1" baseline="30000">
                <a:solidFill>
                  <a:srgbClr val="FF0000"/>
                </a:solidFill>
              </a:rPr>
              <a:t>2</a:t>
            </a:r>
            <a:r>
              <a:rPr lang="zh-CN" altLang="en-US" sz="3200" b="1">
                <a:solidFill>
                  <a:srgbClr val="FF0000"/>
                </a:solidFill>
              </a:rPr>
              <a:t>图像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  <p:bldP spid="13317" grpId="0"/>
      <p:bldP spid="133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CN" altLang="en-US" sz="4800" b="1">
                <a:solidFill>
                  <a:srgbClr val="0000FF"/>
                </a:solidFill>
              </a:rPr>
              <a:t>结 论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812925"/>
            <a:ext cx="8424862" cy="44958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b="1">
                <a:solidFill>
                  <a:srgbClr val="FF0000"/>
                </a:solidFill>
              </a:rPr>
              <a:t>弹簧弹力对小车做的功与速度的平方成正比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zh-CN" altLang="en-US" b="1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b="1"/>
              <a:t>注：这里的弹力就是物体受到的合外力       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b="1"/>
              <a:t>       因为小车从静止开始运动，初速度为零，末速度就是小车速度的变化。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zh-CN" altLang="en-US" b="1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b="1"/>
              <a:t>拓展：如果小车的初速度不为零，功与速度之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b="1"/>
              <a:t>         间应该有什么样的关系？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>
                <a:solidFill>
                  <a:srgbClr val="0000FF"/>
                </a:solidFill>
              </a:rPr>
              <a:t>参考实验步骤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2413" y="1454150"/>
            <a:ext cx="8640762" cy="4495800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800" b="1"/>
              <a:t>1</a:t>
            </a:r>
            <a:r>
              <a:rPr lang="zh-CN" altLang="en-US" sz="2800" b="1"/>
              <a:t>、按图装好实验器材，把木板稍微倾斜，平衡 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800" b="1"/>
              <a:t>      阻力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800" b="1"/>
              <a:t>2</a:t>
            </a:r>
            <a:r>
              <a:rPr lang="zh-CN" altLang="en-US" sz="2800" b="1"/>
              <a:t>、先用一条橡皮筋做实验，把橡皮筋拉长到一定的位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800" b="1"/>
              <a:t>      置，理好纸带，接通电源，释放小车。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800" b="1"/>
              <a:t>3</a:t>
            </a:r>
            <a:r>
              <a:rPr lang="zh-CN" altLang="en-US" sz="2800" b="1"/>
              <a:t>、换用纸带，改用</a:t>
            </a:r>
            <a:r>
              <a:rPr lang="en-US" altLang="zh-CN" sz="2800" b="1"/>
              <a:t>2</a:t>
            </a:r>
            <a:r>
              <a:rPr lang="zh-CN" altLang="en-US" sz="2800" b="1"/>
              <a:t>条、</a:t>
            </a:r>
            <a:r>
              <a:rPr lang="en-US" altLang="zh-CN" sz="2800" b="1"/>
              <a:t>3</a:t>
            </a:r>
            <a:r>
              <a:rPr lang="zh-CN" altLang="en-US" sz="2800" b="1"/>
              <a:t>条</a:t>
            </a:r>
            <a:r>
              <a:rPr lang="en-US" altLang="zh-CN" sz="2800" b="1">
                <a:latin typeface="宋体" pitchFamily="2" charset="-122"/>
                <a:cs typeface="Arial" pitchFamily="34" charset="0"/>
              </a:rPr>
              <a:t>……</a:t>
            </a:r>
            <a:r>
              <a:rPr lang="zh-CN" altLang="en-US" sz="2800" b="1">
                <a:latin typeface="宋体" pitchFamily="2" charset="-122"/>
                <a:cs typeface="Arial" pitchFamily="34" charset="0"/>
              </a:rPr>
              <a:t>同样的橡皮筋进行实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800" b="1">
                <a:latin typeface="宋体" pitchFamily="2" charset="-122"/>
                <a:cs typeface="Arial" pitchFamily="34" charset="0"/>
              </a:rPr>
              <a:t>   验，保持每次实验中橡皮筋拉长的长度相同。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800" b="1">
                <a:cs typeface="Arial" pitchFamily="34" charset="0"/>
              </a:rPr>
              <a:t>4</a:t>
            </a:r>
            <a:r>
              <a:rPr lang="zh-CN" altLang="en-US" sz="2800" b="1">
                <a:latin typeface="宋体" pitchFamily="2" charset="-122"/>
                <a:cs typeface="Arial" pitchFamily="34" charset="0"/>
              </a:rPr>
              <a:t>、由纸带算出小车获得的速度，把小车第一次获得的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800" b="1">
                <a:latin typeface="宋体" pitchFamily="2" charset="-122"/>
                <a:cs typeface="Arial" pitchFamily="34" charset="0"/>
              </a:rPr>
              <a:t>   功计为</a:t>
            </a:r>
            <a:r>
              <a:rPr lang="en-US" altLang="zh-CN" sz="2800" b="1">
                <a:latin typeface="宋体" pitchFamily="2" charset="-122"/>
                <a:cs typeface="Arial" pitchFamily="34" charset="0"/>
              </a:rPr>
              <a:t>W</a:t>
            </a:r>
            <a:r>
              <a:rPr lang="zh-CN" altLang="en-US" sz="2800" b="1">
                <a:latin typeface="宋体" pitchFamily="2" charset="-122"/>
                <a:cs typeface="Arial" pitchFamily="34" charset="0"/>
              </a:rPr>
              <a:t>，第</a:t>
            </a:r>
            <a:r>
              <a:rPr lang="en-US" altLang="zh-CN" sz="2800" b="1">
                <a:latin typeface="宋体" pitchFamily="2" charset="-122"/>
                <a:cs typeface="Arial" pitchFamily="34" charset="0"/>
              </a:rPr>
              <a:t>2</a:t>
            </a:r>
            <a:r>
              <a:rPr lang="zh-CN" altLang="en-US" sz="2800" b="1">
                <a:latin typeface="宋体" pitchFamily="2" charset="-122"/>
                <a:cs typeface="Arial" pitchFamily="34" charset="0"/>
              </a:rPr>
              <a:t>次，第</a:t>
            </a:r>
            <a:r>
              <a:rPr lang="en-US" altLang="zh-CN" sz="2800" b="1">
                <a:latin typeface="宋体" pitchFamily="2" charset="-122"/>
                <a:cs typeface="Arial" pitchFamily="34" charset="0"/>
              </a:rPr>
              <a:t>3</a:t>
            </a:r>
            <a:r>
              <a:rPr lang="zh-CN" altLang="en-US" sz="2800" b="1">
                <a:latin typeface="宋体" pitchFamily="2" charset="-122"/>
                <a:cs typeface="Arial" pitchFamily="34" charset="0"/>
              </a:rPr>
              <a:t>次</a:t>
            </a:r>
            <a:r>
              <a:rPr lang="en-US" altLang="zh-CN" sz="2800" b="1">
                <a:latin typeface="宋体" pitchFamily="2" charset="-122"/>
                <a:cs typeface="Arial" pitchFamily="34" charset="0"/>
              </a:rPr>
              <a:t>……</a:t>
            </a:r>
            <a:r>
              <a:rPr lang="zh-CN" altLang="en-US" sz="2800" b="1">
                <a:latin typeface="宋体" pitchFamily="2" charset="-122"/>
                <a:cs typeface="Arial" pitchFamily="34" charset="0"/>
              </a:rPr>
              <a:t>计为</a:t>
            </a:r>
            <a:r>
              <a:rPr lang="en-US" altLang="zh-CN" sz="2800" b="1">
                <a:latin typeface="宋体" pitchFamily="2" charset="-122"/>
                <a:cs typeface="Arial" pitchFamily="34" charset="0"/>
              </a:rPr>
              <a:t>2W</a:t>
            </a:r>
            <a:r>
              <a:rPr lang="zh-CN" altLang="en-US" sz="2800" b="1">
                <a:latin typeface="宋体" pitchFamily="2" charset="-122"/>
                <a:cs typeface="Arial" pitchFamily="34" charset="0"/>
              </a:rPr>
              <a:t>，</a:t>
            </a:r>
            <a:r>
              <a:rPr lang="en-US" altLang="zh-CN" sz="2800" b="1">
                <a:latin typeface="宋体" pitchFamily="2" charset="-122"/>
                <a:cs typeface="Arial" pitchFamily="34" charset="0"/>
              </a:rPr>
              <a:t>3W ……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800" b="1">
                <a:cs typeface="Arial" pitchFamily="34" charset="0"/>
              </a:rPr>
              <a:t>5</a:t>
            </a:r>
            <a:r>
              <a:rPr lang="zh-CN" altLang="en-US" sz="2800" b="1">
                <a:latin typeface="宋体" pitchFamily="2" charset="-122"/>
                <a:cs typeface="Arial" pitchFamily="34" charset="0"/>
              </a:rPr>
              <a:t>、对测量数据进行估算，大致判断两个量可能的关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800" b="1">
                <a:latin typeface="宋体" pitchFamily="2" charset="-122"/>
                <a:cs typeface="Arial" pitchFamily="34" charset="0"/>
              </a:rPr>
              <a:t>   系，然后以</a:t>
            </a:r>
            <a:r>
              <a:rPr lang="en-US" altLang="zh-CN" sz="2800" b="1">
                <a:latin typeface="宋体" pitchFamily="2" charset="-122"/>
                <a:cs typeface="Arial" pitchFamily="34" charset="0"/>
              </a:rPr>
              <a:t>W</a:t>
            </a:r>
            <a:r>
              <a:rPr lang="zh-CN" altLang="en-US" sz="2800" b="1">
                <a:latin typeface="宋体" pitchFamily="2" charset="-122"/>
                <a:cs typeface="Arial" pitchFamily="34" charset="0"/>
              </a:rPr>
              <a:t>为纵坐标，</a:t>
            </a:r>
            <a:r>
              <a:rPr lang="en-US" altLang="zh-CN" sz="2800" b="1">
                <a:latin typeface="宋体" pitchFamily="2" charset="-122"/>
                <a:cs typeface="Arial" pitchFamily="34" charset="0"/>
              </a:rPr>
              <a:t>v</a:t>
            </a:r>
            <a:r>
              <a:rPr lang="zh-CN" altLang="en-US" sz="2800" b="1">
                <a:latin typeface="宋体" pitchFamily="2" charset="-122"/>
                <a:cs typeface="Arial" pitchFamily="34" charset="0"/>
              </a:rPr>
              <a:t>，</a:t>
            </a:r>
            <a:r>
              <a:rPr lang="en-US" altLang="zh-CN" sz="2800" b="1">
                <a:latin typeface="宋体" pitchFamily="2" charset="-122"/>
                <a:cs typeface="Arial" pitchFamily="34" charset="0"/>
              </a:rPr>
              <a:t>v</a:t>
            </a:r>
            <a:r>
              <a:rPr lang="en-US" altLang="zh-CN" sz="2800" b="1" baseline="30000">
                <a:latin typeface="宋体" pitchFamily="2" charset="-122"/>
                <a:cs typeface="Arial" pitchFamily="34" charset="0"/>
              </a:rPr>
              <a:t>2</a:t>
            </a:r>
            <a:r>
              <a:rPr lang="zh-CN" altLang="en-US" sz="2800" b="1">
                <a:latin typeface="宋体" pitchFamily="2" charset="-122"/>
                <a:cs typeface="Arial" pitchFamily="34" charset="0"/>
              </a:rPr>
              <a:t>（或其它）为横坐标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800" b="1">
                <a:latin typeface="宋体" pitchFamily="2" charset="-122"/>
                <a:cs typeface="Arial" pitchFamily="34" charset="0"/>
              </a:rPr>
              <a:t>   作图。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8450" y="485775"/>
            <a:ext cx="8540750" cy="1143000"/>
          </a:xfrm>
        </p:spPr>
        <p:txBody>
          <a:bodyPr/>
          <a:lstStyle/>
          <a:p>
            <a:r>
              <a:rPr lang="zh-CN" altLang="en-US" b="1">
                <a:solidFill>
                  <a:srgbClr val="0000FF"/>
                </a:solidFill>
              </a:rPr>
              <a:t>课堂练习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82750"/>
            <a:ext cx="8540750" cy="41941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b="1"/>
              <a:t>1</a:t>
            </a:r>
            <a:r>
              <a:rPr lang="zh-CN" altLang="en-US" b="1"/>
              <a:t>、本节是一个探究性实验，探究的目的是</a:t>
            </a:r>
          </a:p>
          <a:p>
            <a:pPr>
              <a:buFont typeface="Wingdings 2" pitchFamily="18" charset="2"/>
              <a:buNone/>
            </a:pPr>
            <a:r>
              <a:rPr lang="en-US" altLang="zh-CN" b="1"/>
              <a:t>A</a:t>
            </a:r>
            <a:r>
              <a:rPr lang="zh-CN" altLang="en-US" b="1"/>
              <a:t>、探究力与物体运动速度的关系     </a:t>
            </a:r>
            <a:r>
              <a:rPr lang="en-US" altLang="zh-CN" b="1"/>
              <a:t>(      )</a:t>
            </a:r>
          </a:p>
          <a:p>
            <a:pPr>
              <a:buFont typeface="Wingdings 2" pitchFamily="18" charset="2"/>
              <a:buNone/>
            </a:pPr>
            <a:r>
              <a:rPr lang="en-US" altLang="zh-CN" b="1"/>
              <a:t>B</a:t>
            </a:r>
            <a:r>
              <a:rPr lang="zh-CN" altLang="en-US" b="1"/>
              <a:t>、探究力与物体运动加速度的关系</a:t>
            </a:r>
          </a:p>
          <a:p>
            <a:pPr>
              <a:buFont typeface="Wingdings 2" pitchFamily="18" charset="2"/>
              <a:buNone/>
            </a:pPr>
            <a:r>
              <a:rPr lang="en-US" altLang="zh-CN" b="1"/>
              <a:t>C</a:t>
            </a:r>
            <a:r>
              <a:rPr lang="zh-CN" altLang="en-US" b="1"/>
              <a:t>、探究力对物体做功与物体加速度变化  的关  </a:t>
            </a:r>
          </a:p>
          <a:p>
            <a:pPr>
              <a:buFont typeface="Wingdings 2" pitchFamily="18" charset="2"/>
              <a:buNone/>
            </a:pPr>
            <a:r>
              <a:rPr lang="zh-CN" altLang="en-US" b="1"/>
              <a:t>      系</a:t>
            </a:r>
          </a:p>
          <a:p>
            <a:pPr>
              <a:buFont typeface="Wingdings 2" pitchFamily="18" charset="2"/>
              <a:buNone/>
            </a:pPr>
            <a:r>
              <a:rPr lang="en-US" altLang="zh-CN" b="1"/>
              <a:t>D</a:t>
            </a:r>
            <a:r>
              <a:rPr lang="zh-CN" altLang="en-US" b="1"/>
              <a:t>、探究力对物体做功与物体速度变化的关系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235825" y="2333625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765175"/>
            <a:ext cx="8351838" cy="4495800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400" b="1"/>
              <a:t>2</a:t>
            </a:r>
            <a:r>
              <a:rPr lang="zh-CN" altLang="en-US" sz="2400" b="1"/>
              <a:t>、对橡皮筋做的功来说，直接测量是有困难的，我们可以巧妙地避开这个难题而不影响问题的解决，只需要测出每次实验时橡皮筋对小车做的功是第一次的多少倍，使用的方法是                                                                           </a:t>
            </a:r>
            <a:r>
              <a:rPr lang="en-US" altLang="zh-CN" sz="2400" b="1"/>
              <a:t>(       )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400" b="1"/>
              <a:t>A</a:t>
            </a:r>
            <a:r>
              <a:rPr lang="zh-CN" altLang="en-US" sz="2400" b="1"/>
              <a:t>、用同样的力对小车做功，让小车通过的距离依次是</a:t>
            </a:r>
            <a:r>
              <a:rPr lang="en-US" altLang="zh-CN" sz="2400" b="1"/>
              <a:t>s</a:t>
            </a:r>
            <a:r>
              <a:rPr lang="zh-CN" altLang="en-US" sz="2400" b="1"/>
              <a:t>、</a:t>
            </a:r>
            <a:r>
              <a:rPr lang="en-US" altLang="zh-CN" sz="2400" b="1"/>
              <a:t>2s</a:t>
            </a:r>
            <a:r>
              <a:rPr lang="zh-CN" altLang="en-US" sz="2400" b="1"/>
              <a:t>、</a:t>
            </a:r>
            <a:r>
              <a:rPr lang="en-US" altLang="zh-CN" sz="2400" b="1"/>
              <a:t>3s……</a:t>
            </a:r>
            <a:r>
              <a:rPr lang="zh-CN" altLang="en-US" sz="2400" b="1"/>
              <a:t>进行第</a:t>
            </a:r>
            <a:r>
              <a:rPr lang="en-US" altLang="zh-CN" sz="2400" b="1"/>
              <a:t>1</a:t>
            </a:r>
            <a:r>
              <a:rPr lang="zh-CN" altLang="en-US" sz="2400" b="1"/>
              <a:t>次、第</a:t>
            </a:r>
            <a:r>
              <a:rPr lang="en-US" altLang="zh-CN" sz="2400" b="1"/>
              <a:t>2</a:t>
            </a:r>
            <a:r>
              <a:rPr lang="zh-CN" altLang="en-US" sz="2400" b="1"/>
              <a:t>次、第</a:t>
            </a:r>
            <a:r>
              <a:rPr lang="en-US" altLang="zh-CN" sz="2400" b="1"/>
              <a:t>3</a:t>
            </a:r>
            <a:r>
              <a:rPr lang="zh-CN" altLang="en-US" sz="2400" b="1"/>
              <a:t>次</a:t>
            </a:r>
            <a:r>
              <a:rPr lang="en-US" altLang="zh-CN" sz="2400" b="1"/>
              <a:t>……</a:t>
            </a:r>
            <a:r>
              <a:rPr lang="zh-CN" altLang="en-US" sz="2400" b="1"/>
              <a:t>实验时，力对物体做的功就是</a:t>
            </a:r>
            <a:r>
              <a:rPr lang="en-US" altLang="zh-CN" sz="2400" b="1"/>
              <a:t>W</a:t>
            </a:r>
            <a:r>
              <a:rPr lang="zh-CN" altLang="en-US" sz="2400" b="1"/>
              <a:t>、</a:t>
            </a:r>
            <a:r>
              <a:rPr lang="en-US" altLang="zh-CN" sz="2400" b="1"/>
              <a:t>2W</a:t>
            </a:r>
            <a:r>
              <a:rPr lang="zh-CN" altLang="en-US" sz="2400" b="1"/>
              <a:t>、</a:t>
            </a:r>
            <a:r>
              <a:rPr lang="en-US" altLang="zh-CN" sz="2400" b="1"/>
              <a:t>3W ……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400" b="1"/>
              <a:t>B</a:t>
            </a:r>
            <a:r>
              <a:rPr lang="zh-CN" altLang="en-US" sz="2400" b="1"/>
              <a:t>、让小车通过相同的距离，第</a:t>
            </a:r>
            <a:r>
              <a:rPr lang="en-US" altLang="zh-CN" sz="2400" b="1"/>
              <a:t>1</a:t>
            </a:r>
            <a:r>
              <a:rPr lang="zh-CN" altLang="en-US" sz="2400" b="1"/>
              <a:t>次力为</a:t>
            </a:r>
            <a:r>
              <a:rPr lang="en-US" altLang="zh-CN" sz="2400" b="1"/>
              <a:t>F</a:t>
            </a:r>
            <a:r>
              <a:rPr lang="zh-CN" altLang="en-US" sz="2400" b="1"/>
              <a:t>、第</a:t>
            </a:r>
            <a:r>
              <a:rPr lang="en-US" altLang="zh-CN" sz="2400" b="1"/>
              <a:t>2</a:t>
            </a:r>
            <a:r>
              <a:rPr lang="zh-CN" altLang="en-US" sz="2400" b="1"/>
              <a:t>次力为</a:t>
            </a:r>
            <a:r>
              <a:rPr lang="en-US" altLang="zh-CN" sz="2400" b="1"/>
              <a:t>2F</a:t>
            </a:r>
            <a:r>
              <a:rPr lang="zh-CN" altLang="en-US" sz="2400" b="1"/>
              <a:t>、第</a:t>
            </a:r>
            <a:r>
              <a:rPr lang="en-US" altLang="zh-CN" sz="2400" b="1"/>
              <a:t>3</a:t>
            </a:r>
            <a:r>
              <a:rPr lang="zh-CN" altLang="en-US" sz="2400" b="1"/>
              <a:t>次力为</a:t>
            </a:r>
            <a:r>
              <a:rPr lang="en-US" altLang="zh-CN" sz="2400" b="1"/>
              <a:t>3F……</a:t>
            </a:r>
            <a:r>
              <a:rPr lang="zh-CN" altLang="en-US" sz="2400" b="1"/>
              <a:t>实验时，力对小车做的功就是</a:t>
            </a:r>
            <a:r>
              <a:rPr lang="en-US" altLang="zh-CN" sz="2400" b="1"/>
              <a:t>W</a:t>
            </a:r>
            <a:r>
              <a:rPr lang="zh-CN" altLang="en-US" sz="2400" b="1"/>
              <a:t>、</a:t>
            </a:r>
            <a:r>
              <a:rPr lang="en-US" altLang="zh-CN" sz="2400" b="1"/>
              <a:t>2W</a:t>
            </a:r>
            <a:r>
              <a:rPr lang="zh-CN" altLang="en-US" sz="2400" b="1"/>
              <a:t>、</a:t>
            </a:r>
            <a:r>
              <a:rPr lang="en-US" altLang="zh-CN" sz="2400" b="1"/>
              <a:t>3W ……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400" b="1"/>
              <a:t>C</a:t>
            </a:r>
            <a:r>
              <a:rPr lang="zh-CN" altLang="en-US" sz="2400" b="1"/>
              <a:t>、选用相同的橡皮筋，在实验中每次橡皮筋拉伸的长度保持一致，当用</a:t>
            </a:r>
            <a:r>
              <a:rPr lang="en-US" altLang="zh-CN" sz="2400" b="1"/>
              <a:t>1</a:t>
            </a:r>
            <a:r>
              <a:rPr lang="zh-CN" altLang="en-US" sz="2400" b="1"/>
              <a:t>条、</a:t>
            </a:r>
            <a:r>
              <a:rPr lang="en-US" altLang="zh-CN" sz="2400" b="1"/>
              <a:t>2</a:t>
            </a:r>
            <a:r>
              <a:rPr lang="zh-CN" altLang="en-US" sz="2400" b="1"/>
              <a:t>条、</a:t>
            </a:r>
            <a:r>
              <a:rPr lang="en-US" altLang="zh-CN" sz="2400" b="1"/>
              <a:t>3</a:t>
            </a:r>
            <a:r>
              <a:rPr lang="zh-CN" altLang="en-US" sz="2400" b="1"/>
              <a:t>条</a:t>
            </a:r>
            <a:r>
              <a:rPr lang="en-US" altLang="zh-CN" sz="2400" b="1"/>
              <a:t>……</a:t>
            </a:r>
            <a:r>
              <a:rPr lang="zh-CN" altLang="en-US" sz="2400" b="1"/>
              <a:t>同样的橡皮筋进行第</a:t>
            </a:r>
            <a:r>
              <a:rPr lang="en-US" altLang="zh-CN" sz="2400" b="1"/>
              <a:t>1</a:t>
            </a:r>
            <a:r>
              <a:rPr lang="zh-CN" altLang="en-US" sz="2400" b="1"/>
              <a:t>次、第</a:t>
            </a:r>
            <a:r>
              <a:rPr lang="en-US" altLang="zh-CN" sz="2400" b="1"/>
              <a:t>2</a:t>
            </a:r>
            <a:r>
              <a:rPr lang="zh-CN" altLang="en-US" sz="2400" b="1"/>
              <a:t>次、第</a:t>
            </a:r>
            <a:r>
              <a:rPr lang="en-US" altLang="zh-CN" sz="2400" b="1"/>
              <a:t>3</a:t>
            </a:r>
            <a:r>
              <a:rPr lang="zh-CN" altLang="en-US" sz="2400" b="1"/>
              <a:t>次</a:t>
            </a:r>
            <a:r>
              <a:rPr lang="en-US" altLang="zh-CN" sz="2400" b="1"/>
              <a:t>……</a:t>
            </a:r>
            <a:r>
              <a:rPr lang="zh-CN" altLang="en-US" sz="2400" b="1"/>
              <a:t>实验时，橡皮筋对物体做的功就是</a:t>
            </a:r>
            <a:r>
              <a:rPr lang="en-US" altLang="zh-CN" sz="2400" b="1"/>
              <a:t>W</a:t>
            </a:r>
            <a:r>
              <a:rPr lang="zh-CN" altLang="en-US" sz="2400" b="1"/>
              <a:t>、</a:t>
            </a:r>
            <a:r>
              <a:rPr lang="en-US" altLang="zh-CN" sz="2400" b="1"/>
              <a:t>2W</a:t>
            </a:r>
            <a:r>
              <a:rPr lang="zh-CN" altLang="en-US" sz="2400" b="1"/>
              <a:t>、</a:t>
            </a:r>
            <a:r>
              <a:rPr lang="en-US" altLang="zh-CN" sz="2400" b="1"/>
              <a:t>3W ……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400" b="1"/>
              <a:t>D</a:t>
            </a:r>
            <a:r>
              <a:rPr lang="zh-CN" altLang="en-US" sz="2400" b="1"/>
              <a:t>、利用弹簧秤测量对小车的拉力</a:t>
            </a:r>
            <a:r>
              <a:rPr lang="en-US" altLang="zh-CN" sz="2400" b="1"/>
              <a:t>F</a:t>
            </a:r>
            <a:r>
              <a:rPr lang="zh-CN" altLang="en-US" sz="2400" b="1"/>
              <a:t>，利用直尺测量小车在力作用下移动的距离</a:t>
            </a:r>
            <a:r>
              <a:rPr lang="en-US" altLang="zh-CN" sz="2400" b="1"/>
              <a:t>s</a:t>
            </a:r>
            <a:r>
              <a:rPr lang="zh-CN" altLang="en-US" sz="2400" b="1"/>
              <a:t>，便可以求出每次实验中力对小车做的功，可控制为</a:t>
            </a:r>
            <a:r>
              <a:rPr lang="en-US" altLang="zh-CN" sz="2400" b="1"/>
              <a:t>W</a:t>
            </a:r>
            <a:r>
              <a:rPr lang="zh-CN" altLang="en-US" sz="2400" b="1"/>
              <a:t>、</a:t>
            </a:r>
            <a:r>
              <a:rPr lang="en-US" altLang="zh-CN" sz="2400" b="1"/>
              <a:t>2W</a:t>
            </a:r>
            <a:r>
              <a:rPr lang="zh-CN" altLang="en-US" sz="2400" b="1"/>
              <a:t>、</a:t>
            </a:r>
            <a:r>
              <a:rPr lang="en-US" altLang="zh-CN" sz="2400" b="1"/>
              <a:t>3W ……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885113" y="16764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765175"/>
            <a:ext cx="8893175" cy="44958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800" b="1"/>
              <a:t>3</a:t>
            </a:r>
            <a:r>
              <a:rPr lang="zh-CN" altLang="en-US" sz="2800" b="1"/>
              <a:t>、在本实验中，小车在运动中会受到阻力作用，这样，在小车沿木板滑行的过程中，除橡皮筋对其做功以外，还有阻力做功，这样便会给实验带来误差，我们在实验中想到的办法是，使木板略微倾斜，对于木板的倾斜程度，下面说法正确的是                   </a:t>
            </a:r>
            <a:r>
              <a:rPr lang="en-US" altLang="zh-CN" sz="2800" b="1"/>
              <a:t>(       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800" b="1"/>
              <a:t>A</a:t>
            </a:r>
            <a:r>
              <a:rPr lang="zh-CN" altLang="en-US" sz="2800" b="1"/>
              <a:t>、木板只要稍微倾斜一些即可，没有什么严格的要求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800" b="1"/>
              <a:t>B</a:t>
            </a:r>
            <a:r>
              <a:rPr lang="zh-CN" altLang="en-US" sz="2800" b="1"/>
              <a:t>、木板的倾斜程度在理论上应满足下列条件：即重力 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/>
              <a:t>      使物体沿斜面下滑的分力应等于小车受到的阻力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800" b="1"/>
              <a:t>C</a:t>
            </a:r>
            <a:r>
              <a:rPr lang="zh-CN" altLang="en-US" sz="2800" b="1"/>
              <a:t>、如果小车不受拉力时在滑行的木板上能做匀速运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/>
              <a:t>      动，这木板的倾斜程度是符合要求的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800" b="1"/>
              <a:t>D</a:t>
            </a:r>
            <a:r>
              <a:rPr lang="zh-CN" altLang="en-US" sz="2800" b="1"/>
              <a:t>、其实木板不倾斜，问题也不大，因为实验总是存在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/>
              <a:t>      误差的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027988" y="2273300"/>
            <a:ext cx="77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741488"/>
            <a:ext cx="8229600" cy="4495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b="1"/>
              <a:t> 4</a:t>
            </a:r>
            <a:r>
              <a:rPr lang="zh-CN" altLang="en-US" b="1"/>
              <a:t>、 </a:t>
            </a:r>
            <a:r>
              <a:rPr lang="zh-CN" altLang="en-US" b="1">
                <a:latin typeface="宋体" pitchFamily="2" charset="-122"/>
              </a:rPr>
              <a:t>有一只小老鼠离开洞穴沿直线前进，它的速度与到洞穴的距离成反比，当它行进到离洞穴距离为</a:t>
            </a:r>
            <a:r>
              <a:rPr lang="en-US" altLang="zh-CN" b="1" i="1">
                <a:latin typeface="宋体" pitchFamily="2" charset="-122"/>
              </a:rPr>
              <a:t>d</a:t>
            </a:r>
            <a:r>
              <a:rPr lang="en-US" altLang="zh-CN" b="1" baseline="-25000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的甲处时速度为</a:t>
            </a:r>
            <a:r>
              <a:rPr lang="en-US" altLang="zh-CN" b="1" i="1">
                <a:latin typeface="宋体" pitchFamily="2" charset="-122"/>
              </a:rPr>
              <a:t>v</a:t>
            </a:r>
            <a:r>
              <a:rPr lang="en-US" altLang="zh-CN" b="1" baseline="-25000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，试求：</a:t>
            </a:r>
          </a:p>
          <a:p>
            <a:pPr>
              <a:buFont typeface="Wingdings 2" pitchFamily="18" charset="2"/>
              <a:buNone/>
            </a:pP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）老鼠行进到离洞穴距离为</a:t>
            </a:r>
            <a:r>
              <a:rPr lang="en-US" altLang="zh-CN" b="1" i="1">
                <a:latin typeface="宋体" pitchFamily="2" charset="-122"/>
              </a:rPr>
              <a:t>d</a:t>
            </a:r>
            <a:r>
              <a:rPr lang="en-US" altLang="zh-CN" b="1" baseline="-25000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的乙处时速度</a:t>
            </a:r>
            <a:r>
              <a:rPr lang="en-US" altLang="zh-CN" b="1" i="1">
                <a:latin typeface="宋体" pitchFamily="2" charset="-122"/>
              </a:rPr>
              <a:t>v</a:t>
            </a:r>
            <a:r>
              <a:rPr lang="en-US" altLang="zh-CN" b="1" baseline="-25000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多大？</a:t>
            </a:r>
          </a:p>
          <a:p>
            <a:pPr>
              <a:buFont typeface="Wingdings 2" pitchFamily="18" charset="2"/>
              <a:buNone/>
            </a:pP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）从甲处到乙处要用去多少时间？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163638" y="501650"/>
            <a:ext cx="69135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>
                <a:solidFill>
                  <a:srgbClr val="FF0000"/>
                </a:solidFill>
              </a:rPr>
              <a:t> </a:t>
            </a:r>
            <a:r>
              <a:rPr lang="zh-CN" altLang="en-US" sz="3600" b="1">
                <a:solidFill>
                  <a:srgbClr val="FF0000"/>
                </a:solidFill>
              </a:rPr>
              <a:t>体会图象法在物理解题中的应用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733425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解析：</a:t>
            </a: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）由老鼠的速度与到洞穴的距离成反比，得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 </a:t>
            </a:r>
            <a:r>
              <a:rPr lang="en-US" altLang="zh-CN" sz="2800" b="1" i="1"/>
              <a:t>d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 = 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d</a:t>
            </a:r>
            <a:r>
              <a:rPr lang="en-US" altLang="zh-CN" sz="2800" b="1" baseline="-25000"/>
              <a:t>1</a:t>
            </a:r>
          </a:p>
          <a:p>
            <a:pPr>
              <a:lnSpc>
                <a:spcPct val="90000"/>
              </a:lnSpc>
            </a:pPr>
            <a:r>
              <a:rPr lang="zh-CN" altLang="en-US" sz="2800" b="1"/>
              <a:t>所以老鼠行进到离洞穴距离为</a:t>
            </a:r>
            <a:r>
              <a:rPr lang="en-US" altLang="zh-CN" sz="2800" b="1" i="1"/>
              <a:t>d</a:t>
            </a:r>
            <a:r>
              <a:rPr lang="en-US" altLang="zh-CN" sz="2800" b="1"/>
              <a:t>2</a:t>
            </a:r>
            <a:r>
              <a:rPr lang="zh-CN" altLang="en-US" sz="2800" b="1"/>
              <a:t>的乙处时速度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 = </a:t>
            </a:r>
            <a:r>
              <a:rPr lang="en-US" altLang="zh-CN" sz="2800" b="1" i="1"/>
              <a:t>d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/</a:t>
            </a:r>
            <a:r>
              <a:rPr lang="en-US" altLang="zh-CN" sz="2800" b="1" i="1"/>
              <a:t>d</a:t>
            </a:r>
            <a:r>
              <a:rPr lang="en-US" altLang="zh-CN" sz="2800" b="1" baseline="-25000"/>
              <a:t>2</a:t>
            </a:r>
          </a:p>
          <a:p>
            <a:pPr>
              <a:lnSpc>
                <a:spcPct val="90000"/>
              </a:lnSpc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）由老鼠的速度与到洞穴的距离成反比，作出图象，如图所示</a:t>
            </a:r>
          </a:p>
          <a:p>
            <a:pPr>
              <a:lnSpc>
                <a:spcPct val="90000"/>
              </a:lnSpc>
            </a:pPr>
            <a:r>
              <a:rPr lang="zh-CN" altLang="en-US" sz="2800" b="1"/>
              <a:t>由图线下方的面积代表的物理意义可知，从</a:t>
            </a:r>
            <a:r>
              <a:rPr lang="en-US" altLang="zh-CN" sz="2800" b="1" i="1"/>
              <a:t>d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到</a:t>
            </a:r>
            <a:r>
              <a:rPr lang="en-US" altLang="zh-CN" sz="2800" b="1" i="1"/>
              <a:t>d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的“梯形面积”就等于从甲处到乙处所用的时间，易得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221163"/>
            <a:ext cx="2376487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044575" y="4579938"/>
          <a:ext cx="42481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公式" r:id="rId4" imgW="1485900" imgH="431800" progId="Equation.3">
                  <p:embed/>
                </p:oleObj>
              </mc:Choice>
              <mc:Fallback>
                <p:oleObj name="公式" r:id="rId4" imgW="14859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4579938"/>
                        <a:ext cx="4248150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508625" y="1196975"/>
            <a:ext cx="297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Tahoma" pitchFamily="34" charset="0"/>
              </a:rPr>
              <a:t>重力势能</a:t>
            </a: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4067175" y="2852738"/>
            <a:ext cx="1371600" cy="2286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580063" y="2636838"/>
            <a:ext cx="297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Tahoma" pitchFamily="34" charset="0"/>
              </a:rPr>
              <a:t>弹性势能</a:t>
            </a: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3995738" y="1484313"/>
            <a:ext cx="1371600" cy="2286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187450" y="1268413"/>
            <a:ext cx="2570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Tahoma" pitchFamily="34" charset="0"/>
              </a:rPr>
              <a:t>重 力 做 功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27088" y="2636838"/>
            <a:ext cx="3182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Tahoma" pitchFamily="34" charset="0"/>
              </a:rPr>
              <a:t>弹簧弹力做功</a:t>
            </a:r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4140200" y="4365625"/>
            <a:ext cx="1371600" cy="2286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867400" y="4149725"/>
            <a:ext cx="1728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动  能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1476375" y="4652963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250825" y="4149725"/>
            <a:ext cx="3924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/>
              <a:t>合外力对物体做功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3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animBg="1"/>
      <p:bldP spid="5124" grpId="0"/>
      <p:bldP spid="5125" grpId="0" animBg="1"/>
      <p:bldP spid="5126" grpId="0"/>
      <p:bldP spid="5127" grpId="0" autoUpdateAnimBg="0"/>
      <p:bldP spid="5128" grpId="0" animBg="1"/>
      <p:bldP spid="5129" grpId="0"/>
      <p:bldP spid="51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052513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/>
              <a:t>    </a:t>
            </a:r>
            <a:r>
              <a:rPr lang="zh-CN" altLang="en-US" sz="3600" b="1"/>
              <a:t>物体的动能与它的速度是密切相关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zh-CN" altLang="en-US" sz="3600" b="1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3600" b="1"/>
              <a:t>    速度的变化又与它的受力有关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zh-CN" altLang="en-US" sz="3600" b="1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3600" b="1"/>
              <a:t>    所以，我们首先来探究：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zh-CN" altLang="en-US" sz="3600" b="1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3600" b="1"/>
              <a:t>   </a:t>
            </a:r>
            <a:r>
              <a:rPr lang="zh-CN" altLang="en-US" sz="3600" b="1">
                <a:solidFill>
                  <a:srgbClr val="0000FF"/>
                </a:solidFill>
              </a:rPr>
              <a:t>力对物体做功与物体速度变化的关系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subTitle" idx="1"/>
          </p:nvPr>
        </p:nvSpPr>
        <p:spPr>
          <a:xfrm>
            <a:off x="539750" y="1700213"/>
            <a:ext cx="8208963" cy="1752600"/>
          </a:xfrm>
        </p:spPr>
        <p:txBody>
          <a:bodyPr/>
          <a:lstStyle/>
          <a:p>
            <a:pPr algn="l"/>
            <a:r>
              <a:rPr lang="en-US" altLang="zh-CN" b="1"/>
              <a:t> </a:t>
            </a:r>
            <a:r>
              <a:rPr lang="en-US" altLang="zh-CN"/>
              <a:t>       </a:t>
            </a:r>
            <a:r>
              <a:rPr lang="zh-CN" altLang="en-US" sz="3600" b="1"/>
              <a:t>木板、小车、橡皮筋</a:t>
            </a:r>
            <a:r>
              <a:rPr lang="en-US" altLang="zh-CN" sz="3600" b="1"/>
              <a:t>(</a:t>
            </a:r>
            <a:r>
              <a:rPr lang="zh-CN" altLang="en-US" sz="3600" b="1"/>
              <a:t>若干）、打点</a:t>
            </a:r>
          </a:p>
          <a:p>
            <a:pPr algn="l"/>
            <a:r>
              <a:rPr lang="zh-CN" altLang="en-US" sz="3600" b="1"/>
              <a:t>计时器、电源、纸带、钉子</a:t>
            </a:r>
            <a:r>
              <a:rPr lang="en-US" altLang="zh-CN" sz="3600" b="1"/>
              <a:t>2</a:t>
            </a:r>
            <a:r>
              <a:rPr lang="zh-CN" altLang="en-US" sz="3600" b="1"/>
              <a:t>枚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68538" y="404813"/>
            <a:ext cx="431958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>
                <a:solidFill>
                  <a:srgbClr val="0000FF"/>
                </a:solidFill>
              </a:rPr>
              <a:t>    </a:t>
            </a:r>
            <a:r>
              <a:rPr lang="zh-CN" altLang="en-US" sz="4800" b="1">
                <a:solidFill>
                  <a:srgbClr val="0000FF"/>
                </a:solidFill>
              </a:rPr>
              <a:t>探究的器材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284538"/>
            <a:ext cx="6335712" cy="27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zh-CN" altLang="en-US" b="1">
                <a:solidFill>
                  <a:srgbClr val="0000FF"/>
                </a:solidFill>
              </a:rPr>
              <a:t>探 究的 思 路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484313"/>
            <a:ext cx="8686800" cy="4495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4100" b="1"/>
              <a:t>1</a:t>
            </a:r>
            <a:r>
              <a:rPr lang="zh-CN" altLang="en-US" sz="4100" b="1"/>
              <a:t>、测量橡皮筋对小车做的功</a:t>
            </a:r>
            <a:r>
              <a:rPr lang="en-US" altLang="zh-CN" sz="4100" b="1"/>
              <a:t>W</a:t>
            </a:r>
          </a:p>
          <a:p>
            <a:pPr>
              <a:buFont typeface="Wingdings 2" pitchFamily="18" charset="2"/>
              <a:buNone/>
            </a:pPr>
            <a:r>
              <a:rPr lang="en-US" altLang="zh-CN" sz="4100" b="1"/>
              <a:t>       </a:t>
            </a:r>
          </a:p>
          <a:p>
            <a:pPr>
              <a:buFont typeface="Wingdings 2" pitchFamily="18" charset="2"/>
              <a:buNone/>
            </a:pPr>
            <a:r>
              <a:rPr lang="en-US" altLang="zh-CN" sz="4100" b="1"/>
              <a:t>2</a:t>
            </a:r>
            <a:r>
              <a:rPr lang="zh-CN" altLang="en-US" sz="4100" b="1"/>
              <a:t>、测量由于橡皮筋做功而使小车获得的速度</a:t>
            </a:r>
            <a:r>
              <a:rPr lang="en-US" altLang="zh-CN" sz="4100" b="1"/>
              <a:t>v</a:t>
            </a:r>
          </a:p>
          <a:p>
            <a:pPr>
              <a:buFont typeface="Wingdings 2" pitchFamily="18" charset="2"/>
              <a:buNone/>
            </a:pPr>
            <a:r>
              <a:rPr lang="en-US" altLang="zh-CN" sz="4100" b="1"/>
              <a:t>        </a:t>
            </a:r>
          </a:p>
          <a:p>
            <a:pPr>
              <a:buFont typeface="Wingdings 2" pitchFamily="18" charset="2"/>
              <a:buNone/>
            </a:pPr>
            <a:r>
              <a:rPr lang="en-US" altLang="zh-CN" sz="4100" b="1"/>
              <a:t>3</a:t>
            </a:r>
            <a:r>
              <a:rPr lang="zh-CN" altLang="en-US" sz="4100" b="1"/>
              <a:t>、数据处理，寻找</a:t>
            </a:r>
            <a:r>
              <a:rPr lang="en-US" altLang="zh-CN" sz="4100" b="1"/>
              <a:t>W</a:t>
            </a:r>
            <a:r>
              <a:rPr lang="zh-CN" altLang="en-US" sz="4100" b="1"/>
              <a:t>与</a:t>
            </a:r>
            <a:r>
              <a:rPr lang="en-US" altLang="zh-CN" sz="4100" b="1"/>
              <a:t>v</a:t>
            </a:r>
            <a:r>
              <a:rPr lang="zh-CN" altLang="en-US" sz="4100" b="1"/>
              <a:t>的关系</a:t>
            </a:r>
          </a:p>
          <a:p>
            <a:pPr>
              <a:buFont typeface="Wingdings 2" pitchFamily="18" charset="2"/>
              <a:buNone/>
            </a:pPr>
            <a:endParaRPr lang="en-US" altLang="zh-CN" sz="41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r>
              <a:rPr lang="zh-CN" altLang="en-US" b="1">
                <a:solidFill>
                  <a:srgbClr val="0000FF"/>
                </a:solidFill>
              </a:rPr>
              <a:t>探究的技巧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628775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800" b="1"/>
              <a:t>1</a:t>
            </a:r>
            <a:r>
              <a:rPr lang="zh-CN" altLang="en-US" sz="2800" b="1"/>
              <a:t>、测量橡皮筋对小车做的功</a:t>
            </a:r>
            <a:r>
              <a:rPr lang="en-US" altLang="zh-CN" sz="2800" b="1"/>
              <a:t>W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800" b="1"/>
              <a:t>      </a:t>
            </a:r>
            <a:r>
              <a:rPr lang="zh-CN" altLang="en-US" sz="2800" b="1"/>
              <a:t>问题</a:t>
            </a:r>
            <a:r>
              <a:rPr lang="en-US" altLang="zh-CN" sz="2800" b="1"/>
              <a:t>a</a:t>
            </a:r>
            <a:r>
              <a:rPr lang="zh-CN" altLang="en-US" sz="2800" b="1"/>
              <a:t>：橡皮筋对小车做的功如何测量？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/>
              <a:t>                   </a:t>
            </a:r>
            <a:r>
              <a:rPr lang="en-US" altLang="zh-CN" sz="2800" b="1"/>
              <a:t>F</a:t>
            </a:r>
            <a:r>
              <a:rPr lang="zh-CN" altLang="en-US" sz="2800" b="1"/>
              <a:t>为变力，做的功很难测量。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/>
              <a:t>      问题</a:t>
            </a:r>
            <a:r>
              <a:rPr lang="en-US" altLang="zh-CN" sz="2800" b="1"/>
              <a:t>b</a:t>
            </a:r>
            <a:r>
              <a:rPr lang="zh-CN" altLang="en-US" sz="2800" b="1"/>
              <a:t>：探究过程中，我们是否需要测出橡皮筋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/>
              <a:t>                  做功的具体数值？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/>
              <a:t>      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措施：</a:t>
            </a:r>
            <a:r>
              <a:rPr lang="zh-CN" altLang="en-US" sz="2800" b="1">
                <a:solidFill>
                  <a:srgbClr val="FF6600"/>
                </a:solidFill>
                <a:latin typeface="宋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设法让橡皮筋每次对小车做的功分别为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                  </a:t>
            </a:r>
            <a:r>
              <a:rPr lang="en-US" altLang="zh-CN" sz="2800" b="1">
                <a:solidFill>
                  <a:srgbClr val="0000FF"/>
                </a:solidFill>
              </a:rPr>
              <a:t>W</a:t>
            </a:r>
            <a:r>
              <a:rPr lang="zh-CN" altLang="en-US" sz="2800" b="1">
                <a:solidFill>
                  <a:srgbClr val="0000FF"/>
                </a:solidFill>
              </a:rPr>
              <a:t>、</a:t>
            </a:r>
            <a:r>
              <a:rPr lang="en-US" altLang="zh-CN" sz="2800" b="1">
                <a:solidFill>
                  <a:srgbClr val="0000FF"/>
                </a:solidFill>
              </a:rPr>
              <a:t>2W</a:t>
            </a:r>
            <a:r>
              <a:rPr lang="zh-CN" altLang="en-US" sz="2800" b="1">
                <a:solidFill>
                  <a:srgbClr val="0000FF"/>
                </a:solidFill>
              </a:rPr>
              <a:t>、</a:t>
            </a:r>
            <a:r>
              <a:rPr lang="en-US" altLang="zh-CN" sz="2800" b="1">
                <a:solidFill>
                  <a:srgbClr val="0000FF"/>
                </a:solidFill>
              </a:rPr>
              <a:t>3W……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800" b="1"/>
              <a:t>      </a:t>
            </a:r>
            <a:r>
              <a:rPr lang="zh-CN" altLang="en-US" sz="2800" b="1"/>
              <a:t>问题</a:t>
            </a:r>
            <a:r>
              <a:rPr lang="en-US" altLang="zh-CN" sz="2800" b="1"/>
              <a:t>c</a:t>
            </a:r>
            <a:r>
              <a:rPr lang="zh-CN" altLang="en-US" sz="2800" b="1"/>
              <a:t>：每次实验中橡皮筋拉伸的长度有什么要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3700" b="1"/>
              <a:t>              </a:t>
            </a:r>
            <a:r>
              <a:rPr lang="zh-CN" altLang="en-US" sz="2800" b="1"/>
              <a:t>求</a:t>
            </a:r>
            <a:r>
              <a:rPr lang="zh-CN" altLang="en-US" sz="3700" b="1"/>
              <a:t>？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437188" y="3414713"/>
            <a:ext cx="1511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不需要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56100" y="5445125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0000FF"/>
                </a:solidFill>
              </a:rPr>
              <a:t>探究的技巧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540750" cy="3048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b="1"/>
              <a:t>        </a:t>
            </a:r>
            <a:r>
              <a:rPr lang="zh-CN" altLang="en-US" b="1"/>
              <a:t>小车在木板上运动时会受到阻力，可以采用什么方法进行补偿？</a:t>
            </a:r>
          </a:p>
          <a:p>
            <a:pPr>
              <a:buFont typeface="Wingdings 2" pitchFamily="18" charset="2"/>
              <a:buNone/>
            </a:pPr>
            <a:endParaRPr lang="zh-CN" altLang="en-US" b="1"/>
          </a:p>
          <a:p>
            <a:pPr>
              <a:buFont typeface="Wingdings 2" pitchFamily="18" charset="2"/>
              <a:buNone/>
            </a:pPr>
            <a:r>
              <a:rPr lang="zh-CN" altLang="en-US" b="1">
                <a:solidFill>
                  <a:srgbClr val="FF0000"/>
                </a:solidFill>
              </a:rPr>
              <a:t>         使木板稍微倾斜，用重力的分力（下滑力）来平衡小车运动过程中受到的阻力。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165225"/>
            <a:ext cx="9144000" cy="4495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b="1"/>
              <a:t>2</a:t>
            </a:r>
            <a:r>
              <a:rPr lang="zh-CN" altLang="en-US" b="1"/>
              <a:t>、测量由于橡皮筋做功而使小车获得的速度</a:t>
            </a:r>
            <a:r>
              <a:rPr lang="en-US" altLang="zh-CN" b="1"/>
              <a:t>v</a:t>
            </a:r>
          </a:p>
          <a:p>
            <a:pPr>
              <a:buFont typeface="Wingdings 2" pitchFamily="18" charset="2"/>
              <a:buNone/>
            </a:pPr>
            <a:r>
              <a:rPr lang="en-US" altLang="zh-CN" b="1"/>
              <a:t> </a:t>
            </a:r>
            <a:r>
              <a:rPr lang="zh-CN" altLang="en-US" b="1">
                <a:solidFill>
                  <a:srgbClr val="FF0000"/>
                </a:solidFill>
              </a:rPr>
              <a:t>问题</a:t>
            </a:r>
            <a:r>
              <a:rPr lang="zh-CN" altLang="en-US" b="1"/>
              <a:t>：如何测量小车的速度？</a:t>
            </a:r>
          </a:p>
          <a:p>
            <a:pPr>
              <a:buFont typeface="Wingdings 2" pitchFamily="18" charset="2"/>
              <a:buNone/>
            </a:pPr>
            <a:r>
              <a:rPr lang="zh-CN" altLang="en-US" b="1"/>
              <a:t>            </a:t>
            </a:r>
            <a:r>
              <a:rPr lang="zh-CN" altLang="en-US" b="1">
                <a:solidFill>
                  <a:srgbClr val="0000FF"/>
                </a:solidFill>
              </a:rPr>
              <a:t>利用打点计时器打出的纸带</a:t>
            </a:r>
          </a:p>
          <a:p>
            <a:pPr>
              <a:buFont typeface="Wingdings 2" pitchFamily="18" charset="2"/>
              <a:buNone/>
            </a:pPr>
            <a:r>
              <a:rPr lang="zh-CN" altLang="en-US" b="1"/>
              <a:t> </a:t>
            </a:r>
            <a:r>
              <a:rPr lang="zh-CN" altLang="en-US" b="1">
                <a:solidFill>
                  <a:srgbClr val="FF0000"/>
                </a:solidFill>
              </a:rPr>
              <a:t>问题</a:t>
            </a:r>
            <a:r>
              <a:rPr lang="zh-CN" altLang="en-US" b="1"/>
              <a:t>：纸带上打出的点并不都是均匀的，</a:t>
            </a:r>
          </a:p>
          <a:p>
            <a:pPr>
              <a:buFont typeface="Wingdings 2" pitchFamily="18" charset="2"/>
              <a:buNone/>
            </a:pPr>
            <a:r>
              <a:rPr lang="zh-CN" altLang="en-US" b="1"/>
              <a:t>            应该采用那些点来计算小车的速度？</a:t>
            </a:r>
          </a:p>
          <a:p>
            <a:pPr>
              <a:buFont typeface="Wingdings 2" pitchFamily="18" charset="2"/>
              <a:buNone/>
            </a:pPr>
            <a:r>
              <a:rPr lang="zh-CN" altLang="en-US" b="1"/>
              <a:t>            为什么？</a:t>
            </a:r>
          </a:p>
          <a:p>
            <a:pPr>
              <a:buFont typeface="Wingdings 2" pitchFamily="18" charset="2"/>
              <a:buNone/>
            </a:pPr>
            <a:r>
              <a:rPr lang="zh-CN" altLang="en-US" b="1"/>
              <a:t>            </a:t>
            </a:r>
            <a:r>
              <a:rPr lang="zh-CN" altLang="en-US" b="1">
                <a:solidFill>
                  <a:srgbClr val="0000FF"/>
                </a:solidFill>
              </a:rPr>
              <a:t>取点迹清晰且间距均匀的部分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31800" y="765175"/>
            <a:ext cx="8604250" cy="4495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/>
              <a:t>  </a:t>
            </a:r>
            <a:r>
              <a:rPr lang="zh-CN" altLang="en-US" b="1"/>
              <a:t>例</a:t>
            </a:r>
            <a:r>
              <a:rPr lang="en-US" altLang="zh-CN" b="1"/>
              <a:t>: </a:t>
            </a:r>
            <a:r>
              <a:rPr lang="zh-CN" altLang="en-US" b="1"/>
              <a:t>为研究功与物体速度变化的关系，在某次实验中某同学得到了如图所示的一条纸带</a:t>
            </a:r>
            <a:r>
              <a:rPr lang="en-US" altLang="zh-CN" b="1"/>
              <a:t>,</a:t>
            </a:r>
          </a:p>
          <a:p>
            <a:pPr>
              <a:buFont typeface="Wingdings 2" pitchFamily="18" charset="2"/>
              <a:buNone/>
            </a:pPr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）应选哪些点间距进行测量？</a:t>
            </a:r>
          </a:p>
          <a:p>
            <a:pPr>
              <a:buFont typeface="Wingdings 2" pitchFamily="18" charset="2"/>
              <a:buNone/>
            </a:pP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）怎样根据测得的数据进行确定小车的速度？</a:t>
            </a:r>
          </a:p>
          <a:p>
            <a:pPr>
              <a:buFont typeface="Wingdings 2" pitchFamily="18" charset="2"/>
              <a:buNone/>
            </a:pPr>
            <a:r>
              <a:rPr lang="zh-CN" altLang="en-US" b="1"/>
              <a:t>                 </a:t>
            </a:r>
            <a:r>
              <a:rPr lang="en-US" altLang="zh-CN" sz="3600" b="1">
                <a:solidFill>
                  <a:srgbClr val="FF0000"/>
                </a:solidFill>
              </a:rPr>
              <a:t>.  .   .    .       .      .     .   .</a:t>
            </a:r>
            <a:r>
              <a:rPr lang="en-US" altLang="zh-CN" b="1"/>
              <a:t>        </a:t>
            </a:r>
          </a:p>
          <a:p>
            <a:pPr>
              <a:buFont typeface="Wingdings 2" pitchFamily="18" charset="2"/>
              <a:buNone/>
            </a:pPr>
            <a:r>
              <a:rPr lang="en-US" altLang="zh-CN" b="1"/>
              <a:t>                A B  C  D       E</a:t>
            </a:r>
            <a:r>
              <a:rPr lang="en-US" altLang="zh-CN"/>
              <a:t>      F    G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195513" y="3573463"/>
            <a:ext cx="5184775" cy="122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24075" y="4868863"/>
            <a:ext cx="4321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</a:rPr>
              <a:t> </a:t>
            </a:r>
            <a:r>
              <a:rPr lang="zh-CN" altLang="en-US" sz="3600" b="1">
                <a:solidFill>
                  <a:srgbClr val="0000FF"/>
                </a:solidFill>
              </a:rPr>
              <a:t>（</a:t>
            </a:r>
            <a:r>
              <a:rPr lang="en-US" altLang="zh-CN" sz="3600" b="1">
                <a:solidFill>
                  <a:srgbClr val="0000FF"/>
                </a:solidFill>
              </a:rPr>
              <a:t>1</a:t>
            </a:r>
            <a:r>
              <a:rPr lang="zh-CN" altLang="en-US" sz="3600" b="1">
                <a:solidFill>
                  <a:srgbClr val="0000FF"/>
                </a:solidFill>
              </a:rPr>
              <a:t>）选用</a:t>
            </a:r>
            <a:r>
              <a:rPr lang="en-US" altLang="zh-CN" sz="3600" b="1">
                <a:solidFill>
                  <a:srgbClr val="0000FF"/>
                </a:solidFill>
              </a:rPr>
              <a:t>DE</a:t>
            </a:r>
            <a:r>
              <a:rPr lang="zh-CN" altLang="en-US" sz="3600" b="1">
                <a:solidFill>
                  <a:srgbClr val="0000FF"/>
                </a:solidFill>
              </a:rPr>
              <a:t>段 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268538" y="5589588"/>
            <a:ext cx="43195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</a:rPr>
              <a:t>（</a:t>
            </a:r>
            <a:r>
              <a:rPr lang="en-US" altLang="zh-CN" sz="3600" b="1">
                <a:solidFill>
                  <a:srgbClr val="0000FF"/>
                </a:solidFill>
              </a:rPr>
              <a:t>2</a:t>
            </a:r>
            <a:r>
              <a:rPr lang="zh-CN" altLang="en-US" sz="3600" b="1">
                <a:solidFill>
                  <a:srgbClr val="0000FF"/>
                </a:solidFill>
              </a:rPr>
              <a:t>）</a:t>
            </a:r>
            <a:r>
              <a:rPr lang="en-US" altLang="zh-CN" sz="3600" b="1">
                <a:solidFill>
                  <a:srgbClr val="0000FF"/>
                </a:solidFill>
              </a:rPr>
              <a:t>V=L</a:t>
            </a:r>
            <a:r>
              <a:rPr lang="en-US" altLang="zh-CN" sz="3600" b="1" baseline="-25000">
                <a:solidFill>
                  <a:srgbClr val="0000FF"/>
                </a:solidFill>
              </a:rPr>
              <a:t>DE </a:t>
            </a:r>
            <a:r>
              <a:rPr lang="en-US" altLang="zh-CN" sz="3600" b="1">
                <a:solidFill>
                  <a:srgbClr val="0000FF"/>
                </a:solidFill>
              </a:rPr>
              <a:t>/ t</a:t>
            </a:r>
            <a:r>
              <a:rPr lang="en-US" altLang="zh-CN" sz="3600" b="1" baseline="-25000">
                <a:solidFill>
                  <a:srgbClr val="0000FF"/>
                </a:solidFill>
              </a:rPr>
              <a:t>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6</TotalTime>
  <Words>1382</Words>
  <Application>Microsoft Office PowerPoint</Application>
  <PresentationFormat>全屏显示(4:3)</PresentationFormat>
  <Paragraphs>115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 2</vt:lpstr>
      <vt:lpstr>Wingdings</vt:lpstr>
      <vt:lpstr>Tahoma</vt:lpstr>
      <vt:lpstr>Times New Roman</vt:lpstr>
      <vt:lpstr>隶书</vt:lpstr>
      <vt:lpstr>砖雕艺术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探 究的 思 路</vt:lpstr>
      <vt:lpstr>探究的技巧</vt:lpstr>
      <vt:lpstr>探究的技巧</vt:lpstr>
      <vt:lpstr>PowerPoint 演示文稿</vt:lpstr>
      <vt:lpstr>PowerPoint 演示文稿</vt:lpstr>
      <vt:lpstr>PowerPoint 演示文稿</vt:lpstr>
      <vt:lpstr>结 论</vt:lpstr>
      <vt:lpstr>参考实验步骤</vt:lpstr>
      <vt:lpstr>课堂练习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7</cp:revision>
  <cp:lastPrinted>1601-01-01T00:00:00Z</cp:lastPrinted>
  <dcterms:created xsi:type="dcterms:W3CDTF">1601-01-01T00:00:00Z</dcterms:created>
  <dcterms:modified xsi:type="dcterms:W3CDTF">2014-09-18T06:04:30Z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