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48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0483"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20484" name="Rectangle 4"/>
          <p:cNvSpPr>
            <a:spLocks noGrp="1" noChangeArrowheads="1"/>
          </p:cNvSpPr>
          <p:nvPr>
            <p:ph type="dt" sz="half" idx="2"/>
          </p:nvPr>
        </p:nvSpPr>
        <p:spPr/>
        <p:txBody>
          <a:bodyPr/>
          <a:lstStyle>
            <a:lvl1pPr>
              <a:defRPr/>
            </a:lvl1pPr>
          </a:lstStyle>
          <a:p>
            <a:endParaRPr lang="en-US" altLang="zh-CN"/>
          </a:p>
        </p:txBody>
      </p:sp>
      <p:sp>
        <p:nvSpPr>
          <p:cNvPr id="20485" name="Rectangle 5"/>
          <p:cNvSpPr>
            <a:spLocks noGrp="1" noChangeArrowheads="1"/>
          </p:cNvSpPr>
          <p:nvPr>
            <p:ph type="ftr" sz="quarter" idx="3"/>
          </p:nvPr>
        </p:nvSpPr>
        <p:spPr/>
        <p:txBody>
          <a:bodyPr/>
          <a:lstStyle>
            <a:lvl1pPr>
              <a:defRPr/>
            </a:lvl1pPr>
          </a:lstStyle>
          <a:p>
            <a:endParaRPr lang="en-US" altLang="zh-CN"/>
          </a:p>
        </p:txBody>
      </p:sp>
      <p:sp>
        <p:nvSpPr>
          <p:cNvPr id="20486" name="Rectangle 6"/>
          <p:cNvSpPr>
            <a:spLocks noGrp="1" noChangeArrowheads="1"/>
          </p:cNvSpPr>
          <p:nvPr>
            <p:ph type="sldNum" sz="quarter" idx="4"/>
          </p:nvPr>
        </p:nvSpPr>
        <p:spPr/>
        <p:txBody>
          <a:bodyPr/>
          <a:lstStyle>
            <a:lvl1pPr>
              <a:defRPr/>
            </a:lvl1pPr>
          </a:lstStyle>
          <a:p>
            <a:fld id="{41C85E77-B80E-4058-B60E-394D82E64DAC}"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B5C64E6-8E49-4D95-85EB-7ADBD7387A71}" type="slidenum">
              <a:rPr lang="en-US" altLang="zh-CN"/>
              <a:pPr/>
              <a:t>‹#›</a:t>
            </a:fld>
            <a:endParaRPr lang="en-US" altLang="zh-CN"/>
          </a:p>
        </p:txBody>
      </p:sp>
    </p:spTree>
    <p:extLst>
      <p:ext uri="{BB962C8B-B14F-4D97-AF65-F5344CB8AC3E}">
        <p14:creationId xmlns:p14="http://schemas.microsoft.com/office/powerpoint/2010/main" val="245326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139632-9F47-434E-A376-B44E4C909874}" type="slidenum">
              <a:rPr lang="en-US" altLang="zh-CN"/>
              <a:pPr/>
              <a:t>‹#›</a:t>
            </a:fld>
            <a:endParaRPr lang="en-US" altLang="zh-CN"/>
          </a:p>
        </p:txBody>
      </p:sp>
    </p:spTree>
    <p:extLst>
      <p:ext uri="{BB962C8B-B14F-4D97-AF65-F5344CB8AC3E}">
        <p14:creationId xmlns:p14="http://schemas.microsoft.com/office/powerpoint/2010/main" val="98779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564127B-588C-4878-BE45-B3ED6E5A3344}" type="slidenum">
              <a:rPr lang="en-US" altLang="zh-CN"/>
              <a:pPr/>
              <a:t>‹#›</a:t>
            </a:fld>
            <a:endParaRPr lang="en-US" altLang="zh-CN"/>
          </a:p>
        </p:txBody>
      </p:sp>
    </p:spTree>
    <p:extLst>
      <p:ext uri="{BB962C8B-B14F-4D97-AF65-F5344CB8AC3E}">
        <p14:creationId xmlns:p14="http://schemas.microsoft.com/office/powerpoint/2010/main" val="5274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6148835-A21D-4CDF-9783-DBF77F75F6DD}" type="slidenum">
              <a:rPr lang="en-US" altLang="zh-CN"/>
              <a:pPr/>
              <a:t>‹#›</a:t>
            </a:fld>
            <a:endParaRPr lang="en-US" altLang="zh-CN"/>
          </a:p>
        </p:txBody>
      </p:sp>
    </p:spTree>
    <p:extLst>
      <p:ext uri="{BB962C8B-B14F-4D97-AF65-F5344CB8AC3E}">
        <p14:creationId xmlns:p14="http://schemas.microsoft.com/office/powerpoint/2010/main" val="40129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FF84FE-8DE3-46E4-B6D8-31A5F2AA879C}" type="slidenum">
              <a:rPr lang="en-US" altLang="zh-CN"/>
              <a:pPr/>
              <a:t>‹#›</a:t>
            </a:fld>
            <a:endParaRPr lang="en-US" altLang="zh-CN"/>
          </a:p>
        </p:txBody>
      </p:sp>
    </p:spTree>
    <p:extLst>
      <p:ext uri="{BB962C8B-B14F-4D97-AF65-F5344CB8AC3E}">
        <p14:creationId xmlns:p14="http://schemas.microsoft.com/office/powerpoint/2010/main" val="162522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BDD755-4C85-45FB-B02E-C04F77F50B2C}" type="slidenum">
              <a:rPr lang="en-US" altLang="zh-CN"/>
              <a:pPr/>
              <a:t>‹#›</a:t>
            </a:fld>
            <a:endParaRPr lang="en-US" altLang="zh-CN"/>
          </a:p>
        </p:txBody>
      </p:sp>
    </p:spTree>
    <p:extLst>
      <p:ext uri="{BB962C8B-B14F-4D97-AF65-F5344CB8AC3E}">
        <p14:creationId xmlns:p14="http://schemas.microsoft.com/office/powerpoint/2010/main" val="219549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6A339C8-6131-4546-AB41-4220524A22FD}" type="slidenum">
              <a:rPr lang="en-US" altLang="zh-CN"/>
              <a:pPr/>
              <a:t>‹#›</a:t>
            </a:fld>
            <a:endParaRPr lang="en-US" altLang="zh-CN"/>
          </a:p>
        </p:txBody>
      </p:sp>
    </p:spTree>
    <p:extLst>
      <p:ext uri="{BB962C8B-B14F-4D97-AF65-F5344CB8AC3E}">
        <p14:creationId xmlns:p14="http://schemas.microsoft.com/office/powerpoint/2010/main" val="139446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B60A3FB-B848-4E6D-8E8B-CA9C8F035087}" type="slidenum">
              <a:rPr lang="en-US" altLang="zh-CN"/>
              <a:pPr/>
              <a:t>‹#›</a:t>
            </a:fld>
            <a:endParaRPr lang="en-US" altLang="zh-CN"/>
          </a:p>
        </p:txBody>
      </p:sp>
    </p:spTree>
    <p:extLst>
      <p:ext uri="{BB962C8B-B14F-4D97-AF65-F5344CB8AC3E}">
        <p14:creationId xmlns:p14="http://schemas.microsoft.com/office/powerpoint/2010/main" val="113655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ADD6FB-44C2-4849-B2C8-7F774FC883B9}" type="slidenum">
              <a:rPr lang="en-US" altLang="zh-CN"/>
              <a:pPr/>
              <a:t>‹#›</a:t>
            </a:fld>
            <a:endParaRPr lang="en-US" altLang="zh-CN"/>
          </a:p>
        </p:txBody>
      </p:sp>
    </p:spTree>
    <p:extLst>
      <p:ext uri="{BB962C8B-B14F-4D97-AF65-F5344CB8AC3E}">
        <p14:creationId xmlns:p14="http://schemas.microsoft.com/office/powerpoint/2010/main" val="203532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4E648D-70CA-4D39-BB97-EF79DFF5CFAE}" type="slidenum">
              <a:rPr lang="en-US" altLang="zh-CN"/>
              <a:pPr/>
              <a:t>‹#›</a:t>
            </a:fld>
            <a:endParaRPr lang="en-US" altLang="zh-CN"/>
          </a:p>
        </p:txBody>
      </p:sp>
    </p:spTree>
    <p:extLst>
      <p:ext uri="{BB962C8B-B14F-4D97-AF65-F5344CB8AC3E}">
        <p14:creationId xmlns:p14="http://schemas.microsoft.com/office/powerpoint/2010/main" val="339404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459"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46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94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946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FADC1A6-5C34-41F4-AFC6-01C8536793E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0" name="Rectangle 4"/>
          <p:cNvSpPr>
            <a:spLocks noChangeArrowheads="1"/>
          </p:cNvSpPr>
          <p:nvPr/>
        </p:nvSpPr>
        <p:spPr bwMode="auto">
          <a:xfrm>
            <a:off x="50800" y="4924425"/>
            <a:ext cx="90741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第七章  机械能守恒定律</a:t>
            </a:r>
            <a:endParaRPr lang="zh-CN" altLang="en-US" sz="4000">
              <a:solidFill>
                <a:srgbClr val="003399"/>
              </a:solidFill>
              <a:latin typeface="隶书" pitchFamily="49" charset="-122"/>
              <a:ea typeface="隶书" pitchFamily="49" charset="-122"/>
            </a:endParaRPr>
          </a:p>
          <a:p>
            <a:pPr algn="ctr"/>
            <a:r>
              <a:rPr lang="zh-CN" altLang="en-US" sz="4000">
                <a:solidFill>
                  <a:srgbClr val="003399"/>
                </a:solidFill>
                <a:latin typeface="隶书" pitchFamily="49" charset="-122"/>
                <a:ea typeface="隶书" pitchFamily="49" charset="-122"/>
              </a:rPr>
              <a:t>第六节 实验：探究功与速度变化的关系</a:t>
            </a:r>
          </a:p>
        </p:txBody>
      </p:sp>
      <p:sp>
        <p:nvSpPr>
          <p:cNvPr id="4101" name="Text Box 5"/>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Rot="1" noChangeArrowheads="1"/>
          </p:cNvSpPr>
          <p:nvPr/>
        </p:nvSpPr>
        <p:spPr bwMode="auto">
          <a:xfrm>
            <a:off x="109538" y="76200"/>
            <a:ext cx="576262" cy="3886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图象法处理数据</a:t>
            </a:r>
          </a:p>
        </p:txBody>
      </p:sp>
      <p:sp>
        <p:nvSpPr>
          <p:cNvPr id="13315" name="Rectangle 3"/>
          <p:cNvSpPr>
            <a:spLocks noChangeArrowheads="1"/>
          </p:cNvSpPr>
          <p:nvPr/>
        </p:nvSpPr>
        <p:spPr bwMode="auto">
          <a:xfrm>
            <a:off x="1447800" y="517525"/>
            <a:ext cx="17526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做</a:t>
            </a:r>
            <a:r>
              <a:rPr lang="en-US" altLang="zh-CN" sz="2800" b="1" i="1">
                <a:latin typeface="Times New Roman" pitchFamily="18" charset="0"/>
                <a:ea typeface="楷体_GB2312" pitchFamily="49" charset="-122"/>
              </a:rPr>
              <a:t>W</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v</a:t>
            </a:r>
            <a:r>
              <a:rPr lang="zh-CN" altLang="en-US" sz="2800" b="1">
                <a:latin typeface="Times New Roman" pitchFamily="18" charset="0"/>
                <a:ea typeface="楷体_GB2312" pitchFamily="49" charset="-122"/>
              </a:rPr>
              <a:t>图</a:t>
            </a:r>
          </a:p>
        </p:txBody>
      </p:sp>
      <p:sp>
        <p:nvSpPr>
          <p:cNvPr id="13316" name="Rectangle 4"/>
          <p:cNvSpPr>
            <a:spLocks noChangeArrowheads="1"/>
          </p:cNvSpPr>
          <p:nvPr/>
        </p:nvSpPr>
        <p:spPr bwMode="auto">
          <a:xfrm>
            <a:off x="4267200" y="1081088"/>
            <a:ext cx="16764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若为曲线</a:t>
            </a:r>
          </a:p>
        </p:txBody>
      </p:sp>
      <p:sp>
        <p:nvSpPr>
          <p:cNvPr id="13317" name="Rectangle 5"/>
          <p:cNvSpPr>
            <a:spLocks noChangeArrowheads="1"/>
          </p:cNvSpPr>
          <p:nvPr/>
        </p:nvSpPr>
        <p:spPr bwMode="auto">
          <a:xfrm>
            <a:off x="4267200" y="381000"/>
            <a:ext cx="43434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若为直线，则</a:t>
            </a:r>
            <a:r>
              <a:rPr lang="en-US" altLang="zh-CN" sz="2800" b="1" i="1">
                <a:latin typeface="Times New Roman" pitchFamily="18" charset="0"/>
                <a:ea typeface="楷体_GB2312" pitchFamily="49" charset="-122"/>
              </a:rPr>
              <a:t>W</a:t>
            </a:r>
            <a:r>
              <a:rPr lang="zh-CN" altLang="en-US" sz="2800" b="1">
                <a:latin typeface="楷体_GB2312" pitchFamily="49" charset="-122"/>
                <a:ea typeface="楷体_GB2312" pitchFamily="49" charset="-122"/>
              </a:rPr>
              <a:t>与</a:t>
            </a:r>
            <a:r>
              <a:rPr lang="en-US" altLang="zh-CN" sz="2800" b="1" i="1">
                <a:latin typeface="Times New Roman" pitchFamily="18" charset="0"/>
                <a:ea typeface="楷体_GB2312" pitchFamily="49" charset="-122"/>
              </a:rPr>
              <a:t>v</a:t>
            </a:r>
            <a:r>
              <a:rPr lang="zh-CN" altLang="en-US" sz="2800" b="1">
                <a:latin typeface="Times New Roman" pitchFamily="18" charset="0"/>
                <a:ea typeface="楷体_GB2312" pitchFamily="49" charset="-122"/>
              </a:rPr>
              <a:t>成正比</a:t>
            </a:r>
          </a:p>
        </p:txBody>
      </p:sp>
      <p:sp>
        <p:nvSpPr>
          <p:cNvPr id="13318" name="Rectangle 6"/>
          <p:cNvSpPr>
            <a:spLocks noChangeArrowheads="1"/>
          </p:cNvSpPr>
          <p:nvPr/>
        </p:nvSpPr>
        <p:spPr bwMode="auto">
          <a:xfrm>
            <a:off x="1447800" y="2224088"/>
            <a:ext cx="17526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做</a:t>
            </a:r>
            <a:r>
              <a:rPr lang="en-US" altLang="zh-CN" sz="2800" b="1" i="1">
                <a:latin typeface="Times New Roman" pitchFamily="18" charset="0"/>
                <a:ea typeface="楷体_GB2312" pitchFamily="49" charset="-122"/>
              </a:rPr>
              <a:t>W</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v</a:t>
            </a:r>
            <a:r>
              <a:rPr lang="en-US" altLang="zh-CN" sz="2800" b="1" i="1" baseline="30000">
                <a:latin typeface="Times New Roman" pitchFamily="18" charset="0"/>
                <a:ea typeface="楷体_GB2312" pitchFamily="49" charset="-122"/>
              </a:rPr>
              <a:t>2</a:t>
            </a:r>
            <a:r>
              <a:rPr lang="zh-CN" altLang="en-US" sz="2800" b="1">
                <a:latin typeface="Times New Roman" pitchFamily="18" charset="0"/>
                <a:ea typeface="楷体_GB2312" pitchFamily="49" charset="-122"/>
              </a:rPr>
              <a:t>图</a:t>
            </a:r>
          </a:p>
        </p:txBody>
      </p:sp>
      <p:sp>
        <p:nvSpPr>
          <p:cNvPr id="13319" name="Rectangle 7"/>
          <p:cNvSpPr>
            <a:spLocks noChangeArrowheads="1"/>
          </p:cNvSpPr>
          <p:nvPr/>
        </p:nvSpPr>
        <p:spPr bwMode="auto">
          <a:xfrm>
            <a:off x="4267200" y="2743200"/>
            <a:ext cx="16764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若为曲线</a:t>
            </a:r>
          </a:p>
        </p:txBody>
      </p:sp>
      <p:sp>
        <p:nvSpPr>
          <p:cNvPr id="13320" name="Rectangle 8"/>
          <p:cNvSpPr>
            <a:spLocks noChangeArrowheads="1"/>
          </p:cNvSpPr>
          <p:nvPr/>
        </p:nvSpPr>
        <p:spPr bwMode="auto">
          <a:xfrm>
            <a:off x="4267200" y="2071688"/>
            <a:ext cx="44196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若为直线，则</a:t>
            </a:r>
            <a:r>
              <a:rPr lang="en-US" altLang="zh-CN" sz="2800" b="1" i="1">
                <a:latin typeface="Times New Roman" pitchFamily="18" charset="0"/>
                <a:ea typeface="楷体_GB2312" pitchFamily="49" charset="-122"/>
              </a:rPr>
              <a:t>W</a:t>
            </a:r>
            <a:r>
              <a:rPr lang="zh-CN" altLang="en-US" sz="2800" b="1">
                <a:latin typeface="楷体_GB2312" pitchFamily="49" charset="-122"/>
                <a:ea typeface="楷体_GB2312" pitchFamily="49" charset="-122"/>
              </a:rPr>
              <a:t>与</a:t>
            </a:r>
            <a:r>
              <a:rPr lang="en-US" altLang="zh-CN" sz="2800" b="1" i="1">
                <a:latin typeface="Times New Roman" pitchFamily="18" charset="0"/>
                <a:ea typeface="楷体_GB2312" pitchFamily="49" charset="-122"/>
              </a:rPr>
              <a:t>v</a:t>
            </a:r>
            <a:r>
              <a:rPr lang="en-US" altLang="zh-CN" sz="2800" b="1" i="1" baseline="30000">
                <a:latin typeface="Times New Roman" pitchFamily="18" charset="0"/>
                <a:ea typeface="楷体_GB2312" pitchFamily="49" charset="-122"/>
              </a:rPr>
              <a:t>2</a:t>
            </a:r>
            <a:r>
              <a:rPr lang="zh-CN" altLang="en-US" sz="2800" b="1">
                <a:latin typeface="Times New Roman" pitchFamily="18" charset="0"/>
                <a:ea typeface="楷体_GB2312" pitchFamily="49" charset="-122"/>
              </a:rPr>
              <a:t>成正比</a:t>
            </a:r>
          </a:p>
        </p:txBody>
      </p:sp>
      <p:sp>
        <p:nvSpPr>
          <p:cNvPr id="13321" name="Text Box 9"/>
          <p:cNvSpPr txBox="1">
            <a:spLocks noChangeArrowheads="1"/>
          </p:cNvSpPr>
          <p:nvPr/>
        </p:nvSpPr>
        <p:spPr bwMode="auto">
          <a:xfrm>
            <a:off x="4267200" y="3702050"/>
            <a:ext cx="14478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ea typeface="楷体_GB2312" pitchFamily="49" charset="-122"/>
              </a:rPr>
              <a:t>……</a:t>
            </a:r>
          </a:p>
        </p:txBody>
      </p:sp>
      <p:sp>
        <p:nvSpPr>
          <p:cNvPr id="13322" name="AutoShape 10"/>
          <p:cNvSpPr>
            <a:spLocks noChangeArrowheads="1"/>
          </p:cNvSpPr>
          <p:nvPr/>
        </p:nvSpPr>
        <p:spPr bwMode="auto">
          <a:xfrm>
            <a:off x="3352800" y="519113"/>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AutoShape 11"/>
          <p:cNvSpPr>
            <a:spLocks noChangeArrowheads="1"/>
          </p:cNvSpPr>
          <p:nvPr/>
        </p:nvSpPr>
        <p:spPr bwMode="auto">
          <a:xfrm rot="2011469">
            <a:off x="3302000" y="914400"/>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AutoShape 12"/>
          <p:cNvSpPr>
            <a:spLocks noChangeArrowheads="1"/>
          </p:cNvSpPr>
          <p:nvPr/>
        </p:nvSpPr>
        <p:spPr bwMode="auto">
          <a:xfrm rot="9300000">
            <a:off x="2743200" y="1676400"/>
            <a:ext cx="14414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Text Box 13"/>
          <p:cNvSpPr txBox="1">
            <a:spLocks noChangeArrowheads="1"/>
          </p:cNvSpPr>
          <p:nvPr/>
        </p:nvSpPr>
        <p:spPr bwMode="auto">
          <a:xfrm>
            <a:off x="4267200" y="4433888"/>
            <a:ext cx="14478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ea typeface="楷体_GB2312" pitchFamily="49" charset="-122"/>
              </a:rPr>
              <a:t>……</a:t>
            </a:r>
          </a:p>
        </p:txBody>
      </p:sp>
      <p:sp>
        <p:nvSpPr>
          <p:cNvPr id="13326" name="AutoShape 14"/>
          <p:cNvSpPr>
            <a:spLocks noChangeArrowheads="1"/>
          </p:cNvSpPr>
          <p:nvPr/>
        </p:nvSpPr>
        <p:spPr bwMode="auto">
          <a:xfrm>
            <a:off x="3352800" y="2211388"/>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7" name="AutoShape 15"/>
          <p:cNvSpPr>
            <a:spLocks noChangeArrowheads="1"/>
          </p:cNvSpPr>
          <p:nvPr/>
        </p:nvSpPr>
        <p:spPr bwMode="auto">
          <a:xfrm rot="2011469">
            <a:off x="3302000" y="2606675"/>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AutoShape 16"/>
          <p:cNvSpPr>
            <a:spLocks noChangeArrowheads="1"/>
          </p:cNvSpPr>
          <p:nvPr/>
        </p:nvSpPr>
        <p:spPr bwMode="auto">
          <a:xfrm rot="9300000">
            <a:off x="2743200" y="3368675"/>
            <a:ext cx="14414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Rectangle 17"/>
          <p:cNvSpPr>
            <a:spLocks noChangeArrowheads="1"/>
          </p:cNvSpPr>
          <p:nvPr/>
        </p:nvSpPr>
        <p:spPr bwMode="auto">
          <a:xfrm>
            <a:off x="1447800" y="3884613"/>
            <a:ext cx="17526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做</a:t>
            </a:r>
            <a:r>
              <a:rPr lang="en-US" altLang="zh-CN" sz="2800" b="1" i="1">
                <a:latin typeface="Times New Roman" pitchFamily="18" charset="0"/>
                <a:ea typeface="楷体_GB2312" pitchFamily="49" charset="-122"/>
              </a:rPr>
              <a:t>W</a:t>
            </a:r>
            <a:r>
              <a:rPr lang="en-US" altLang="zh-CN" sz="2800" b="1">
                <a:latin typeface="楷体_GB2312" pitchFamily="49" charset="-122"/>
                <a:ea typeface="楷体_GB2312" pitchFamily="49" charset="-122"/>
              </a:rPr>
              <a:t>-</a:t>
            </a:r>
            <a:r>
              <a:rPr lang="en-US" altLang="zh-CN" sz="2800" b="1" i="1">
                <a:latin typeface="Times New Roman" pitchFamily="18" charset="0"/>
                <a:ea typeface="楷体_GB2312" pitchFamily="49" charset="-122"/>
              </a:rPr>
              <a:t>v</a:t>
            </a:r>
            <a:r>
              <a:rPr lang="en-US" altLang="zh-CN" sz="2800" b="1" i="1" baseline="30000">
                <a:latin typeface="Times New Roman" pitchFamily="18" charset="0"/>
                <a:ea typeface="楷体_GB2312" pitchFamily="49" charset="-122"/>
              </a:rPr>
              <a:t>3</a:t>
            </a:r>
            <a:r>
              <a:rPr lang="zh-CN" altLang="en-US" sz="2800" b="1">
                <a:latin typeface="Times New Roman" pitchFamily="18" charset="0"/>
                <a:ea typeface="楷体_GB2312" pitchFamily="49" charset="-122"/>
              </a:rPr>
              <a:t>图</a:t>
            </a:r>
          </a:p>
        </p:txBody>
      </p:sp>
      <p:sp>
        <p:nvSpPr>
          <p:cNvPr id="13330" name="AutoShape 18"/>
          <p:cNvSpPr>
            <a:spLocks noChangeArrowheads="1"/>
          </p:cNvSpPr>
          <p:nvPr/>
        </p:nvSpPr>
        <p:spPr bwMode="auto">
          <a:xfrm>
            <a:off x="3352800" y="3871913"/>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AutoShape 19"/>
          <p:cNvSpPr>
            <a:spLocks noChangeArrowheads="1"/>
          </p:cNvSpPr>
          <p:nvPr/>
        </p:nvSpPr>
        <p:spPr bwMode="auto">
          <a:xfrm rot="2011469">
            <a:off x="3302000" y="4267200"/>
            <a:ext cx="8382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AutoShape 20"/>
          <p:cNvSpPr>
            <a:spLocks noChangeArrowheads="1"/>
          </p:cNvSpPr>
          <p:nvPr/>
        </p:nvSpPr>
        <p:spPr bwMode="auto">
          <a:xfrm rot="9300000">
            <a:off x="2743200" y="5029200"/>
            <a:ext cx="14414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3" name="Text Box 21"/>
          <p:cNvSpPr txBox="1">
            <a:spLocks noChangeArrowheads="1"/>
          </p:cNvSpPr>
          <p:nvPr/>
        </p:nvSpPr>
        <p:spPr bwMode="auto">
          <a:xfrm>
            <a:off x="1600200" y="5562600"/>
            <a:ext cx="14478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ea typeface="楷体_GB2312" pitchFamily="49" charset="-122"/>
              </a:rPr>
              <a:t>……</a:t>
            </a:r>
          </a:p>
        </p:txBody>
      </p:sp>
      <p:grpSp>
        <p:nvGrpSpPr>
          <p:cNvPr id="13334" name="Group 22"/>
          <p:cNvGrpSpPr>
            <a:grpSpLocks/>
          </p:cNvGrpSpPr>
          <p:nvPr/>
        </p:nvGrpSpPr>
        <p:grpSpPr bwMode="auto">
          <a:xfrm>
            <a:off x="4953000" y="2514600"/>
            <a:ext cx="2971800" cy="1600200"/>
            <a:chOff x="3120" y="1584"/>
            <a:chExt cx="1872" cy="1008"/>
          </a:xfrm>
        </p:grpSpPr>
        <p:sp>
          <p:nvSpPr>
            <p:cNvPr id="13335" name="AutoShape 23"/>
            <p:cNvSpPr>
              <a:spLocks noChangeArrowheads="1"/>
            </p:cNvSpPr>
            <p:nvPr/>
          </p:nvSpPr>
          <p:spPr bwMode="auto">
            <a:xfrm>
              <a:off x="3120" y="1584"/>
              <a:ext cx="1872" cy="1008"/>
            </a:xfrm>
            <a:prstGeom prst="cloudCallout">
              <a:avLst>
                <a:gd name="adj1" fmla="val -107000"/>
                <a:gd name="adj2" fmla="val -50296"/>
              </a:avLst>
            </a:prstGeom>
            <a:solidFill>
              <a:srgbClr val="FFFFCC">
                <a:alpha val="8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0000"/>
                  </a:solidFill>
                  <a:latin typeface="Times New Roman" pitchFamily="18" charset="0"/>
                  <a:ea typeface="楷体_GB2312" pitchFamily="49" charset="-122"/>
                </a:rPr>
                <a:t>为什么不做</a:t>
              </a:r>
            </a:p>
            <a:p>
              <a:pPr algn="ctr"/>
              <a:r>
                <a:rPr lang="zh-CN" altLang="en-US" sz="3600" b="1">
                  <a:solidFill>
                    <a:srgbClr val="FF0000"/>
                  </a:solidFill>
                  <a:latin typeface="Times New Roman" pitchFamily="18" charset="0"/>
                  <a:ea typeface="楷体_GB2312" pitchFamily="49" charset="-122"/>
                </a:rPr>
                <a:t> </a:t>
              </a:r>
              <a:r>
                <a:rPr lang="en-US" altLang="zh-CN" sz="2800" b="1" i="1">
                  <a:solidFill>
                    <a:srgbClr val="FF0000"/>
                  </a:solidFill>
                  <a:latin typeface="Times New Roman" pitchFamily="18" charset="0"/>
                  <a:ea typeface="楷体_GB2312" pitchFamily="49" charset="-122"/>
                </a:rPr>
                <a:t>W</a:t>
              </a:r>
              <a:r>
                <a:rPr lang="en-US" altLang="zh-CN" sz="2800" b="1" i="1">
                  <a:solidFill>
                    <a:srgbClr val="FF0000"/>
                  </a:solidFill>
                  <a:latin typeface="楷体_GB2312" pitchFamily="49" charset="-122"/>
                  <a:ea typeface="楷体_GB2312" pitchFamily="49" charset="-122"/>
                </a:rPr>
                <a:t>-   </a:t>
              </a:r>
              <a:r>
                <a:rPr lang="zh-CN" altLang="en-US" sz="2800" b="1">
                  <a:solidFill>
                    <a:srgbClr val="FF0000"/>
                  </a:solidFill>
                  <a:latin typeface="Times New Roman" pitchFamily="18" charset="0"/>
                  <a:ea typeface="楷体_GB2312" pitchFamily="49" charset="-122"/>
                </a:rPr>
                <a:t>图</a:t>
              </a:r>
              <a:r>
                <a:rPr lang="en-US" altLang="zh-CN" sz="2800" b="1">
                  <a:solidFill>
                    <a:srgbClr val="FF0000"/>
                  </a:solidFill>
                  <a:latin typeface="Times New Roman" pitchFamily="18" charset="0"/>
                  <a:ea typeface="楷体_GB2312" pitchFamily="49" charset="-122"/>
                </a:rPr>
                <a:t>?</a:t>
              </a:r>
            </a:p>
          </p:txBody>
        </p:sp>
        <p:grpSp>
          <p:nvGrpSpPr>
            <p:cNvPr id="13336" name="Group 24"/>
            <p:cNvGrpSpPr>
              <a:grpSpLocks/>
            </p:cNvGrpSpPr>
            <p:nvPr/>
          </p:nvGrpSpPr>
          <p:grpSpPr bwMode="auto">
            <a:xfrm>
              <a:off x="3919" y="1939"/>
              <a:ext cx="317" cy="557"/>
              <a:chOff x="4387" y="2544"/>
              <a:chExt cx="317" cy="557"/>
            </a:xfrm>
          </p:grpSpPr>
          <p:sp>
            <p:nvSpPr>
              <p:cNvPr id="13337" name="Text Box 25"/>
              <p:cNvSpPr txBox="1">
                <a:spLocks noChangeArrowheads="1"/>
              </p:cNvSpPr>
              <p:nvPr/>
            </p:nvSpPr>
            <p:spPr bwMode="auto">
              <a:xfrm>
                <a:off x="4432" y="2544"/>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800" b="1" i="1">
                    <a:solidFill>
                      <a:srgbClr val="FF0000"/>
                    </a:solidFill>
                    <a:latin typeface="Times New Roman" pitchFamily="18" charset="0"/>
                  </a:rPr>
                  <a:t>1</a:t>
                </a:r>
              </a:p>
            </p:txBody>
          </p:sp>
          <p:sp>
            <p:nvSpPr>
              <p:cNvPr id="13338" name="Text Box 26"/>
              <p:cNvSpPr txBox="1">
                <a:spLocks noChangeArrowheads="1"/>
              </p:cNvSpPr>
              <p:nvPr/>
            </p:nvSpPr>
            <p:spPr bwMode="auto">
              <a:xfrm>
                <a:off x="4387" y="2697"/>
                <a:ext cx="27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3600" b="1" i="1">
                    <a:solidFill>
                      <a:srgbClr val="FF0000"/>
                    </a:solidFill>
                    <a:latin typeface="Times New Roman" pitchFamily="18" charset="0"/>
                  </a:rPr>
                  <a:t>v</a:t>
                </a:r>
              </a:p>
            </p:txBody>
          </p:sp>
          <p:sp>
            <p:nvSpPr>
              <p:cNvPr id="13339" name="Line 27"/>
              <p:cNvSpPr>
                <a:spLocks noChangeShapeType="1"/>
              </p:cNvSpPr>
              <p:nvPr/>
            </p:nvSpPr>
            <p:spPr bwMode="auto">
              <a:xfrm>
                <a:off x="4404" y="2837"/>
                <a:ext cx="22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anim calcmode="lin" valueType="num">
                                      <p:cBhvr>
                                        <p:cTn id="8" dur="500" fill="hold"/>
                                        <p:tgtEl>
                                          <p:spTgt spid="13314"/>
                                        </p:tgtEl>
                                        <p:attrNameLst>
                                          <p:attrName>ppt_w</p:attrName>
                                        </p:attrNameLst>
                                      </p:cBhvr>
                                      <p:tavLst>
                                        <p:tav tm="0" fmla="#ppt_w*sin(2.5*pi*$)">
                                          <p:val>
                                            <p:fltVal val="0"/>
                                          </p:val>
                                        </p:tav>
                                        <p:tav tm="100000">
                                          <p:val>
                                            <p:fltVal val="1"/>
                                          </p:val>
                                        </p:tav>
                                      </p:tavLst>
                                    </p:anim>
                                    <p:anim calcmode="lin" valueType="num">
                                      <p:cBhvr>
                                        <p:cTn id="9" dur="500" fill="hold"/>
                                        <p:tgtEl>
                                          <p:spTgt spid="13314"/>
                                        </p:tgtEl>
                                        <p:attrNameLst>
                                          <p:attrName>ppt_h</p:attrName>
                                        </p:attrNameLst>
                                      </p:cBhvr>
                                      <p:tavLst>
                                        <p:tav tm="0">
                                          <p:val>
                                            <p:strVal val="#ppt_h"/>
                                          </p:val>
                                        </p:tav>
                                        <p:tav tm="100000">
                                          <p:val>
                                            <p:strVal val="#ppt_h"/>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322"/>
                                        </p:tgtEl>
                                        <p:attrNameLst>
                                          <p:attrName>style.visibility</p:attrName>
                                        </p:attrNameLst>
                                      </p:cBhvr>
                                      <p:to>
                                        <p:strVal val="visible"/>
                                      </p:to>
                                    </p:set>
                                    <p:animEffect transition="in" filter="fade">
                                      <p:cBhvr>
                                        <p:cTn id="15" dur="2000"/>
                                        <p:tgtEl>
                                          <p:spTgt spid="13322"/>
                                        </p:tgtEl>
                                      </p:cBhvr>
                                    </p:animEffect>
                                  </p:childTnLst>
                                </p:cTn>
                              </p:par>
                            </p:childTnLst>
                          </p:cTn>
                        </p:par>
                        <p:par>
                          <p:cTn id="16" fill="hold" nodeType="afterGroup">
                            <p:stCondLst>
                              <p:cond delay="2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3317"/>
                                        </p:tgtEl>
                                        <p:attrNameLst>
                                          <p:attrName>style.visibility</p:attrName>
                                        </p:attrNameLst>
                                      </p:cBhvr>
                                      <p:to>
                                        <p:strVal val="visible"/>
                                      </p:to>
                                    </p:set>
                                    <p:anim calcmode="lin" valueType="num">
                                      <p:cBhvr>
                                        <p:cTn id="19" dur="500" fill="hold"/>
                                        <p:tgtEl>
                                          <p:spTgt spid="1331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3317"/>
                                        </p:tgtEl>
                                        <p:attrNameLst>
                                          <p:attrName>ppt_y</p:attrName>
                                        </p:attrNameLst>
                                      </p:cBhvr>
                                      <p:tavLst>
                                        <p:tav tm="0">
                                          <p:val>
                                            <p:strVal val="#ppt_y"/>
                                          </p:val>
                                        </p:tav>
                                        <p:tav tm="100000">
                                          <p:val>
                                            <p:strVal val="#ppt_y"/>
                                          </p:val>
                                        </p:tav>
                                      </p:tavLst>
                                    </p:anim>
                                    <p:anim calcmode="lin" valueType="num">
                                      <p:cBhvr>
                                        <p:cTn id="21" dur="500" fill="hold"/>
                                        <p:tgtEl>
                                          <p:spTgt spid="1331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331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3317"/>
                                        </p:tgtEl>
                                      </p:cBhvr>
                                    </p:animEffect>
                                  </p:childTnLst>
                                </p:cTn>
                              </p:par>
                            </p:childTnLst>
                          </p:cTn>
                        </p:par>
                        <p:par>
                          <p:cTn id="24" fill="hold" nodeType="afterGroup">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fade">
                                      <p:cBhvr>
                                        <p:cTn id="27" dur="2000"/>
                                        <p:tgtEl>
                                          <p:spTgt spid="13323"/>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13316"/>
                                        </p:tgtEl>
                                        <p:attrNameLst>
                                          <p:attrName>style.visibility</p:attrName>
                                        </p:attrNameLst>
                                      </p:cBhvr>
                                      <p:to>
                                        <p:strVal val="visible"/>
                                      </p:to>
                                    </p:set>
                                    <p:anim calcmode="lin" valueType="num">
                                      <p:cBhvr>
                                        <p:cTn id="30" dur="5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3316"/>
                                        </p:tgtEl>
                                        <p:attrNameLst>
                                          <p:attrName>ppt_y</p:attrName>
                                        </p:attrNameLst>
                                      </p:cBhvr>
                                      <p:tavLst>
                                        <p:tav tm="0">
                                          <p:val>
                                            <p:strVal val="#ppt_y"/>
                                          </p:val>
                                        </p:tav>
                                        <p:tav tm="100000">
                                          <p:val>
                                            <p:strVal val="#ppt_y"/>
                                          </p:val>
                                        </p:tav>
                                      </p:tavLst>
                                    </p:anim>
                                    <p:anim calcmode="lin" valueType="num">
                                      <p:cBhvr>
                                        <p:cTn id="32" dur="5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33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324"/>
                                        </p:tgtEl>
                                        <p:attrNameLst>
                                          <p:attrName>style.visibility</p:attrName>
                                        </p:attrNameLst>
                                      </p:cBhvr>
                                      <p:to>
                                        <p:strVal val="visible"/>
                                      </p:to>
                                    </p:set>
                                    <p:animEffect transition="in" filter="fade">
                                      <p:cBhvr>
                                        <p:cTn id="39" dur="2000"/>
                                        <p:tgtEl>
                                          <p:spTgt spid="133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318"/>
                                        </p:tgtEl>
                                        <p:attrNameLst>
                                          <p:attrName>style.visibility</p:attrName>
                                        </p:attrNameLst>
                                      </p:cBhvr>
                                      <p:to>
                                        <p:strVal val="visible"/>
                                      </p:to>
                                    </p:set>
                                    <p:animEffect transition="in" filter="fade">
                                      <p:cBhvr>
                                        <p:cTn id="42" dur="2000"/>
                                        <p:tgtEl>
                                          <p:spTgt spid="133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3334"/>
                                        </p:tgtEl>
                                        <p:attrNameLst>
                                          <p:attrName>style.visibility</p:attrName>
                                        </p:attrNameLst>
                                      </p:cBhvr>
                                      <p:to>
                                        <p:strVal val="visible"/>
                                      </p:to>
                                    </p:set>
                                    <p:animEffect transition="in" filter="strips(downRight)">
                                      <p:cBhvr>
                                        <p:cTn id="47" dur="500"/>
                                        <p:tgtEl>
                                          <p:spTgt spid="133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nodeType="clickEffect">
                                  <p:stCondLst>
                                    <p:cond delay="0"/>
                                  </p:stCondLst>
                                  <p:childTnLst>
                                    <p:animEffect transition="out" filter="fade">
                                      <p:cBhvr>
                                        <p:cTn id="51" dur="2000"/>
                                        <p:tgtEl>
                                          <p:spTgt spid="13334"/>
                                        </p:tgtEl>
                                      </p:cBhvr>
                                    </p:animEffect>
                                    <p:set>
                                      <p:cBhvr>
                                        <p:cTn id="52" dur="1" fill="hold">
                                          <p:stCondLst>
                                            <p:cond delay="1999"/>
                                          </p:stCondLst>
                                        </p:cTn>
                                        <p:tgtEl>
                                          <p:spTgt spid="13334"/>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13326"/>
                                        </p:tgtEl>
                                        <p:attrNameLst>
                                          <p:attrName>style.visibility</p:attrName>
                                        </p:attrNameLst>
                                      </p:cBhvr>
                                      <p:to>
                                        <p:strVal val="visible"/>
                                      </p:to>
                                    </p:set>
                                    <p:animEffect transition="in" filter="fade">
                                      <p:cBhvr>
                                        <p:cTn id="55" dur="2000"/>
                                        <p:tgtEl>
                                          <p:spTgt spid="13326"/>
                                        </p:tgtEl>
                                      </p:cBhvr>
                                    </p:animEffect>
                                  </p:childTnLst>
                                </p:cTn>
                              </p:par>
                              <p:par>
                                <p:cTn id="56" presetID="41" presetClass="entr" presetSubtype="0" fill="hold" grpId="0" nodeType="withEffect">
                                  <p:stCondLst>
                                    <p:cond delay="0"/>
                                  </p:stCondLst>
                                  <p:iterate type="lt">
                                    <p:tmPct val="10000"/>
                                  </p:iterate>
                                  <p:childTnLst>
                                    <p:set>
                                      <p:cBhvr>
                                        <p:cTn id="57" dur="1" fill="hold">
                                          <p:stCondLst>
                                            <p:cond delay="0"/>
                                          </p:stCondLst>
                                        </p:cTn>
                                        <p:tgtEl>
                                          <p:spTgt spid="13320"/>
                                        </p:tgtEl>
                                        <p:attrNameLst>
                                          <p:attrName>style.visibility</p:attrName>
                                        </p:attrNameLst>
                                      </p:cBhvr>
                                      <p:to>
                                        <p:strVal val="visible"/>
                                      </p:to>
                                    </p:set>
                                    <p:anim calcmode="lin" valueType="num">
                                      <p:cBhvr>
                                        <p:cTn id="58" dur="500" fill="hold"/>
                                        <p:tgtEl>
                                          <p:spTgt spid="13320"/>
                                        </p:tgtEl>
                                        <p:attrNameLst>
                                          <p:attrName>ppt_x</p:attrName>
                                        </p:attrNameLst>
                                      </p:cBhvr>
                                      <p:tavLst>
                                        <p:tav tm="0">
                                          <p:val>
                                            <p:strVal val="#ppt_x"/>
                                          </p:val>
                                        </p:tav>
                                        <p:tav tm="50000">
                                          <p:val>
                                            <p:strVal val="#ppt_x+.1"/>
                                          </p:val>
                                        </p:tav>
                                        <p:tav tm="100000">
                                          <p:val>
                                            <p:strVal val="#ppt_x"/>
                                          </p:val>
                                        </p:tav>
                                      </p:tavLst>
                                    </p:anim>
                                    <p:anim calcmode="lin" valueType="num">
                                      <p:cBhvr>
                                        <p:cTn id="59" dur="500" fill="hold"/>
                                        <p:tgtEl>
                                          <p:spTgt spid="13320"/>
                                        </p:tgtEl>
                                        <p:attrNameLst>
                                          <p:attrName>ppt_y</p:attrName>
                                        </p:attrNameLst>
                                      </p:cBhvr>
                                      <p:tavLst>
                                        <p:tav tm="0">
                                          <p:val>
                                            <p:strVal val="#ppt_y"/>
                                          </p:val>
                                        </p:tav>
                                        <p:tav tm="100000">
                                          <p:val>
                                            <p:strVal val="#ppt_y"/>
                                          </p:val>
                                        </p:tav>
                                      </p:tavLst>
                                    </p:anim>
                                    <p:anim calcmode="lin" valueType="num">
                                      <p:cBhvr>
                                        <p:cTn id="60" dur="500" fill="hold"/>
                                        <p:tgtEl>
                                          <p:spTgt spid="13320"/>
                                        </p:tgtEl>
                                        <p:attrNameLst>
                                          <p:attrName>ppt_h</p:attrName>
                                        </p:attrNameLst>
                                      </p:cBhvr>
                                      <p:tavLst>
                                        <p:tav tm="0">
                                          <p:val>
                                            <p:strVal val="#ppt_h/10"/>
                                          </p:val>
                                        </p:tav>
                                        <p:tav tm="50000">
                                          <p:val>
                                            <p:strVal val="#ppt_h+.01"/>
                                          </p:val>
                                        </p:tav>
                                        <p:tav tm="100000">
                                          <p:val>
                                            <p:strVal val="#ppt_h"/>
                                          </p:val>
                                        </p:tav>
                                      </p:tavLst>
                                    </p:anim>
                                    <p:anim calcmode="lin" valueType="num">
                                      <p:cBhvr>
                                        <p:cTn id="61" dur="500" fill="hold"/>
                                        <p:tgtEl>
                                          <p:spTgt spid="13320"/>
                                        </p:tgtEl>
                                        <p:attrNameLst>
                                          <p:attrName>ppt_w</p:attrName>
                                        </p:attrNameLst>
                                      </p:cBhvr>
                                      <p:tavLst>
                                        <p:tav tm="0">
                                          <p:val>
                                            <p:strVal val="#ppt_w/10"/>
                                          </p:val>
                                        </p:tav>
                                        <p:tav tm="50000">
                                          <p:val>
                                            <p:strVal val="#ppt_w+.01"/>
                                          </p:val>
                                        </p:tav>
                                        <p:tav tm="100000">
                                          <p:val>
                                            <p:strVal val="#ppt_w"/>
                                          </p:val>
                                        </p:tav>
                                      </p:tavLst>
                                    </p:anim>
                                    <p:animEffect transition="in" filter="fade">
                                      <p:cBhvr>
                                        <p:cTn id="62" dur="500" tmFilter="0,0; .5, 1; 1, 1"/>
                                        <p:tgtEl>
                                          <p:spTgt spid="13320"/>
                                        </p:tgtEl>
                                      </p:cBhvr>
                                    </p:animEffect>
                                  </p:childTnLst>
                                </p:cTn>
                              </p:par>
                            </p:childTnLst>
                          </p:cTn>
                        </p:par>
                        <p:par>
                          <p:cTn id="63" fill="hold" nodeType="afterGroup">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13327"/>
                                        </p:tgtEl>
                                        <p:attrNameLst>
                                          <p:attrName>style.visibility</p:attrName>
                                        </p:attrNameLst>
                                      </p:cBhvr>
                                      <p:to>
                                        <p:strVal val="visible"/>
                                      </p:to>
                                    </p:set>
                                    <p:animEffect transition="in" filter="fade">
                                      <p:cBhvr>
                                        <p:cTn id="66" dur="2000"/>
                                        <p:tgtEl>
                                          <p:spTgt spid="13327"/>
                                        </p:tgtEl>
                                      </p:cBhvr>
                                    </p:animEffect>
                                  </p:childTnLst>
                                </p:cTn>
                              </p:par>
                              <p:par>
                                <p:cTn id="67" presetID="41" presetClass="entr" presetSubtype="0" fill="hold" grpId="0" nodeType="withEffect">
                                  <p:stCondLst>
                                    <p:cond delay="0"/>
                                  </p:stCondLst>
                                  <p:iterate type="lt">
                                    <p:tmPct val="10000"/>
                                  </p:iterate>
                                  <p:childTnLst>
                                    <p:set>
                                      <p:cBhvr>
                                        <p:cTn id="68" dur="1" fill="hold">
                                          <p:stCondLst>
                                            <p:cond delay="0"/>
                                          </p:stCondLst>
                                        </p:cTn>
                                        <p:tgtEl>
                                          <p:spTgt spid="13319"/>
                                        </p:tgtEl>
                                        <p:attrNameLst>
                                          <p:attrName>style.visibility</p:attrName>
                                        </p:attrNameLst>
                                      </p:cBhvr>
                                      <p:to>
                                        <p:strVal val="visible"/>
                                      </p:to>
                                    </p:set>
                                    <p:anim calcmode="lin" valueType="num">
                                      <p:cBhvr>
                                        <p:cTn id="69" dur="500" fill="hold"/>
                                        <p:tgtEl>
                                          <p:spTgt spid="13319"/>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13319"/>
                                        </p:tgtEl>
                                        <p:attrNameLst>
                                          <p:attrName>ppt_y</p:attrName>
                                        </p:attrNameLst>
                                      </p:cBhvr>
                                      <p:tavLst>
                                        <p:tav tm="0">
                                          <p:val>
                                            <p:strVal val="#ppt_y"/>
                                          </p:val>
                                        </p:tav>
                                        <p:tav tm="100000">
                                          <p:val>
                                            <p:strVal val="#ppt_y"/>
                                          </p:val>
                                        </p:tav>
                                      </p:tavLst>
                                    </p:anim>
                                    <p:anim calcmode="lin" valueType="num">
                                      <p:cBhvr>
                                        <p:cTn id="71" dur="500" fill="hold"/>
                                        <p:tgtEl>
                                          <p:spTgt spid="13319"/>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13319"/>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133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328"/>
                                        </p:tgtEl>
                                        <p:attrNameLst>
                                          <p:attrName>style.visibility</p:attrName>
                                        </p:attrNameLst>
                                      </p:cBhvr>
                                      <p:to>
                                        <p:strVal val="visible"/>
                                      </p:to>
                                    </p:set>
                                    <p:animEffect transition="in" filter="fade">
                                      <p:cBhvr>
                                        <p:cTn id="78" dur="2000"/>
                                        <p:tgtEl>
                                          <p:spTgt spid="133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29"/>
                                        </p:tgtEl>
                                        <p:attrNameLst>
                                          <p:attrName>style.visibility</p:attrName>
                                        </p:attrNameLst>
                                      </p:cBhvr>
                                      <p:to>
                                        <p:strVal val="visible"/>
                                      </p:to>
                                    </p:set>
                                    <p:animEffect transition="in" filter="fade">
                                      <p:cBhvr>
                                        <p:cTn id="81" dur="2000"/>
                                        <p:tgtEl>
                                          <p:spTgt spid="13329"/>
                                        </p:tgtEl>
                                      </p:cBhvr>
                                    </p:animEffect>
                                  </p:childTnLst>
                                </p:cTn>
                              </p:par>
                            </p:childTnLst>
                          </p:cTn>
                        </p:par>
                        <p:par>
                          <p:cTn id="82" fill="hold" nodeType="afterGroup">
                            <p:stCondLst>
                              <p:cond delay="2000"/>
                            </p:stCondLst>
                            <p:childTnLst>
                              <p:par>
                                <p:cTn id="83" presetID="10" presetClass="entr" presetSubtype="0" fill="hold" grpId="0" nodeType="afterEffect">
                                  <p:stCondLst>
                                    <p:cond delay="0"/>
                                  </p:stCondLst>
                                  <p:childTnLst>
                                    <p:set>
                                      <p:cBhvr>
                                        <p:cTn id="84" dur="1" fill="hold">
                                          <p:stCondLst>
                                            <p:cond delay="0"/>
                                          </p:stCondLst>
                                        </p:cTn>
                                        <p:tgtEl>
                                          <p:spTgt spid="13321"/>
                                        </p:tgtEl>
                                        <p:attrNameLst>
                                          <p:attrName>style.visibility</p:attrName>
                                        </p:attrNameLst>
                                      </p:cBhvr>
                                      <p:to>
                                        <p:strVal val="visible"/>
                                      </p:to>
                                    </p:set>
                                    <p:animEffect transition="in" filter="fade">
                                      <p:cBhvr>
                                        <p:cTn id="85" dur="2000"/>
                                        <p:tgtEl>
                                          <p:spTgt spid="1332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3325"/>
                                        </p:tgtEl>
                                        <p:attrNameLst>
                                          <p:attrName>style.visibility</p:attrName>
                                        </p:attrNameLst>
                                      </p:cBhvr>
                                      <p:to>
                                        <p:strVal val="visible"/>
                                      </p:to>
                                    </p:set>
                                    <p:animEffect transition="in" filter="fade">
                                      <p:cBhvr>
                                        <p:cTn id="88" dur="2000"/>
                                        <p:tgtEl>
                                          <p:spTgt spid="1332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3330"/>
                                        </p:tgtEl>
                                        <p:attrNameLst>
                                          <p:attrName>style.visibility</p:attrName>
                                        </p:attrNameLst>
                                      </p:cBhvr>
                                      <p:to>
                                        <p:strVal val="visible"/>
                                      </p:to>
                                    </p:set>
                                    <p:animEffect transition="in" filter="fade">
                                      <p:cBhvr>
                                        <p:cTn id="91" dur="2000"/>
                                        <p:tgtEl>
                                          <p:spTgt spid="133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331"/>
                                        </p:tgtEl>
                                        <p:attrNameLst>
                                          <p:attrName>style.visibility</p:attrName>
                                        </p:attrNameLst>
                                      </p:cBhvr>
                                      <p:to>
                                        <p:strVal val="visible"/>
                                      </p:to>
                                    </p:set>
                                    <p:animEffect transition="in" filter="fade">
                                      <p:cBhvr>
                                        <p:cTn id="94" dur="2000"/>
                                        <p:tgtEl>
                                          <p:spTgt spid="133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3332"/>
                                        </p:tgtEl>
                                        <p:attrNameLst>
                                          <p:attrName>style.visibility</p:attrName>
                                        </p:attrNameLst>
                                      </p:cBhvr>
                                      <p:to>
                                        <p:strVal val="visible"/>
                                      </p:to>
                                    </p:set>
                                    <p:animEffect transition="in" filter="fade">
                                      <p:cBhvr>
                                        <p:cTn id="97" dur="2000"/>
                                        <p:tgtEl>
                                          <p:spTgt spid="133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3333"/>
                                        </p:tgtEl>
                                        <p:attrNameLst>
                                          <p:attrName>style.visibility</p:attrName>
                                        </p:attrNameLst>
                                      </p:cBhvr>
                                      <p:to>
                                        <p:strVal val="visible"/>
                                      </p:to>
                                    </p:set>
                                    <p:animEffect transition="in" filter="fade">
                                      <p:cBhvr>
                                        <p:cTn id="100" dur="20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7" grpId="0" animBg="1"/>
      <p:bldP spid="13328" grpId="0" animBg="1"/>
      <p:bldP spid="13329" grpId="0" animBg="1"/>
      <p:bldP spid="13330" grpId="0" animBg="1"/>
      <p:bldP spid="13331" grpId="0" animBg="1"/>
      <p:bldP spid="13332" grpId="0" animBg="1"/>
      <p:bldP spid="1333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Rot="1" noChangeArrowheads="1"/>
          </p:cNvSpPr>
          <p:nvPr/>
        </p:nvSpPr>
        <p:spPr bwMode="auto">
          <a:xfrm>
            <a:off x="152400" y="152400"/>
            <a:ext cx="576263" cy="2209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数据处理</a:t>
            </a:r>
          </a:p>
        </p:txBody>
      </p:sp>
      <p:graphicFrame>
        <p:nvGraphicFramePr>
          <p:cNvPr id="14339" name="Group 3"/>
          <p:cNvGraphicFramePr>
            <a:graphicFrameLocks noGrp="1"/>
          </p:cNvGraphicFramePr>
          <p:nvPr/>
        </p:nvGraphicFramePr>
        <p:xfrm>
          <a:off x="838200" y="1057275"/>
          <a:ext cx="2133600" cy="2633663"/>
        </p:xfrm>
        <a:graphic>
          <a:graphicData uri="http://schemas.openxmlformats.org/drawingml/2006/table">
            <a:tbl>
              <a:tblPr/>
              <a:tblGrid>
                <a:gridCol w="768350"/>
                <a:gridCol w="136525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v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bl>
          </a:graphicData>
        </a:graphic>
      </p:graphicFrame>
      <p:grpSp>
        <p:nvGrpSpPr>
          <p:cNvPr id="14365" name="Group 29"/>
          <p:cNvGrpSpPr>
            <a:grpSpLocks/>
          </p:cNvGrpSpPr>
          <p:nvPr/>
        </p:nvGrpSpPr>
        <p:grpSpPr bwMode="auto">
          <a:xfrm>
            <a:off x="1752600" y="1577975"/>
            <a:ext cx="901700" cy="3097213"/>
            <a:chOff x="1104" y="994"/>
            <a:chExt cx="568" cy="1951"/>
          </a:xfrm>
        </p:grpSpPr>
        <p:sp>
          <p:nvSpPr>
            <p:cNvPr id="14366" name="Rectangle 30"/>
            <p:cNvSpPr>
              <a:spLocks noChangeArrowheads="1"/>
            </p:cNvSpPr>
            <p:nvPr/>
          </p:nvSpPr>
          <p:spPr bwMode="auto">
            <a:xfrm>
              <a:off x="1152" y="994"/>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a:latin typeface="Times New Roman" pitchFamily="18" charset="0"/>
                </a:rPr>
                <a:t>0.80</a:t>
              </a:r>
            </a:p>
          </p:txBody>
        </p:sp>
        <p:sp>
          <p:nvSpPr>
            <p:cNvPr id="14367" name="Rectangle 31"/>
            <p:cNvSpPr>
              <a:spLocks noChangeArrowheads="1"/>
            </p:cNvSpPr>
            <p:nvPr/>
          </p:nvSpPr>
          <p:spPr bwMode="auto">
            <a:xfrm>
              <a:off x="1104" y="131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a:latin typeface="Times New Roman" pitchFamily="18" charset="0"/>
                </a:rPr>
                <a:t> 1.10</a:t>
              </a:r>
            </a:p>
          </p:txBody>
        </p:sp>
        <p:sp>
          <p:nvSpPr>
            <p:cNvPr id="14368" name="Rectangle 32"/>
            <p:cNvSpPr>
              <a:spLocks noChangeArrowheads="1"/>
            </p:cNvSpPr>
            <p:nvPr/>
          </p:nvSpPr>
          <p:spPr bwMode="auto">
            <a:xfrm>
              <a:off x="1104" y="1635"/>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zh-CN" sz="2800" b="1" i="1">
                  <a:latin typeface="Times New Roman" pitchFamily="18" charset="0"/>
                </a:rPr>
                <a:t> 1.28</a:t>
              </a:r>
            </a:p>
          </p:txBody>
        </p:sp>
        <p:sp>
          <p:nvSpPr>
            <p:cNvPr id="14369" name="Rectangle 33"/>
            <p:cNvSpPr>
              <a:spLocks noChangeArrowheads="1"/>
            </p:cNvSpPr>
            <p:nvPr/>
          </p:nvSpPr>
          <p:spPr bwMode="auto">
            <a:xfrm>
              <a:off x="1164" y="1971"/>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zh-CN" sz="2800" b="1" i="1">
                  <a:latin typeface="Times New Roman" pitchFamily="18" charset="0"/>
                </a:rPr>
                <a:t>1.53</a:t>
              </a:r>
            </a:p>
          </p:txBody>
        </p:sp>
        <p:sp>
          <p:nvSpPr>
            <p:cNvPr id="14370" name="Rectangle 34"/>
            <p:cNvSpPr>
              <a:spLocks noChangeArrowheads="1"/>
            </p:cNvSpPr>
            <p:nvPr/>
          </p:nvSpPr>
          <p:spPr bwMode="auto">
            <a:xfrm>
              <a:off x="1104" y="2291"/>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zh-CN" sz="2800" b="1" i="1">
                  <a:latin typeface="Times New Roman" pitchFamily="18" charset="0"/>
                </a:rPr>
                <a:t> 1.76</a:t>
              </a:r>
            </a:p>
          </p:txBody>
        </p:sp>
        <p:sp>
          <p:nvSpPr>
            <p:cNvPr id="14371" name="Rectangle 35"/>
            <p:cNvSpPr>
              <a:spLocks noChangeArrowheads="1"/>
            </p:cNvSpPr>
            <p:nvPr/>
          </p:nvSpPr>
          <p:spPr bwMode="auto">
            <a:xfrm>
              <a:off x="1164" y="2618"/>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en-US" altLang="zh-CN" sz="2800" b="1" i="1">
                  <a:latin typeface="Times New Roman" pitchFamily="18" charset="0"/>
                </a:rPr>
                <a:t>1.89</a:t>
              </a:r>
            </a:p>
          </p:txBody>
        </p:sp>
      </p:grpSp>
      <p:grpSp>
        <p:nvGrpSpPr>
          <p:cNvPr id="14372" name="Group 36"/>
          <p:cNvGrpSpPr>
            <a:grpSpLocks/>
          </p:cNvGrpSpPr>
          <p:nvPr/>
        </p:nvGrpSpPr>
        <p:grpSpPr bwMode="auto">
          <a:xfrm>
            <a:off x="3048000" y="1082675"/>
            <a:ext cx="6019800" cy="3565525"/>
            <a:chOff x="1920" y="682"/>
            <a:chExt cx="3792" cy="2246"/>
          </a:xfrm>
        </p:grpSpPr>
        <p:pic>
          <p:nvPicPr>
            <p:cNvPr id="14373" name="Picture 37" descr="23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682"/>
              <a:ext cx="3792" cy="2246"/>
            </a:xfrm>
            <a:prstGeom prst="rect">
              <a:avLst/>
            </a:prstGeom>
            <a:noFill/>
            <a:extLst>
              <a:ext uri="{909E8E84-426E-40DD-AFC4-6F175D3DCCD1}">
                <a14:hiddenFill xmlns:a14="http://schemas.microsoft.com/office/drawing/2010/main">
                  <a:solidFill>
                    <a:srgbClr val="FFFFFF"/>
                  </a:solidFill>
                </a14:hiddenFill>
              </a:ext>
            </a:extLst>
          </p:spPr>
        </p:pic>
        <p:sp>
          <p:nvSpPr>
            <p:cNvPr id="14374" name="Text Box 38"/>
            <p:cNvSpPr txBox="1">
              <a:spLocks noChangeArrowheads="1"/>
            </p:cNvSpPr>
            <p:nvPr/>
          </p:nvSpPr>
          <p:spPr bwMode="auto">
            <a:xfrm>
              <a:off x="3264" y="691"/>
              <a:ext cx="864" cy="365"/>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solidFill>
                    <a:srgbClr val="000000"/>
                  </a:solidFill>
                  <a:latin typeface="Times New Roman" pitchFamily="18" charset="0"/>
                  <a:ea typeface="楷体_GB2312" pitchFamily="49" charset="-122"/>
                </a:rPr>
                <a:t>W</a:t>
              </a:r>
              <a:r>
                <a:rPr lang="en-US" altLang="zh-CN" sz="3200" b="1">
                  <a:solidFill>
                    <a:srgbClr val="000000"/>
                  </a:solidFill>
                  <a:latin typeface="楷体_GB2312" pitchFamily="49" charset="-122"/>
                  <a:ea typeface="楷体_GB2312" pitchFamily="49" charset="-122"/>
                </a:rPr>
                <a:t>-</a:t>
              </a:r>
              <a:r>
                <a:rPr lang="en-US" altLang="zh-CN" sz="3200" b="1" i="1">
                  <a:solidFill>
                    <a:srgbClr val="000000"/>
                  </a:solidFill>
                  <a:latin typeface="Times New Roman" pitchFamily="18" charset="0"/>
                  <a:ea typeface="楷体_GB2312" pitchFamily="49" charset="-122"/>
                </a:rPr>
                <a:t>v</a:t>
              </a:r>
              <a:r>
                <a:rPr lang="zh-CN" altLang="en-US" sz="3200" b="1">
                  <a:solidFill>
                    <a:srgbClr val="000000"/>
                  </a:solidFill>
                  <a:latin typeface="Times New Roman" pitchFamily="18" charset="0"/>
                  <a:ea typeface="楷体_GB2312" pitchFamily="49" charset="-122"/>
                </a:rPr>
                <a:t>图</a:t>
              </a:r>
            </a:p>
          </p:txBody>
        </p:sp>
      </p:grpSp>
      <p:graphicFrame>
        <p:nvGraphicFramePr>
          <p:cNvPr id="14375" name="Group 39"/>
          <p:cNvGraphicFramePr>
            <a:graphicFrameLocks noGrp="1"/>
          </p:cNvGraphicFramePr>
          <p:nvPr/>
        </p:nvGraphicFramePr>
        <p:xfrm>
          <a:off x="838200" y="4664075"/>
          <a:ext cx="2133600" cy="508000"/>
        </p:xfrm>
        <a:graphic>
          <a:graphicData uri="http://schemas.openxmlformats.org/drawingml/2006/table">
            <a:tbl>
              <a:tblPr/>
              <a:tblGrid>
                <a:gridCol w="768350"/>
                <a:gridCol w="1365250"/>
              </a:tblGrid>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bl>
          </a:graphicData>
        </a:graphic>
      </p:graphicFrame>
      <p:sp>
        <p:nvSpPr>
          <p:cNvPr id="14383" name="AutoShape 47"/>
          <p:cNvSpPr>
            <a:spLocks noChangeArrowheads="1"/>
          </p:cNvSpPr>
          <p:nvPr/>
        </p:nvSpPr>
        <p:spPr bwMode="auto">
          <a:xfrm>
            <a:off x="3733800" y="4953000"/>
            <a:ext cx="4648200" cy="609600"/>
          </a:xfrm>
          <a:prstGeom prst="wedgeRoundRectCallout">
            <a:avLst>
              <a:gd name="adj1" fmla="val -49352"/>
              <a:gd name="adj2" fmla="val -185940"/>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latin typeface="楷体_GB2312" pitchFamily="49" charset="-122"/>
                <a:ea typeface="楷体_GB2312" pitchFamily="49" charset="-122"/>
              </a:rPr>
              <a:t>为什么图象会通过原点</a:t>
            </a:r>
            <a:r>
              <a:rPr kumimoji="1" lang="en-US" altLang="zh-CN" sz="3200" b="1">
                <a:solidFill>
                  <a:srgbClr val="FF00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anim calcmode="lin" valueType="num">
                                      <p:cBhvr>
                                        <p:cTn id="8" dur="500" fill="hold"/>
                                        <p:tgtEl>
                                          <p:spTgt spid="14338"/>
                                        </p:tgtEl>
                                        <p:attrNameLst>
                                          <p:attrName>ppt_w</p:attrName>
                                        </p:attrNameLst>
                                      </p:cBhvr>
                                      <p:tavLst>
                                        <p:tav tm="0" fmla="#ppt_w*sin(2.5*pi*$)">
                                          <p:val>
                                            <p:fltVal val="0"/>
                                          </p:val>
                                        </p:tav>
                                        <p:tav tm="100000">
                                          <p:val>
                                            <p:fltVal val="1"/>
                                          </p:val>
                                        </p:tav>
                                      </p:tavLst>
                                    </p:anim>
                                    <p:anim calcmode="lin" valueType="num">
                                      <p:cBhvr>
                                        <p:cTn id="9" dur="500" fill="hold"/>
                                        <p:tgtEl>
                                          <p:spTgt spid="14338"/>
                                        </p:tgtEl>
                                        <p:attrNameLst>
                                          <p:attrName>ppt_h</p:attrName>
                                        </p:attrNameLst>
                                      </p:cBhvr>
                                      <p:tavLst>
                                        <p:tav tm="0">
                                          <p:val>
                                            <p:strVal val="#ppt_h"/>
                                          </p:val>
                                        </p:tav>
                                        <p:tav tm="100000">
                                          <p:val>
                                            <p:strVal val="#ppt_h"/>
                                          </p:val>
                                        </p:tav>
                                      </p:tavLst>
                                    </p:anim>
                                  </p:childTnLst>
                                </p:cTn>
                              </p:par>
                              <p:par>
                                <p:cTn id="10" presetID="18" presetClass="entr" presetSubtype="6" fill="hold" nodeType="with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strips(downRight)">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365"/>
                                        </p:tgtEl>
                                        <p:attrNameLst>
                                          <p:attrName>style.visibility</p:attrName>
                                        </p:attrNameLst>
                                      </p:cBhvr>
                                      <p:to>
                                        <p:strVal val="visible"/>
                                      </p:to>
                                    </p:set>
                                    <p:animEffect transition="in" filter="wipe(up)">
                                      <p:cBhvr>
                                        <p:cTn id="17" dur="1000"/>
                                        <p:tgtEl>
                                          <p:spTgt spid="14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372"/>
                                        </p:tgtEl>
                                        <p:attrNameLst>
                                          <p:attrName>style.visibility</p:attrName>
                                        </p:attrNameLst>
                                      </p:cBhvr>
                                      <p:to>
                                        <p:strVal val="visible"/>
                                      </p:to>
                                    </p:set>
                                    <p:animEffect transition="in" filter="fade">
                                      <p:cBhvr>
                                        <p:cTn id="22" dur="2000"/>
                                        <p:tgtEl>
                                          <p:spTgt spid="14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14383"/>
                                        </p:tgtEl>
                                        <p:attrNameLst>
                                          <p:attrName>style.visibility</p:attrName>
                                        </p:attrNameLst>
                                      </p:cBhvr>
                                      <p:to>
                                        <p:strVal val="visible"/>
                                      </p:to>
                                    </p:set>
                                    <p:anim calcmode="lin" valueType="num">
                                      <p:cBhvr>
                                        <p:cTn id="27" dur="500" fill="hold"/>
                                        <p:tgtEl>
                                          <p:spTgt spid="1438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4383"/>
                                        </p:tgtEl>
                                        <p:attrNameLst>
                                          <p:attrName>ppt_y</p:attrName>
                                        </p:attrNameLst>
                                      </p:cBhvr>
                                      <p:tavLst>
                                        <p:tav tm="0">
                                          <p:val>
                                            <p:strVal val="#ppt_y"/>
                                          </p:val>
                                        </p:tav>
                                        <p:tav tm="100000">
                                          <p:val>
                                            <p:strVal val="#ppt_y"/>
                                          </p:val>
                                        </p:tav>
                                      </p:tavLst>
                                    </p:anim>
                                    <p:anim calcmode="lin" valueType="num">
                                      <p:cBhvr>
                                        <p:cTn id="29" dur="500" fill="hold"/>
                                        <p:tgtEl>
                                          <p:spTgt spid="1438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438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43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14375"/>
                                        </p:tgtEl>
                                        <p:attrNameLst>
                                          <p:attrName>style.visibility</p:attrName>
                                        </p:attrNameLst>
                                      </p:cBhvr>
                                      <p:to>
                                        <p:strVal val="visible"/>
                                      </p:to>
                                    </p:set>
                                    <p:animEffect transition="in" filter="slide(fromTop)">
                                      <p:cBhvr>
                                        <p:cTn id="36" dur="500"/>
                                        <p:tgtEl>
                                          <p:spTgt spid="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8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278188" y="1389063"/>
            <a:ext cx="5943600" cy="3389312"/>
            <a:chOff x="2056" y="875"/>
            <a:chExt cx="3744" cy="2135"/>
          </a:xfrm>
        </p:grpSpPr>
        <p:pic>
          <p:nvPicPr>
            <p:cNvPr id="15363" name="Picture 3" descr="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 y="875"/>
              <a:ext cx="3744" cy="2135"/>
            </a:xfrm>
            <a:prstGeom prst="rect">
              <a:avLst/>
            </a:prstGeom>
            <a:noFill/>
            <a:extLst>
              <a:ext uri="{909E8E84-426E-40DD-AFC4-6F175D3DCCD1}">
                <a14:hiddenFill xmlns:a14="http://schemas.microsoft.com/office/drawing/2010/main">
                  <a:solidFill>
                    <a:srgbClr val="FFFFFF"/>
                  </a:solidFill>
                </a14:hiddenFill>
              </a:ext>
            </a:extLst>
          </p:spPr>
        </p:pic>
        <p:sp>
          <p:nvSpPr>
            <p:cNvPr id="15364" name="Text Box 4"/>
            <p:cNvSpPr txBox="1">
              <a:spLocks noChangeArrowheads="1"/>
            </p:cNvSpPr>
            <p:nvPr/>
          </p:nvSpPr>
          <p:spPr bwMode="auto">
            <a:xfrm>
              <a:off x="3264" y="883"/>
              <a:ext cx="960" cy="365"/>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i="1">
                  <a:solidFill>
                    <a:srgbClr val="000000"/>
                  </a:solidFill>
                  <a:latin typeface="Times New Roman" pitchFamily="18" charset="0"/>
                  <a:ea typeface="楷体_GB2312" pitchFamily="49" charset="-122"/>
                </a:rPr>
                <a:t>W</a:t>
              </a:r>
              <a:r>
                <a:rPr lang="en-US" altLang="zh-CN" sz="3200" b="1">
                  <a:solidFill>
                    <a:srgbClr val="000000"/>
                  </a:solidFill>
                  <a:latin typeface="楷体_GB2312" pitchFamily="49" charset="-122"/>
                  <a:ea typeface="楷体_GB2312" pitchFamily="49" charset="-122"/>
                </a:rPr>
                <a:t>-</a:t>
              </a:r>
              <a:r>
                <a:rPr lang="en-US" altLang="zh-CN" sz="3200" b="1" i="1">
                  <a:solidFill>
                    <a:srgbClr val="000000"/>
                  </a:solidFill>
                  <a:latin typeface="Times New Roman" pitchFamily="18" charset="0"/>
                  <a:ea typeface="楷体_GB2312" pitchFamily="49" charset="-122"/>
                </a:rPr>
                <a:t>v</a:t>
              </a:r>
              <a:r>
                <a:rPr lang="en-US" altLang="zh-CN" sz="3200" b="1" i="1" baseline="30000">
                  <a:solidFill>
                    <a:srgbClr val="000000"/>
                  </a:solidFill>
                  <a:latin typeface="Times New Roman" pitchFamily="18" charset="0"/>
                  <a:ea typeface="楷体_GB2312" pitchFamily="49" charset="-122"/>
                </a:rPr>
                <a:t>2</a:t>
              </a:r>
              <a:r>
                <a:rPr lang="zh-CN" altLang="en-US" sz="3200" b="1">
                  <a:solidFill>
                    <a:srgbClr val="000000"/>
                  </a:solidFill>
                  <a:latin typeface="Times New Roman" pitchFamily="18" charset="0"/>
                  <a:ea typeface="楷体_GB2312" pitchFamily="49" charset="-122"/>
                </a:rPr>
                <a:t>图</a:t>
              </a:r>
            </a:p>
          </p:txBody>
        </p:sp>
      </p:grpSp>
      <p:graphicFrame>
        <p:nvGraphicFramePr>
          <p:cNvPr id="15366" name="Group 6"/>
          <p:cNvGraphicFramePr>
            <a:graphicFrameLocks noGrp="1"/>
          </p:cNvGraphicFramePr>
          <p:nvPr/>
        </p:nvGraphicFramePr>
        <p:xfrm>
          <a:off x="774700" y="1066800"/>
          <a:ext cx="2514600" cy="4068764"/>
        </p:xfrm>
        <a:graphic>
          <a:graphicData uri="http://schemas.openxmlformats.org/drawingml/2006/table">
            <a:tbl>
              <a:tblPr/>
              <a:tblGrid>
                <a:gridCol w="762000"/>
                <a:gridCol w="1752600"/>
              </a:tblGrid>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v</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3200" b="1" i="1" u="none" strike="noStrike" cap="none" normalizeH="0" baseline="30000" smtClean="0">
                          <a:ln>
                            <a:noFill/>
                          </a:ln>
                          <a:solidFill>
                            <a:schemeClr val="tx1"/>
                          </a:solidFill>
                          <a:effectLst/>
                          <a:latin typeface="Times New Roman" pitchFamily="18" charset="0"/>
                          <a:ea typeface="宋体" pitchFamily="2" charset="-122"/>
                        </a:rPr>
                        <a:t> -</a:t>
                      </a:r>
                      <a:r>
                        <a:rPr kumimoji="0" lang="en-US" altLang="zh-CN" sz="1800" b="1" i="1"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FF0000"/>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0.64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9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1.21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1.64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3.10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宋体" pitchFamily="2" charset="-122"/>
                        </a:rPr>
                        <a:t>3.57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r>
            </a:tbl>
          </a:graphicData>
        </a:graphic>
      </p:graphicFrame>
      <p:sp>
        <p:nvSpPr>
          <p:cNvPr id="15395" name="AutoShape 35"/>
          <p:cNvSpPr>
            <a:spLocks noChangeArrowheads="1"/>
          </p:cNvSpPr>
          <p:nvPr/>
        </p:nvSpPr>
        <p:spPr bwMode="auto">
          <a:xfrm>
            <a:off x="4419600" y="4953000"/>
            <a:ext cx="3810000" cy="609600"/>
          </a:xfrm>
          <a:prstGeom prst="wedgeRoundRectCallout">
            <a:avLst>
              <a:gd name="adj1" fmla="val 458"/>
              <a:gd name="adj2" fmla="val -365884"/>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latin typeface="Times New Roman" pitchFamily="18" charset="0"/>
                <a:ea typeface="楷体_GB2312" pitchFamily="49" charset="-122"/>
              </a:rPr>
              <a:t>表明</a:t>
            </a:r>
            <a:r>
              <a:rPr kumimoji="1" lang="en-US" altLang="zh-CN" sz="3200" b="1" i="1">
                <a:solidFill>
                  <a:srgbClr val="FF0000"/>
                </a:solidFill>
                <a:latin typeface="Times New Roman" pitchFamily="18" charset="0"/>
                <a:ea typeface="楷体_GB2312" pitchFamily="49" charset="-122"/>
              </a:rPr>
              <a:t>W</a:t>
            </a:r>
            <a:r>
              <a:rPr kumimoji="1" lang="zh-CN" altLang="en-US" sz="3200" b="1">
                <a:solidFill>
                  <a:srgbClr val="FF0000"/>
                </a:solidFill>
                <a:latin typeface="Times New Roman" pitchFamily="18" charset="0"/>
                <a:ea typeface="楷体_GB2312" pitchFamily="49" charset="-122"/>
              </a:rPr>
              <a:t>与 </a:t>
            </a:r>
            <a:r>
              <a:rPr kumimoji="1" lang="en-US" altLang="zh-CN" sz="3200" b="1" i="1">
                <a:solidFill>
                  <a:srgbClr val="FF0000"/>
                </a:solidFill>
                <a:latin typeface="Times New Roman" pitchFamily="18" charset="0"/>
                <a:ea typeface="楷体_GB2312" pitchFamily="49" charset="-122"/>
              </a:rPr>
              <a:t>v</a:t>
            </a:r>
            <a:r>
              <a:rPr kumimoji="1" lang="en-US" altLang="zh-CN" sz="3200" b="1" i="1" baseline="30000">
                <a:solidFill>
                  <a:srgbClr val="FF0000"/>
                </a:solidFill>
                <a:latin typeface="Times New Roman" pitchFamily="18" charset="0"/>
                <a:ea typeface="楷体_GB2312" pitchFamily="49" charset="-122"/>
              </a:rPr>
              <a:t>2 </a:t>
            </a:r>
            <a:r>
              <a:rPr kumimoji="1" lang="zh-CN" altLang="en-US" sz="3200" b="1">
                <a:solidFill>
                  <a:srgbClr val="FF0000"/>
                </a:solidFill>
                <a:latin typeface="Times New Roman" pitchFamily="18" charset="0"/>
                <a:ea typeface="楷体_GB2312" pitchFamily="49" charset="-122"/>
              </a:rPr>
              <a:t>成正比</a:t>
            </a:r>
          </a:p>
        </p:txBody>
      </p:sp>
      <p:sp>
        <p:nvSpPr>
          <p:cNvPr id="15396" name="Rectangle 36"/>
          <p:cNvSpPr>
            <a:spLocks noRot="1" noChangeArrowheads="1"/>
          </p:cNvSpPr>
          <p:nvPr/>
        </p:nvSpPr>
        <p:spPr bwMode="auto">
          <a:xfrm>
            <a:off x="152400" y="152400"/>
            <a:ext cx="576263" cy="2209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数据处理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20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strips(downRight)">
                                      <p:cBhvr>
                                        <p:cTn id="12" dur="1000"/>
                                        <p:tgtEl>
                                          <p:spTgt spid="15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5395"/>
                                        </p:tgtEl>
                                        <p:attrNameLst>
                                          <p:attrName>style.visibility</p:attrName>
                                        </p:attrNameLst>
                                      </p:cBhvr>
                                      <p:to>
                                        <p:strVal val="visible"/>
                                      </p:to>
                                    </p:set>
                                    <p:anim calcmode="lin" valueType="num">
                                      <p:cBhvr>
                                        <p:cTn id="17" dur="500" fill="hold"/>
                                        <p:tgtEl>
                                          <p:spTgt spid="1539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5395"/>
                                        </p:tgtEl>
                                        <p:attrNameLst>
                                          <p:attrName>ppt_y</p:attrName>
                                        </p:attrNameLst>
                                      </p:cBhvr>
                                      <p:tavLst>
                                        <p:tav tm="0">
                                          <p:val>
                                            <p:strVal val="#ppt_y"/>
                                          </p:val>
                                        </p:tav>
                                        <p:tav tm="100000">
                                          <p:val>
                                            <p:strVal val="#ppt_y"/>
                                          </p:val>
                                        </p:tav>
                                      </p:tavLst>
                                    </p:anim>
                                    <p:anim calcmode="lin" valueType="num">
                                      <p:cBhvr>
                                        <p:cTn id="19" dur="500" fill="hold"/>
                                        <p:tgtEl>
                                          <p:spTgt spid="1539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53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5395"/>
                                        </p:tgtEl>
                                      </p:cBhvr>
                                    </p:animEffect>
                                  </p:childTnLst>
                                </p:cTn>
                              </p:par>
                              <p:par>
                                <p:cTn id="22" presetID="45" presetClass="entr" presetSubtype="0" fill="hold" grpId="0" nodeType="withEffect">
                                  <p:stCondLst>
                                    <p:cond delay="0"/>
                                  </p:stCondLst>
                                  <p:iterate type="lt">
                                    <p:tmPct val="10000"/>
                                  </p:iterate>
                                  <p:childTnLst>
                                    <p:set>
                                      <p:cBhvr>
                                        <p:cTn id="23" dur="1" fill="hold">
                                          <p:stCondLst>
                                            <p:cond delay="0"/>
                                          </p:stCondLst>
                                        </p:cTn>
                                        <p:tgtEl>
                                          <p:spTgt spid="15396"/>
                                        </p:tgtEl>
                                        <p:attrNameLst>
                                          <p:attrName>style.visibility</p:attrName>
                                        </p:attrNameLst>
                                      </p:cBhvr>
                                      <p:to>
                                        <p:strVal val="visible"/>
                                      </p:to>
                                    </p:set>
                                    <p:animEffect transition="in" filter="fade">
                                      <p:cBhvr>
                                        <p:cTn id="24" dur="500"/>
                                        <p:tgtEl>
                                          <p:spTgt spid="15396"/>
                                        </p:tgtEl>
                                      </p:cBhvr>
                                    </p:animEffect>
                                    <p:anim calcmode="lin" valueType="num">
                                      <p:cBhvr>
                                        <p:cTn id="25" dur="500" fill="hold"/>
                                        <p:tgtEl>
                                          <p:spTgt spid="15396"/>
                                        </p:tgtEl>
                                        <p:attrNameLst>
                                          <p:attrName>ppt_w</p:attrName>
                                        </p:attrNameLst>
                                      </p:cBhvr>
                                      <p:tavLst>
                                        <p:tav tm="0" fmla="#ppt_w*sin(2.5*pi*$)">
                                          <p:val>
                                            <p:fltVal val="0"/>
                                          </p:val>
                                        </p:tav>
                                        <p:tav tm="100000">
                                          <p:val>
                                            <p:fltVal val="1"/>
                                          </p:val>
                                        </p:tav>
                                      </p:tavLst>
                                    </p:anim>
                                    <p:anim calcmode="lin" valueType="num">
                                      <p:cBhvr>
                                        <p:cTn id="26" dur="500" fill="hold"/>
                                        <p:tgtEl>
                                          <p:spTgt spid="153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5" grpId="0" animBg="1"/>
      <p:bldP spid="1539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Rot="1" noChangeArrowheads="1"/>
          </p:cNvSpPr>
          <p:nvPr/>
        </p:nvSpPr>
        <p:spPr bwMode="auto">
          <a:xfrm>
            <a:off x="152400" y="152400"/>
            <a:ext cx="576263" cy="22860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注意事项</a:t>
            </a:r>
          </a:p>
        </p:txBody>
      </p:sp>
      <p:sp>
        <p:nvSpPr>
          <p:cNvPr id="16387" name="Rectangle 3"/>
          <p:cNvSpPr>
            <a:spLocks noChangeArrowheads="1"/>
          </p:cNvSpPr>
          <p:nvPr/>
        </p:nvSpPr>
        <p:spPr bwMode="auto">
          <a:xfrm>
            <a:off x="2286000" y="1181100"/>
            <a:ext cx="4508500" cy="350520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ct val="140000"/>
              </a:lnSpc>
            </a:pPr>
            <a:r>
              <a:rPr lang="en-US" altLang="zh-CN" sz="3200" b="1" i="1">
                <a:solidFill>
                  <a:srgbClr val="000000"/>
                </a:solidFill>
                <a:latin typeface="Times New Roman" pitchFamily="18" charset="0"/>
                <a:ea typeface="楷体_GB2312" pitchFamily="49" charset="-122"/>
              </a:rPr>
              <a:t>1</a:t>
            </a:r>
            <a:r>
              <a:rPr lang="zh-CN" altLang="en-US" sz="3200" b="1" i="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橡皮筋的选择</a:t>
            </a:r>
          </a:p>
          <a:p>
            <a:pPr indent="266700">
              <a:lnSpc>
                <a:spcPct val="140000"/>
              </a:lnSpc>
            </a:pPr>
            <a:r>
              <a:rPr lang="en-US" altLang="zh-CN" sz="3200" b="1" i="1">
                <a:solidFill>
                  <a:srgbClr val="000000"/>
                </a:solidFill>
                <a:latin typeface="Times New Roman" pitchFamily="18" charset="0"/>
                <a:ea typeface="楷体_GB2312" pitchFamily="49" charset="-122"/>
              </a:rPr>
              <a:t>2</a:t>
            </a:r>
            <a:r>
              <a:rPr lang="zh-CN" altLang="en-US" sz="3200" b="1" i="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平衡摩擦力 </a:t>
            </a:r>
          </a:p>
          <a:p>
            <a:pPr indent="266700">
              <a:lnSpc>
                <a:spcPct val="140000"/>
              </a:lnSpc>
            </a:pPr>
            <a:r>
              <a:rPr lang="en-US" altLang="zh-CN" sz="3200" b="1" i="1">
                <a:solidFill>
                  <a:srgbClr val="000000"/>
                </a:solidFill>
                <a:latin typeface="Times New Roman" pitchFamily="18" charset="0"/>
                <a:ea typeface="楷体_GB2312" pitchFamily="49" charset="-122"/>
              </a:rPr>
              <a:t>3</a:t>
            </a:r>
            <a:r>
              <a:rPr lang="zh-CN" altLang="en-US" sz="3200" b="1" i="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误差分析</a:t>
            </a:r>
          </a:p>
          <a:p>
            <a:pPr indent="266700">
              <a:lnSpc>
                <a:spcPct val="140000"/>
              </a:lnSpc>
            </a:pPr>
            <a:r>
              <a:rPr lang="en-US" altLang="zh-CN" sz="3200" b="1" i="1">
                <a:solidFill>
                  <a:srgbClr val="000000"/>
                </a:solidFill>
                <a:latin typeface="Times New Roman" pitchFamily="18" charset="0"/>
                <a:ea typeface="楷体_GB2312" pitchFamily="49" charset="-122"/>
              </a:rPr>
              <a:t>4</a:t>
            </a:r>
            <a:r>
              <a:rPr lang="zh-CN" altLang="en-US" sz="3200" b="1" i="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橡皮筋的条数</a:t>
            </a:r>
          </a:p>
          <a:p>
            <a:pPr indent="266700">
              <a:lnSpc>
                <a:spcPct val="140000"/>
              </a:lnSpc>
            </a:pPr>
            <a:r>
              <a:rPr lang="en-US" altLang="zh-CN" sz="3200" b="1" i="1">
                <a:solidFill>
                  <a:srgbClr val="000000"/>
                </a:solidFill>
                <a:latin typeface="Times New Roman" pitchFamily="18" charset="0"/>
                <a:ea typeface="楷体_GB2312" pitchFamily="49" charset="-122"/>
              </a:rPr>
              <a:t>5</a:t>
            </a:r>
            <a:r>
              <a:rPr lang="zh-CN" altLang="en-US" sz="3200" b="1" i="1">
                <a:solidFill>
                  <a:srgbClr val="000000"/>
                </a:solidFill>
                <a:latin typeface="Times New Roman" pitchFamily="18" charset="0"/>
                <a:ea typeface="楷体_GB2312" pitchFamily="49" charset="-122"/>
              </a:rPr>
              <a:t>、</a:t>
            </a:r>
            <a:r>
              <a:rPr lang="zh-CN" altLang="en-US" sz="3200" b="1">
                <a:solidFill>
                  <a:srgbClr val="000000"/>
                </a:solidFill>
                <a:latin typeface="Times New Roman" pitchFamily="18" charset="0"/>
                <a:ea typeface="楷体_GB2312" pitchFamily="49" charset="-122"/>
              </a:rPr>
              <a:t>实验装置的选取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anim calcmode="lin" valueType="num">
                                      <p:cBhvr>
                                        <p:cTn id="8" dur="500" fill="hold"/>
                                        <p:tgtEl>
                                          <p:spTgt spid="16386"/>
                                        </p:tgtEl>
                                        <p:attrNameLst>
                                          <p:attrName>ppt_w</p:attrName>
                                        </p:attrNameLst>
                                      </p:cBhvr>
                                      <p:tavLst>
                                        <p:tav tm="0" fmla="#ppt_w*sin(2.5*pi*$)">
                                          <p:val>
                                            <p:fltVal val="0"/>
                                          </p:val>
                                        </p:tav>
                                        <p:tav tm="100000">
                                          <p:val>
                                            <p:fltVal val="1"/>
                                          </p:val>
                                        </p:tav>
                                      </p:tavLst>
                                    </p:anim>
                                    <p:anim calcmode="lin" valueType="num">
                                      <p:cBhvr>
                                        <p:cTn id="9" dur="500" fill="hold"/>
                                        <p:tgtEl>
                                          <p:spTgt spid="16386"/>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16387"/>
                                        </p:tgtEl>
                                        <p:attrNameLst>
                                          <p:attrName>style.visibility</p:attrName>
                                        </p:attrNameLst>
                                      </p:cBhvr>
                                      <p:to>
                                        <p:strVal val="visible"/>
                                      </p:to>
                                    </p:set>
                                    <p:animEffect transition="in" filter="fade">
                                      <p:cBhvr>
                                        <p:cTn id="14" dur="500"/>
                                        <p:tgtEl>
                                          <p:spTgt spid="16387"/>
                                        </p:tgtEl>
                                      </p:cBhvr>
                                    </p:animEffect>
                                    <p:anim calcmode="lin" valueType="num">
                                      <p:cBhvr>
                                        <p:cTn id="15" dur="500" fill="hold"/>
                                        <p:tgtEl>
                                          <p:spTgt spid="16387"/>
                                        </p:tgtEl>
                                        <p:attrNameLst>
                                          <p:attrName>ppt_w</p:attrName>
                                        </p:attrNameLst>
                                      </p:cBhvr>
                                      <p:tavLst>
                                        <p:tav tm="0" fmla="#ppt_w*sin(2.5*pi*$)">
                                          <p:val>
                                            <p:fltVal val="0"/>
                                          </p:val>
                                        </p:tav>
                                        <p:tav tm="100000">
                                          <p:val>
                                            <p:fltVal val="1"/>
                                          </p:val>
                                        </p:tav>
                                      </p:tavLst>
                                    </p:anim>
                                    <p:anim calcmode="lin" valueType="num">
                                      <p:cBhvr>
                                        <p:cTn id="16" dur="500" fill="hold"/>
                                        <p:tgtEl>
                                          <p:spTgt spid="16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Rot="1" noChangeArrowheads="1"/>
          </p:cNvSpPr>
          <p:nvPr/>
        </p:nvSpPr>
        <p:spPr bwMode="auto">
          <a:xfrm>
            <a:off x="152400" y="304800"/>
            <a:ext cx="1676400" cy="685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4400">
                <a:solidFill>
                  <a:srgbClr val="FF0000"/>
                </a:solidFill>
                <a:ea typeface="黑体" pitchFamily="2" charset="-122"/>
              </a:rPr>
              <a:t>复习</a:t>
            </a:r>
            <a:r>
              <a:rPr lang="en-US" altLang="zh-CN" sz="4400">
                <a:solidFill>
                  <a:srgbClr val="FF0000"/>
                </a:solidFill>
                <a:ea typeface="黑体" pitchFamily="2" charset="-122"/>
              </a:rPr>
              <a:t>:</a:t>
            </a:r>
          </a:p>
        </p:txBody>
      </p:sp>
      <p:sp>
        <p:nvSpPr>
          <p:cNvPr id="5123" name="Rectangle 3"/>
          <p:cNvSpPr>
            <a:spLocks noChangeArrowheads="1"/>
          </p:cNvSpPr>
          <p:nvPr/>
        </p:nvSpPr>
        <p:spPr bwMode="auto">
          <a:xfrm>
            <a:off x="5257800" y="2590800"/>
            <a:ext cx="19050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弹性势能</a:t>
            </a:r>
          </a:p>
        </p:txBody>
      </p:sp>
      <p:sp>
        <p:nvSpPr>
          <p:cNvPr id="5124" name="Rectangle 4"/>
          <p:cNvSpPr>
            <a:spLocks noChangeArrowheads="1"/>
          </p:cNvSpPr>
          <p:nvPr/>
        </p:nvSpPr>
        <p:spPr bwMode="auto">
          <a:xfrm>
            <a:off x="5257800" y="525463"/>
            <a:ext cx="1905000" cy="579437"/>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重力势能</a:t>
            </a:r>
          </a:p>
        </p:txBody>
      </p:sp>
      <p:sp>
        <p:nvSpPr>
          <p:cNvPr id="5125" name="Rectangle 5"/>
          <p:cNvSpPr>
            <a:spLocks noChangeArrowheads="1"/>
          </p:cNvSpPr>
          <p:nvPr/>
        </p:nvSpPr>
        <p:spPr bwMode="auto">
          <a:xfrm>
            <a:off x="5257800" y="4800600"/>
            <a:ext cx="19050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ea typeface="楷体_GB2312" pitchFamily="49" charset="-122"/>
              </a:rPr>
              <a:t>动能</a:t>
            </a:r>
          </a:p>
        </p:txBody>
      </p:sp>
      <p:sp>
        <p:nvSpPr>
          <p:cNvPr id="5126" name="Rectangle 6"/>
          <p:cNvSpPr>
            <a:spLocks noChangeArrowheads="1"/>
          </p:cNvSpPr>
          <p:nvPr/>
        </p:nvSpPr>
        <p:spPr bwMode="auto">
          <a:xfrm>
            <a:off x="2362200" y="525463"/>
            <a:ext cx="1828800" cy="579437"/>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重力做功</a:t>
            </a:r>
          </a:p>
        </p:txBody>
      </p:sp>
      <p:sp>
        <p:nvSpPr>
          <p:cNvPr id="5127" name="Rectangle 7"/>
          <p:cNvSpPr>
            <a:spLocks noChangeArrowheads="1"/>
          </p:cNvSpPr>
          <p:nvPr/>
        </p:nvSpPr>
        <p:spPr bwMode="auto">
          <a:xfrm>
            <a:off x="2362200" y="2590800"/>
            <a:ext cx="18288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弹力做功</a:t>
            </a:r>
          </a:p>
        </p:txBody>
      </p:sp>
      <p:sp>
        <p:nvSpPr>
          <p:cNvPr id="5128" name="Rectangle 8"/>
          <p:cNvSpPr>
            <a:spLocks noChangeArrowheads="1"/>
          </p:cNvSpPr>
          <p:nvPr/>
        </p:nvSpPr>
        <p:spPr bwMode="auto">
          <a:xfrm>
            <a:off x="2362200" y="4800600"/>
            <a:ext cx="18288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外力做功</a:t>
            </a:r>
          </a:p>
        </p:txBody>
      </p:sp>
      <p:sp>
        <p:nvSpPr>
          <p:cNvPr id="5129" name="Rectangle 9"/>
          <p:cNvSpPr>
            <a:spLocks noChangeArrowheads="1"/>
          </p:cNvSpPr>
          <p:nvPr/>
        </p:nvSpPr>
        <p:spPr bwMode="auto">
          <a:xfrm>
            <a:off x="5257800" y="4800600"/>
            <a:ext cx="19050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ea typeface="楷体_GB2312" pitchFamily="49" charset="-122"/>
              </a:rPr>
              <a:t>速度</a:t>
            </a:r>
          </a:p>
        </p:txBody>
      </p:sp>
      <p:sp>
        <p:nvSpPr>
          <p:cNvPr id="5130" name="AutoShape 10"/>
          <p:cNvSpPr>
            <a:spLocks noChangeArrowheads="1"/>
          </p:cNvSpPr>
          <p:nvPr/>
        </p:nvSpPr>
        <p:spPr bwMode="auto">
          <a:xfrm>
            <a:off x="4267200" y="677863"/>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AutoShape 11"/>
          <p:cNvSpPr>
            <a:spLocks noChangeArrowheads="1"/>
          </p:cNvSpPr>
          <p:nvPr/>
        </p:nvSpPr>
        <p:spPr bwMode="auto">
          <a:xfrm>
            <a:off x="4267200" y="2713038"/>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AutoShape 12"/>
          <p:cNvSpPr>
            <a:spLocks noChangeArrowheads="1"/>
          </p:cNvSpPr>
          <p:nvPr/>
        </p:nvSpPr>
        <p:spPr bwMode="auto">
          <a:xfrm>
            <a:off x="4267200" y="4953000"/>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FF3399"/>
              </a:gs>
              <a:gs pos="12500">
                <a:srgbClr val="FF6633"/>
              </a:gs>
              <a:gs pos="25000">
                <a:srgbClr val="FFFF00"/>
              </a:gs>
              <a:gs pos="37500">
                <a:srgbClr val="01A78F"/>
              </a:gs>
              <a:gs pos="50000">
                <a:srgbClr val="3366FF"/>
              </a:gs>
              <a:gs pos="62500">
                <a:srgbClr val="01A78F"/>
              </a:gs>
              <a:gs pos="75000">
                <a:srgbClr val="FFFF00"/>
              </a:gs>
              <a:gs pos="87500">
                <a:srgbClr val="FF6633"/>
              </a:gs>
              <a:gs pos="100000">
                <a:srgbClr val="FF3399"/>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WordArt 13"/>
          <p:cNvSpPr>
            <a:spLocks noChangeArrowheads="1" noChangeShapeType="1" noTextEdit="1"/>
          </p:cNvSpPr>
          <p:nvPr/>
        </p:nvSpPr>
        <p:spPr bwMode="auto">
          <a:xfrm>
            <a:off x="4300538" y="4495800"/>
            <a:ext cx="685800" cy="11430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9062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0">
                  <a:gsLst>
                    <a:gs pos="0">
                      <a:srgbClr val="FFE701"/>
                    </a:gs>
                    <a:gs pos="100000">
                      <a:srgbClr val="FE3E02"/>
                    </a:gs>
                  </a:gsLst>
                  <a:lin ang="5400000" scaled="1"/>
                </a:gradFill>
                <a:latin typeface="华文新魏"/>
                <a:ea typeface="华文新魏"/>
              </a:rPr>
              <a:t>？</a:t>
            </a:r>
          </a:p>
        </p:txBody>
      </p:sp>
      <p:sp>
        <p:nvSpPr>
          <p:cNvPr id="5134" name="Text Box 14"/>
          <p:cNvSpPr txBox="1">
            <a:spLocks noChangeArrowheads="1"/>
          </p:cNvSpPr>
          <p:nvPr/>
        </p:nvSpPr>
        <p:spPr bwMode="auto">
          <a:xfrm>
            <a:off x="3124200" y="1211263"/>
            <a:ext cx="3429000" cy="617537"/>
          </a:xfrm>
          <a:prstGeom prst="rect">
            <a:avLst/>
          </a:prstGeom>
          <a:solidFill>
            <a:srgbClr val="FFFFFF">
              <a:alpha val="80000"/>
            </a:srgbClr>
          </a:solidFill>
          <a:ln w="38100">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latin typeface="Times New Roman" pitchFamily="18" charset="0"/>
                <a:ea typeface="楷体_GB2312" pitchFamily="49" charset="-122"/>
              </a:rPr>
              <a:t>W</a:t>
            </a:r>
            <a:r>
              <a:rPr lang="en-US" altLang="zh-CN" sz="3200" b="1" i="1" baseline="-25000">
                <a:latin typeface="Times New Roman" pitchFamily="18" charset="0"/>
                <a:ea typeface="楷体_GB2312" pitchFamily="49" charset="-122"/>
              </a:rPr>
              <a:t>G</a:t>
            </a:r>
            <a:r>
              <a:rPr lang="zh-CN" altLang="en-US" sz="3200" b="1">
                <a:latin typeface="Times New Roman" pitchFamily="18" charset="0"/>
                <a:ea typeface="楷体_GB2312" pitchFamily="49" charset="-122"/>
              </a:rPr>
              <a:t>＝</a:t>
            </a:r>
            <a:r>
              <a:rPr lang="en-US" altLang="zh-CN" sz="3200" b="1" i="1">
                <a:latin typeface="Times New Roman" pitchFamily="18" charset="0"/>
                <a:ea typeface="楷体_GB2312" pitchFamily="49" charset="-122"/>
              </a:rPr>
              <a:t>E</a:t>
            </a:r>
            <a:r>
              <a:rPr lang="en-US" altLang="zh-CN" sz="3200" b="1" i="1" baseline="-25000">
                <a:latin typeface="Times New Roman" pitchFamily="18" charset="0"/>
                <a:ea typeface="楷体_GB2312" pitchFamily="49" charset="-122"/>
              </a:rPr>
              <a:t>P1</a:t>
            </a:r>
            <a:r>
              <a:rPr lang="zh-CN" altLang="en-US" sz="3200" b="1">
                <a:latin typeface="Times New Roman" pitchFamily="18" charset="0"/>
                <a:ea typeface="楷体_GB2312" pitchFamily="49" charset="-122"/>
              </a:rPr>
              <a:t>－</a:t>
            </a:r>
            <a:r>
              <a:rPr lang="en-US" altLang="zh-CN" sz="3200" b="1" i="1">
                <a:latin typeface="Times New Roman" pitchFamily="18" charset="0"/>
                <a:ea typeface="楷体_GB2312" pitchFamily="49" charset="-122"/>
              </a:rPr>
              <a:t>E</a:t>
            </a:r>
            <a:r>
              <a:rPr lang="en-US" altLang="zh-CN" sz="3200" b="1" i="1" baseline="-25000">
                <a:latin typeface="Times New Roman" pitchFamily="18" charset="0"/>
                <a:ea typeface="楷体_GB2312" pitchFamily="49" charset="-122"/>
              </a:rPr>
              <a:t>P2</a:t>
            </a:r>
          </a:p>
        </p:txBody>
      </p:sp>
      <p:sp>
        <p:nvSpPr>
          <p:cNvPr id="5135" name="Text Box 15"/>
          <p:cNvSpPr txBox="1">
            <a:spLocks noChangeArrowheads="1"/>
          </p:cNvSpPr>
          <p:nvPr/>
        </p:nvSpPr>
        <p:spPr bwMode="auto">
          <a:xfrm>
            <a:off x="3124200" y="3268663"/>
            <a:ext cx="3429000" cy="617537"/>
          </a:xfrm>
          <a:prstGeom prst="rect">
            <a:avLst/>
          </a:prstGeom>
          <a:solidFill>
            <a:srgbClr val="FFFFFF">
              <a:alpha val="80000"/>
            </a:srgbClr>
          </a:solidFill>
          <a:ln w="38100">
            <a:solidFill>
              <a:srgbClr val="3333FF"/>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latin typeface="Times New Roman" pitchFamily="18" charset="0"/>
                <a:ea typeface="楷体_GB2312" pitchFamily="49" charset="-122"/>
              </a:rPr>
              <a:t>W</a:t>
            </a:r>
            <a:r>
              <a:rPr lang="en-US" altLang="zh-CN" sz="3200" b="1" i="1" baseline="-25000">
                <a:latin typeface="Times New Roman" pitchFamily="18" charset="0"/>
                <a:ea typeface="楷体_GB2312" pitchFamily="49" charset="-122"/>
              </a:rPr>
              <a:t>F</a:t>
            </a:r>
            <a:r>
              <a:rPr lang="zh-CN" altLang="en-US" sz="3200" b="1">
                <a:latin typeface="Times New Roman" pitchFamily="18" charset="0"/>
                <a:ea typeface="楷体_GB2312" pitchFamily="49" charset="-122"/>
              </a:rPr>
              <a:t>＝</a:t>
            </a:r>
            <a:r>
              <a:rPr lang="en-US" altLang="zh-CN" sz="3200" b="1" i="1">
                <a:latin typeface="Times New Roman" pitchFamily="18" charset="0"/>
                <a:ea typeface="楷体_GB2312" pitchFamily="49" charset="-122"/>
              </a:rPr>
              <a:t>E</a:t>
            </a:r>
            <a:r>
              <a:rPr lang="en-US" altLang="zh-CN" sz="3200" b="1" i="1" baseline="-25000">
                <a:latin typeface="Times New Roman" pitchFamily="18" charset="0"/>
                <a:ea typeface="楷体_GB2312" pitchFamily="49" charset="-122"/>
              </a:rPr>
              <a:t>P1</a:t>
            </a:r>
            <a:r>
              <a:rPr lang="zh-CN" altLang="en-US" sz="3200" b="1">
                <a:latin typeface="Times New Roman" pitchFamily="18" charset="0"/>
                <a:ea typeface="楷体_GB2312" pitchFamily="49" charset="-122"/>
              </a:rPr>
              <a:t>－</a:t>
            </a:r>
            <a:r>
              <a:rPr lang="en-US" altLang="zh-CN" sz="3200" b="1" i="1">
                <a:latin typeface="Times New Roman" pitchFamily="18" charset="0"/>
                <a:ea typeface="楷体_GB2312" pitchFamily="49" charset="-122"/>
              </a:rPr>
              <a:t>E</a:t>
            </a:r>
            <a:r>
              <a:rPr lang="en-US" altLang="zh-CN" sz="3200" b="1" i="1" baseline="-25000">
                <a:latin typeface="Times New Roman" pitchFamily="18" charset="0"/>
                <a:ea typeface="楷体_GB2312" pitchFamily="49" charset="-122"/>
              </a:rPr>
              <a:t>P2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anim calcmode="lin" valueType="num">
                                      <p:cBhvr>
                                        <p:cTn id="8" dur="500" fill="hold"/>
                                        <p:tgtEl>
                                          <p:spTgt spid="5122"/>
                                        </p:tgtEl>
                                        <p:attrNameLst>
                                          <p:attrName>ppt_w</p:attrName>
                                        </p:attrNameLst>
                                      </p:cBhvr>
                                      <p:tavLst>
                                        <p:tav tm="0" fmla="#ppt_w*sin(2.5*pi*$)">
                                          <p:val>
                                            <p:fltVal val="0"/>
                                          </p:val>
                                        </p:tav>
                                        <p:tav tm="100000">
                                          <p:val>
                                            <p:fltVal val="1"/>
                                          </p:val>
                                        </p:tav>
                                      </p:tavLst>
                                    </p:anim>
                                    <p:anim calcmode="lin" valueType="num">
                                      <p:cBhvr>
                                        <p:cTn id="9" dur="500" fill="hold"/>
                                        <p:tgtEl>
                                          <p:spTgt spid="5122"/>
                                        </p:tgtEl>
                                        <p:attrNameLst>
                                          <p:attrName>ppt_h</p:attrName>
                                        </p:attrNameLst>
                                      </p:cBhvr>
                                      <p:tavLst>
                                        <p:tav tm="0">
                                          <p:val>
                                            <p:strVal val="#ppt_h"/>
                                          </p:val>
                                        </p:tav>
                                        <p:tav tm="100000">
                                          <p:val>
                                            <p:strVal val="#ppt_h"/>
                                          </p:val>
                                        </p:tav>
                                      </p:tavLst>
                                    </p:anim>
                                  </p:childTnLst>
                                </p:cTn>
                              </p:par>
                              <p:par>
                                <p:cTn id="10" presetID="18" presetClass="entr" presetSubtype="6"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strips(downRight)">
                                      <p:cBhvr>
                                        <p:cTn id="12" dur="500"/>
                                        <p:tgtEl>
                                          <p:spTgt spid="512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130"/>
                                        </p:tgtEl>
                                        <p:attrNameLst>
                                          <p:attrName>style.visibility</p:attrName>
                                        </p:attrNameLst>
                                      </p:cBhvr>
                                      <p:to>
                                        <p:strVal val="visible"/>
                                      </p:to>
                                    </p:set>
                                    <p:animEffect transition="in" filter="slide(fromLeft)">
                                      <p:cBhvr>
                                        <p:cTn id="15" dur="500"/>
                                        <p:tgtEl>
                                          <p:spTgt spid="5130"/>
                                        </p:tgtEl>
                                      </p:cBhvr>
                                    </p:animEffect>
                                  </p:childTnLst>
                                </p:cTn>
                              </p:par>
                            </p:childTnLst>
                          </p:cTn>
                        </p:par>
                        <p:par>
                          <p:cTn id="16" fill="hold" nodeType="afterGroup">
                            <p:stCondLst>
                              <p:cond delay="600"/>
                            </p:stCondLst>
                            <p:childTnLst>
                              <p:par>
                                <p:cTn id="17" presetID="18" presetClass="entr" presetSubtype="6" fill="hold" grpId="0" nodeType="after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strips(downRight)">
                                      <p:cBhvr>
                                        <p:cTn id="19" dur="500"/>
                                        <p:tgtEl>
                                          <p:spTgt spid="51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34"/>
                                        </p:tgtEl>
                                        <p:attrNameLst>
                                          <p:attrName>style.visibility</p:attrName>
                                        </p:attrNameLst>
                                      </p:cBhvr>
                                      <p:to>
                                        <p:strVal val="visible"/>
                                      </p:to>
                                    </p:set>
                                    <p:animEffect transition="in" filter="fade">
                                      <p:cBhvr>
                                        <p:cTn id="24" dur="2000"/>
                                        <p:tgtEl>
                                          <p:spTgt spid="51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5127"/>
                                        </p:tgtEl>
                                        <p:attrNameLst>
                                          <p:attrName>style.visibility</p:attrName>
                                        </p:attrNameLst>
                                      </p:cBhvr>
                                      <p:to>
                                        <p:strVal val="visible"/>
                                      </p:to>
                                    </p:set>
                                    <p:animEffect transition="in" filter="strips(downRight)">
                                      <p:cBhvr>
                                        <p:cTn id="29" dur="500"/>
                                        <p:tgtEl>
                                          <p:spTgt spid="5127"/>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5131"/>
                                        </p:tgtEl>
                                        <p:attrNameLst>
                                          <p:attrName>style.visibility</p:attrName>
                                        </p:attrNameLst>
                                      </p:cBhvr>
                                      <p:to>
                                        <p:strVal val="visible"/>
                                      </p:to>
                                    </p:set>
                                    <p:animEffect transition="in" filter="slide(fromLeft)">
                                      <p:cBhvr>
                                        <p:cTn id="32" dur="500"/>
                                        <p:tgtEl>
                                          <p:spTgt spid="5131"/>
                                        </p:tgtEl>
                                      </p:cBhvr>
                                    </p:animEffect>
                                  </p:childTnLst>
                                </p:cTn>
                              </p:par>
                            </p:childTnLst>
                          </p:cTn>
                        </p:par>
                        <p:par>
                          <p:cTn id="33" fill="hold" nodeType="afterGroup">
                            <p:stCondLst>
                              <p:cond delay="500"/>
                            </p:stCondLst>
                            <p:childTnLst>
                              <p:par>
                                <p:cTn id="34" presetID="18" presetClass="entr" presetSubtype="6" fill="hold" grpId="0" nodeType="afterEffect">
                                  <p:stCondLst>
                                    <p:cond delay="0"/>
                                  </p:stCondLst>
                                  <p:childTnLst>
                                    <p:set>
                                      <p:cBhvr>
                                        <p:cTn id="35" dur="1" fill="hold">
                                          <p:stCondLst>
                                            <p:cond delay="0"/>
                                          </p:stCondLst>
                                        </p:cTn>
                                        <p:tgtEl>
                                          <p:spTgt spid="5123"/>
                                        </p:tgtEl>
                                        <p:attrNameLst>
                                          <p:attrName>style.visibility</p:attrName>
                                        </p:attrNameLst>
                                      </p:cBhvr>
                                      <p:to>
                                        <p:strVal val="visible"/>
                                      </p:to>
                                    </p:set>
                                    <p:animEffect transition="in" filter="strips(downRight)">
                                      <p:cBhvr>
                                        <p:cTn id="36" dur="500"/>
                                        <p:tgtEl>
                                          <p:spTgt spid="51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135"/>
                                        </p:tgtEl>
                                        <p:attrNameLst>
                                          <p:attrName>style.visibility</p:attrName>
                                        </p:attrNameLst>
                                      </p:cBhvr>
                                      <p:to>
                                        <p:strVal val="visible"/>
                                      </p:to>
                                    </p:set>
                                    <p:animEffect transition="in" filter="fade">
                                      <p:cBhvr>
                                        <p:cTn id="41" dur="2000"/>
                                        <p:tgtEl>
                                          <p:spTgt spid="51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5128"/>
                                        </p:tgtEl>
                                        <p:attrNameLst>
                                          <p:attrName>style.visibility</p:attrName>
                                        </p:attrNameLst>
                                      </p:cBhvr>
                                      <p:to>
                                        <p:strVal val="visible"/>
                                      </p:to>
                                    </p:set>
                                    <p:animEffect transition="in" filter="strips(downRight)">
                                      <p:cBhvr>
                                        <p:cTn id="46" dur="500"/>
                                        <p:tgtEl>
                                          <p:spTgt spid="5128"/>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5132"/>
                                        </p:tgtEl>
                                        <p:attrNameLst>
                                          <p:attrName>style.visibility</p:attrName>
                                        </p:attrNameLst>
                                      </p:cBhvr>
                                      <p:to>
                                        <p:strVal val="visible"/>
                                      </p:to>
                                    </p:set>
                                    <p:animEffect transition="in" filter="slide(fromLeft)">
                                      <p:cBhvr>
                                        <p:cTn id="49" dur="500"/>
                                        <p:tgtEl>
                                          <p:spTgt spid="5132"/>
                                        </p:tgtEl>
                                      </p:cBhvr>
                                    </p:animEffect>
                                  </p:childTnLst>
                                </p:cTn>
                              </p:par>
                            </p:childTnLst>
                          </p:cTn>
                        </p:par>
                        <p:par>
                          <p:cTn id="50" fill="hold" nodeType="afterGroup">
                            <p:stCondLst>
                              <p:cond delay="500"/>
                            </p:stCondLst>
                            <p:childTnLst>
                              <p:par>
                                <p:cTn id="51" presetID="18" presetClass="entr" presetSubtype="6" fill="hold" grpId="0" nodeType="afterEffect">
                                  <p:stCondLst>
                                    <p:cond delay="0"/>
                                  </p:stCondLst>
                                  <p:iterate type="lt">
                                    <p:tmPct val="0"/>
                                  </p:iterate>
                                  <p:childTnLst>
                                    <p:set>
                                      <p:cBhvr>
                                        <p:cTn id="52" dur="1" fill="hold">
                                          <p:stCondLst>
                                            <p:cond delay="0"/>
                                          </p:stCondLst>
                                        </p:cTn>
                                        <p:tgtEl>
                                          <p:spTgt spid="5125"/>
                                        </p:tgtEl>
                                        <p:attrNameLst>
                                          <p:attrName>style.visibility</p:attrName>
                                        </p:attrNameLst>
                                      </p:cBhvr>
                                      <p:to>
                                        <p:strVal val="visible"/>
                                      </p:to>
                                    </p:set>
                                    <p:animEffect transition="in" filter="strips(downRight)">
                                      <p:cBhvr>
                                        <p:cTn id="53" dur="500"/>
                                        <p:tgtEl>
                                          <p:spTgt spid="51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5" presetClass="entr" presetSubtype="0" fill="hold" grpId="0" nodeType="clickEffect">
                                  <p:stCondLst>
                                    <p:cond delay="0"/>
                                  </p:stCondLst>
                                  <p:iterate type="lt">
                                    <p:tmPct val="10000"/>
                                  </p:iterate>
                                  <p:childTnLst>
                                    <p:set>
                                      <p:cBhvr>
                                        <p:cTn id="57" dur="1" fill="hold">
                                          <p:stCondLst>
                                            <p:cond delay="0"/>
                                          </p:stCondLst>
                                        </p:cTn>
                                        <p:tgtEl>
                                          <p:spTgt spid="5129"/>
                                        </p:tgtEl>
                                        <p:attrNameLst>
                                          <p:attrName>style.visibility</p:attrName>
                                        </p:attrNameLst>
                                      </p:cBhvr>
                                      <p:to>
                                        <p:strVal val="visible"/>
                                      </p:to>
                                    </p:set>
                                    <p:animEffect transition="in" filter="fade">
                                      <p:cBhvr>
                                        <p:cTn id="58" dur="2000"/>
                                        <p:tgtEl>
                                          <p:spTgt spid="5129"/>
                                        </p:tgtEl>
                                      </p:cBhvr>
                                    </p:animEffect>
                                    <p:anim calcmode="lin" valueType="num">
                                      <p:cBhvr>
                                        <p:cTn id="59" dur="2000" fill="hold"/>
                                        <p:tgtEl>
                                          <p:spTgt spid="5129"/>
                                        </p:tgtEl>
                                        <p:attrNameLst>
                                          <p:attrName>ppt_w</p:attrName>
                                        </p:attrNameLst>
                                      </p:cBhvr>
                                      <p:tavLst>
                                        <p:tav tm="0" fmla="#ppt_w*sin(2.5*pi*$)">
                                          <p:val>
                                            <p:fltVal val="0"/>
                                          </p:val>
                                        </p:tav>
                                        <p:tav tm="100000">
                                          <p:val>
                                            <p:fltVal val="1"/>
                                          </p:val>
                                        </p:tav>
                                      </p:tavLst>
                                    </p:anim>
                                    <p:anim calcmode="lin" valueType="num">
                                      <p:cBhvr>
                                        <p:cTn id="60" dur="2000" fill="hold"/>
                                        <p:tgtEl>
                                          <p:spTgt spid="5129"/>
                                        </p:tgtEl>
                                        <p:attrNameLst>
                                          <p:attrName>ppt_h</p:attrName>
                                        </p:attrNameLst>
                                      </p:cBhvr>
                                      <p:tavLst>
                                        <p:tav tm="0">
                                          <p:val>
                                            <p:strVal val="#ppt_h"/>
                                          </p:val>
                                        </p:tav>
                                        <p:tav tm="100000">
                                          <p:val>
                                            <p:strVal val="#ppt_h"/>
                                          </p:val>
                                        </p:tav>
                                      </p:tavLst>
                                    </p:anim>
                                  </p:childTnLst>
                                </p:cTn>
                              </p:par>
                              <p:par>
                                <p:cTn id="61" presetID="10" presetClass="exit" presetSubtype="0" fill="hold" grpId="1" nodeType="withEffect">
                                  <p:stCondLst>
                                    <p:cond delay="0"/>
                                  </p:stCondLst>
                                  <p:iterate type="lt">
                                    <p:tmPct val="0"/>
                                  </p:iterate>
                                  <p:childTnLst>
                                    <p:animEffect transition="out" filter="fade">
                                      <p:cBhvr>
                                        <p:cTn id="62" dur="2000"/>
                                        <p:tgtEl>
                                          <p:spTgt spid="5125"/>
                                        </p:tgtEl>
                                      </p:cBhvr>
                                    </p:animEffect>
                                    <p:set>
                                      <p:cBhvr>
                                        <p:cTn id="63" dur="1" fill="hold">
                                          <p:stCondLst>
                                            <p:cond delay="1999"/>
                                          </p:stCondLst>
                                        </p:cTn>
                                        <p:tgtEl>
                                          <p:spTgt spid="5125"/>
                                        </p:tgtEl>
                                        <p:attrNameLst>
                                          <p:attrName>style.visibility</p:attrName>
                                        </p:attrNameLst>
                                      </p:cBhvr>
                                      <p:to>
                                        <p:strVal val="hidden"/>
                                      </p:to>
                                    </p:set>
                                  </p:childTnLst>
                                </p:cTn>
                              </p:par>
                            </p:childTnLst>
                          </p:cTn>
                        </p:par>
                        <p:par>
                          <p:cTn id="64" fill="hold" nodeType="afterGroup">
                            <p:stCondLst>
                              <p:cond delay="2200"/>
                            </p:stCondLst>
                            <p:childTnLst>
                              <p:par>
                                <p:cTn id="65" presetID="51" presetClass="entr" presetSubtype="0" fill="hold" grpId="0" nodeType="afterEffect">
                                  <p:stCondLst>
                                    <p:cond delay="0"/>
                                  </p:stCondLst>
                                  <p:childTnLst>
                                    <p:set>
                                      <p:cBhvr>
                                        <p:cTn id="66" dur="1" fill="hold">
                                          <p:stCondLst>
                                            <p:cond delay="0"/>
                                          </p:stCondLst>
                                        </p:cTn>
                                        <p:tgtEl>
                                          <p:spTgt spid="5133"/>
                                        </p:tgtEl>
                                        <p:attrNameLst>
                                          <p:attrName>style.visibility</p:attrName>
                                        </p:attrNameLst>
                                      </p:cBhvr>
                                      <p:to>
                                        <p:strVal val="visible"/>
                                      </p:to>
                                    </p:set>
                                    <p:animEffect transition="in" filter="fade">
                                      <p:cBhvr>
                                        <p:cTn id="67" dur="770" decel="100000"/>
                                        <p:tgtEl>
                                          <p:spTgt spid="5133"/>
                                        </p:tgtEl>
                                      </p:cBhvr>
                                    </p:animEffect>
                                    <p:animScale>
                                      <p:cBhvr>
                                        <p:cTn id="68" dur="770" decel="100000"/>
                                        <p:tgtEl>
                                          <p:spTgt spid="5133"/>
                                        </p:tgtEl>
                                      </p:cBhvr>
                                      <p:from x="10000" y="10000"/>
                                      <p:to x="200000" y="450000"/>
                                    </p:animScale>
                                    <p:animScale>
                                      <p:cBhvr>
                                        <p:cTn id="69" dur="1230" accel="100000" fill="hold">
                                          <p:stCondLst>
                                            <p:cond delay="770"/>
                                          </p:stCondLst>
                                        </p:cTn>
                                        <p:tgtEl>
                                          <p:spTgt spid="5133"/>
                                        </p:tgtEl>
                                      </p:cBhvr>
                                      <p:from x="200000" y="450000"/>
                                      <p:to x="100000" y="100000"/>
                                    </p:animScale>
                                    <p:set>
                                      <p:cBhvr>
                                        <p:cTn id="70" dur="770" fill="hold"/>
                                        <p:tgtEl>
                                          <p:spTgt spid="5133"/>
                                        </p:tgtEl>
                                        <p:attrNameLst>
                                          <p:attrName>ppt_x</p:attrName>
                                        </p:attrNameLst>
                                      </p:cBhvr>
                                      <p:to>
                                        <p:strVal val="(0.5)"/>
                                      </p:to>
                                    </p:set>
                                    <p:anim from="(0.5)" to="(#ppt_x)" calcmode="lin" valueType="num">
                                      <p:cBhvr>
                                        <p:cTn id="71" dur="1230" accel="100000" fill="hold">
                                          <p:stCondLst>
                                            <p:cond delay="770"/>
                                          </p:stCondLst>
                                        </p:cTn>
                                        <p:tgtEl>
                                          <p:spTgt spid="5133"/>
                                        </p:tgtEl>
                                        <p:attrNameLst>
                                          <p:attrName>ppt_x</p:attrName>
                                        </p:attrNameLst>
                                      </p:cBhvr>
                                    </p:anim>
                                    <p:set>
                                      <p:cBhvr>
                                        <p:cTn id="72" dur="770" fill="hold"/>
                                        <p:tgtEl>
                                          <p:spTgt spid="5133"/>
                                        </p:tgtEl>
                                        <p:attrNameLst>
                                          <p:attrName>ppt_y</p:attrName>
                                        </p:attrNameLst>
                                      </p:cBhvr>
                                      <p:to>
                                        <p:strVal val="(#ppt_y+0.4)"/>
                                      </p:to>
                                    </p:set>
                                    <p:anim from="(#ppt_y+0.4)" to="(#ppt_y)" calcmode="lin" valueType="num">
                                      <p:cBhvr>
                                        <p:cTn id="73" dur="1230" accel="100000" fill="hold">
                                          <p:stCondLst>
                                            <p:cond delay="770"/>
                                          </p:stCondLst>
                                        </p:cTn>
                                        <p:tgtEl>
                                          <p:spTgt spid="513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animBg="1"/>
      <p:bldP spid="5124" grpId="0" animBg="1"/>
      <p:bldP spid="5125" grpId="0" animBg="1"/>
      <p:bldP spid="5125" grpId="1"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Rot="1" noChangeArrowheads="1"/>
          </p:cNvSpPr>
          <p:nvPr/>
        </p:nvSpPr>
        <p:spPr bwMode="auto">
          <a:xfrm>
            <a:off x="685800" y="76200"/>
            <a:ext cx="7772400" cy="533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pPr algn="ctr"/>
            <a:r>
              <a:rPr lang="zh-CN" altLang="en-US" sz="2800">
                <a:solidFill>
                  <a:srgbClr val="FF0000"/>
                </a:solidFill>
                <a:ea typeface="黑体" pitchFamily="2" charset="-122"/>
              </a:rPr>
              <a:t>实验：探究做功与小车速度变化的关系</a:t>
            </a:r>
          </a:p>
        </p:txBody>
      </p:sp>
      <p:sp>
        <p:nvSpPr>
          <p:cNvPr id="6147" name="Rectangle 3"/>
          <p:cNvSpPr>
            <a:spLocks noChangeArrowheads="1"/>
          </p:cNvSpPr>
          <p:nvPr/>
        </p:nvSpPr>
        <p:spPr bwMode="auto">
          <a:xfrm>
            <a:off x="1500188" y="609600"/>
            <a:ext cx="6805612" cy="106680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latin typeface="楷体_GB2312" pitchFamily="49" charset="-122"/>
                <a:ea typeface="楷体_GB2312" pitchFamily="49" charset="-122"/>
              </a:rPr>
              <a:t>实验目的：通过实验探究橡皮筋对小车做功与小车速度的关系</a:t>
            </a:r>
          </a:p>
        </p:txBody>
      </p:sp>
      <p:pic>
        <p:nvPicPr>
          <p:cNvPr id="6148" name="Picture 4" descr="pic_127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917950"/>
            <a:ext cx="6248400" cy="2787650"/>
          </a:xfrm>
          <a:prstGeom prst="rect">
            <a:avLst/>
          </a:prstGeom>
          <a:noFill/>
          <a:extLst>
            <a:ext uri="{909E8E84-426E-40DD-AFC4-6F175D3DCCD1}">
              <a14:hiddenFill xmlns:a14="http://schemas.microsoft.com/office/drawing/2010/main">
                <a:solidFill>
                  <a:srgbClr val="FFFFFF"/>
                </a:solidFill>
              </a14:hiddenFill>
            </a:ext>
          </a:extLst>
        </p:spPr>
      </p:pic>
      <p:sp>
        <p:nvSpPr>
          <p:cNvPr id="6149" name="Rectangle 5"/>
          <p:cNvSpPr>
            <a:spLocks noChangeArrowheads="1"/>
          </p:cNvSpPr>
          <p:nvPr/>
        </p:nvSpPr>
        <p:spPr bwMode="auto">
          <a:xfrm>
            <a:off x="1500188" y="1905000"/>
            <a:ext cx="6805612" cy="1066800"/>
          </a:xfrm>
          <a:prstGeom prst="rect">
            <a:avLst/>
          </a:prstGeom>
          <a:solidFill>
            <a:srgbClr val="FFFFFF">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tx2"/>
                </a:solidFill>
                <a:latin typeface="楷体_GB2312" pitchFamily="49" charset="-122"/>
                <a:ea typeface="楷体_GB2312" pitchFamily="49" charset="-122"/>
              </a:rPr>
              <a:t>实验器材：橡皮筋、小车、木板、打点计时器、铁钉等</a:t>
            </a:r>
          </a:p>
        </p:txBody>
      </p:sp>
      <p:sp>
        <p:nvSpPr>
          <p:cNvPr id="6150" name="AutoShape 6"/>
          <p:cNvSpPr>
            <a:spLocks noChangeArrowheads="1"/>
          </p:cNvSpPr>
          <p:nvPr/>
        </p:nvSpPr>
        <p:spPr bwMode="auto">
          <a:xfrm>
            <a:off x="3810000" y="5943600"/>
            <a:ext cx="1676400" cy="685800"/>
          </a:xfrm>
          <a:prstGeom prst="wedgeRoundRectCallout">
            <a:avLst>
              <a:gd name="adj1" fmla="val -5870"/>
              <a:gd name="adj2" fmla="val -143287"/>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橡皮筋</a:t>
            </a:r>
          </a:p>
        </p:txBody>
      </p:sp>
      <p:sp>
        <p:nvSpPr>
          <p:cNvPr id="6151" name="AutoShape 7"/>
          <p:cNvSpPr>
            <a:spLocks noChangeArrowheads="1"/>
          </p:cNvSpPr>
          <p:nvPr/>
        </p:nvSpPr>
        <p:spPr bwMode="auto">
          <a:xfrm>
            <a:off x="3810000" y="3657600"/>
            <a:ext cx="1676400" cy="685800"/>
          </a:xfrm>
          <a:prstGeom prst="wedgeRoundRectCallout">
            <a:avLst>
              <a:gd name="adj1" fmla="val -45171"/>
              <a:gd name="adj2" fmla="val 121065"/>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小车</a:t>
            </a:r>
          </a:p>
        </p:txBody>
      </p:sp>
      <p:sp>
        <p:nvSpPr>
          <p:cNvPr id="6152" name="AutoShape 8"/>
          <p:cNvSpPr>
            <a:spLocks noChangeArrowheads="1"/>
          </p:cNvSpPr>
          <p:nvPr/>
        </p:nvSpPr>
        <p:spPr bwMode="auto">
          <a:xfrm>
            <a:off x="1143000" y="3124200"/>
            <a:ext cx="2514600" cy="685800"/>
          </a:xfrm>
          <a:prstGeom prst="wedgeRoundRectCallout">
            <a:avLst>
              <a:gd name="adj1" fmla="val 14898"/>
              <a:gd name="adj2" fmla="val 115278"/>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打点计时器</a:t>
            </a:r>
          </a:p>
        </p:txBody>
      </p:sp>
      <p:sp>
        <p:nvSpPr>
          <p:cNvPr id="6153" name="AutoShape 9"/>
          <p:cNvSpPr>
            <a:spLocks noChangeArrowheads="1"/>
          </p:cNvSpPr>
          <p:nvPr/>
        </p:nvSpPr>
        <p:spPr bwMode="auto">
          <a:xfrm>
            <a:off x="1219200" y="5410200"/>
            <a:ext cx="1676400" cy="685800"/>
          </a:xfrm>
          <a:prstGeom prst="wedgeRoundRectCallout">
            <a:avLst>
              <a:gd name="adj1" fmla="val -2935"/>
              <a:gd name="adj2" fmla="val -114815"/>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纸带</a:t>
            </a:r>
          </a:p>
        </p:txBody>
      </p:sp>
      <p:sp>
        <p:nvSpPr>
          <p:cNvPr id="6154" name="AutoShape 10"/>
          <p:cNvSpPr>
            <a:spLocks noChangeArrowheads="1"/>
          </p:cNvSpPr>
          <p:nvPr/>
        </p:nvSpPr>
        <p:spPr bwMode="auto">
          <a:xfrm>
            <a:off x="6858000" y="5029200"/>
            <a:ext cx="1676400" cy="685800"/>
          </a:xfrm>
          <a:prstGeom prst="wedgeRoundRectCallout">
            <a:avLst>
              <a:gd name="adj1" fmla="val -37407"/>
              <a:gd name="adj2" fmla="val 86806"/>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木板</a:t>
            </a:r>
          </a:p>
        </p:txBody>
      </p:sp>
      <p:sp>
        <p:nvSpPr>
          <p:cNvPr id="6155" name="AutoShape 11"/>
          <p:cNvSpPr>
            <a:spLocks noChangeArrowheads="1"/>
          </p:cNvSpPr>
          <p:nvPr/>
        </p:nvSpPr>
        <p:spPr bwMode="auto">
          <a:xfrm>
            <a:off x="5638800" y="4114800"/>
            <a:ext cx="1676400" cy="685800"/>
          </a:xfrm>
          <a:prstGeom prst="wedgeRoundRectCallout">
            <a:avLst>
              <a:gd name="adj1" fmla="val -54546"/>
              <a:gd name="adj2" fmla="val 83102"/>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铁钉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anim calcmode="lin" valueType="num">
                                      <p:cBhvr>
                                        <p:cTn id="8" dur="500" fill="hold"/>
                                        <p:tgtEl>
                                          <p:spTgt spid="6146"/>
                                        </p:tgtEl>
                                        <p:attrNameLst>
                                          <p:attrName>ppt_w</p:attrName>
                                        </p:attrNameLst>
                                      </p:cBhvr>
                                      <p:tavLst>
                                        <p:tav tm="0" fmla="#ppt_w*sin(2.5*pi*$)">
                                          <p:val>
                                            <p:fltVal val="0"/>
                                          </p:val>
                                        </p:tav>
                                        <p:tav tm="100000">
                                          <p:val>
                                            <p:fltVal val="1"/>
                                          </p:val>
                                        </p:tav>
                                      </p:tavLst>
                                    </p:anim>
                                    <p:anim calcmode="lin" valueType="num">
                                      <p:cBhvr>
                                        <p:cTn id="9" dur="500" fill="hold"/>
                                        <p:tgtEl>
                                          <p:spTgt spid="6146"/>
                                        </p:tgtEl>
                                        <p:attrNameLst>
                                          <p:attrName>ppt_h</p:attrName>
                                        </p:attrNameLst>
                                      </p:cBhvr>
                                      <p:tavLst>
                                        <p:tav tm="0">
                                          <p:val>
                                            <p:strVal val="#ppt_h"/>
                                          </p:val>
                                        </p:tav>
                                        <p:tav tm="100000">
                                          <p:val>
                                            <p:strVal val="#ppt_h"/>
                                          </p:val>
                                        </p:tav>
                                      </p:tavLst>
                                    </p:anim>
                                  </p:childTnLst>
                                </p:cTn>
                              </p:par>
                              <p:par>
                                <p:cTn id="10" presetID="18" presetClass="entr" presetSubtype="6" fill="hold" grpId="0" nodeType="with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strips(downRight)">
                                      <p:cBhvr>
                                        <p:cTn id="12" dur="1000"/>
                                        <p:tgtEl>
                                          <p:spTgt spid="6147"/>
                                        </p:tgtEl>
                                      </p:cBhvr>
                                    </p:animEffect>
                                  </p:childTnLst>
                                </p:cTn>
                              </p:par>
                            </p:childTnLst>
                          </p:cTn>
                        </p:par>
                        <p:par>
                          <p:cTn id="13" fill="hold" nodeType="afterGroup">
                            <p:stCondLst>
                              <p:cond delay="1300"/>
                            </p:stCondLst>
                            <p:childTnLst>
                              <p:par>
                                <p:cTn id="14" presetID="18" presetClass="entr" presetSubtype="12" fill="hold" grpId="0" nodeType="afterEffect">
                                  <p:stCondLst>
                                    <p:cond delay="0"/>
                                  </p:stCondLst>
                                  <p:childTnLst>
                                    <p:set>
                                      <p:cBhvr>
                                        <p:cTn id="15" dur="1" fill="hold">
                                          <p:stCondLst>
                                            <p:cond delay="0"/>
                                          </p:stCondLst>
                                        </p:cTn>
                                        <p:tgtEl>
                                          <p:spTgt spid="6149"/>
                                        </p:tgtEl>
                                        <p:attrNameLst>
                                          <p:attrName>style.visibility</p:attrName>
                                        </p:attrNameLst>
                                      </p:cBhvr>
                                      <p:to>
                                        <p:strVal val="visible"/>
                                      </p:to>
                                    </p:set>
                                    <p:animEffect transition="in" filter="strips(downLeft)">
                                      <p:cBhvr>
                                        <p:cTn id="16" dur="1000"/>
                                        <p:tgtEl>
                                          <p:spTgt spid="6149"/>
                                        </p:tgtEl>
                                      </p:cBhvr>
                                    </p:animEffect>
                                  </p:childTnLst>
                                </p:cTn>
                              </p:par>
                            </p:childTnLst>
                          </p:cTn>
                        </p:par>
                        <p:par>
                          <p:cTn id="17" fill="hold" nodeType="afterGroup">
                            <p:stCondLst>
                              <p:cond delay="2300"/>
                            </p:stCondLst>
                            <p:childTnLst>
                              <p:par>
                                <p:cTn id="18" presetID="10" presetClass="entr" presetSubtype="0" fill="hold" nodeType="afterEffect">
                                  <p:stCondLst>
                                    <p:cond delay="0"/>
                                  </p:stCondLst>
                                  <p:childTnLst>
                                    <p:set>
                                      <p:cBhvr>
                                        <p:cTn id="19" dur="1" fill="hold">
                                          <p:stCondLst>
                                            <p:cond delay="0"/>
                                          </p:stCondLst>
                                        </p:cTn>
                                        <p:tgtEl>
                                          <p:spTgt spid="6148"/>
                                        </p:tgtEl>
                                        <p:attrNameLst>
                                          <p:attrName>style.visibility</p:attrName>
                                        </p:attrNameLst>
                                      </p:cBhvr>
                                      <p:to>
                                        <p:strVal val="visible"/>
                                      </p:to>
                                    </p:set>
                                    <p:animEffect transition="in" filter="fade">
                                      <p:cBhvr>
                                        <p:cTn id="20" dur="2000"/>
                                        <p:tgtEl>
                                          <p:spTgt spid="61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154"/>
                                        </p:tgtEl>
                                        <p:attrNameLst>
                                          <p:attrName>style.visibility</p:attrName>
                                        </p:attrNameLst>
                                      </p:cBhvr>
                                      <p:to>
                                        <p:strVal val="visible"/>
                                      </p:to>
                                    </p:set>
                                    <p:anim calcmode="lin" valueType="num">
                                      <p:cBhvr>
                                        <p:cTn id="25" dur="500" fill="hold"/>
                                        <p:tgtEl>
                                          <p:spTgt spid="6154"/>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154"/>
                                        </p:tgtEl>
                                        <p:attrNameLst>
                                          <p:attrName>ppt_y</p:attrName>
                                        </p:attrNameLst>
                                      </p:cBhvr>
                                      <p:tavLst>
                                        <p:tav tm="0">
                                          <p:val>
                                            <p:strVal val="#ppt_y"/>
                                          </p:val>
                                        </p:tav>
                                        <p:tav tm="100000">
                                          <p:val>
                                            <p:strVal val="#ppt_y"/>
                                          </p:val>
                                        </p:tav>
                                      </p:tavLst>
                                    </p:anim>
                                    <p:anim calcmode="lin" valueType="num">
                                      <p:cBhvr>
                                        <p:cTn id="27" dur="500" fill="hold"/>
                                        <p:tgtEl>
                                          <p:spTgt spid="6154"/>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154"/>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154"/>
                                        </p:tgtEl>
                                      </p:cBhvr>
                                    </p:animEffect>
                                  </p:childTnLst>
                                </p:cTn>
                              </p:par>
                            </p:childTnLst>
                          </p:cTn>
                        </p:par>
                        <p:par>
                          <p:cTn id="30" fill="hold" nodeType="afterGroup">
                            <p:stCondLst>
                              <p:cond delay="550"/>
                            </p:stCondLst>
                            <p:childTnLst>
                              <p:par>
                                <p:cTn id="31" presetID="41" presetClass="entr" presetSubtype="0" fill="hold" grpId="0" nodeType="afterEffect">
                                  <p:stCondLst>
                                    <p:cond delay="0"/>
                                  </p:stCondLst>
                                  <p:iterate type="lt">
                                    <p:tmPct val="10000"/>
                                  </p:iterate>
                                  <p:childTnLst>
                                    <p:set>
                                      <p:cBhvr>
                                        <p:cTn id="32" dur="1" fill="hold">
                                          <p:stCondLst>
                                            <p:cond delay="0"/>
                                          </p:stCondLst>
                                        </p:cTn>
                                        <p:tgtEl>
                                          <p:spTgt spid="6152"/>
                                        </p:tgtEl>
                                        <p:attrNameLst>
                                          <p:attrName>style.visibility</p:attrName>
                                        </p:attrNameLst>
                                      </p:cBhvr>
                                      <p:to>
                                        <p:strVal val="visible"/>
                                      </p:to>
                                    </p:set>
                                    <p:anim calcmode="lin" valueType="num">
                                      <p:cBhvr>
                                        <p:cTn id="33" dur="500" fill="hold"/>
                                        <p:tgtEl>
                                          <p:spTgt spid="6152"/>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6152"/>
                                        </p:tgtEl>
                                        <p:attrNameLst>
                                          <p:attrName>ppt_y</p:attrName>
                                        </p:attrNameLst>
                                      </p:cBhvr>
                                      <p:tavLst>
                                        <p:tav tm="0">
                                          <p:val>
                                            <p:strVal val="#ppt_y"/>
                                          </p:val>
                                        </p:tav>
                                        <p:tav tm="100000">
                                          <p:val>
                                            <p:strVal val="#ppt_y"/>
                                          </p:val>
                                        </p:tav>
                                      </p:tavLst>
                                    </p:anim>
                                    <p:anim calcmode="lin" valueType="num">
                                      <p:cBhvr>
                                        <p:cTn id="35" dur="500" fill="hold"/>
                                        <p:tgtEl>
                                          <p:spTgt spid="6152"/>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6152"/>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6152"/>
                                        </p:tgtEl>
                                      </p:cBhvr>
                                    </p:animEffect>
                                  </p:childTnLst>
                                </p:cTn>
                              </p:par>
                            </p:childTnLst>
                          </p:cTn>
                        </p:par>
                        <p:par>
                          <p:cTn id="38" fill="hold" nodeType="afterGroup">
                            <p:stCondLst>
                              <p:cond delay="12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6153"/>
                                        </p:tgtEl>
                                        <p:attrNameLst>
                                          <p:attrName>style.visibility</p:attrName>
                                        </p:attrNameLst>
                                      </p:cBhvr>
                                      <p:to>
                                        <p:strVal val="visible"/>
                                      </p:to>
                                    </p:set>
                                    <p:anim calcmode="lin" valueType="num">
                                      <p:cBhvr>
                                        <p:cTn id="41" dur="500" fill="hold"/>
                                        <p:tgtEl>
                                          <p:spTgt spid="6153"/>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6153"/>
                                        </p:tgtEl>
                                        <p:attrNameLst>
                                          <p:attrName>ppt_y</p:attrName>
                                        </p:attrNameLst>
                                      </p:cBhvr>
                                      <p:tavLst>
                                        <p:tav tm="0">
                                          <p:val>
                                            <p:strVal val="#ppt_y"/>
                                          </p:val>
                                        </p:tav>
                                        <p:tav tm="100000">
                                          <p:val>
                                            <p:strVal val="#ppt_y"/>
                                          </p:val>
                                        </p:tav>
                                      </p:tavLst>
                                    </p:anim>
                                    <p:anim calcmode="lin" valueType="num">
                                      <p:cBhvr>
                                        <p:cTn id="43" dur="500" fill="hold"/>
                                        <p:tgtEl>
                                          <p:spTgt spid="6153"/>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6153"/>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6153"/>
                                        </p:tgtEl>
                                      </p:cBhvr>
                                    </p:animEffect>
                                  </p:childTnLst>
                                </p:cTn>
                              </p:par>
                            </p:childTnLst>
                          </p:cTn>
                        </p:par>
                        <p:par>
                          <p:cTn id="46" fill="hold" nodeType="afterGroup">
                            <p:stCondLst>
                              <p:cond delay="1800"/>
                            </p:stCondLst>
                            <p:childTnLst>
                              <p:par>
                                <p:cTn id="47" presetID="41" presetClass="entr" presetSubtype="0" fill="hold" grpId="0" nodeType="afterEffect">
                                  <p:stCondLst>
                                    <p:cond delay="0"/>
                                  </p:stCondLst>
                                  <p:iterate type="lt">
                                    <p:tmPct val="10000"/>
                                  </p:iterate>
                                  <p:childTnLst>
                                    <p:set>
                                      <p:cBhvr>
                                        <p:cTn id="48" dur="1" fill="hold">
                                          <p:stCondLst>
                                            <p:cond delay="0"/>
                                          </p:stCondLst>
                                        </p:cTn>
                                        <p:tgtEl>
                                          <p:spTgt spid="6151"/>
                                        </p:tgtEl>
                                        <p:attrNameLst>
                                          <p:attrName>style.visibility</p:attrName>
                                        </p:attrNameLst>
                                      </p:cBhvr>
                                      <p:to>
                                        <p:strVal val="visible"/>
                                      </p:to>
                                    </p:set>
                                    <p:anim calcmode="lin" valueType="num">
                                      <p:cBhvr>
                                        <p:cTn id="49" dur="500" fill="hold"/>
                                        <p:tgtEl>
                                          <p:spTgt spid="6151"/>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151"/>
                                        </p:tgtEl>
                                        <p:attrNameLst>
                                          <p:attrName>ppt_y</p:attrName>
                                        </p:attrNameLst>
                                      </p:cBhvr>
                                      <p:tavLst>
                                        <p:tav tm="0">
                                          <p:val>
                                            <p:strVal val="#ppt_y"/>
                                          </p:val>
                                        </p:tav>
                                        <p:tav tm="100000">
                                          <p:val>
                                            <p:strVal val="#ppt_y"/>
                                          </p:val>
                                        </p:tav>
                                      </p:tavLst>
                                    </p:anim>
                                    <p:anim calcmode="lin" valueType="num">
                                      <p:cBhvr>
                                        <p:cTn id="51" dur="500" fill="hold"/>
                                        <p:tgtEl>
                                          <p:spTgt spid="6151"/>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151"/>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151"/>
                                        </p:tgtEl>
                                      </p:cBhvr>
                                    </p:animEffect>
                                  </p:childTnLst>
                                </p:cTn>
                              </p:par>
                            </p:childTnLst>
                          </p:cTn>
                        </p:par>
                        <p:par>
                          <p:cTn id="54" fill="hold" nodeType="afterGroup">
                            <p:stCondLst>
                              <p:cond delay="235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6150"/>
                                        </p:tgtEl>
                                        <p:attrNameLst>
                                          <p:attrName>style.visibility</p:attrName>
                                        </p:attrNameLst>
                                      </p:cBhvr>
                                      <p:to>
                                        <p:strVal val="visible"/>
                                      </p:to>
                                    </p:set>
                                    <p:anim calcmode="lin" valueType="num">
                                      <p:cBhvr>
                                        <p:cTn id="57" dur="500" fill="hold"/>
                                        <p:tgtEl>
                                          <p:spTgt spid="6150"/>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6150"/>
                                        </p:tgtEl>
                                        <p:attrNameLst>
                                          <p:attrName>ppt_y</p:attrName>
                                        </p:attrNameLst>
                                      </p:cBhvr>
                                      <p:tavLst>
                                        <p:tav tm="0">
                                          <p:val>
                                            <p:strVal val="#ppt_y"/>
                                          </p:val>
                                        </p:tav>
                                        <p:tav tm="100000">
                                          <p:val>
                                            <p:strVal val="#ppt_y"/>
                                          </p:val>
                                        </p:tav>
                                      </p:tavLst>
                                    </p:anim>
                                    <p:anim calcmode="lin" valueType="num">
                                      <p:cBhvr>
                                        <p:cTn id="59" dur="500" fill="hold"/>
                                        <p:tgtEl>
                                          <p:spTgt spid="6150"/>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6150"/>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6150"/>
                                        </p:tgtEl>
                                      </p:cBhvr>
                                    </p:animEffect>
                                  </p:childTnLst>
                                </p:cTn>
                              </p:par>
                            </p:childTnLst>
                          </p:cTn>
                        </p:par>
                        <p:par>
                          <p:cTn id="62" fill="hold" nodeType="afterGroup">
                            <p:stCondLst>
                              <p:cond delay="2950"/>
                            </p:stCondLst>
                            <p:childTnLst>
                              <p:par>
                                <p:cTn id="63" presetID="41" presetClass="entr" presetSubtype="0" fill="hold" grpId="0" nodeType="afterEffect">
                                  <p:stCondLst>
                                    <p:cond delay="0"/>
                                  </p:stCondLst>
                                  <p:iterate type="lt">
                                    <p:tmPct val="10000"/>
                                  </p:iterate>
                                  <p:childTnLst>
                                    <p:set>
                                      <p:cBhvr>
                                        <p:cTn id="64" dur="1" fill="hold">
                                          <p:stCondLst>
                                            <p:cond delay="0"/>
                                          </p:stCondLst>
                                        </p:cTn>
                                        <p:tgtEl>
                                          <p:spTgt spid="6155"/>
                                        </p:tgtEl>
                                        <p:attrNameLst>
                                          <p:attrName>style.visibility</p:attrName>
                                        </p:attrNameLst>
                                      </p:cBhvr>
                                      <p:to>
                                        <p:strVal val="visible"/>
                                      </p:to>
                                    </p:set>
                                    <p:anim calcmode="lin" valueType="num">
                                      <p:cBhvr>
                                        <p:cTn id="65" dur="500" fill="hold"/>
                                        <p:tgtEl>
                                          <p:spTgt spid="6155"/>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6155"/>
                                        </p:tgtEl>
                                        <p:attrNameLst>
                                          <p:attrName>ppt_y</p:attrName>
                                        </p:attrNameLst>
                                      </p:cBhvr>
                                      <p:tavLst>
                                        <p:tav tm="0">
                                          <p:val>
                                            <p:strVal val="#ppt_y"/>
                                          </p:val>
                                        </p:tav>
                                        <p:tav tm="100000">
                                          <p:val>
                                            <p:strVal val="#ppt_y"/>
                                          </p:val>
                                        </p:tav>
                                      </p:tavLst>
                                    </p:anim>
                                    <p:anim calcmode="lin" valueType="num">
                                      <p:cBhvr>
                                        <p:cTn id="67" dur="500" fill="hold"/>
                                        <p:tgtEl>
                                          <p:spTgt spid="6155"/>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6155"/>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animBg="1"/>
      <p:bldP spid="6149" grpId="0" animBg="1"/>
      <p:bldP spid="6150" grpId="0" animBg="1"/>
      <p:bldP spid="6151" grpId="0" animBg="1"/>
      <p:bldP spid="6152" grpId="0" animBg="1"/>
      <p:bldP spid="6153" grpId="0" animBg="1"/>
      <p:bldP spid="6154" grpId="0" animBg="1"/>
      <p:bldP spid="615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228600" y="304800"/>
            <a:ext cx="838200" cy="10668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思考</a:t>
            </a:r>
          </a:p>
        </p:txBody>
      </p:sp>
      <p:sp>
        <p:nvSpPr>
          <p:cNvPr id="7171" name="Rectangle 3"/>
          <p:cNvSpPr>
            <a:spLocks noChangeArrowheads="1"/>
          </p:cNvSpPr>
          <p:nvPr/>
        </p:nvSpPr>
        <p:spPr bwMode="auto">
          <a:xfrm>
            <a:off x="990600" y="228600"/>
            <a:ext cx="8153400" cy="106680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小车在木板上运动的过程中，哪一阶段橡皮筋对小车做功？</a:t>
            </a:r>
            <a:endParaRPr lang="zh-CN" altLang="en-US" sz="3600" b="1">
              <a:ea typeface="楷体_GB2312" pitchFamily="49" charset="-122"/>
            </a:endParaRPr>
          </a:p>
        </p:txBody>
      </p:sp>
      <p:sp>
        <p:nvSpPr>
          <p:cNvPr id="7172" name="Rectangle 4"/>
          <p:cNvSpPr>
            <a:spLocks noChangeArrowheads="1"/>
          </p:cNvSpPr>
          <p:nvPr/>
        </p:nvSpPr>
        <p:spPr bwMode="auto">
          <a:xfrm>
            <a:off x="6324600" y="4724400"/>
            <a:ext cx="2743200" cy="155416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橡皮筋对小车拉力做的功能否直接测量？</a:t>
            </a:r>
          </a:p>
        </p:txBody>
      </p:sp>
      <p:sp>
        <p:nvSpPr>
          <p:cNvPr id="7173" name="AutoShape 5"/>
          <p:cNvSpPr>
            <a:spLocks noChangeArrowheads="1"/>
          </p:cNvSpPr>
          <p:nvPr/>
        </p:nvSpPr>
        <p:spPr bwMode="auto">
          <a:xfrm>
            <a:off x="990600" y="4267200"/>
            <a:ext cx="4648200" cy="2133600"/>
          </a:xfrm>
          <a:prstGeom prst="wedgeRoundRectCallout">
            <a:avLst>
              <a:gd name="adj1" fmla="val 67931"/>
              <a:gd name="adj2" fmla="val 16815"/>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橡皮筋的弹力是变力，且弹力与伸长量的关系也不严格遵守胡克定律 ，不容易计算。</a:t>
            </a:r>
          </a:p>
        </p:txBody>
      </p:sp>
      <p:grpSp>
        <p:nvGrpSpPr>
          <p:cNvPr id="7174" name="Group 6"/>
          <p:cNvGrpSpPr>
            <a:grpSpLocks/>
          </p:cNvGrpSpPr>
          <p:nvPr/>
        </p:nvGrpSpPr>
        <p:grpSpPr bwMode="auto">
          <a:xfrm>
            <a:off x="3776663" y="896938"/>
            <a:ext cx="4953000" cy="993775"/>
            <a:chOff x="864" y="4126"/>
            <a:chExt cx="3120" cy="626"/>
          </a:xfrm>
        </p:grpSpPr>
        <p:grpSp>
          <p:nvGrpSpPr>
            <p:cNvPr id="7175" name="Group 7"/>
            <p:cNvGrpSpPr>
              <a:grpSpLocks/>
            </p:cNvGrpSpPr>
            <p:nvPr/>
          </p:nvGrpSpPr>
          <p:grpSpPr bwMode="auto">
            <a:xfrm>
              <a:off x="1312" y="4128"/>
              <a:ext cx="2672" cy="624"/>
              <a:chOff x="2368" y="1968"/>
              <a:chExt cx="2672" cy="624"/>
            </a:xfrm>
          </p:grpSpPr>
          <p:sp>
            <p:nvSpPr>
              <p:cNvPr id="7176" name="Line 8"/>
              <p:cNvSpPr>
                <a:spLocks noChangeShapeType="1"/>
              </p:cNvSpPr>
              <p:nvPr/>
            </p:nvSpPr>
            <p:spPr bwMode="auto">
              <a:xfrm flipV="1">
                <a:off x="4481" y="1968"/>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7" name="Rectangle 9" descr="栎木"/>
              <p:cNvSpPr>
                <a:spLocks noChangeArrowheads="1"/>
              </p:cNvSpPr>
              <p:nvPr/>
            </p:nvSpPr>
            <p:spPr bwMode="auto">
              <a:xfrm>
                <a:off x="2368" y="2048"/>
                <a:ext cx="2672" cy="480"/>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78" name="Group 10"/>
            <p:cNvGrpSpPr>
              <a:grpSpLocks/>
            </p:cNvGrpSpPr>
            <p:nvPr/>
          </p:nvGrpSpPr>
          <p:grpSpPr bwMode="auto">
            <a:xfrm>
              <a:off x="3000" y="4158"/>
              <a:ext cx="432" cy="567"/>
              <a:chOff x="3360" y="2424"/>
              <a:chExt cx="432" cy="567"/>
            </a:xfrm>
          </p:grpSpPr>
          <p:sp>
            <p:nvSpPr>
              <p:cNvPr id="7179" name="Line 11"/>
              <p:cNvSpPr>
                <a:spLocks noChangeShapeType="1"/>
              </p:cNvSpPr>
              <p:nvPr/>
            </p:nvSpPr>
            <p:spPr bwMode="auto">
              <a:xfrm flipH="1">
                <a:off x="3360" y="2424"/>
                <a:ext cx="432" cy="2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0" name="Line 12"/>
              <p:cNvSpPr>
                <a:spLocks noChangeShapeType="1"/>
              </p:cNvSpPr>
              <p:nvPr/>
            </p:nvSpPr>
            <p:spPr bwMode="auto">
              <a:xfrm flipH="1" flipV="1">
                <a:off x="3360" y="2708"/>
                <a:ext cx="432" cy="28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81" name="Group 13"/>
            <p:cNvGrpSpPr>
              <a:grpSpLocks/>
            </p:cNvGrpSpPr>
            <p:nvPr/>
          </p:nvGrpSpPr>
          <p:grpSpPr bwMode="auto">
            <a:xfrm>
              <a:off x="864" y="4126"/>
              <a:ext cx="1727" cy="480"/>
              <a:chOff x="1969" y="1704"/>
              <a:chExt cx="1727" cy="480"/>
            </a:xfrm>
          </p:grpSpPr>
          <p:sp>
            <p:nvSpPr>
              <p:cNvPr id="7182" name="Rectangle 14"/>
              <p:cNvSpPr>
                <a:spLocks noChangeArrowheads="1"/>
              </p:cNvSpPr>
              <p:nvPr/>
            </p:nvSpPr>
            <p:spPr bwMode="auto">
              <a:xfrm>
                <a:off x="2497" y="1704"/>
                <a:ext cx="288" cy="480"/>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Rectangle 15" descr="深色横线"/>
              <p:cNvSpPr>
                <a:spLocks noChangeArrowheads="1"/>
              </p:cNvSpPr>
              <p:nvPr/>
            </p:nvSpPr>
            <p:spPr bwMode="auto">
              <a:xfrm>
                <a:off x="2545" y="1728"/>
                <a:ext cx="192" cy="144"/>
              </a:xfrm>
              <a:prstGeom prst="rect">
                <a:avLst/>
              </a:prstGeom>
              <a:pattFill prst="dkHorz">
                <a:fgClr>
                  <a:srgbClr val="FF9900"/>
                </a:fgClr>
                <a:bgClr>
                  <a:srgbClr val="333333"/>
                </a:bgClr>
              </a:patt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Rectangle 16"/>
              <p:cNvSpPr>
                <a:spLocks noChangeArrowheads="1"/>
              </p:cNvSpPr>
              <p:nvPr/>
            </p:nvSpPr>
            <p:spPr bwMode="auto">
              <a:xfrm rot="5400000">
                <a:off x="2810" y="1154"/>
                <a:ext cx="45" cy="172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Oval 17"/>
              <p:cNvSpPr>
                <a:spLocks noChangeAspect="1" noChangeArrowheads="1"/>
              </p:cNvSpPr>
              <p:nvPr/>
            </p:nvSpPr>
            <p:spPr bwMode="auto">
              <a:xfrm>
                <a:off x="2557" y="1988"/>
                <a:ext cx="172" cy="17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6" name="Group 18"/>
              <p:cNvGrpSpPr>
                <a:grpSpLocks/>
              </p:cNvGrpSpPr>
              <p:nvPr/>
            </p:nvGrpSpPr>
            <p:grpSpPr bwMode="auto">
              <a:xfrm>
                <a:off x="2623" y="1869"/>
                <a:ext cx="34" cy="243"/>
                <a:chOff x="3518" y="1749"/>
                <a:chExt cx="34" cy="243"/>
              </a:xfrm>
            </p:grpSpPr>
            <p:sp>
              <p:nvSpPr>
                <p:cNvPr id="7187" name="Rectangle 19"/>
                <p:cNvSpPr>
                  <a:spLocks noChangeArrowheads="1"/>
                </p:cNvSpPr>
                <p:nvPr/>
              </p:nvSpPr>
              <p:spPr bwMode="auto">
                <a:xfrm rot="5400000">
                  <a:off x="3414" y="1858"/>
                  <a:ext cx="243" cy="25"/>
                </a:xfrm>
                <a:prstGeom prst="rect">
                  <a:avLst/>
                </a:prstGeom>
                <a:gradFill rotWithShape="1">
                  <a:gsLst>
                    <a:gs pos="0">
                      <a:schemeClr val="tx2"/>
                    </a:gs>
                    <a:gs pos="50000">
                      <a:schemeClr val="tx2">
                        <a:gamma/>
                        <a:tint val="9412"/>
                        <a:invGamma/>
                      </a:schemeClr>
                    </a:gs>
                    <a:gs pos="100000">
                      <a:schemeClr val="tx2"/>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8" name="Oval 20"/>
                <p:cNvSpPr>
                  <a:spLocks noChangeArrowheads="1"/>
                </p:cNvSpPr>
                <p:nvPr/>
              </p:nvSpPr>
              <p:spPr bwMode="auto">
                <a:xfrm rot="5400000">
                  <a:off x="3518" y="1929"/>
                  <a:ext cx="34" cy="34"/>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89" name="Rectangle 21"/>
              <p:cNvSpPr>
                <a:spLocks noChangeArrowheads="1"/>
              </p:cNvSpPr>
              <p:nvPr/>
            </p:nvSpPr>
            <p:spPr bwMode="auto">
              <a:xfrm>
                <a:off x="2505" y="1968"/>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Rectangle 22"/>
              <p:cNvSpPr>
                <a:spLocks noChangeArrowheads="1"/>
              </p:cNvSpPr>
              <p:nvPr/>
            </p:nvSpPr>
            <p:spPr bwMode="auto">
              <a:xfrm>
                <a:off x="2752" y="1968"/>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23"/>
            <p:cNvGrpSpPr>
              <a:grpSpLocks/>
            </p:cNvGrpSpPr>
            <p:nvPr/>
          </p:nvGrpSpPr>
          <p:grpSpPr bwMode="auto">
            <a:xfrm>
              <a:off x="2528" y="4318"/>
              <a:ext cx="560" cy="240"/>
              <a:chOff x="2904" y="2568"/>
              <a:chExt cx="560" cy="240"/>
            </a:xfrm>
          </p:grpSpPr>
          <p:sp>
            <p:nvSpPr>
              <p:cNvPr id="7192" name="Text Box 24"/>
              <p:cNvSpPr txBox="1">
                <a:spLocks noChangeArrowheads="1"/>
              </p:cNvSpPr>
              <p:nvPr/>
            </p:nvSpPr>
            <p:spPr bwMode="auto">
              <a:xfrm rot="5400000">
                <a:off x="3272" y="260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latin typeface="幼圆" pitchFamily="49" charset="-122"/>
                    <a:ea typeface="幼圆" pitchFamily="49" charset="-122"/>
                  </a:rPr>
                  <a:t>?</a:t>
                </a:r>
              </a:p>
            </p:txBody>
          </p:sp>
          <p:sp>
            <p:nvSpPr>
              <p:cNvPr id="7193" name="Rectangle 25" descr="信纸"/>
              <p:cNvSpPr>
                <a:spLocks noChangeArrowheads="1"/>
              </p:cNvSpPr>
              <p:nvPr/>
            </p:nvSpPr>
            <p:spPr bwMode="auto">
              <a:xfrm>
                <a:off x="2904" y="2568"/>
                <a:ext cx="432" cy="240"/>
              </a:xfrm>
              <a:prstGeom prst="rect">
                <a:avLst/>
              </a:prstGeom>
              <a:blipFill dpi="0" rotWithShape="1">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7194" name="Group 26"/>
            <p:cNvGrpSpPr>
              <a:grpSpLocks/>
            </p:cNvGrpSpPr>
            <p:nvPr/>
          </p:nvGrpSpPr>
          <p:grpSpPr bwMode="auto">
            <a:xfrm>
              <a:off x="1752" y="4158"/>
              <a:ext cx="1680" cy="564"/>
              <a:chOff x="2112" y="2416"/>
              <a:chExt cx="1680" cy="564"/>
            </a:xfrm>
          </p:grpSpPr>
          <p:grpSp>
            <p:nvGrpSpPr>
              <p:cNvPr id="7195" name="Group 27"/>
              <p:cNvGrpSpPr>
                <a:grpSpLocks/>
              </p:cNvGrpSpPr>
              <p:nvPr/>
            </p:nvGrpSpPr>
            <p:grpSpPr bwMode="auto">
              <a:xfrm>
                <a:off x="2583" y="2416"/>
                <a:ext cx="1209" cy="564"/>
                <a:chOff x="3984" y="1800"/>
                <a:chExt cx="360" cy="431"/>
              </a:xfrm>
            </p:grpSpPr>
            <p:sp>
              <p:nvSpPr>
                <p:cNvPr id="7196" name="Line 28"/>
                <p:cNvSpPr>
                  <a:spLocks noChangeShapeType="1"/>
                </p:cNvSpPr>
                <p:nvPr/>
              </p:nvSpPr>
              <p:spPr bwMode="auto">
                <a:xfrm flipH="1">
                  <a:off x="3984" y="1800"/>
                  <a:ext cx="360" cy="216"/>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7" name="Line 29"/>
                <p:cNvSpPr>
                  <a:spLocks noChangeShapeType="1"/>
                </p:cNvSpPr>
                <p:nvPr/>
              </p:nvSpPr>
              <p:spPr bwMode="auto">
                <a:xfrm flipH="1" flipV="1">
                  <a:off x="3984" y="2016"/>
                  <a:ext cx="360" cy="21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198" name="Group 30"/>
              <p:cNvGrpSpPr>
                <a:grpSpLocks/>
              </p:cNvGrpSpPr>
              <p:nvPr/>
            </p:nvGrpSpPr>
            <p:grpSpPr bwMode="auto">
              <a:xfrm>
                <a:off x="2112" y="2576"/>
                <a:ext cx="552" cy="240"/>
                <a:chOff x="2112" y="2576"/>
                <a:chExt cx="552" cy="240"/>
              </a:xfrm>
            </p:grpSpPr>
            <p:sp>
              <p:nvSpPr>
                <p:cNvPr id="7199" name="Rectangle 31"/>
                <p:cNvSpPr>
                  <a:spLocks noChangeArrowheads="1"/>
                </p:cNvSpPr>
                <p:nvPr/>
              </p:nvSpPr>
              <p:spPr bwMode="auto">
                <a:xfrm>
                  <a:off x="2112" y="2576"/>
                  <a:ext cx="432" cy="240"/>
                </a:xfrm>
                <a:prstGeom prst="rect">
                  <a:avLst/>
                </a:prstGeom>
                <a:solidFill>
                  <a:srgbClr val="FFFFCC">
                    <a:alpha val="70000"/>
                  </a:srgbClr>
                </a:solidFill>
                <a:ln w="19050" algn="ctr">
                  <a:solidFill>
                    <a:srgbClr val="000000"/>
                  </a:solidFill>
                  <a:prstDash val="dash"/>
                  <a:miter lim="800000"/>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endParaRPr lang="zh-CN" altLang="en-US"/>
                </a:p>
              </p:txBody>
            </p:sp>
            <p:sp>
              <p:nvSpPr>
                <p:cNvPr id="7200" name="Text Box 32"/>
                <p:cNvSpPr txBox="1">
                  <a:spLocks noChangeArrowheads="1"/>
                </p:cNvSpPr>
                <p:nvPr/>
              </p:nvSpPr>
              <p:spPr bwMode="auto">
                <a:xfrm rot="5400000">
                  <a:off x="2472" y="26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latin typeface="幼圆" pitchFamily="49" charset="-122"/>
                      <a:ea typeface="幼圆" pitchFamily="49" charset="-122"/>
                    </a:rPr>
                    <a:t>?</a:t>
                  </a:r>
                </a:p>
              </p:txBody>
            </p:sp>
          </p:grpSp>
        </p:grpSp>
        <p:grpSp>
          <p:nvGrpSpPr>
            <p:cNvPr id="7201" name="Group 33"/>
            <p:cNvGrpSpPr>
              <a:grpSpLocks/>
            </p:cNvGrpSpPr>
            <p:nvPr/>
          </p:nvGrpSpPr>
          <p:grpSpPr bwMode="auto">
            <a:xfrm>
              <a:off x="3408" y="4149"/>
              <a:ext cx="570" cy="565"/>
              <a:chOff x="3408" y="4149"/>
              <a:chExt cx="570" cy="565"/>
            </a:xfrm>
          </p:grpSpPr>
          <p:grpSp>
            <p:nvGrpSpPr>
              <p:cNvPr id="7202" name="Group 34"/>
              <p:cNvGrpSpPr>
                <a:grpSpLocks/>
              </p:cNvGrpSpPr>
              <p:nvPr/>
            </p:nvGrpSpPr>
            <p:grpSpPr bwMode="auto">
              <a:xfrm>
                <a:off x="3426" y="4309"/>
                <a:ext cx="552" cy="240"/>
                <a:chOff x="2112" y="2576"/>
                <a:chExt cx="552" cy="240"/>
              </a:xfrm>
            </p:grpSpPr>
            <p:sp>
              <p:nvSpPr>
                <p:cNvPr id="7203" name="Rectangle 35"/>
                <p:cNvSpPr>
                  <a:spLocks noChangeArrowheads="1"/>
                </p:cNvSpPr>
                <p:nvPr/>
              </p:nvSpPr>
              <p:spPr bwMode="auto">
                <a:xfrm>
                  <a:off x="2112" y="2576"/>
                  <a:ext cx="432" cy="240"/>
                </a:xfrm>
                <a:prstGeom prst="rect">
                  <a:avLst/>
                </a:prstGeom>
                <a:solidFill>
                  <a:srgbClr val="FFFFCC">
                    <a:alpha val="70000"/>
                  </a:srgbClr>
                </a:solidFill>
                <a:ln w="19050" algn="ctr">
                  <a:solidFill>
                    <a:srgbClr val="000000"/>
                  </a:solidFill>
                  <a:prstDash val="dash"/>
                  <a:miter lim="800000"/>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endParaRPr lang="zh-CN" altLang="en-US"/>
                </a:p>
              </p:txBody>
            </p:sp>
            <p:sp>
              <p:nvSpPr>
                <p:cNvPr id="7204" name="Text Box 36"/>
                <p:cNvSpPr txBox="1">
                  <a:spLocks noChangeArrowheads="1"/>
                </p:cNvSpPr>
                <p:nvPr/>
              </p:nvSpPr>
              <p:spPr bwMode="auto">
                <a:xfrm rot="5400000">
                  <a:off x="2472" y="26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latin typeface="幼圆" pitchFamily="49" charset="-122"/>
                      <a:ea typeface="幼圆" pitchFamily="49" charset="-122"/>
                    </a:rPr>
                    <a:t>?</a:t>
                  </a:r>
                </a:p>
              </p:txBody>
            </p:sp>
          </p:grpSp>
          <p:grpSp>
            <p:nvGrpSpPr>
              <p:cNvPr id="7205" name="Group 37"/>
              <p:cNvGrpSpPr>
                <a:grpSpLocks/>
              </p:cNvGrpSpPr>
              <p:nvPr/>
            </p:nvGrpSpPr>
            <p:grpSpPr bwMode="auto">
              <a:xfrm>
                <a:off x="3408" y="4149"/>
                <a:ext cx="480" cy="565"/>
                <a:chOff x="3408" y="4149"/>
                <a:chExt cx="519" cy="565"/>
              </a:xfrm>
            </p:grpSpPr>
            <p:sp>
              <p:nvSpPr>
                <p:cNvPr id="7206" name="Freeform 38"/>
                <p:cNvSpPr>
                  <a:spLocks/>
                </p:cNvSpPr>
                <p:nvPr/>
              </p:nvSpPr>
              <p:spPr bwMode="auto">
                <a:xfrm>
                  <a:off x="3408" y="4149"/>
                  <a:ext cx="519" cy="283"/>
                </a:xfrm>
                <a:custGeom>
                  <a:avLst/>
                  <a:gdLst>
                    <a:gd name="T0" fmla="*/ 0 w 519"/>
                    <a:gd name="T1" fmla="*/ 0 h 283"/>
                    <a:gd name="T2" fmla="*/ 487 w 519"/>
                    <a:gd name="T3" fmla="*/ 148 h 283"/>
                    <a:gd name="T4" fmla="*/ 519 w 519"/>
                    <a:gd name="T5" fmla="*/ 283 h 283"/>
                  </a:gdLst>
                  <a:ahLst/>
                  <a:cxnLst>
                    <a:cxn ang="0">
                      <a:pos x="T0" y="T1"/>
                    </a:cxn>
                    <a:cxn ang="0">
                      <a:pos x="T2" y="T3"/>
                    </a:cxn>
                    <a:cxn ang="0">
                      <a:pos x="T4" y="T5"/>
                    </a:cxn>
                  </a:cxnLst>
                  <a:rect l="0" t="0" r="r" b="b"/>
                  <a:pathLst>
                    <a:path w="519" h="283">
                      <a:moveTo>
                        <a:pt x="0" y="0"/>
                      </a:moveTo>
                      <a:lnTo>
                        <a:pt x="487" y="148"/>
                      </a:lnTo>
                      <a:lnTo>
                        <a:pt x="519" y="283"/>
                      </a:lnTo>
                    </a:path>
                  </a:pathLst>
                </a:custGeom>
                <a:noFill/>
                <a:ln w="12700">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7" name="Freeform 39"/>
                <p:cNvSpPr>
                  <a:spLocks/>
                </p:cNvSpPr>
                <p:nvPr/>
              </p:nvSpPr>
              <p:spPr bwMode="auto">
                <a:xfrm>
                  <a:off x="3408" y="4433"/>
                  <a:ext cx="519" cy="281"/>
                </a:xfrm>
                <a:custGeom>
                  <a:avLst/>
                  <a:gdLst>
                    <a:gd name="T0" fmla="*/ 0 w 519"/>
                    <a:gd name="T1" fmla="*/ 281 h 281"/>
                    <a:gd name="T2" fmla="*/ 478 w 519"/>
                    <a:gd name="T3" fmla="*/ 129 h 281"/>
                    <a:gd name="T4" fmla="*/ 519 w 519"/>
                    <a:gd name="T5" fmla="*/ 0 h 281"/>
                  </a:gdLst>
                  <a:ahLst/>
                  <a:cxnLst>
                    <a:cxn ang="0">
                      <a:pos x="T0" y="T1"/>
                    </a:cxn>
                    <a:cxn ang="0">
                      <a:pos x="T2" y="T3"/>
                    </a:cxn>
                    <a:cxn ang="0">
                      <a:pos x="T4" y="T5"/>
                    </a:cxn>
                  </a:cxnLst>
                  <a:rect l="0" t="0" r="r" b="b"/>
                  <a:pathLst>
                    <a:path w="519" h="281">
                      <a:moveTo>
                        <a:pt x="0" y="281"/>
                      </a:moveTo>
                      <a:lnTo>
                        <a:pt x="478" y="129"/>
                      </a:lnTo>
                      <a:lnTo>
                        <a:pt x="519" y="0"/>
                      </a:lnTo>
                    </a:path>
                  </a:pathLst>
                </a:custGeom>
                <a:noFill/>
                <a:ln w="12700">
                  <a:solidFill>
                    <a:srgbClr val="00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208" name="Text Box 40"/>
            <p:cNvSpPr txBox="1">
              <a:spLocks noChangeArrowheads="1"/>
            </p:cNvSpPr>
            <p:nvPr/>
          </p:nvSpPr>
          <p:spPr bwMode="auto">
            <a:xfrm>
              <a:off x="1872" y="4272"/>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3333FF"/>
                  </a:solidFill>
                  <a:latin typeface="Times New Roman" pitchFamily="18" charset="0"/>
                </a:rPr>
                <a:t>C              B               A</a:t>
              </a:r>
            </a:p>
          </p:txBody>
        </p:sp>
      </p:grpSp>
      <p:sp>
        <p:nvSpPr>
          <p:cNvPr id="7209" name="AutoShape 41"/>
          <p:cNvSpPr>
            <a:spLocks noChangeArrowheads="1"/>
          </p:cNvSpPr>
          <p:nvPr/>
        </p:nvSpPr>
        <p:spPr bwMode="auto">
          <a:xfrm>
            <a:off x="5943600" y="2286000"/>
            <a:ext cx="2971800" cy="1676400"/>
          </a:xfrm>
          <a:prstGeom prst="wedgeRoundRectCallout">
            <a:avLst>
              <a:gd name="adj1" fmla="val -41667"/>
              <a:gd name="adj2" fmla="val -88162"/>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橡皮筋被拉伸直到恢复原长的过程中</a:t>
            </a:r>
          </a:p>
        </p:txBody>
      </p:sp>
      <p:sp>
        <p:nvSpPr>
          <p:cNvPr id="7210" name="AutoShape 42"/>
          <p:cNvSpPr>
            <a:spLocks noChangeArrowheads="1"/>
          </p:cNvSpPr>
          <p:nvPr/>
        </p:nvSpPr>
        <p:spPr bwMode="auto">
          <a:xfrm>
            <a:off x="1981200" y="1905000"/>
            <a:ext cx="3429000" cy="2286000"/>
          </a:xfrm>
          <a:prstGeom prst="cloudCallout">
            <a:avLst>
              <a:gd name="adj1" fmla="val 97454"/>
              <a:gd name="adj2" fmla="val 74861"/>
            </a:avLst>
          </a:prstGeom>
          <a:solidFill>
            <a:srgbClr val="FFFFFF">
              <a:alpha val="8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solidFill>
                  <a:srgbClr val="3333FF"/>
                </a:solidFill>
                <a:latin typeface="楷体_GB2312" pitchFamily="49" charset="-122"/>
                <a:ea typeface="楷体_GB2312" pitchFamily="49" charset="-122"/>
              </a:rPr>
              <a:t>怎样设计实验才能解决这一问题</a:t>
            </a:r>
            <a:r>
              <a:rPr lang="en-US" altLang="zh-CN" sz="3200" b="1">
                <a:solidFill>
                  <a:srgbClr val="3333FF"/>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anim calcmode="lin" valueType="num">
                                      <p:cBhvr>
                                        <p:cTn id="8" dur="500" fill="hold"/>
                                        <p:tgtEl>
                                          <p:spTgt spid="7170"/>
                                        </p:tgtEl>
                                        <p:attrNameLst>
                                          <p:attrName>ppt_w</p:attrName>
                                        </p:attrNameLst>
                                      </p:cBhvr>
                                      <p:tavLst>
                                        <p:tav tm="0" fmla="#ppt_w*sin(2.5*pi*$)">
                                          <p:val>
                                            <p:fltVal val="0"/>
                                          </p:val>
                                        </p:tav>
                                        <p:tav tm="100000">
                                          <p:val>
                                            <p:fltVal val="1"/>
                                          </p:val>
                                        </p:tav>
                                      </p:tavLst>
                                    </p:anim>
                                    <p:anim calcmode="lin" valueType="num">
                                      <p:cBhvr>
                                        <p:cTn id="9" dur="500" fill="hold"/>
                                        <p:tgtEl>
                                          <p:spTgt spid="7170"/>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2000"/>
                                        <p:tgtEl>
                                          <p:spTgt spid="7171"/>
                                        </p:tgtEl>
                                      </p:cBhvr>
                                    </p:animEffect>
                                  </p:childTnLst>
                                </p:cTn>
                              </p:par>
                              <p:par>
                                <p:cTn id="13" presetID="10" presetClass="entr" presetSubtype="0" fill="hold" nodeType="withEffect">
                                  <p:stCondLst>
                                    <p:cond delay="0"/>
                                  </p:stCondLst>
                                  <p:childTnLst>
                                    <p:set>
                                      <p:cBhvr>
                                        <p:cTn id="14" dur="1" fill="hold">
                                          <p:stCondLst>
                                            <p:cond delay="0"/>
                                          </p:stCondLst>
                                        </p:cTn>
                                        <p:tgtEl>
                                          <p:spTgt spid="7174"/>
                                        </p:tgtEl>
                                        <p:attrNameLst>
                                          <p:attrName>style.visibility</p:attrName>
                                        </p:attrNameLst>
                                      </p:cBhvr>
                                      <p:to>
                                        <p:strVal val="visible"/>
                                      </p:to>
                                    </p:set>
                                    <p:animEffect transition="in" filter="fade">
                                      <p:cBhvr>
                                        <p:cTn id="15" dur="2000"/>
                                        <p:tgtEl>
                                          <p:spTgt spid="71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6" presetClass="entr" presetSubtype="0" fill="hold" grpId="0" nodeType="clickEffect">
                                  <p:stCondLst>
                                    <p:cond delay="0"/>
                                  </p:stCondLst>
                                  <p:iterate type="lt">
                                    <p:tmPct val="10000"/>
                                  </p:iterate>
                                  <p:childTnLst>
                                    <p:set>
                                      <p:cBhvr>
                                        <p:cTn id="19" dur="1" fill="hold">
                                          <p:stCondLst>
                                            <p:cond delay="0"/>
                                          </p:stCondLst>
                                        </p:cTn>
                                        <p:tgtEl>
                                          <p:spTgt spid="7209"/>
                                        </p:tgtEl>
                                        <p:attrNameLst>
                                          <p:attrName>style.visibility</p:attrName>
                                        </p:attrNameLst>
                                      </p:cBhvr>
                                      <p:to>
                                        <p:strVal val="visible"/>
                                      </p:to>
                                    </p:set>
                                    <p:anim by="(-#ppt_w*2)" calcmode="lin" valueType="num">
                                      <p:cBhvr rctx="PPT">
                                        <p:cTn id="20" dur="500" autoRev="1" fill="hold">
                                          <p:stCondLst>
                                            <p:cond delay="0"/>
                                          </p:stCondLst>
                                        </p:cTn>
                                        <p:tgtEl>
                                          <p:spTgt spid="7209"/>
                                        </p:tgtEl>
                                        <p:attrNameLst>
                                          <p:attrName>ppt_w</p:attrName>
                                        </p:attrNameLst>
                                      </p:cBhvr>
                                    </p:anim>
                                    <p:anim by="(#ppt_w*0.50)" calcmode="lin" valueType="num">
                                      <p:cBhvr>
                                        <p:cTn id="21" dur="500" decel="50000" autoRev="1" fill="hold">
                                          <p:stCondLst>
                                            <p:cond delay="0"/>
                                          </p:stCondLst>
                                        </p:cTn>
                                        <p:tgtEl>
                                          <p:spTgt spid="7209"/>
                                        </p:tgtEl>
                                        <p:attrNameLst>
                                          <p:attrName>ppt_x</p:attrName>
                                        </p:attrNameLst>
                                      </p:cBhvr>
                                    </p:anim>
                                    <p:anim from="(-#ppt_h/2)" to="(#ppt_y)" calcmode="lin" valueType="num">
                                      <p:cBhvr>
                                        <p:cTn id="22" dur="1000" fill="hold">
                                          <p:stCondLst>
                                            <p:cond delay="0"/>
                                          </p:stCondLst>
                                        </p:cTn>
                                        <p:tgtEl>
                                          <p:spTgt spid="7209"/>
                                        </p:tgtEl>
                                        <p:attrNameLst>
                                          <p:attrName>ppt_y</p:attrName>
                                        </p:attrNameLst>
                                      </p:cBhvr>
                                    </p:anim>
                                    <p:animRot by="21600000">
                                      <p:cBhvr>
                                        <p:cTn id="23" dur="1000" fill="hold">
                                          <p:stCondLst>
                                            <p:cond delay="0"/>
                                          </p:stCondLst>
                                        </p:cTn>
                                        <p:tgtEl>
                                          <p:spTgt spid="7209"/>
                                        </p:tgtEl>
                                        <p:attrNameLst>
                                          <p:attrName>r</p:attrName>
                                        </p:attrNameLst>
                                      </p:cBhvr>
                                    </p:animRot>
                                  </p:childTnLst>
                                </p:cTn>
                              </p:par>
                            </p:childTnLst>
                          </p:cTn>
                        </p:par>
                      </p:childTnLst>
                    </p:cTn>
                  </p:par>
                  <p:par>
                    <p:cTn id="24" fill="hold" nodeType="clickPar">
                      <p:stCondLst>
                        <p:cond delay="indefinite"/>
                      </p:stCondLst>
                      <p:childTnLst>
                        <p:par>
                          <p:cTn id="25" fill="hold" nodeType="withGroup">
                            <p:stCondLst>
                              <p:cond delay="0"/>
                            </p:stCondLst>
                            <p:childTnLst>
                              <p:par>
                                <p:cTn id="26" presetID="31" presetClass="entr" presetSubtype="0" fill="hold" grpId="0" nodeType="clickEffect">
                                  <p:stCondLst>
                                    <p:cond delay="0"/>
                                  </p:stCondLst>
                                  <p:iterate type="lt">
                                    <p:tmPct val="5000"/>
                                  </p:iterate>
                                  <p:childTnLst>
                                    <p:set>
                                      <p:cBhvr>
                                        <p:cTn id="27" dur="1" fill="hold">
                                          <p:stCondLst>
                                            <p:cond delay="0"/>
                                          </p:stCondLst>
                                        </p:cTn>
                                        <p:tgtEl>
                                          <p:spTgt spid="7172"/>
                                        </p:tgtEl>
                                        <p:attrNameLst>
                                          <p:attrName>style.visibility</p:attrName>
                                        </p:attrNameLst>
                                      </p:cBhvr>
                                      <p:to>
                                        <p:strVal val="visible"/>
                                      </p:to>
                                    </p:set>
                                    <p:anim calcmode="lin" valueType="num">
                                      <p:cBhvr>
                                        <p:cTn id="28" dur="1000" fill="hold"/>
                                        <p:tgtEl>
                                          <p:spTgt spid="7172"/>
                                        </p:tgtEl>
                                        <p:attrNameLst>
                                          <p:attrName>ppt_w</p:attrName>
                                        </p:attrNameLst>
                                      </p:cBhvr>
                                      <p:tavLst>
                                        <p:tav tm="0">
                                          <p:val>
                                            <p:fltVal val="0"/>
                                          </p:val>
                                        </p:tav>
                                        <p:tav tm="100000">
                                          <p:val>
                                            <p:strVal val="#ppt_w"/>
                                          </p:val>
                                        </p:tav>
                                      </p:tavLst>
                                    </p:anim>
                                    <p:anim calcmode="lin" valueType="num">
                                      <p:cBhvr>
                                        <p:cTn id="29" dur="1000" fill="hold"/>
                                        <p:tgtEl>
                                          <p:spTgt spid="7172"/>
                                        </p:tgtEl>
                                        <p:attrNameLst>
                                          <p:attrName>ppt_h</p:attrName>
                                        </p:attrNameLst>
                                      </p:cBhvr>
                                      <p:tavLst>
                                        <p:tav tm="0">
                                          <p:val>
                                            <p:fltVal val="0"/>
                                          </p:val>
                                        </p:tav>
                                        <p:tav tm="100000">
                                          <p:val>
                                            <p:strVal val="#ppt_h"/>
                                          </p:val>
                                        </p:tav>
                                      </p:tavLst>
                                    </p:anim>
                                    <p:anim calcmode="lin" valueType="num">
                                      <p:cBhvr>
                                        <p:cTn id="30" dur="1000" fill="hold"/>
                                        <p:tgtEl>
                                          <p:spTgt spid="7172"/>
                                        </p:tgtEl>
                                        <p:attrNameLst>
                                          <p:attrName>style.rotation</p:attrName>
                                        </p:attrNameLst>
                                      </p:cBhvr>
                                      <p:tavLst>
                                        <p:tav tm="0">
                                          <p:val>
                                            <p:fltVal val="90"/>
                                          </p:val>
                                        </p:tav>
                                        <p:tav tm="100000">
                                          <p:val>
                                            <p:fltVal val="0"/>
                                          </p:val>
                                        </p:tav>
                                      </p:tavLst>
                                    </p:anim>
                                    <p:animEffect transition="in" filter="fade">
                                      <p:cBhvr>
                                        <p:cTn id="31" dur="1000"/>
                                        <p:tgtEl>
                                          <p:spTgt spid="717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6" presetClass="entr" presetSubtype="0" fill="hold" grpId="0" nodeType="clickEffect">
                                  <p:stCondLst>
                                    <p:cond delay="0"/>
                                  </p:stCondLst>
                                  <p:iterate type="lt">
                                    <p:tmPct val="10000"/>
                                  </p:iterate>
                                  <p:childTnLst>
                                    <p:set>
                                      <p:cBhvr>
                                        <p:cTn id="35" dur="1" fill="hold">
                                          <p:stCondLst>
                                            <p:cond delay="0"/>
                                          </p:stCondLst>
                                        </p:cTn>
                                        <p:tgtEl>
                                          <p:spTgt spid="7173"/>
                                        </p:tgtEl>
                                        <p:attrNameLst>
                                          <p:attrName>style.visibility</p:attrName>
                                        </p:attrNameLst>
                                      </p:cBhvr>
                                      <p:to>
                                        <p:strVal val="visible"/>
                                      </p:to>
                                    </p:set>
                                    <p:anim by="(-#ppt_w*2)" calcmode="lin" valueType="num">
                                      <p:cBhvr rctx="PPT">
                                        <p:cTn id="36" dur="500" autoRev="1" fill="hold">
                                          <p:stCondLst>
                                            <p:cond delay="0"/>
                                          </p:stCondLst>
                                        </p:cTn>
                                        <p:tgtEl>
                                          <p:spTgt spid="7173"/>
                                        </p:tgtEl>
                                        <p:attrNameLst>
                                          <p:attrName>ppt_w</p:attrName>
                                        </p:attrNameLst>
                                      </p:cBhvr>
                                    </p:anim>
                                    <p:anim by="(#ppt_w*0.50)" calcmode="lin" valueType="num">
                                      <p:cBhvr>
                                        <p:cTn id="37" dur="500" decel="50000" autoRev="1" fill="hold">
                                          <p:stCondLst>
                                            <p:cond delay="0"/>
                                          </p:stCondLst>
                                        </p:cTn>
                                        <p:tgtEl>
                                          <p:spTgt spid="7173"/>
                                        </p:tgtEl>
                                        <p:attrNameLst>
                                          <p:attrName>ppt_x</p:attrName>
                                        </p:attrNameLst>
                                      </p:cBhvr>
                                    </p:anim>
                                    <p:anim from="(-#ppt_h/2)" to="(#ppt_y)" calcmode="lin" valueType="num">
                                      <p:cBhvr>
                                        <p:cTn id="38" dur="1000" fill="hold">
                                          <p:stCondLst>
                                            <p:cond delay="0"/>
                                          </p:stCondLst>
                                        </p:cTn>
                                        <p:tgtEl>
                                          <p:spTgt spid="7173"/>
                                        </p:tgtEl>
                                        <p:attrNameLst>
                                          <p:attrName>ppt_y</p:attrName>
                                        </p:attrNameLst>
                                      </p:cBhvr>
                                    </p:anim>
                                    <p:animRot by="21600000">
                                      <p:cBhvr>
                                        <p:cTn id="39" dur="1000" fill="hold">
                                          <p:stCondLst>
                                            <p:cond delay="0"/>
                                          </p:stCondLst>
                                        </p:cTn>
                                        <p:tgtEl>
                                          <p:spTgt spid="7173"/>
                                        </p:tgtEl>
                                        <p:attrNameLst>
                                          <p:attrName>r</p:attrName>
                                        </p:attrNameLst>
                                      </p:cBhvr>
                                    </p:animRot>
                                  </p:childTnLst>
                                </p:cTn>
                              </p:par>
                            </p:childTnLst>
                          </p:cTn>
                        </p:par>
                      </p:childTnLst>
                    </p:cTn>
                  </p:par>
                  <p:par>
                    <p:cTn id="40" fill="hold" nodeType="clickPar">
                      <p:stCondLst>
                        <p:cond delay="indefinite"/>
                      </p:stCondLst>
                      <p:childTnLst>
                        <p:par>
                          <p:cTn id="41" fill="hold" nodeType="withGroup">
                            <p:stCondLst>
                              <p:cond delay="0"/>
                            </p:stCondLst>
                            <p:childTnLst>
                              <p:par>
                                <p:cTn id="42" presetID="41" presetClass="entr" presetSubtype="0" fill="hold" grpId="0" nodeType="clickEffect">
                                  <p:stCondLst>
                                    <p:cond delay="0"/>
                                  </p:stCondLst>
                                  <p:iterate type="lt">
                                    <p:tmPct val="10000"/>
                                  </p:iterate>
                                  <p:childTnLst>
                                    <p:set>
                                      <p:cBhvr>
                                        <p:cTn id="43" dur="1" fill="hold">
                                          <p:stCondLst>
                                            <p:cond delay="0"/>
                                          </p:stCondLst>
                                        </p:cTn>
                                        <p:tgtEl>
                                          <p:spTgt spid="7210"/>
                                        </p:tgtEl>
                                        <p:attrNameLst>
                                          <p:attrName>style.visibility</p:attrName>
                                        </p:attrNameLst>
                                      </p:cBhvr>
                                      <p:to>
                                        <p:strVal val="visible"/>
                                      </p:to>
                                    </p:set>
                                    <p:anim calcmode="lin" valueType="num">
                                      <p:cBhvr>
                                        <p:cTn id="44" dur="500" fill="hold"/>
                                        <p:tgtEl>
                                          <p:spTgt spid="721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7210"/>
                                        </p:tgtEl>
                                        <p:attrNameLst>
                                          <p:attrName>ppt_y</p:attrName>
                                        </p:attrNameLst>
                                      </p:cBhvr>
                                      <p:tavLst>
                                        <p:tav tm="0">
                                          <p:val>
                                            <p:strVal val="#ppt_y"/>
                                          </p:val>
                                        </p:tav>
                                        <p:tav tm="100000">
                                          <p:val>
                                            <p:strVal val="#ppt_y"/>
                                          </p:val>
                                        </p:tav>
                                      </p:tavLst>
                                    </p:anim>
                                    <p:anim calcmode="lin" valueType="num">
                                      <p:cBhvr>
                                        <p:cTn id="46" dur="500" fill="hold"/>
                                        <p:tgtEl>
                                          <p:spTgt spid="721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721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animBg="1"/>
      <p:bldP spid="7172" grpId="0" animBg="1"/>
      <p:bldP spid="7173" grpId="0" animBg="1"/>
      <p:bldP spid="7209" grpId="0" animBg="1"/>
      <p:bldP spid="721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Rot="1" noChangeArrowheads="1"/>
          </p:cNvSpPr>
          <p:nvPr/>
        </p:nvSpPr>
        <p:spPr bwMode="auto">
          <a:xfrm>
            <a:off x="152400" y="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解决方案</a:t>
            </a:r>
          </a:p>
        </p:txBody>
      </p:sp>
      <p:pic>
        <p:nvPicPr>
          <p:cNvPr id="8195" name="Picture 3" descr="pic_12742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685800"/>
            <a:ext cx="6324600" cy="2820988"/>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4"/>
          <p:cNvSpPr>
            <a:spLocks noChangeArrowheads="1"/>
          </p:cNvSpPr>
          <p:nvPr/>
        </p:nvSpPr>
        <p:spPr bwMode="auto">
          <a:xfrm>
            <a:off x="990600" y="381000"/>
            <a:ext cx="44958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第一次用</a:t>
            </a:r>
            <a:r>
              <a:rPr lang="zh-CN" altLang="en-US" sz="2800" b="1">
                <a:solidFill>
                  <a:srgbClr val="FF0000"/>
                </a:solidFill>
                <a:ea typeface="楷体_GB2312" pitchFamily="49" charset="-122"/>
              </a:rPr>
              <a:t>一条</a:t>
            </a:r>
            <a:r>
              <a:rPr lang="zh-CN" altLang="en-US" sz="2800" b="1">
                <a:ea typeface="楷体_GB2312" pitchFamily="49" charset="-122"/>
              </a:rPr>
              <a:t>橡皮筋拉小车</a:t>
            </a:r>
          </a:p>
        </p:txBody>
      </p:sp>
      <p:sp>
        <p:nvSpPr>
          <p:cNvPr id="8197" name="Rectangle 5"/>
          <p:cNvSpPr>
            <a:spLocks noChangeArrowheads="1"/>
          </p:cNvSpPr>
          <p:nvPr/>
        </p:nvSpPr>
        <p:spPr bwMode="auto">
          <a:xfrm>
            <a:off x="990600" y="2847975"/>
            <a:ext cx="4495800" cy="180022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第二次用</a:t>
            </a:r>
            <a:r>
              <a:rPr lang="zh-CN" altLang="en-US" sz="2800" b="1">
                <a:solidFill>
                  <a:srgbClr val="FF0000"/>
                </a:solidFill>
                <a:ea typeface="楷体_GB2312" pitchFamily="49" charset="-122"/>
              </a:rPr>
              <a:t>两条</a:t>
            </a:r>
            <a:r>
              <a:rPr lang="zh-CN" altLang="en-US" sz="2800" b="1">
                <a:ea typeface="楷体_GB2312" pitchFamily="49" charset="-122"/>
              </a:rPr>
              <a:t>完全相同的橡皮筋并联起来栓到小车上拉小车，且使每条橡皮筋的伸长都</a:t>
            </a:r>
            <a:r>
              <a:rPr lang="zh-CN" altLang="en-US" sz="2800" b="1">
                <a:solidFill>
                  <a:srgbClr val="FF0000"/>
                </a:solidFill>
                <a:ea typeface="楷体_GB2312" pitchFamily="49" charset="-122"/>
              </a:rPr>
              <a:t>和第一次的伸长量一样</a:t>
            </a:r>
          </a:p>
        </p:txBody>
      </p:sp>
      <p:sp>
        <p:nvSpPr>
          <p:cNvPr id="8198" name="Rectangle 6"/>
          <p:cNvSpPr>
            <a:spLocks noChangeArrowheads="1"/>
          </p:cNvSpPr>
          <p:nvPr/>
        </p:nvSpPr>
        <p:spPr bwMode="auto">
          <a:xfrm>
            <a:off x="6781800" y="381000"/>
            <a:ext cx="1524000" cy="519113"/>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做功</a:t>
            </a:r>
            <a:r>
              <a:rPr lang="en-US" altLang="zh-CN" sz="2800" b="1" i="1">
                <a:solidFill>
                  <a:srgbClr val="FF0000"/>
                </a:solidFill>
                <a:latin typeface="Times New Roman" pitchFamily="18" charset="0"/>
                <a:ea typeface="楷体_GB2312" pitchFamily="49" charset="-122"/>
              </a:rPr>
              <a:t>W</a:t>
            </a:r>
          </a:p>
        </p:txBody>
      </p:sp>
      <p:sp>
        <p:nvSpPr>
          <p:cNvPr id="8199" name="Rectangle 7"/>
          <p:cNvSpPr>
            <a:spLocks noChangeArrowheads="1"/>
          </p:cNvSpPr>
          <p:nvPr/>
        </p:nvSpPr>
        <p:spPr bwMode="auto">
          <a:xfrm>
            <a:off x="6781800" y="3519488"/>
            <a:ext cx="1524000" cy="519112"/>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做功</a:t>
            </a:r>
            <a:r>
              <a:rPr lang="en-US" altLang="zh-CN" sz="2800" b="1" i="1">
                <a:solidFill>
                  <a:srgbClr val="FF0000"/>
                </a:solidFill>
                <a:latin typeface="Times New Roman" pitchFamily="18" charset="0"/>
                <a:ea typeface="楷体_GB2312" pitchFamily="49" charset="-122"/>
              </a:rPr>
              <a:t>2W</a:t>
            </a:r>
          </a:p>
        </p:txBody>
      </p:sp>
      <p:sp>
        <p:nvSpPr>
          <p:cNvPr id="8200" name="Rectangle 8"/>
          <p:cNvSpPr>
            <a:spLocks noChangeArrowheads="1"/>
          </p:cNvSpPr>
          <p:nvPr/>
        </p:nvSpPr>
        <p:spPr bwMode="auto">
          <a:xfrm>
            <a:off x="990600" y="5486400"/>
            <a:ext cx="7696200" cy="94615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Times New Roman" pitchFamily="18" charset="0"/>
                <a:ea typeface="楷体_GB2312" pitchFamily="49" charset="-122"/>
              </a:rPr>
              <a:t>依次类推，并联</a:t>
            </a:r>
            <a:r>
              <a:rPr lang="zh-CN" altLang="en-US" sz="2800" b="1">
                <a:solidFill>
                  <a:srgbClr val="FF0000"/>
                </a:solidFill>
                <a:latin typeface="Times New Roman" pitchFamily="18" charset="0"/>
                <a:ea typeface="楷体_GB2312" pitchFamily="49" charset="-122"/>
              </a:rPr>
              <a:t>三条</a:t>
            </a:r>
            <a:r>
              <a:rPr lang="zh-CN" altLang="en-US" sz="2800" b="1">
                <a:latin typeface="Times New Roman" pitchFamily="18" charset="0"/>
                <a:ea typeface="楷体_GB2312" pitchFamily="49" charset="-122"/>
              </a:rPr>
              <a:t>、</a:t>
            </a:r>
            <a:r>
              <a:rPr lang="zh-CN" altLang="en-US" sz="2800" b="1">
                <a:solidFill>
                  <a:srgbClr val="FF0000"/>
                </a:solidFill>
                <a:latin typeface="Times New Roman" pitchFamily="18" charset="0"/>
                <a:ea typeface="楷体_GB2312" pitchFamily="49" charset="-122"/>
              </a:rPr>
              <a:t>四条</a:t>
            </a:r>
            <a:r>
              <a:rPr lang="en-US" altLang="zh-CN" sz="2800" b="1">
                <a:latin typeface="Times New Roman" pitchFamily="18" charset="0"/>
                <a:ea typeface="楷体_GB2312" pitchFamily="49" charset="-122"/>
              </a:rPr>
              <a:t>……</a:t>
            </a:r>
            <a:r>
              <a:rPr lang="zh-CN" altLang="en-US" sz="2800" b="1">
                <a:latin typeface="Times New Roman" pitchFamily="18" charset="0"/>
                <a:ea typeface="楷体_GB2312" pitchFamily="49" charset="-122"/>
              </a:rPr>
              <a:t>橡皮筋，且拉伸的长度都一样，做的功为</a:t>
            </a:r>
            <a:r>
              <a:rPr lang="en-US" altLang="zh-CN" sz="2800" b="1" i="1">
                <a:solidFill>
                  <a:srgbClr val="FF0000"/>
                </a:solidFill>
                <a:latin typeface="Times New Roman" pitchFamily="18" charset="0"/>
                <a:ea typeface="楷体_GB2312" pitchFamily="49" charset="-122"/>
              </a:rPr>
              <a:t>3W</a:t>
            </a:r>
            <a:r>
              <a:rPr lang="zh-CN" altLang="en-US" sz="2800" b="1">
                <a:latin typeface="Times New Roman" pitchFamily="18" charset="0"/>
                <a:ea typeface="楷体_GB2312" pitchFamily="49" charset="-122"/>
              </a:rPr>
              <a:t>、</a:t>
            </a:r>
            <a:r>
              <a:rPr lang="en-US" altLang="zh-CN" sz="2800" b="1" i="1">
                <a:solidFill>
                  <a:srgbClr val="FF0000"/>
                </a:solidFill>
                <a:latin typeface="Times New Roman" pitchFamily="18" charset="0"/>
                <a:ea typeface="楷体_GB2312" pitchFamily="49" charset="-122"/>
              </a:rPr>
              <a:t>4W</a:t>
            </a:r>
            <a:r>
              <a:rPr lang="en-US" altLang="zh-CN" sz="2800" b="1">
                <a:latin typeface="Times New Roman" pitchFamily="18" charset="0"/>
                <a:ea typeface="楷体_GB2312" pitchFamily="49" charset="-122"/>
              </a:rPr>
              <a:t>……</a:t>
            </a:r>
          </a:p>
        </p:txBody>
      </p:sp>
      <p:sp>
        <p:nvSpPr>
          <p:cNvPr id="8201" name="AutoShape 9"/>
          <p:cNvSpPr>
            <a:spLocks noChangeArrowheads="1"/>
          </p:cNvSpPr>
          <p:nvPr/>
        </p:nvSpPr>
        <p:spPr bwMode="auto">
          <a:xfrm>
            <a:off x="5715000" y="471488"/>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005CBF"/>
              </a:gs>
              <a:gs pos="25000">
                <a:srgbClr val="0087E6"/>
              </a:gs>
              <a:gs pos="75000">
                <a:srgbClr val="21D6E0"/>
              </a:gs>
              <a:gs pos="100000">
                <a:srgbClr val="03D4A8"/>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AutoShape 10"/>
          <p:cNvSpPr>
            <a:spLocks noChangeArrowheads="1"/>
          </p:cNvSpPr>
          <p:nvPr/>
        </p:nvSpPr>
        <p:spPr bwMode="auto">
          <a:xfrm>
            <a:off x="5715000" y="3595688"/>
            <a:ext cx="914400" cy="304800"/>
          </a:xfrm>
          <a:custGeom>
            <a:avLst/>
            <a:gdLst>
              <a:gd name="G0" fmla="+- 16200 0 0"/>
              <a:gd name="G1" fmla="+- 3938 0 0"/>
              <a:gd name="G2" fmla="+- 21600 0 3938"/>
              <a:gd name="G3" fmla="+- 10800 0 3938"/>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3938"/>
                </a:lnTo>
                <a:lnTo>
                  <a:pt x="3375" y="3938"/>
                </a:lnTo>
                <a:lnTo>
                  <a:pt x="3375" y="17662"/>
                </a:lnTo>
                <a:lnTo>
                  <a:pt x="16200" y="17662"/>
                </a:lnTo>
                <a:lnTo>
                  <a:pt x="16200" y="21600"/>
                </a:lnTo>
                <a:lnTo>
                  <a:pt x="21600" y="10800"/>
                </a:lnTo>
                <a:close/>
              </a:path>
              <a:path w="21600" h="21600">
                <a:moveTo>
                  <a:pt x="1350" y="3938"/>
                </a:moveTo>
                <a:lnTo>
                  <a:pt x="1350" y="17662"/>
                </a:lnTo>
                <a:lnTo>
                  <a:pt x="2700" y="17662"/>
                </a:lnTo>
                <a:lnTo>
                  <a:pt x="2700" y="3938"/>
                </a:lnTo>
                <a:close/>
              </a:path>
              <a:path w="21600" h="21600">
                <a:moveTo>
                  <a:pt x="0" y="3938"/>
                </a:moveTo>
                <a:lnTo>
                  <a:pt x="0" y="17662"/>
                </a:lnTo>
                <a:lnTo>
                  <a:pt x="675" y="17662"/>
                </a:lnTo>
                <a:lnTo>
                  <a:pt x="675" y="3938"/>
                </a:lnTo>
                <a:close/>
              </a:path>
            </a:pathLst>
          </a:custGeom>
          <a:gradFill rotWithShape="1">
            <a:gsLst>
              <a:gs pos="0">
                <a:srgbClr val="005CBF"/>
              </a:gs>
              <a:gs pos="25000">
                <a:srgbClr val="0087E6"/>
              </a:gs>
              <a:gs pos="75000">
                <a:srgbClr val="21D6E0"/>
              </a:gs>
              <a:gs pos="100000">
                <a:srgbClr val="03D4A8"/>
              </a:gs>
            </a:gsLst>
            <a:lin ang="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anim calcmode="lin" valueType="num">
                                      <p:cBhvr>
                                        <p:cTn id="8" dur="500" fill="hold"/>
                                        <p:tgtEl>
                                          <p:spTgt spid="8194"/>
                                        </p:tgtEl>
                                        <p:attrNameLst>
                                          <p:attrName>ppt_w</p:attrName>
                                        </p:attrNameLst>
                                      </p:cBhvr>
                                      <p:tavLst>
                                        <p:tav tm="0" fmla="#ppt_w*sin(2.5*pi*$)">
                                          <p:val>
                                            <p:fltVal val="0"/>
                                          </p:val>
                                        </p:tav>
                                        <p:tav tm="100000">
                                          <p:val>
                                            <p:fltVal val="1"/>
                                          </p:val>
                                        </p:tav>
                                      </p:tavLst>
                                    </p:anim>
                                    <p:anim calcmode="lin" valueType="num">
                                      <p:cBhvr>
                                        <p:cTn id="9" dur="500" fill="hold"/>
                                        <p:tgtEl>
                                          <p:spTgt spid="8194"/>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2000"/>
                                        <p:tgtEl>
                                          <p:spTgt spid="8195"/>
                                        </p:tgtEl>
                                      </p:cBhvr>
                                    </p:animEffect>
                                  </p:childTnLst>
                                </p:cTn>
                              </p:par>
                            </p:childTnLst>
                          </p:cTn>
                        </p:par>
                        <p:par>
                          <p:cTn id="13" fill="hold" nodeType="afterGroup">
                            <p:stCondLst>
                              <p:cond delay="2000"/>
                            </p:stCondLst>
                            <p:childTnLst>
                              <p:par>
                                <p:cTn id="14" presetID="45" presetClass="entr" presetSubtype="0" fill="hold" grpId="0" nodeType="afterEffect">
                                  <p:stCondLst>
                                    <p:cond delay="0"/>
                                  </p:stCondLst>
                                  <p:iterate type="lt">
                                    <p:tmPct val="10000"/>
                                  </p:iterate>
                                  <p:childTnLst>
                                    <p:set>
                                      <p:cBhvr>
                                        <p:cTn id="15" dur="1" fill="hold">
                                          <p:stCondLst>
                                            <p:cond delay="0"/>
                                          </p:stCondLst>
                                        </p:cTn>
                                        <p:tgtEl>
                                          <p:spTgt spid="8196"/>
                                        </p:tgtEl>
                                        <p:attrNameLst>
                                          <p:attrName>style.visibility</p:attrName>
                                        </p:attrNameLst>
                                      </p:cBhvr>
                                      <p:to>
                                        <p:strVal val="visible"/>
                                      </p:to>
                                    </p:set>
                                    <p:animEffect transition="in" filter="fade">
                                      <p:cBhvr>
                                        <p:cTn id="16" dur="1000"/>
                                        <p:tgtEl>
                                          <p:spTgt spid="8196"/>
                                        </p:tgtEl>
                                      </p:cBhvr>
                                    </p:animEffect>
                                    <p:anim calcmode="lin" valueType="num">
                                      <p:cBhvr>
                                        <p:cTn id="17" dur="1000" fill="hold"/>
                                        <p:tgtEl>
                                          <p:spTgt spid="8196"/>
                                        </p:tgtEl>
                                        <p:attrNameLst>
                                          <p:attrName>ppt_w</p:attrName>
                                        </p:attrNameLst>
                                      </p:cBhvr>
                                      <p:tavLst>
                                        <p:tav tm="0" fmla="#ppt_w*sin(2.5*pi*$)">
                                          <p:val>
                                            <p:fltVal val="0"/>
                                          </p:val>
                                        </p:tav>
                                        <p:tav tm="100000">
                                          <p:val>
                                            <p:fltVal val="1"/>
                                          </p:val>
                                        </p:tav>
                                      </p:tavLst>
                                    </p:anim>
                                    <p:anim calcmode="lin" valueType="num">
                                      <p:cBhvr>
                                        <p:cTn id="18" dur="1000" fill="hold"/>
                                        <p:tgtEl>
                                          <p:spTgt spid="8196"/>
                                        </p:tgtEl>
                                        <p:attrNameLst>
                                          <p:attrName>ppt_h</p:attrName>
                                        </p:attrNameLst>
                                      </p:cBhvr>
                                      <p:tavLst>
                                        <p:tav tm="0">
                                          <p:val>
                                            <p:strVal val="#ppt_h"/>
                                          </p:val>
                                        </p:tav>
                                        <p:tav tm="100000">
                                          <p:val>
                                            <p:strVal val="#ppt_h"/>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8201"/>
                                        </p:tgtEl>
                                        <p:attrNameLst>
                                          <p:attrName>style.visibility</p:attrName>
                                        </p:attrNameLst>
                                      </p:cBhvr>
                                      <p:to>
                                        <p:strVal val="visible"/>
                                      </p:to>
                                    </p:set>
                                    <p:animEffect transition="in" filter="slide(fromLeft)">
                                      <p:cBhvr>
                                        <p:cTn id="21" dur="500"/>
                                        <p:tgtEl>
                                          <p:spTgt spid="8201"/>
                                        </p:tgtEl>
                                      </p:cBhvr>
                                    </p:animEffect>
                                  </p:childTnLst>
                                </p:cTn>
                              </p:par>
                            </p:childTnLst>
                          </p:cTn>
                        </p:par>
                        <p:par>
                          <p:cTn id="22" fill="hold" nodeType="afterGroup">
                            <p:stCondLst>
                              <p:cond delay="4100"/>
                            </p:stCondLst>
                            <p:childTnLst>
                              <p:par>
                                <p:cTn id="23" presetID="45" presetClass="entr" presetSubtype="0" fill="hold" grpId="0" nodeType="afterEffect">
                                  <p:stCondLst>
                                    <p:cond delay="0"/>
                                  </p:stCondLst>
                                  <p:iterate type="lt">
                                    <p:tmPct val="10000"/>
                                  </p:iterate>
                                  <p:childTnLst>
                                    <p:set>
                                      <p:cBhvr>
                                        <p:cTn id="24" dur="1" fill="hold">
                                          <p:stCondLst>
                                            <p:cond delay="0"/>
                                          </p:stCondLst>
                                        </p:cTn>
                                        <p:tgtEl>
                                          <p:spTgt spid="8198"/>
                                        </p:tgtEl>
                                        <p:attrNameLst>
                                          <p:attrName>style.visibility</p:attrName>
                                        </p:attrNameLst>
                                      </p:cBhvr>
                                      <p:to>
                                        <p:strVal val="visible"/>
                                      </p:to>
                                    </p:set>
                                    <p:animEffect transition="in" filter="fade">
                                      <p:cBhvr>
                                        <p:cTn id="25" dur="1000"/>
                                        <p:tgtEl>
                                          <p:spTgt spid="8198"/>
                                        </p:tgtEl>
                                      </p:cBhvr>
                                    </p:animEffect>
                                    <p:anim calcmode="lin" valueType="num">
                                      <p:cBhvr>
                                        <p:cTn id="26" dur="1000" fill="hold"/>
                                        <p:tgtEl>
                                          <p:spTgt spid="8198"/>
                                        </p:tgtEl>
                                        <p:attrNameLst>
                                          <p:attrName>ppt_w</p:attrName>
                                        </p:attrNameLst>
                                      </p:cBhvr>
                                      <p:tavLst>
                                        <p:tav tm="0" fmla="#ppt_w*sin(2.5*pi*$)">
                                          <p:val>
                                            <p:fltVal val="0"/>
                                          </p:val>
                                        </p:tav>
                                        <p:tav tm="100000">
                                          <p:val>
                                            <p:fltVal val="1"/>
                                          </p:val>
                                        </p:tav>
                                      </p:tavLst>
                                    </p:anim>
                                    <p:anim calcmode="lin" valueType="num">
                                      <p:cBhvr>
                                        <p:cTn id="27" dur="1000" fill="hold"/>
                                        <p:tgtEl>
                                          <p:spTgt spid="8198"/>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5" presetClass="entr" presetSubtype="0" fill="hold" grpId="0" nodeType="clickEffect">
                                  <p:stCondLst>
                                    <p:cond delay="0"/>
                                  </p:stCondLst>
                                  <p:iterate type="lt">
                                    <p:tmPct val="10000"/>
                                  </p:iterate>
                                  <p:childTnLst>
                                    <p:set>
                                      <p:cBhvr>
                                        <p:cTn id="31" dur="1" fill="hold">
                                          <p:stCondLst>
                                            <p:cond delay="0"/>
                                          </p:stCondLst>
                                        </p:cTn>
                                        <p:tgtEl>
                                          <p:spTgt spid="8197"/>
                                        </p:tgtEl>
                                        <p:attrNameLst>
                                          <p:attrName>style.visibility</p:attrName>
                                        </p:attrNameLst>
                                      </p:cBhvr>
                                      <p:to>
                                        <p:strVal val="visible"/>
                                      </p:to>
                                    </p:set>
                                    <p:animEffect transition="in" filter="fade">
                                      <p:cBhvr>
                                        <p:cTn id="32" dur="500"/>
                                        <p:tgtEl>
                                          <p:spTgt spid="8197"/>
                                        </p:tgtEl>
                                      </p:cBhvr>
                                    </p:animEffect>
                                    <p:anim calcmode="lin" valueType="num">
                                      <p:cBhvr>
                                        <p:cTn id="33" dur="500" fill="hold"/>
                                        <p:tgtEl>
                                          <p:spTgt spid="8197"/>
                                        </p:tgtEl>
                                        <p:attrNameLst>
                                          <p:attrName>ppt_w</p:attrName>
                                        </p:attrNameLst>
                                      </p:cBhvr>
                                      <p:tavLst>
                                        <p:tav tm="0" fmla="#ppt_w*sin(2.5*pi*$)">
                                          <p:val>
                                            <p:fltVal val="0"/>
                                          </p:val>
                                        </p:tav>
                                        <p:tav tm="100000">
                                          <p:val>
                                            <p:fltVal val="1"/>
                                          </p:val>
                                        </p:tav>
                                      </p:tavLst>
                                    </p:anim>
                                    <p:anim calcmode="lin" valueType="num">
                                      <p:cBhvr>
                                        <p:cTn id="34" dur="500" fill="hold"/>
                                        <p:tgtEl>
                                          <p:spTgt spid="8197"/>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2850"/>
                            </p:stCondLst>
                            <p:childTnLst>
                              <p:par>
                                <p:cTn id="36" presetID="12" presetClass="entr" presetSubtype="8" fill="hold" grpId="0" nodeType="afterEffect">
                                  <p:stCondLst>
                                    <p:cond delay="0"/>
                                  </p:stCondLst>
                                  <p:childTnLst>
                                    <p:set>
                                      <p:cBhvr>
                                        <p:cTn id="37" dur="1" fill="hold">
                                          <p:stCondLst>
                                            <p:cond delay="0"/>
                                          </p:stCondLst>
                                        </p:cTn>
                                        <p:tgtEl>
                                          <p:spTgt spid="8202"/>
                                        </p:tgtEl>
                                        <p:attrNameLst>
                                          <p:attrName>style.visibility</p:attrName>
                                        </p:attrNameLst>
                                      </p:cBhvr>
                                      <p:to>
                                        <p:strVal val="visible"/>
                                      </p:to>
                                    </p:set>
                                    <p:animEffect transition="in" filter="slide(fromLeft)">
                                      <p:cBhvr>
                                        <p:cTn id="38" dur="500"/>
                                        <p:tgtEl>
                                          <p:spTgt spid="8202"/>
                                        </p:tgtEl>
                                      </p:cBhvr>
                                    </p:animEffect>
                                  </p:childTnLst>
                                </p:cTn>
                              </p:par>
                              <p:par>
                                <p:cTn id="39" presetID="45" presetClass="entr" presetSubtype="0" fill="hold" grpId="0" nodeType="withEffect">
                                  <p:stCondLst>
                                    <p:cond delay="0"/>
                                  </p:stCondLst>
                                  <p:iterate type="lt">
                                    <p:tmPct val="10000"/>
                                  </p:iterate>
                                  <p:childTnLst>
                                    <p:set>
                                      <p:cBhvr>
                                        <p:cTn id="40" dur="1" fill="hold">
                                          <p:stCondLst>
                                            <p:cond delay="0"/>
                                          </p:stCondLst>
                                        </p:cTn>
                                        <p:tgtEl>
                                          <p:spTgt spid="8199"/>
                                        </p:tgtEl>
                                        <p:attrNameLst>
                                          <p:attrName>style.visibility</p:attrName>
                                        </p:attrNameLst>
                                      </p:cBhvr>
                                      <p:to>
                                        <p:strVal val="visible"/>
                                      </p:to>
                                    </p:set>
                                    <p:animEffect transition="in" filter="fade">
                                      <p:cBhvr>
                                        <p:cTn id="41" dur="1000"/>
                                        <p:tgtEl>
                                          <p:spTgt spid="8199"/>
                                        </p:tgtEl>
                                      </p:cBhvr>
                                    </p:animEffect>
                                    <p:anim calcmode="lin" valueType="num">
                                      <p:cBhvr>
                                        <p:cTn id="42" dur="1000" fill="hold"/>
                                        <p:tgtEl>
                                          <p:spTgt spid="8199"/>
                                        </p:tgtEl>
                                        <p:attrNameLst>
                                          <p:attrName>ppt_w</p:attrName>
                                        </p:attrNameLst>
                                      </p:cBhvr>
                                      <p:tavLst>
                                        <p:tav tm="0" fmla="#ppt_w*sin(2.5*pi*$)">
                                          <p:val>
                                            <p:fltVal val="0"/>
                                          </p:val>
                                        </p:tav>
                                        <p:tav tm="100000">
                                          <p:val>
                                            <p:fltVal val="1"/>
                                          </p:val>
                                        </p:tav>
                                      </p:tavLst>
                                    </p:anim>
                                    <p:anim calcmode="lin" valueType="num">
                                      <p:cBhvr>
                                        <p:cTn id="43" dur="1000" fill="hold"/>
                                        <p:tgtEl>
                                          <p:spTgt spid="8199"/>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8200"/>
                                        </p:tgtEl>
                                        <p:attrNameLst>
                                          <p:attrName>style.visibility</p:attrName>
                                        </p:attrNameLst>
                                      </p:cBhvr>
                                      <p:to>
                                        <p:strVal val="visible"/>
                                      </p:to>
                                    </p:set>
                                    <p:anim by="(-#ppt_w*2)" calcmode="lin" valueType="num">
                                      <p:cBhvr rctx="PPT">
                                        <p:cTn id="48" dur="500" autoRev="1" fill="hold">
                                          <p:stCondLst>
                                            <p:cond delay="0"/>
                                          </p:stCondLst>
                                        </p:cTn>
                                        <p:tgtEl>
                                          <p:spTgt spid="8200"/>
                                        </p:tgtEl>
                                        <p:attrNameLst>
                                          <p:attrName>ppt_w</p:attrName>
                                        </p:attrNameLst>
                                      </p:cBhvr>
                                    </p:anim>
                                    <p:anim by="(#ppt_w*0.50)" calcmode="lin" valueType="num">
                                      <p:cBhvr>
                                        <p:cTn id="49" dur="500" decel="50000" autoRev="1" fill="hold">
                                          <p:stCondLst>
                                            <p:cond delay="0"/>
                                          </p:stCondLst>
                                        </p:cTn>
                                        <p:tgtEl>
                                          <p:spTgt spid="8200"/>
                                        </p:tgtEl>
                                        <p:attrNameLst>
                                          <p:attrName>ppt_x</p:attrName>
                                        </p:attrNameLst>
                                      </p:cBhvr>
                                    </p:anim>
                                    <p:anim from="(-#ppt_h/2)" to="(#ppt_y)" calcmode="lin" valueType="num">
                                      <p:cBhvr>
                                        <p:cTn id="50" dur="1000" fill="hold">
                                          <p:stCondLst>
                                            <p:cond delay="0"/>
                                          </p:stCondLst>
                                        </p:cTn>
                                        <p:tgtEl>
                                          <p:spTgt spid="8200"/>
                                        </p:tgtEl>
                                        <p:attrNameLst>
                                          <p:attrName>ppt_y</p:attrName>
                                        </p:attrNameLst>
                                      </p:cBhvr>
                                    </p:anim>
                                    <p:animRot by="21600000">
                                      <p:cBhvr>
                                        <p:cTn id="51" dur="1000" fill="hold">
                                          <p:stCondLst>
                                            <p:cond delay="0"/>
                                          </p:stCondLst>
                                        </p:cTn>
                                        <p:tgtEl>
                                          <p:spTgt spid="820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animBg="1"/>
      <p:bldP spid="8197" grpId="0" animBg="1"/>
      <p:bldP spid="8198" grpId="0" animBg="1"/>
      <p:bldP spid="8199" grpId="0" animBg="1"/>
      <p:bldP spid="8200" grpId="0" animBg="1"/>
      <p:bldP spid="8201" grpId="0" animBg="1"/>
      <p:bldP spid="820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152400" y="0"/>
            <a:ext cx="576263" cy="19050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思考</a:t>
            </a:r>
          </a:p>
        </p:txBody>
      </p:sp>
      <p:sp>
        <p:nvSpPr>
          <p:cNvPr id="9219" name="Rectangle 3"/>
          <p:cNvSpPr>
            <a:spLocks noChangeArrowheads="1"/>
          </p:cNvSpPr>
          <p:nvPr/>
        </p:nvSpPr>
        <p:spPr bwMode="auto">
          <a:xfrm>
            <a:off x="1447800" y="990600"/>
            <a:ext cx="6781800" cy="57943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小车在木板上做什么性质的运动？</a:t>
            </a:r>
          </a:p>
        </p:txBody>
      </p:sp>
      <p:sp>
        <p:nvSpPr>
          <p:cNvPr id="9220" name="AutoShape 4"/>
          <p:cNvSpPr>
            <a:spLocks noChangeArrowheads="1"/>
          </p:cNvSpPr>
          <p:nvPr/>
        </p:nvSpPr>
        <p:spPr bwMode="auto">
          <a:xfrm>
            <a:off x="4114800" y="1752600"/>
            <a:ext cx="4267200" cy="609600"/>
          </a:xfrm>
          <a:prstGeom prst="wedgeRoundRectCallout">
            <a:avLst>
              <a:gd name="adj1" fmla="val 5208"/>
              <a:gd name="adj2" fmla="val -100000"/>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先加速后匀速再减速</a:t>
            </a:r>
          </a:p>
        </p:txBody>
      </p:sp>
      <p:sp>
        <p:nvSpPr>
          <p:cNvPr id="9221" name="Rectangle 5"/>
          <p:cNvSpPr>
            <a:spLocks noChangeArrowheads="1"/>
          </p:cNvSpPr>
          <p:nvPr/>
        </p:nvSpPr>
        <p:spPr bwMode="auto">
          <a:xfrm>
            <a:off x="1447800" y="2819400"/>
            <a:ext cx="6781800" cy="1066800"/>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我们要取的速度是哪个阶段的速度？这个速度该如何测量？</a:t>
            </a:r>
          </a:p>
        </p:txBody>
      </p:sp>
      <p:sp>
        <p:nvSpPr>
          <p:cNvPr id="9222" name="AutoShape 6"/>
          <p:cNvSpPr>
            <a:spLocks noChangeArrowheads="1"/>
          </p:cNvSpPr>
          <p:nvPr/>
        </p:nvSpPr>
        <p:spPr bwMode="auto">
          <a:xfrm>
            <a:off x="762000" y="4267200"/>
            <a:ext cx="8153400" cy="1676400"/>
          </a:xfrm>
          <a:prstGeom prst="wedgeRoundRectCallout">
            <a:avLst>
              <a:gd name="adj1" fmla="val 4616"/>
              <a:gd name="adj2" fmla="val -95171"/>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橡皮筋恢复原长时的速度。利用打点计时器，用橡皮筋恢复原长时的一段位移与所用时间的比值近似计算该点的瞬时速度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anim calcmode="lin" valueType="num">
                                      <p:cBhvr>
                                        <p:cTn id="8" dur="500" fill="hold"/>
                                        <p:tgtEl>
                                          <p:spTgt spid="9218"/>
                                        </p:tgtEl>
                                        <p:attrNameLst>
                                          <p:attrName>ppt_w</p:attrName>
                                        </p:attrNameLst>
                                      </p:cBhvr>
                                      <p:tavLst>
                                        <p:tav tm="0" fmla="#ppt_w*sin(2.5*pi*$)">
                                          <p:val>
                                            <p:fltVal val="0"/>
                                          </p:val>
                                        </p:tav>
                                        <p:tav tm="100000">
                                          <p:val>
                                            <p:fltVal val="1"/>
                                          </p:val>
                                        </p:tav>
                                      </p:tavLst>
                                    </p:anim>
                                    <p:anim calcmode="lin" valueType="num">
                                      <p:cBhvr>
                                        <p:cTn id="9" dur="500" fill="hold"/>
                                        <p:tgtEl>
                                          <p:spTgt spid="9218"/>
                                        </p:tgtEl>
                                        <p:attrNameLst>
                                          <p:attrName>ppt_h</p:attrName>
                                        </p:attrNameLst>
                                      </p:cBhvr>
                                      <p:tavLst>
                                        <p:tav tm="0">
                                          <p:val>
                                            <p:strVal val="#ppt_h"/>
                                          </p:val>
                                        </p:tav>
                                        <p:tav tm="100000">
                                          <p:val>
                                            <p:strVal val="#ppt_h"/>
                                          </p:val>
                                        </p:tav>
                                      </p:tavLst>
                                    </p:anim>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9219"/>
                                        </p:tgtEl>
                                        <p:attrNameLst>
                                          <p:attrName>style.visibility</p:attrName>
                                        </p:attrNameLst>
                                      </p:cBhvr>
                                      <p:to>
                                        <p:strVal val="visible"/>
                                      </p:to>
                                    </p:set>
                                    <p:anim calcmode="lin" valueType="num">
                                      <p:cBhvr>
                                        <p:cTn id="12" dur="500" fill="hold"/>
                                        <p:tgtEl>
                                          <p:spTgt spid="92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9219"/>
                                        </p:tgtEl>
                                        <p:attrNameLst>
                                          <p:attrName>ppt_y</p:attrName>
                                        </p:attrNameLst>
                                      </p:cBhvr>
                                      <p:tavLst>
                                        <p:tav tm="0">
                                          <p:val>
                                            <p:strVal val="#ppt_y"/>
                                          </p:val>
                                        </p:tav>
                                        <p:tav tm="100000">
                                          <p:val>
                                            <p:strVal val="#ppt_y"/>
                                          </p:val>
                                        </p:tav>
                                      </p:tavLst>
                                    </p:anim>
                                    <p:anim calcmode="lin" valueType="num">
                                      <p:cBhvr>
                                        <p:cTn id="14" dur="500" fill="hold"/>
                                        <p:tgtEl>
                                          <p:spTgt spid="92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92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9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1" presetClass="entr" presetSubtype="0" fill="hold" grpId="0" nodeType="clickEffect">
                                  <p:stCondLst>
                                    <p:cond delay="0"/>
                                  </p:stCondLst>
                                  <p:iterate type="lt">
                                    <p:tmPct val="10000"/>
                                  </p:iterate>
                                  <p:childTnLst>
                                    <p:set>
                                      <p:cBhvr>
                                        <p:cTn id="20" dur="1" fill="hold">
                                          <p:stCondLst>
                                            <p:cond delay="0"/>
                                          </p:stCondLst>
                                        </p:cTn>
                                        <p:tgtEl>
                                          <p:spTgt spid="9220"/>
                                        </p:tgtEl>
                                        <p:attrNameLst>
                                          <p:attrName>style.visibility</p:attrName>
                                        </p:attrNameLst>
                                      </p:cBhvr>
                                      <p:to>
                                        <p:strVal val="visible"/>
                                      </p:to>
                                    </p:set>
                                    <p:anim calcmode="lin" valueType="num">
                                      <p:cBhvr>
                                        <p:cTn id="21" dur="500" fill="hold"/>
                                        <p:tgtEl>
                                          <p:spTgt spid="9220"/>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220"/>
                                        </p:tgtEl>
                                        <p:attrNameLst>
                                          <p:attrName>ppt_y</p:attrName>
                                        </p:attrNameLst>
                                      </p:cBhvr>
                                      <p:tavLst>
                                        <p:tav tm="0">
                                          <p:val>
                                            <p:strVal val="#ppt_y"/>
                                          </p:val>
                                        </p:tav>
                                        <p:tav tm="100000">
                                          <p:val>
                                            <p:strVal val="#ppt_y"/>
                                          </p:val>
                                        </p:tav>
                                      </p:tavLst>
                                    </p:anim>
                                    <p:anim calcmode="lin" valueType="num">
                                      <p:cBhvr>
                                        <p:cTn id="23" dur="500" fill="hold"/>
                                        <p:tgtEl>
                                          <p:spTgt spid="9220"/>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220"/>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2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1" presetClass="entr" presetSubtype="0" fill="hold" grpId="0" nodeType="clickEffect">
                                  <p:stCondLst>
                                    <p:cond delay="0"/>
                                  </p:stCondLst>
                                  <p:iterate type="lt">
                                    <p:tmPct val="10000"/>
                                  </p:iterate>
                                  <p:childTnLst>
                                    <p:set>
                                      <p:cBhvr>
                                        <p:cTn id="29" dur="1" fill="hold">
                                          <p:stCondLst>
                                            <p:cond delay="0"/>
                                          </p:stCondLst>
                                        </p:cTn>
                                        <p:tgtEl>
                                          <p:spTgt spid="9221"/>
                                        </p:tgtEl>
                                        <p:attrNameLst>
                                          <p:attrName>style.visibility</p:attrName>
                                        </p:attrNameLst>
                                      </p:cBhvr>
                                      <p:to>
                                        <p:strVal val="visible"/>
                                      </p:to>
                                    </p:set>
                                    <p:anim calcmode="lin" valueType="num">
                                      <p:cBhvr>
                                        <p:cTn id="30" dur="500" fill="hold"/>
                                        <p:tgtEl>
                                          <p:spTgt spid="9221"/>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9221"/>
                                        </p:tgtEl>
                                        <p:attrNameLst>
                                          <p:attrName>ppt_y</p:attrName>
                                        </p:attrNameLst>
                                      </p:cBhvr>
                                      <p:tavLst>
                                        <p:tav tm="0">
                                          <p:val>
                                            <p:strVal val="#ppt_y"/>
                                          </p:val>
                                        </p:tav>
                                        <p:tav tm="100000">
                                          <p:val>
                                            <p:strVal val="#ppt_y"/>
                                          </p:val>
                                        </p:tav>
                                      </p:tavLst>
                                    </p:anim>
                                    <p:anim calcmode="lin" valueType="num">
                                      <p:cBhvr>
                                        <p:cTn id="32" dur="500" fill="hold"/>
                                        <p:tgtEl>
                                          <p:spTgt spid="9221"/>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9221"/>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92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222"/>
                                        </p:tgtEl>
                                        <p:attrNameLst>
                                          <p:attrName>style.visibility</p:attrName>
                                        </p:attrNameLst>
                                      </p:cBhvr>
                                      <p:to>
                                        <p:strVal val="visible"/>
                                      </p:to>
                                    </p:set>
                                    <p:animEffect transition="in" filter="strips(downRight)">
                                      <p:cBhvr>
                                        <p:cTn id="39" dur="20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animBg="1"/>
      <p:bldP spid="9220" grpId="0" animBg="1"/>
      <p:bldP spid="9221" grpId="0" animBg="1"/>
      <p:bldP spid="922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371600" y="2590800"/>
            <a:ext cx="7162800" cy="399097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如何使拉力做的功等于合力做的功？即如何抵消摩擦力。</a:t>
            </a:r>
          </a:p>
          <a:p>
            <a:endParaRPr lang="zh-CN" altLang="en-US" sz="3200" b="1">
              <a:ea typeface="楷体_GB2312" pitchFamily="49" charset="-122"/>
            </a:endParaRPr>
          </a:p>
          <a:p>
            <a:endParaRPr lang="zh-CN" altLang="en-US" sz="3200" b="1">
              <a:ea typeface="楷体_GB2312" pitchFamily="49" charset="-122"/>
            </a:endParaRPr>
          </a:p>
          <a:p>
            <a:endParaRPr lang="zh-CN" altLang="en-US" sz="3200" b="1">
              <a:ea typeface="楷体_GB2312" pitchFamily="49" charset="-122"/>
            </a:endParaRPr>
          </a:p>
          <a:p>
            <a:endParaRPr lang="zh-CN" altLang="en-US" sz="3200" b="1">
              <a:ea typeface="楷体_GB2312" pitchFamily="49" charset="-122"/>
            </a:endParaRPr>
          </a:p>
          <a:p>
            <a:endParaRPr lang="zh-CN" altLang="en-US" sz="3200" b="1">
              <a:ea typeface="楷体_GB2312" pitchFamily="49" charset="-122"/>
            </a:endParaRPr>
          </a:p>
          <a:p>
            <a:endParaRPr lang="en-US" altLang="zh-CN" sz="3200" b="1">
              <a:ea typeface="楷体_GB2312" pitchFamily="49" charset="-122"/>
            </a:endParaRPr>
          </a:p>
        </p:txBody>
      </p:sp>
      <p:sp>
        <p:nvSpPr>
          <p:cNvPr id="10244" name="Rectangle 4"/>
          <p:cNvSpPr>
            <a:spLocks noChangeArrowheads="1"/>
          </p:cNvSpPr>
          <p:nvPr/>
        </p:nvSpPr>
        <p:spPr bwMode="auto">
          <a:xfrm>
            <a:off x="1371600" y="320675"/>
            <a:ext cx="7162800" cy="204152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ea typeface="楷体_GB2312" pitchFamily="49" charset="-122"/>
              </a:rPr>
              <a:t>橡皮筋对小车做的功是合力做的功吗？</a:t>
            </a:r>
          </a:p>
          <a:p>
            <a:endParaRPr lang="zh-CN" altLang="en-US" sz="3200" b="1">
              <a:ea typeface="楷体_GB2312" pitchFamily="49" charset="-122"/>
            </a:endParaRPr>
          </a:p>
          <a:p>
            <a:endParaRPr lang="zh-CN" altLang="en-US" sz="3200" b="1">
              <a:ea typeface="楷体_GB2312" pitchFamily="49" charset="-122"/>
            </a:endParaRPr>
          </a:p>
          <a:p>
            <a:endParaRPr lang="en-US" altLang="zh-CN" sz="3200" b="1">
              <a:ea typeface="楷体_GB2312" pitchFamily="49" charset="-122"/>
            </a:endParaRPr>
          </a:p>
        </p:txBody>
      </p:sp>
      <p:sp>
        <p:nvSpPr>
          <p:cNvPr id="10245" name="AutoShape 5"/>
          <p:cNvSpPr>
            <a:spLocks noChangeArrowheads="1"/>
          </p:cNvSpPr>
          <p:nvPr/>
        </p:nvSpPr>
        <p:spPr bwMode="auto">
          <a:xfrm>
            <a:off x="6477000" y="3200400"/>
            <a:ext cx="2438400" cy="2667000"/>
          </a:xfrm>
          <a:prstGeom prst="wedgeRoundRectCallout">
            <a:avLst>
              <a:gd name="adj1" fmla="val -83921"/>
              <a:gd name="adj2" fmla="val -53630"/>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把木板的一端垫高，使重力沿斜面向下的力与摩擦力平衡</a:t>
            </a:r>
          </a:p>
        </p:txBody>
      </p:sp>
      <p:grpSp>
        <p:nvGrpSpPr>
          <p:cNvPr id="10246" name="Group 6"/>
          <p:cNvGrpSpPr>
            <a:grpSpLocks/>
          </p:cNvGrpSpPr>
          <p:nvPr/>
        </p:nvGrpSpPr>
        <p:grpSpPr bwMode="auto">
          <a:xfrm>
            <a:off x="1905000" y="1260475"/>
            <a:ext cx="5484813" cy="508000"/>
            <a:chOff x="1200" y="794"/>
            <a:chExt cx="3455" cy="320"/>
          </a:xfrm>
        </p:grpSpPr>
        <p:sp>
          <p:nvSpPr>
            <p:cNvPr id="10247" name="Rectangle 7" descr="栎木"/>
            <p:cNvSpPr>
              <a:spLocks noChangeArrowheads="1"/>
            </p:cNvSpPr>
            <p:nvPr/>
          </p:nvSpPr>
          <p:spPr bwMode="auto">
            <a:xfrm>
              <a:off x="1200" y="1018"/>
              <a:ext cx="3455" cy="96"/>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48" name="Group 8"/>
            <p:cNvGrpSpPr>
              <a:grpSpLocks/>
            </p:cNvGrpSpPr>
            <p:nvPr/>
          </p:nvGrpSpPr>
          <p:grpSpPr bwMode="auto">
            <a:xfrm>
              <a:off x="1440" y="794"/>
              <a:ext cx="576" cy="216"/>
              <a:chOff x="1728" y="2016"/>
              <a:chExt cx="576" cy="216"/>
            </a:xfrm>
          </p:grpSpPr>
          <p:sp>
            <p:nvSpPr>
              <p:cNvPr id="10249" name="Rectangle 9"/>
              <p:cNvSpPr>
                <a:spLocks noChangeArrowheads="1"/>
              </p:cNvSpPr>
              <p:nvPr/>
            </p:nvSpPr>
            <p:spPr bwMode="auto">
              <a:xfrm>
                <a:off x="1728" y="2016"/>
                <a:ext cx="576" cy="144"/>
              </a:xfrm>
              <a:prstGeom prst="rect">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Oval 10"/>
              <p:cNvSpPr>
                <a:spLocks noChangeArrowheads="1"/>
              </p:cNvSpPr>
              <p:nvPr/>
            </p:nvSpPr>
            <p:spPr bwMode="auto">
              <a:xfrm>
                <a:off x="1776" y="2136"/>
                <a:ext cx="96" cy="96"/>
              </a:xfrm>
              <a:prstGeom prst="ellipse">
                <a:avLst/>
              </a:prstGeom>
              <a:solidFill>
                <a:schemeClr val="bg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Oval 11"/>
              <p:cNvSpPr>
                <a:spLocks noChangeArrowheads="1"/>
              </p:cNvSpPr>
              <p:nvPr/>
            </p:nvSpPr>
            <p:spPr bwMode="auto">
              <a:xfrm>
                <a:off x="2160" y="2136"/>
                <a:ext cx="96" cy="96"/>
              </a:xfrm>
              <a:prstGeom prst="ellipse">
                <a:avLst/>
              </a:prstGeom>
              <a:solidFill>
                <a:schemeClr val="bg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252" name="Group 12"/>
          <p:cNvGrpSpPr>
            <a:grpSpLocks/>
          </p:cNvGrpSpPr>
          <p:nvPr/>
        </p:nvGrpSpPr>
        <p:grpSpPr bwMode="auto">
          <a:xfrm>
            <a:off x="1752600" y="1082675"/>
            <a:ext cx="990600" cy="519113"/>
            <a:chOff x="1104" y="2064"/>
            <a:chExt cx="624" cy="327"/>
          </a:xfrm>
        </p:grpSpPr>
        <p:sp>
          <p:nvSpPr>
            <p:cNvPr id="10253" name="Text Box 13"/>
            <p:cNvSpPr txBox="1">
              <a:spLocks noChangeArrowheads="1"/>
            </p:cNvSpPr>
            <p:nvPr/>
          </p:nvSpPr>
          <p:spPr bwMode="auto">
            <a:xfrm>
              <a:off x="1104" y="206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9900CC"/>
                  </a:solidFill>
                  <a:latin typeface="Times New Roman" pitchFamily="18" charset="0"/>
                </a:rPr>
                <a:t>F</a:t>
              </a:r>
              <a:r>
                <a:rPr kumimoji="1" lang="zh-CN" altLang="en-US" sz="2400" b="1" baseline="-25000">
                  <a:solidFill>
                    <a:srgbClr val="9900CC"/>
                  </a:solidFill>
                  <a:latin typeface="Monotype Corsiva" pitchFamily="66" charset="0"/>
                  <a:ea typeface="楷体_GB2312" pitchFamily="49" charset="-122"/>
                </a:rPr>
                <a:t>阻</a:t>
              </a:r>
            </a:p>
          </p:txBody>
        </p:sp>
        <p:sp>
          <p:nvSpPr>
            <p:cNvPr id="10254" name="Line 14"/>
            <p:cNvSpPr>
              <a:spLocks noChangeShapeType="1"/>
            </p:cNvSpPr>
            <p:nvPr/>
          </p:nvSpPr>
          <p:spPr bwMode="auto">
            <a:xfrm>
              <a:off x="1440" y="2240"/>
              <a:ext cx="288" cy="0"/>
            </a:xfrm>
            <a:prstGeom prst="line">
              <a:avLst/>
            </a:prstGeom>
            <a:noFill/>
            <a:ln w="28575">
              <a:solidFill>
                <a:srgbClr val="9900CC"/>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55" name="Group 15"/>
          <p:cNvGrpSpPr>
            <a:grpSpLocks/>
          </p:cNvGrpSpPr>
          <p:nvPr/>
        </p:nvGrpSpPr>
        <p:grpSpPr bwMode="auto">
          <a:xfrm>
            <a:off x="2743200" y="1082675"/>
            <a:ext cx="1295400" cy="519113"/>
            <a:chOff x="1728" y="2064"/>
            <a:chExt cx="816" cy="327"/>
          </a:xfrm>
        </p:grpSpPr>
        <p:sp>
          <p:nvSpPr>
            <p:cNvPr id="10256" name="Text Box 16"/>
            <p:cNvSpPr txBox="1">
              <a:spLocks noChangeArrowheads="1"/>
            </p:cNvSpPr>
            <p:nvPr/>
          </p:nvSpPr>
          <p:spPr bwMode="auto">
            <a:xfrm>
              <a:off x="2304" y="206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FF0000"/>
                  </a:solidFill>
                  <a:latin typeface="Times New Roman" pitchFamily="18" charset="0"/>
                </a:rPr>
                <a:t>F</a:t>
              </a:r>
              <a:endParaRPr kumimoji="1" lang="en-US" altLang="zh-CN" sz="2800" b="1" i="1" baseline="-25000">
                <a:solidFill>
                  <a:srgbClr val="FF0000"/>
                </a:solidFill>
                <a:latin typeface="Times New Roman" pitchFamily="18" charset="0"/>
                <a:ea typeface="楷体_GB2312" pitchFamily="49" charset="-122"/>
              </a:endParaRPr>
            </a:p>
          </p:txBody>
        </p:sp>
        <p:sp>
          <p:nvSpPr>
            <p:cNvPr id="10257" name="Line 17"/>
            <p:cNvSpPr>
              <a:spLocks noChangeShapeType="1"/>
            </p:cNvSpPr>
            <p:nvPr/>
          </p:nvSpPr>
          <p:spPr bwMode="auto">
            <a:xfrm>
              <a:off x="1728" y="2240"/>
              <a:ext cx="624"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58" name="Group 18"/>
          <p:cNvGrpSpPr>
            <a:grpSpLocks/>
          </p:cNvGrpSpPr>
          <p:nvPr/>
        </p:nvGrpSpPr>
        <p:grpSpPr bwMode="auto">
          <a:xfrm>
            <a:off x="2057400" y="4929188"/>
            <a:ext cx="5484813" cy="1344612"/>
            <a:chOff x="1296" y="3105"/>
            <a:chExt cx="3455" cy="847"/>
          </a:xfrm>
        </p:grpSpPr>
        <p:sp>
          <p:nvSpPr>
            <p:cNvPr id="10259" name="Rectangle 19" descr="白色大理石"/>
            <p:cNvSpPr>
              <a:spLocks noChangeArrowheads="1"/>
            </p:cNvSpPr>
            <p:nvPr/>
          </p:nvSpPr>
          <p:spPr bwMode="auto">
            <a:xfrm>
              <a:off x="1392" y="3328"/>
              <a:ext cx="288" cy="624"/>
            </a:xfrm>
            <a:prstGeom prst="rect">
              <a:avLst/>
            </a:prstGeom>
            <a:blipFill dpi="0" rotWithShape="1">
              <a:blip r:embed="rId3"/>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Rectangle 20" descr="栎木"/>
            <p:cNvSpPr>
              <a:spLocks noChangeArrowheads="1"/>
            </p:cNvSpPr>
            <p:nvPr/>
          </p:nvSpPr>
          <p:spPr bwMode="auto">
            <a:xfrm rot="720000">
              <a:off x="1296" y="3513"/>
              <a:ext cx="3455" cy="96"/>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61" name="Group 21"/>
            <p:cNvGrpSpPr>
              <a:grpSpLocks/>
            </p:cNvGrpSpPr>
            <p:nvPr/>
          </p:nvGrpSpPr>
          <p:grpSpPr bwMode="auto">
            <a:xfrm rot="720000">
              <a:off x="1854" y="3105"/>
              <a:ext cx="576" cy="216"/>
              <a:chOff x="1728" y="2016"/>
              <a:chExt cx="576" cy="216"/>
            </a:xfrm>
          </p:grpSpPr>
          <p:sp>
            <p:nvSpPr>
              <p:cNvPr id="10262" name="Rectangle 22"/>
              <p:cNvSpPr>
                <a:spLocks noChangeArrowheads="1"/>
              </p:cNvSpPr>
              <p:nvPr/>
            </p:nvSpPr>
            <p:spPr bwMode="auto">
              <a:xfrm>
                <a:off x="1728" y="2016"/>
                <a:ext cx="576" cy="144"/>
              </a:xfrm>
              <a:prstGeom prst="rect">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3" name="Oval 23"/>
              <p:cNvSpPr>
                <a:spLocks noChangeArrowheads="1"/>
              </p:cNvSpPr>
              <p:nvPr/>
            </p:nvSpPr>
            <p:spPr bwMode="auto">
              <a:xfrm>
                <a:off x="1776" y="2136"/>
                <a:ext cx="96" cy="96"/>
              </a:xfrm>
              <a:prstGeom prst="ellipse">
                <a:avLst/>
              </a:prstGeom>
              <a:solidFill>
                <a:schemeClr val="bg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Oval 24"/>
              <p:cNvSpPr>
                <a:spLocks noChangeArrowheads="1"/>
              </p:cNvSpPr>
              <p:nvPr/>
            </p:nvSpPr>
            <p:spPr bwMode="auto">
              <a:xfrm>
                <a:off x="2160" y="2136"/>
                <a:ext cx="96" cy="96"/>
              </a:xfrm>
              <a:prstGeom prst="ellipse">
                <a:avLst/>
              </a:prstGeom>
              <a:solidFill>
                <a:schemeClr val="bg2"/>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265" name="Group 25"/>
          <p:cNvGrpSpPr>
            <a:grpSpLocks/>
          </p:cNvGrpSpPr>
          <p:nvPr/>
        </p:nvGrpSpPr>
        <p:grpSpPr bwMode="auto">
          <a:xfrm>
            <a:off x="3443288" y="5043488"/>
            <a:ext cx="544512" cy="1509712"/>
            <a:chOff x="1817" y="3216"/>
            <a:chExt cx="343" cy="951"/>
          </a:xfrm>
        </p:grpSpPr>
        <p:sp>
          <p:nvSpPr>
            <p:cNvPr id="10266" name="Text Box 26"/>
            <p:cNvSpPr txBox="1">
              <a:spLocks noChangeArrowheads="1"/>
            </p:cNvSpPr>
            <p:nvPr/>
          </p:nvSpPr>
          <p:spPr bwMode="auto">
            <a:xfrm>
              <a:off x="1833" y="3840"/>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3333FF"/>
                  </a:solidFill>
                  <a:latin typeface="Times New Roman" pitchFamily="18" charset="0"/>
                  <a:ea typeface="楷体_GB2312" pitchFamily="49" charset="-122"/>
                </a:rPr>
                <a:t>G</a:t>
              </a:r>
            </a:p>
          </p:txBody>
        </p:sp>
        <p:sp>
          <p:nvSpPr>
            <p:cNvPr id="10267" name="Line 27"/>
            <p:cNvSpPr>
              <a:spLocks noChangeShapeType="1"/>
            </p:cNvSpPr>
            <p:nvPr/>
          </p:nvSpPr>
          <p:spPr bwMode="auto">
            <a:xfrm>
              <a:off x="1817" y="3216"/>
              <a:ext cx="0" cy="864"/>
            </a:xfrm>
            <a:prstGeom prst="line">
              <a:avLst/>
            </a:prstGeom>
            <a:noFill/>
            <a:ln w="28575">
              <a:solidFill>
                <a:srgbClr val="3333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68" name="Group 28"/>
          <p:cNvGrpSpPr>
            <a:grpSpLocks/>
          </p:cNvGrpSpPr>
          <p:nvPr/>
        </p:nvGrpSpPr>
        <p:grpSpPr bwMode="auto">
          <a:xfrm>
            <a:off x="2578100" y="4638675"/>
            <a:ext cx="852488" cy="519113"/>
            <a:chOff x="1336" y="2922"/>
            <a:chExt cx="537" cy="327"/>
          </a:xfrm>
        </p:grpSpPr>
        <p:sp>
          <p:nvSpPr>
            <p:cNvPr id="10269" name="Text Box 29"/>
            <p:cNvSpPr txBox="1">
              <a:spLocks noChangeArrowheads="1"/>
            </p:cNvSpPr>
            <p:nvPr/>
          </p:nvSpPr>
          <p:spPr bwMode="auto">
            <a:xfrm>
              <a:off x="1336" y="292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9900CC"/>
                  </a:solidFill>
                  <a:latin typeface="Times New Roman" pitchFamily="18" charset="0"/>
                </a:rPr>
                <a:t>F</a:t>
              </a:r>
              <a:r>
                <a:rPr kumimoji="1" lang="zh-CN" altLang="en-US" sz="2400" b="1" baseline="-25000">
                  <a:solidFill>
                    <a:srgbClr val="9900CC"/>
                  </a:solidFill>
                  <a:latin typeface="Monotype Corsiva" pitchFamily="66" charset="0"/>
                  <a:ea typeface="楷体_GB2312" pitchFamily="49" charset="-122"/>
                </a:rPr>
                <a:t>阻</a:t>
              </a:r>
            </a:p>
          </p:txBody>
        </p:sp>
        <p:sp>
          <p:nvSpPr>
            <p:cNvPr id="10270" name="Line 30"/>
            <p:cNvSpPr>
              <a:spLocks noChangeShapeType="1"/>
            </p:cNvSpPr>
            <p:nvPr/>
          </p:nvSpPr>
          <p:spPr bwMode="auto">
            <a:xfrm rot="720000">
              <a:off x="1674" y="3160"/>
              <a:ext cx="199" cy="0"/>
            </a:xfrm>
            <a:prstGeom prst="line">
              <a:avLst/>
            </a:prstGeom>
            <a:noFill/>
            <a:ln w="28575">
              <a:solidFill>
                <a:srgbClr val="9900CC"/>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71" name="Group 31"/>
          <p:cNvGrpSpPr>
            <a:grpSpLocks/>
          </p:cNvGrpSpPr>
          <p:nvPr/>
        </p:nvGrpSpPr>
        <p:grpSpPr bwMode="auto">
          <a:xfrm>
            <a:off x="3582988" y="3624263"/>
            <a:ext cx="685800" cy="1447800"/>
            <a:chOff x="1944" y="2274"/>
            <a:chExt cx="432" cy="912"/>
          </a:xfrm>
        </p:grpSpPr>
        <p:sp>
          <p:nvSpPr>
            <p:cNvPr id="10272" name="Text Box 32"/>
            <p:cNvSpPr txBox="1">
              <a:spLocks noChangeArrowheads="1"/>
            </p:cNvSpPr>
            <p:nvPr/>
          </p:nvSpPr>
          <p:spPr bwMode="auto">
            <a:xfrm>
              <a:off x="1992" y="227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3333FF"/>
                  </a:solidFill>
                  <a:latin typeface="Times New Roman" pitchFamily="18" charset="0"/>
                </a:rPr>
                <a:t>F</a:t>
              </a:r>
              <a:r>
                <a:rPr kumimoji="1" lang="en-US" altLang="zh-CN" sz="2400" b="1" i="1" baseline="-25000">
                  <a:solidFill>
                    <a:srgbClr val="3333FF"/>
                  </a:solidFill>
                  <a:latin typeface="Times New Roman" pitchFamily="18" charset="0"/>
                </a:rPr>
                <a:t>N</a:t>
              </a:r>
            </a:p>
          </p:txBody>
        </p:sp>
        <p:sp>
          <p:nvSpPr>
            <p:cNvPr id="10273" name="Line 33"/>
            <p:cNvSpPr>
              <a:spLocks noChangeShapeType="1"/>
            </p:cNvSpPr>
            <p:nvPr/>
          </p:nvSpPr>
          <p:spPr bwMode="auto">
            <a:xfrm rot="720000">
              <a:off x="1944" y="2361"/>
              <a:ext cx="0" cy="825"/>
            </a:xfrm>
            <a:prstGeom prst="line">
              <a:avLst/>
            </a:prstGeom>
            <a:noFill/>
            <a:ln w="28575">
              <a:solidFill>
                <a:srgbClr val="3333FF"/>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74" name="AutoShape 34"/>
          <p:cNvSpPr>
            <a:spLocks noChangeArrowheads="1"/>
          </p:cNvSpPr>
          <p:nvPr/>
        </p:nvSpPr>
        <p:spPr bwMode="auto">
          <a:xfrm>
            <a:off x="6705600" y="1082675"/>
            <a:ext cx="1981200" cy="1143000"/>
          </a:xfrm>
          <a:prstGeom prst="wedgeRoundRectCallout">
            <a:avLst>
              <a:gd name="adj1" fmla="val -51444"/>
              <a:gd name="adj2" fmla="val -78194"/>
              <a:gd name="adj3" fmla="val 16667"/>
            </a:avLst>
          </a:prstGeom>
          <a:solidFill>
            <a:srgbClr val="FFFFCC">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200" b="1">
                <a:solidFill>
                  <a:srgbClr val="FF0000"/>
                </a:solidFill>
                <a:ea typeface="楷体_GB2312" pitchFamily="49" charset="-122"/>
              </a:rPr>
              <a:t>还有摩擦力做功</a:t>
            </a:r>
          </a:p>
        </p:txBody>
      </p:sp>
      <p:grpSp>
        <p:nvGrpSpPr>
          <p:cNvPr id="10275" name="Group 35"/>
          <p:cNvGrpSpPr>
            <a:grpSpLocks/>
          </p:cNvGrpSpPr>
          <p:nvPr/>
        </p:nvGrpSpPr>
        <p:grpSpPr bwMode="auto">
          <a:xfrm>
            <a:off x="3429000" y="4953000"/>
            <a:ext cx="1257300" cy="519113"/>
            <a:chOff x="1856" y="3113"/>
            <a:chExt cx="792" cy="327"/>
          </a:xfrm>
        </p:grpSpPr>
        <p:sp>
          <p:nvSpPr>
            <p:cNvPr id="10276" name="Text Box 36"/>
            <p:cNvSpPr txBox="1">
              <a:spLocks noChangeArrowheads="1"/>
            </p:cNvSpPr>
            <p:nvPr/>
          </p:nvSpPr>
          <p:spPr bwMode="auto">
            <a:xfrm>
              <a:off x="2408" y="311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FF0000"/>
                  </a:solidFill>
                  <a:latin typeface="Times New Roman" pitchFamily="18" charset="0"/>
                </a:rPr>
                <a:t>F</a:t>
              </a:r>
              <a:endParaRPr kumimoji="1" lang="en-US" altLang="zh-CN" sz="2800" b="1" i="1" baseline="-25000">
                <a:solidFill>
                  <a:srgbClr val="FF0000"/>
                </a:solidFill>
                <a:latin typeface="Times New Roman" pitchFamily="18" charset="0"/>
                <a:ea typeface="楷体_GB2312" pitchFamily="49" charset="-122"/>
              </a:endParaRPr>
            </a:p>
          </p:txBody>
        </p:sp>
        <p:sp>
          <p:nvSpPr>
            <p:cNvPr id="10277" name="Line 37"/>
            <p:cNvSpPr>
              <a:spLocks noChangeShapeType="1"/>
            </p:cNvSpPr>
            <p:nvPr/>
          </p:nvSpPr>
          <p:spPr bwMode="auto">
            <a:xfrm rot="720000">
              <a:off x="1856" y="3240"/>
              <a:ext cx="624" cy="0"/>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78" name="Group 38"/>
          <p:cNvGrpSpPr>
            <a:grpSpLocks/>
          </p:cNvGrpSpPr>
          <p:nvPr/>
        </p:nvGrpSpPr>
        <p:grpSpPr bwMode="auto">
          <a:xfrm>
            <a:off x="2692400" y="4803775"/>
            <a:ext cx="1549400" cy="1673225"/>
            <a:chOff x="1696" y="3026"/>
            <a:chExt cx="976" cy="1054"/>
          </a:xfrm>
        </p:grpSpPr>
        <p:sp>
          <p:nvSpPr>
            <p:cNvPr id="10279" name="Line 39"/>
            <p:cNvSpPr>
              <a:spLocks noChangeShapeType="1"/>
            </p:cNvSpPr>
            <p:nvPr/>
          </p:nvSpPr>
          <p:spPr bwMode="auto">
            <a:xfrm rot="720000">
              <a:off x="2268" y="3199"/>
              <a:ext cx="0" cy="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80" name="Group 40"/>
            <p:cNvGrpSpPr>
              <a:grpSpLocks/>
            </p:cNvGrpSpPr>
            <p:nvPr/>
          </p:nvGrpSpPr>
          <p:grpSpPr bwMode="auto">
            <a:xfrm>
              <a:off x="1696" y="3168"/>
              <a:ext cx="384" cy="912"/>
              <a:chOff x="1408" y="3168"/>
              <a:chExt cx="384" cy="912"/>
            </a:xfrm>
          </p:grpSpPr>
          <p:sp>
            <p:nvSpPr>
              <p:cNvPr id="10281" name="Text Box 41"/>
              <p:cNvSpPr txBox="1">
                <a:spLocks noChangeArrowheads="1"/>
              </p:cNvSpPr>
              <p:nvPr/>
            </p:nvSpPr>
            <p:spPr bwMode="auto">
              <a:xfrm>
                <a:off x="1408" y="3753"/>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3333FF"/>
                    </a:solidFill>
                    <a:latin typeface="Times New Roman" pitchFamily="18" charset="0"/>
                  </a:rPr>
                  <a:t>F</a:t>
                </a:r>
                <a:r>
                  <a:rPr kumimoji="1" lang="en-US" altLang="zh-CN" sz="2400" b="1" i="1" baseline="-25000">
                    <a:solidFill>
                      <a:srgbClr val="3333FF"/>
                    </a:solidFill>
                    <a:latin typeface="Times New Roman" pitchFamily="18" charset="0"/>
                  </a:rPr>
                  <a:t>2</a:t>
                </a:r>
              </a:p>
            </p:txBody>
          </p:sp>
          <p:sp>
            <p:nvSpPr>
              <p:cNvPr id="10282" name="Line 42"/>
              <p:cNvSpPr>
                <a:spLocks noChangeShapeType="1"/>
              </p:cNvSpPr>
              <p:nvPr/>
            </p:nvSpPr>
            <p:spPr bwMode="auto">
              <a:xfrm rot="720000">
                <a:off x="1792" y="3168"/>
                <a:ext cx="0" cy="825"/>
              </a:xfrm>
              <a:prstGeom prst="line">
                <a:avLst/>
              </a:prstGeom>
              <a:noFill/>
              <a:ln w="28575">
                <a:solidFill>
                  <a:srgbClr val="3333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3" name="Group 43"/>
            <p:cNvGrpSpPr>
              <a:grpSpLocks/>
            </p:cNvGrpSpPr>
            <p:nvPr/>
          </p:nvGrpSpPr>
          <p:grpSpPr bwMode="auto">
            <a:xfrm>
              <a:off x="2158" y="3026"/>
              <a:ext cx="514" cy="327"/>
              <a:chOff x="1870" y="3026"/>
              <a:chExt cx="514" cy="327"/>
            </a:xfrm>
          </p:grpSpPr>
          <p:sp>
            <p:nvSpPr>
              <p:cNvPr id="10284" name="Line 44"/>
              <p:cNvSpPr>
                <a:spLocks noChangeShapeType="1"/>
              </p:cNvSpPr>
              <p:nvPr/>
            </p:nvSpPr>
            <p:spPr bwMode="auto">
              <a:xfrm rot="720000">
                <a:off x="1870" y="3203"/>
                <a:ext cx="199" cy="0"/>
              </a:xfrm>
              <a:prstGeom prst="line">
                <a:avLst/>
              </a:prstGeom>
              <a:noFill/>
              <a:ln w="28575">
                <a:solidFill>
                  <a:srgbClr val="9900CC"/>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5" name="Text Box 45"/>
              <p:cNvSpPr txBox="1">
                <a:spLocks noChangeArrowheads="1"/>
              </p:cNvSpPr>
              <p:nvPr/>
            </p:nvSpPr>
            <p:spPr bwMode="auto">
              <a:xfrm>
                <a:off x="2000" y="302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i="1">
                    <a:solidFill>
                      <a:srgbClr val="9900CC"/>
                    </a:solidFill>
                    <a:latin typeface="Times New Roman" pitchFamily="18" charset="0"/>
                  </a:rPr>
                  <a:t>F</a:t>
                </a:r>
                <a:r>
                  <a:rPr kumimoji="1" lang="en-US" altLang="zh-CN" sz="2400" b="1" i="1" baseline="-25000">
                    <a:solidFill>
                      <a:srgbClr val="9900CC"/>
                    </a:solidFill>
                    <a:latin typeface="Times New Roman" pitchFamily="18" charset="0"/>
                  </a:rPr>
                  <a:t>1</a:t>
                </a:r>
              </a:p>
            </p:txBody>
          </p:sp>
        </p:grpSp>
        <p:sp>
          <p:nvSpPr>
            <p:cNvPr id="10286" name="Line 46"/>
            <p:cNvSpPr>
              <a:spLocks noChangeShapeType="1"/>
            </p:cNvSpPr>
            <p:nvPr/>
          </p:nvSpPr>
          <p:spPr bwMode="auto">
            <a:xfrm rot="960000">
              <a:off x="1984" y="4002"/>
              <a:ext cx="19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87" name="Rectangle 47"/>
          <p:cNvSpPr>
            <a:spLocks noRot="1" noChangeArrowheads="1"/>
          </p:cNvSpPr>
          <p:nvPr/>
        </p:nvSpPr>
        <p:spPr bwMode="auto">
          <a:xfrm>
            <a:off x="152400" y="0"/>
            <a:ext cx="576263" cy="19050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思考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wipe(up)">
                                      <p:cBhvr>
                                        <p:cTn id="7" dur="1000"/>
                                        <p:tgtEl>
                                          <p:spTgt spid="10244"/>
                                        </p:tgtEl>
                                      </p:cBhvr>
                                    </p:animEffec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slide(fromBottom)">
                                      <p:cBhvr>
                                        <p:cTn id="11" dur="1000"/>
                                        <p:tgtEl>
                                          <p:spTgt spid="102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0274"/>
                                        </p:tgtEl>
                                        <p:attrNameLst>
                                          <p:attrName>style.visibility</p:attrName>
                                        </p:attrNameLst>
                                      </p:cBhvr>
                                      <p:to>
                                        <p:strVal val="visible"/>
                                      </p:to>
                                    </p:set>
                                    <p:anim calcmode="lin" valueType="num">
                                      <p:cBhvr>
                                        <p:cTn id="16" dur="500" fill="hold"/>
                                        <p:tgtEl>
                                          <p:spTgt spid="102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0274"/>
                                        </p:tgtEl>
                                        <p:attrNameLst>
                                          <p:attrName>ppt_y</p:attrName>
                                        </p:attrNameLst>
                                      </p:cBhvr>
                                      <p:tavLst>
                                        <p:tav tm="0">
                                          <p:val>
                                            <p:strVal val="#ppt_y"/>
                                          </p:val>
                                        </p:tav>
                                        <p:tav tm="100000">
                                          <p:val>
                                            <p:strVal val="#ppt_y"/>
                                          </p:val>
                                        </p:tav>
                                      </p:tavLst>
                                    </p:anim>
                                    <p:anim calcmode="lin" valueType="num">
                                      <p:cBhvr>
                                        <p:cTn id="18" dur="500" fill="hold"/>
                                        <p:tgtEl>
                                          <p:spTgt spid="102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02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02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10255"/>
                                        </p:tgtEl>
                                        <p:attrNameLst>
                                          <p:attrName>style.visibility</p:attrName>
                                        </p:attrNameLst>
                                      </p:cBhvr>
                                      <p:to>
                                        <p:strVal val="visible"/>
                                      </p:to>
                                    </p:set>
                                    <p:animEffect transition="in" filter="slide(fromLeft)">
                                      <p:cBhvr>
                                        <p:cTn id="25" dur="500"/>
                                        <p:tgtEl>
                                          <p:spTgt spid="10255"/>
                                        </p:tgtEl>
                                      </p:cBhvr>
                                    </p:animEffect>
                                  </p:childTnLst>
                                </p:cTn>
                              </p:par>
                            </p:childTnLst>
                          </p:cTn>
                        </p:par>
                        <p:par>
                          <p:cTn id="26" fill="hold" nodeType="afterGroup">
                            <p:stCondLst>
                              <p:cond delay="500"/>
                            </p:stCondLst>
                            <p:childTnLst>
                              <p:par>
                                <p:cTn id="27" presetID="12" presetClass="entr" presetSubtype="2" fill="hold" nodeType="afterEffect">
                                  <p:stCondLst>
                                    <p:cond delay="0"/>
                                  </p:stCondLst>
                                  <p:childTnLst>
                                    <p:set>
                                      <p:cBhvr>
                                        <p:cTn id="28" dur="1" fill="hold">
                                          <p:stCondLst>
                                            <p:cond delay="0"/>
                                          </p:stCondLst>
                                        </p:cTn>
                                        <p:tgtEl>
                                          <p:spTgt spid="10252"/>
                                        </p:tgtEl>
                                        <p:attrNameLst>
                                          <p:attrName>style.visibility</p:attrName>
                                        </p:attrNameLst>
                                      </p:cBhvr>
                                      <p:to>
                                        <p:strVal val="visible"/>
                                      </p:to>
                                    </p:set>
                                    <p:animEffect transition="in" filter="slide(fromRight)">
                                      <p:cBhvr>
                                        <p:cTn id="29" dur="500"/>
                                        <p:tgtEl>
                                          <p:spTgt spid="1025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242"/>
                                        </p:tgtEl>
                                        <p:attrNameLst>
                                          <p:attrName>style.visibility</p:attrName>
                                        </p:attrNameLst>
                                      </p:cBhvr>
                                      <p:to>
                                        <p:strVal val="visible"/>
                                      </p:to>
                                    </p:set>
                                    <p:animEffect transition="in" filter="wipe(up)">
                                      <p:cBhvr>
                                        <p:cTn id="34" dur="1000"/>
                                        <p:tgtEl>
                                          <p:spTgt spid="102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1" presetClass="entr" presetSubtype="0" fill="hold" grpId="0" nodeType="clickEffect">
                                  <p:stCondLst>
                                    <p:cond delay="0"/>
                                  </p:stCondLst>
                                  <p:iterate type="lt">
                                    <p:tmPct val="10000"/>
                                  </p:iterate>
                                  <p:childTnLst>
                                    <p:set>
                                      <p:cBhvr>
                                        <p:cTn id="38" dur="1" fill="hold">
                                          <p:stCondLst>
                                            <p:cond delay="0"/>
                                          </p:stCondLst>
                                        </p:cTn>
                                        <p:tgtEl>
                                          <p:spTgt spid="10245"/>
                                        </p:tgtEl>
                                        <p:attrNameLst>
                                          <p:attrName>style.visibility</p:attrName>
                                        </p:attrNameLst>
                                      </p:cBhvr>
                                      <p:to>
                                        <p:strVal val="visible"/>
                                      </p:to>
                                    </p:set>
                                    <p:anim calcmode="lin" valueType="num">
                                      <p:cBhvr>
                                        <p:cTn id="39" dur="500" fill="hold"/>
                                        <p:tgtEl>
                                          <p:spTgt spid="1024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10245"/>
                                        </p:tgtEl>
                                        <p:attrNameLst>
                                          <p:attrName>ppt_y</p:attrName>
                                        </p:attrNameLst>
                                      </p:cBhvr>
                                      <p:tavLst>
                                        <p:tav tm="0">
                                          <p:val>
                                            <p:strVal val="#ppt_y"/>
                                          </p:val>
                                        </p:tav>
                                        <p:tav tm="100000">
                                          <p:val>
                                            <p:strVal val="#ppt_y"/>
                                          </p:val>
                                        </p:tav>
                                      </p:tavLst>
                                    </p:anim>
                                    <p:anim calcmode="lin" valueType="num">
                                      <p:cBhvr>
                                        <p:cTn id="41" dur="500" fill="hold"/>
                                        <p:tgtEl>
                                          <p:spTgt spid="1024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1024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10245"/>
                                        </p:tgtEl>
                                      </p:cBhvr>
                                    </p:animEffect>
                                  </p:childTnLst>
                                </p:cTn>
                              </p:par>
                              <p:par>
                                <p:cTn id="44" presetID="10" presetClass="entr" presetSubtype="0" fill="hold" nodeType="withEffect">
                                  <p:stCondLst>
                                    <p:cond delay="0"/>
                                  </p:stCondLst>
                                  <p:childTnLst>
                                    <p:set>
                                      <p:cBhvr>
                                        <p:cTn id="45" dur="1" fill="hold">
                                          <p:stCondLst>
                                            <p:cond delay="0"/>
                                          </p:stCondLst>
                                        </p:cTn>
                                        <p:tgtEl>
                                          <p:spTgt spid="10258"/>
                                        </p:tgtEl>
                                        <p:attrNameLst>
                                          <p:attrName>style.visibility</p:attrName>
                                        </p:attrNameLst>
                                      </p:cBhvr>
                                      <p:to>
                                        <p:strVal val="visible"/>
                                      </p:to>
                                    </p:set>
                                    <p:animEffect transition="in" filter="fade">
                                      <p:cBhvr>
                                        <p:cTn id="46" dur="2000"/>
                                        <p:tgtEl>
                                          <p:spTgt spid="102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1" fill="hold" nodeType="clickEffect">
                                  <p:stCondLst>
                                    <p:cond delay="0"/>
                                  </p:stCondLst>
                                  <p:childTnLst>
                                    <p:set>
                                      <p:cBhvr>
                                        <p:cTn id="50" dur="1" fill="hold">
                                          <p:stCondLst>
                                            <p:cond delay="0"/>
                                          </p:stCondLst>
                                        </p:cTn>
                                        <p:tgtEl>
                                          <p:spTgt spid="10265"/>
                                        </p:tgtEl>
                                        <p:attrNameLst>
                                          <p:attrName>style.visibility</p:attrName>
                                        </p:attrNameLst>
                                      </p:cBhvr>
                                      <p:to>
                                        <p:strVal val="visible"/>
                                      </p:to>
                                    </p:set>
                                    <p:animEffect transition="in" filter="slide(fromTop)">
                                      <p:cBhvr>
                                        <p:cTn id="51" dur="500"/>
                                        <p:tgtEl>
                                          <p:spTgt spid="10265"/>
                                        </p:tgtEl>
                                      </p:cBhvr>
                                    </p:animEffect>
                                  </p:childTnLst>
                                </p:cTn>
                              </p:par>
                            </p:childTnLst>
                          </p:cTn>
                        </p:par>
                        <p:par>
                          <p:cTn id="52" fill="hold" nodeType="afterGroup">
                            <p:stCondLst>
                              <p:cond delay="500"/>
                            </p:stCondLst>
                            <p:childTnLst>
                              <p:par>
                                <p:cTn id="53" presetID="18" presetClass="entr" presetSubtype="3" fill="hold" nodeType="afterEffect">
                                  <p:stCondLst>
                                    <p:cond delay="0"/>
                                  </p:stCondLst>
                                  <p:childTnLst>
                                    <p:set>
                                      <p:cBhvr>
                                        <p:cTn id="54" dur="1" fill="hold">
                                          <p:stCondLst>
                                            <p:cond delay="0"/>
                                          </p:stCondLst>
                                        </p:cTn>
                                        <p:tgtEl>
                                          <p:spTgt spid="10271"/>
                                        </p:tgtEl>
                                        <p:attrNameLst>
                                          <p:attrName>style.visibility</p:attrName>
                                        </p:attrNameLst>
                                      </p:cBhvr>
                                      <p:to>
                                        <p:strVal val="visible"/>
                                      </p:to>
                                    </p:set>
                                    <p:animEffect transition="in" filter="strips(upRight)">
                                      <p:cBhvr>
                                        <p:cTn id="55" dur="500"/>
                                        <p:tgtEl>
                                          <p:spTgt spid="10271"/>
                                        </p:tgtEl>
                                      </p:cBhvr>
                                    </p:animEffect>
                                  </p:childTnLst>
                                </p:cTn>
                              </p:par>
                            </p:childTnLst>
                          </p:cTn>
                        </p:par>
                        <p:par>
                          <p:cTn id="56" fill="hold" nodeType="afterGroup">
                            <p:stCondLst>
                              <p:cond delay="1000"/>
                            </p:stCondLst>
                            <p:childTnLst>
                              <p:par>
                                <p:cTn id="57" presetID="18" presetClass="entr" presetSubtype="9" fill="hold" nodeType="afterEffect">
                                  <p:stCondLst>
                                    <p:cond delay="0"/>
                                  </p:stCondLst>
                                  <p:childTnLst>
                                    <p:set>
                                      <p:cBhvr>
                                        <p:cTn id="58" dur="1" fill="hold">
                                          <p:stCondLst>
                                            <p:cond delay="0"/>
                                          </p:stCondLst>
                                        </p:cTn>
                                        <p:tgtEl>
                                          <p:spTgt spid="10268"/>
                                        </p:tgtEl>
                                        <p:attrNameLst>
                                          <p:attrName>style.visibility</p:attrName>
                                        </p:attrNameLst>
                                      </p:cBhvr>
                                      <p:to>
                                        <p:strVal val="visible"/>
                                      </p:to>
                                    </p:set>
                                    <p:animEffect transition="in" filter="strips(upLeft)">
                                      <p:cBhvr>
                                        <p:cTn id="59" dur="500"/>
                                        <p:tgtEl>
                                          <p:spTgt spid="102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nodeType="clickEffect">
                                  <p:stCondLst>
                                    <p:cond delay="0"/>
                                  </p:stCondLst>
                                  <p:childTnLst>
                                    <p:set>
                                      <p:cBhvr>
                                        <p:cTn id="63" dur="1" fill="hold">
                                          <p:stCondLst>
                                            <p:cond delay="0"/>
                                          </p:stCondLst>
                                        </p:cTn>
                                        <p:tgtEl>
                                          <p:spTgt spid="10278"/>
                                        </p:tgtEl>
                                        <p:attrNameLst>
                                          <p:attrName>style.visibility</p:attrName>
                                        </p:attrNameLst>
                                      </p:cBhvr>
                                      <p:to>
                                        <p:strVal val="visible"/>
                                      </p:to>
                                    </p:set>
                                    <p:animEffect transition="in" filter="strips(downRight)">
                                      <p:cBhvr>
                                        <p:cTn id="64" dur="1000"/>
                                        <p:tgtEl>
                                          <p:spTgt spid="1027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6" fill="hold" nodeType="clickEffect">
                                  <p:stCondLst>
                                    <p:cond delay="0"/>
                                  </p:stCondLst>
                                  <p:childTnLst>
                                    <p:set>
                                      <p:cBhvr>
                                        <p:cTn id="68" dur="1" fill="hold">
                                          <p:stCondLst>
                                            <p:cond delay="0"/>
                                          </p:stCondLst>
                                        </p:cTn>
                                        <p:tgtEl>
                                          <p:spTgt spid="10275"/>
                                        </p:tgtEl>
                                        <p:attrNameLst>
                                          <p:attrName>style.visibility</p:attrName>
                                        </p:attrNameLst>
                                      </p:cBhvr>
                                      <p:to>
                                        <p:strVal val="visible"/>
                                      </p:to>
                                    </p:set>
                                    <p:animEffect transition="in" filter="strips(downRight)">
                                      <p:cBhvr>
                                        <p:cTn id="69" dur="500"/>
                                        <p:tgtEl>
                                          <p:spTgt spid="10275"/>
                                        </p:tgtEl>
                                      </p:cBhvr>
                                    </p:animEffect>
                                  </p:childTnLst>
                                </p:cTn>
                              </p:par>
                              <p:par>
                                <p:cTn id="70" presetID="45" presetClass="entr" presetSubtype="0" fill="hold" grpId="0" nodeType="withEffect">
                                  <p:stCondLst>
                                    <p:cond delay="0"/>
                                  </p:stCondLst>
                                  <p:iterate type="lt">
                                    <p:tmPct val="10000"/>
                                  </p:iterate>
                                  <p:childTnLst>
                                    <p:set>
                                      <p:cBhvr>
                                        <p:cTn id="71" dur="1" fill="hold">
                                          <p:stCondLst>
                                            <p:cond delay="0"/>
                                          </p:stCondLst>
                                        </p:cTn>
                                        <p:tgtEl>
                                          <p:spTgt spid="10287"/>
                                        </p:tgtEl>
                                        <p:attrNameLst>
                                          <p:attrName>style.visibility</p:attrName>
                                        </p:attrNameLst>
                                      </p:cBhvr>
                                      <p:to>
                                        <p:strVal val="visible"/>
                                      </p:to>
                                    </p:set>
                                    <p:animEffect transition="in" filter="fade">
                                      <p:cBhvr>
                                        <p:cTn id="72" dur="500"/>
                                        <p:tgtEl>
                                          <p:spTgt spid="10287"/>
                                        </p:tgtEl>
                                      </p:cBhvr>
                                    </p:animEffect>
                                    <p:anim calcmode="lin" valueType="num">
                                      <p:cBhvr>
                                        <p:cTn id="73" dur="500" fill="hold"/>
                                        <p:tgtEl>
                                          <p:spTgt spid="10287"/>
                                        </p:tgtEl>
                                        <p:attrNameLst>
                                          <p:attrName>ppt_w</p:attrName>
                                        </p:attrNameLst>
                                      </p:cBhvr>
                                      <p:tavLst>
                                        <p:tav tm="0" fmla="#ppt_w*sin(2.5*pi*$)">
                                          <p:val>
                                            <p:fltVal val="0"/>
                                          </p:val>
                                        </p:tav>
                                        <p:tav tm="100000">
                                          <p:val>
                                            <p:fltVal val="1"/>
                                          </p:val>
                                        </p:tav>
                                      </p:tavLst>
                                    </p:anim>
                                    <p:anim calcmode="lin" valueType="num">
                                      <p:cBhvr>
                                        <p:cTn id="74" dur="500" fill="hold"/>
                                        <p:tgtEl>
                                          <p:spTgt spid="10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4" grpId="0" animBg="1"/>
      <p:bldP spid="10245" grpId="0" animBg="1"/>
      <p:bldP spid="10274" grpId="0" animBg="1"/>
      <p:bldP spid="10287"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838200" y="5384800"/>
            <a:ext cx="8229600" cy="137318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onotype Corsiva" pitchFamily="66" charset="0"/>
                <a:ea typeface="楷体_GB2312" pitchFamily="49" charset="-122"/>
              </a:rPr>
              <a:t>4</a:t>
            </a:r>
            <a:r>
              <a:rPr lang="zh-CN" altLang="en-US" sz="2800" b="1">
                <a:latin typeface="Monotype Corsiva" pitchFamily="66" charset="0"/>
                <a:ea typeface="楷体_GB2312" pitchFamily="49" charset="-122"/>
              </a:rPr>
              <a:t>、在上述实验中打出的</a:t>
            </a:r>
            <a:r>
              <a:rPr lang="en-US" altLang="zh-CN" sz="2800" b="1">
                <a:latin typeface="Monotype Corsiva" pitchFamily="66" charset="0"/>
                <a:ea typeface="楷体_GB2312" pitchFamily="49" charset="-122"/>
              </a:rPr>
              <a:t>5 </a:t>
            </a:r>
            <a:r>
              <a:rPr lang="zh-CN" altLang="en-US" sz="2800" b="1">
                <a:latin typeface="Monotype Corsiva" pitchFamily="66" charset="0"/>
                <a:ea typeface="楷体_GB2312" pitchFamily="49" charset="-122"/>
              </a:rPr>
              <a:t>条纸带中，分别找出小车开始</a:t>
            </a:r>
            <a:r>
              <a:rPr lang="zh-CN" altLang="en-US" sz="2800" b="1">
                <a:solidFill>
                  <a:srgbClr val="FF0000"/>
                </a:solidFill>
                <a:latin typeface="Monotype Corsiva" pitchFamily="66" charset="0"/>
                <a:ea typeface="楷体_GB2312" pitchFamily="49" charset="-122"/>
              </a:rPr>
              <a:t>近似做匀速运动的点</a:t>
            </a:r>
            <a:r>
              <a:rPr lang="zh-CN" altLang="en-US" sz="2800" b="1">
                <a:latin typeface="Monotype Corsiva" pitchFamily="66" charset="0"/>
                <a:ea typeface="楷体_GB2312" pitchFamily="49" charset="-122"/>
              </a:rPr>
              <a:t>，并分别测出匀速运动时的速度</a:t>
            </a:r>
            <a:r>
              <a:rPr lang="en-US" altLang="zh-CN" sz="2800" b="1">
                <a:latin typeface="Monotype Corsiva" pitchFamily="66" charset="0"/>
                <a:ea typeface="楷体_GB2312" pitchFamily="49" charset="-122"/>
              </a:rPr>
              <a:t>v</a:t>
            </a:r>
            <a:r>
              <a:rPr lang="en-US" altLang="zh-CN" sz="2800" b="1" baseline="-25000">
                <a:latin typeface="Monotype Corsiva" pitchFamily="66" charset="0"/>
                <a:ea typeface="楷体_GB2312" pitchFamily="49" charset="-122"/>
              </a:rPr>
              <a:t>1 </a:t>
            </a:r>
            <a:r>
              <a:rPr lang="zh-CN" altLang="en-US" sz="2800" b="1">
                <a:latin typeface="Monotype Corsiva" pitchFamily="66" charset="0"/>
                <a:ea typeface="楷体_GB2312" pitchFamily="49" charset="-122"/>
              </a:rPr>
              <a:t>、</a:t>
            </a:r>
            <a:r>
              <a:rPr lang="en-US" altLang="zh-CN" sz="2800" b="1">
                <a:latin typeface="Monotype Corsiva" pitchFamily="66" charset="0"/>
                <a:ea typeface="楷体_GB2312" pitchFamily="49" charset="-122"/>
              </a:rPr>
              <a:t>v</a:t>
            </a:r>
            <a:r>
              <a:rPr lang="en-US" altLang="zh-CN" sz="2800" b="1" baseline="-25000">
                <a:latin typeface="Monotype Corsiva" pitchFamily="66" charset="0"/>
                <a:ea typeface="楷体_GB2312" pitchFamily="49" charset="-122"/>
              </a:rPr>
              <a:t>2 </a:t>
            </a:r>
            <a:r>
              <a:rPr lang="zh-CN" altLang="en-US" sz="2800" b="1">
                <a:latin typeface="Monotype Corsiva" pitchFamily="66" charset="0"/>
                <a:ea typeface="楷体_GB2312" pitchFamily="49" charset="-122"/>
              </a:rPr>
              <a:t>、</a:t>
            </a:r>
            <a:r>
              <a:rPr lang="en-US" altLang="zh-CN" sz="2800" b="1">
                <a:latin typeface="Monotype Corsiva" pitchFamily="66" charset="0"/>
                <a:ea typeface="楷体_GB2312" pitchFamily="49" charset="-122"/>
              </a:rPr>
              <a:t>v</a:t>
            </a:r>
            <a:r>
              <a:rPr lang="en-US" altLang="zh-CN" sz="2800" b="1" baseline="-25000">
                <a:latin typeface="Monotype Corsiva" pitchFamily="66" charset="0"/>
                <a:ea typeface="楷体_GB2312" pitchFamily="49" charset="-122"/>
              </a:rPr>
              <a:t>3 </a:t>
            </a:r>
            <a:r>
              <a:rPr lang="zh-CN" altLang="en-US" sz="2800" b="1">
                <a:latin typeface="Monotype Corsiva" pitchFamily="66" charset="0"/>
                <a:ea typeface="楷体_GB2312" pitchFamily="49" charset="-122"/>
              </a:rPr>
              <a:t>、</a:t>
            </a:r>
            <a:r>
              <a:rPr lang="en-US" altLang="zh-CN" sz="2800" b="1">
                <a:latin typeface="Monotype Corsiva" pitchFamily="66" charset="0"/>
                <a:ea typeface="楷体_GB2312" pitchFamily="49" charset="-122"/>
              </a:rPr>
              <a:t>v</a:t>
            </a:r>
            <a:r>
              <a:rPr lang="en-US" altLang="zh-CN" sz="2800" b="1" baseline="-25000">
                <a:latin typeface="Monotype Corsiva" pitchFamily="66" charset="0"/>
                <a:ea typeface="楷体_GB2312" pitchFamily="49" charset="-122"/>
              </a:rPr>
              <a:t>4 </a:t>
            </a:r>
            <a:r>
              <a:rPr lang="zh-CN" altLang="en-US" sz="2800" b="1">
                <a:latin typeface="Monotype Corsiva" pitchFamily="66" charset="0"/>
                <a:ea typeface="楷体_GB2312" pitchFamily="49" charset="-122"/>
              </a:rPr>
              <a:t>、</a:t>
            </a:r>
            <a:r>
              <a:rPr lang="en-US" altLang="zh-CN" sz="2800" b="1">
                <a:latin typeface="Monotype Corsiva" pitchFamily="66" charset="0"/>
                <a:ea typeface="楷体_GB2312" pitchFamily="49" charset="-122"/>
              </a:rPr>
              <a:t>v</a:t>
            </a:r>
            <a:r>
              <a:rPr lang="en-US" altLang="zh-CN" sz="2800" b="1" baseline="-25000">
                <a:latin typeface="Monotype Corsiva" pitchFamily="66" charset="0"/>
                <a:ea typeface="楷体_GB2312" pitchFamily="49" charset="-122"/>
              </a:rPr>
              <a:t>5 </a:t>
            </a:r>
            <a:r>
              <a:rPr lang="zh-CN" altLang="en-US" sz="2800" b="1">
                <a:latin typeface="Monotype Corsiva" pitchFamily="66" charset="0"/>
                <a:ea typeface="楷体_GB2312" pitchFamily="49" charset="-122"/>
              </a:rPr>
              <a:t>。</a:t>
            </a:r>
          </a:p>
        </p:txBody>
      </p:sp>
      <p:sp>
        <p:nvSpPr>
          <p:cNvPr id="11267" name="Rectangle 3"/>
          <p:cNvSpPr>
            <a:spLocks noChangeArrowheads="1"/>
          </p:cNvSpPr>
          <p:nvPr/>
        </p:nvSpPr>
        <p:spPr bwMode="auto">
          <a:xfrm>
            <a:off x="838200" y="3949700"/>
            <a:ext cx="8229600" cy="1373188"/>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onotype Corsiva" pitchFamily="66" charset="0"/>
                <a:ea typeface="楷体_GB2312" pitchFamily="49" charset="-122"/>
              </a:rPr>
              <a:t>3</a:t>
            </a:r>
            <a:r>
              <a:rPr lang="zh-CN" altLang="en-US" sz="2800" b="1">
                <a:latin typeface="Monotype Corsiva" pitchFamily="66" charset="0"/>
                <a:ea typeface="楷体_GB2312" pitchFamily="49" charset="-122"/>
              </a:rPr>
              <a:t>、用</a:t>
            </a:r>
            <a:r>
              <a:rPr lang="en-US" altLang="zh-CN" sz="2800" b="1">
                <a:latin typeface="Monotype Corsiva" pitchFamily="66" charset="0"/>
                <a:ea typeface="楷体_GB2312" pitchFamily="49" charset="-122"/>
              </a:rPr>
              <a:t>2 </a:t>
            </a:r>
            <a:r>
              <a:rPr lang="zh-CN" altLang="en-US" sz="2800" b="1">
                <a:latin typeface="Monotype Corsiva" pitchFamily="66" charset="0"/>
                <a:ea typeface="楷体_GB2312" pitchFamily="49" charset="-122"/>
              </a:rPr>
              <a:t>条、</a:t>
            </a:r>
            <a:r>
              <a:rPr lang="en-US" altLang="zh-CN" sz="2800" b="1">
                <a:latin typeface="Monotype Corsiva" pitchFamily="66" charset="0"/>
                <a:ea typeface="楷体_GB2312" pitchFamily="49" charset="-122"/>
              </a:rPr>
              <a:t>3 </a:t>
            </a:r>
            <a:r>
              <a:rPr lang="zh-CN" altLang="en-US" sz="2800" b="1">
                <a:latin typeface="Monotype Corsiva" pitchFamily="66" charset="0"/>
                <a:ea typeface="楷体_GB2312" pitchFamily="49" charset="-122"/>
              </a:rPr>
              <a:t>条、</a:t>
            </a:r>
            <a:r>
              <a:rPr lang="en-US" altLang="zh-CN" sz="2800" b="1">
                <a:latin typeface="Monotype Corsiva" pitchFamily="66" charset="0"/>
                <a:ea typeface="楷体_GB2312" pitchFamily="49" charset="-122"/>
              </a:rPr>
              <a:t>4 </a:t>
            </a:r>
            <a:r>
              <a:rPr lang="zh-CN" altLang="en-US" sz="2800" b="1">
                <a:latin typeface="Monotype Corsiva" pitchFamily="66" charset="0"/>
                <a:ea typeface="楷体_GB2312" pitchFamily="49" charset="-122"/>
              </a:rPr>
              <a:t>条、</a:t>
            </a:r>
            <a:r>
              <a:rPr lang="en-US" altLang="zh-CN" sz="2800" b="1">
                <a:latin typeface="Monotype Corsiva" pitchFamily="66" charset="0"/>
                <a:ea typeface="楷体_GB2312" pitchFamily="49" charset="-122"/>
              </a:rPr>
              <a:t>5 </a:t>
            </a:r>
            <a:r>
              <a:rPr lang="zh-CN" altLang="en-US" sz="2800" b="1">
                <a:latin typeface="Monotype Corsiva" pitchFamily="66" charset="0"/>
                <a:ea typeface="楷体_GB2312" pitchFamily="49" charset="-122"/>
              </a:rPr>
              <a:t>条橡皮筋分别代替</a:t>
            </a:r>
            <a:r>
              <a:rPr lang="en-US" altLang="zh-CN" sz="2800" b="1">
                <a:latin typeface="Monotype Corsiva" pitchFamily="66" charset="0"/>
                <a:ea typeface="楷体_GB2312" pitchFamily="49" charset="-122"/>
              </a:rPr>
              <a:t>1 </a:t>
            </a:r>
            <a:r>
              <a:rPr lang="zh-CN" altLang="en-US" sz="2800" b="1">
                <a:latin typeface="Monotype Corsiva" pitchFamily="66" charset="0"/>
                <a:ea typeface="楷体_GB2312" pitchFamily="49" charset="-122"/>
              </a:rPr>
              <a:t>条橡皮筋重做实验，保证</a:t>
            </a:r>
            <a:r>
              <a:rPr lang="zh-CN" altLang="en-US" sz="2800" b="1">
                <a:solidFill>
                  <a:srgbClr val="FF0000"/>
                </a:solidFill>
                <a:latin typeface="Monotype Corsiva" pitchFamily="66" charset="0"/>
                <a:ea typeface="楷体_GB2312" pitchFamily="49" charset="-122"/>
              </a:rPr>
              <a:t>每次释放小车的位置相同</a:t>
            </a:r>
            <a:r>
              <a:rPr lang="zh-CN" altLang="en-US" sz="2800" b="1">
                <a:latin typeface="Monotype Corsiva" pitchFamily="66" charset="0"/>
                <a:ea typeface="楷体_GB2312" pitchFamily="49" charset="-122"/>
              </a:rPr>
              <a:t>，即橡皮筋被拉长的长度相同。</a:t>
            </a:r>
          </a:p>
        </p:txBody>
      </p:sp>
      <p:sp>
        <p:nvSpPr>
          <p:cNvPr id="11268" name="Rectangle 4"/>
          <p:cNvSpPr>
            <a:spLocks noChangeArrowheads="1"/>
          </p:cNvSpPr>
          <p:nvPr/>
        </p:nvSpPr>
        <p:spPr bwMode="auto">
          <a:xfrm>
            <a:off x="838200" y="104775"/>
            <a:ext cx="8458200" cy="180022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onotype Corsiva" pitchFamily="66" charset="0"/>
                <a:ea typeface="楷体_GB2312" pitchFamily="49" charset="-122"/>
              </a:rPr>
              <a:t>1</a:t>
            </a:r>
            <a:r>
              <a:rPr lang="zh-CN" altLang="en-US" sz="2800" b="1">
                <a:latin typeface="Monotype Corsiva" pitchFamily="66" charset="0"/>
                <a:ea typeface="楷体_GB2312" pitchFamily="49" charset="-122"/>
              </a:rPr>
              <a:t>、将打点计时器固定在一块平板上，让纸带的一端夹在小车后端，另一端穿过打点计时器。将平板安</a:t>
            </a:r>
            <a:r>
              <a:rPr lang="zh-CN" altLang="en-US" sz="2800" b="1">
                <a:solidFill>
                  <a:srgbClr val="FF0000"/>
                </a:solidFill>
                <a:latin typeface="Monotype Corsiva" pitchFamily="66" charset="0"/>
                <a:ea typeface="楷体_GB2312" pitchFamily="49" charset="-122"/>
              </a:rPr>
              <a:t>装有打点计时器的一端适当垫高</a:t>
            </a:r>
            <a:r>
              <a:rPr lang="zh-CN" altLang="en-US" sz="2800" b="1">
                <a:latin typeface="Monotype Corsiva" pitchFamily="66" charset="0"/>
                <a:ea typeface="楷体_GB2312" pitchFamily="49" charset="-122"/>
              </a:rPr>
              <a:t>，调整高度，直至轻推小车后使小车</a:t>
            </a:r>
            <a:r>
              <a:rPr lang="zh-CN" altLang="en-US" sz="2800" b="1">
                <a:solidFill>
                  <a:srgbClr val="FF0000"/>
                </a:solidFill>
                <a:latin typeface="Monotype Corsiva" pitchFamily="66" charset="0"/>
                <a:ea typeface="楷体_GB2312" pitchFamily="49" charset="-122"/>
              </a:rPr>
              <a:t>恰能</a:t>
            </a:r>
            <a:r>
              <a:rPr lang="zh-CN" altLang="en-US" sz="2800" b="1">
                <a:latin typeface="Monotype Corsiva" pitchFamily="66" charset="0"/>
                <a:ea typeface="楷体_GB2312" pitchFamily="49" charset="-122"/>
              </a:rPr>
              <a:t>在板上</a:t>
            </a:r>
            <a:r>
              <a:rPr lang="zh-CN" altLang="en-US" sz="2800" b="1">
                <a:solidFill>
                  <a:srgbClr val="FF0000"/>
                </a:solidFill>
                <a:latin typeface="Monotype Corsiva" pitchFamily="66" charset="0"/>
                <a:ea typeface="楷体_GB2312" pitchFamily="49" charset="-122"/>
              </a:rPr>
              <a:t>做匀速直线运动</a:t>
            </a:r>
            <a:r>
              <a:rPr lang="zh-CN" altLang="en-US" sz="2800" b="1">
                <a:latin typeface="Monotype Corsiva" pitchFamily="66" charset="0"/>
                <a:ea typeface="楷体_GB2312" pitchFamily="49" charset="-122"/>
              </a:rPr>
              <a:t>为止。</a:t>
            </a:r>
          </a:p>
        </p:txBody>
      </p:sp>
      <p:sp>
        <p:nvSpPr>
          <p:cNvPr id="11269" name="Rectangle 5"/>
          <p:cNvSpPr>
            <a:spLocks noChangeArrowheads="1"/>
          </p:cNvSpPr>
          <p:nvPr/>
        </p:nvSpPr>
        <p:spPr bwMode="auto">
          <a:xfrm>
            <a:off x="838200" y="1933575"/>
            <a:ext cx="8229600" cy="1952625"/>
          </a:xfrm>
          <a:prstGeom prst="rect">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onotype Corsiva" pitchFamily="66" charset="0"/>
                <a:ea typeface="楷体_GB2312" pitchFamily="49" charset="-122"/>
              </a:rPr>
              <a:t>2</a:t>
            </a:r>
            <a:r>
              <a:rPr lang="zh-CN" altLang="en-US" sz="2800" b="1">
                <a:latin typeface="Monotype Corsiva" pitchFamily="66" charset="0"/>
                <a:ea typeface="楷体_GB2312" pitchFamily="49" charset="-122"/>
              </a:rPr>
              <a:t>、将橡皮筋固定在小车前端。拉长橡皮筋使小车位于</a:t>
            </a:r>
            <a:r>
              <a:rPr lang="zh-CN" altLang="en-US" sz="2800" b="1">
                <a:solidFill>
                  <a:srgbClr val="FF0000"/>
                </a:solidFill>
                <a:latin typeface="Monotype Corsiva" pitchFamily="66" charset="0"/>
                <a:ea typeface="楷体_GB2312" pitchFamily="49" charset="-122"/>
              </a:rPr>
              <a:t>靠近打点计时器</a:t>
            </a:r>
            <a:r>
              <a:rPr lang="zh-CN" altLang="en-US" sz="2800" b="1">
                <a:latin typeface="Monotype Corsiva" pitchFamily="66" charset="0"/>
                <a:ea typeface="楷体_GB2312" pitchFamily="49" charset="-122"/>
              </a:rPr>
              <a:t>处，</a:t>
            </a:r>
            <a:r>
              <a:rPr lang="zh-CN" altLang="en-US" sz="2800" b="1">
                <a:solidFill>
                  <a:srgbClr val="FF0000"/>
                </a:solidFill>
                <a:latin typeface="Monotype Corsiva" pitchFamily="66" charset="0"/>
                <a:ea typeface="楷体_GB2312" pitchFamily="49" charset="-122"/>
              </a:rPr>
              <a:t>记下小车位置</a:t>
            </a:r>
            <a:r>
              <a:rPr lang="zh-CN" altLang="en-US" sz="2800" b="1">
                <a:latin typeface="Monotype Corsiva" pitchFamily="66" charset="0"/>
                <a:ea typeface="楷体_GB2312" pitchFamily="49" charset="-122"/>
              </a:rPr>
              <a:t>。</a:t>
            </a:r>
            <a:r>
              <a:rPr lang="zh-CN" altLang="en-US" sz="2800" b="1">
                <a:solidFill>
                  <a:srgbClr val="FF0000"/>
                </a:solidFill>
                <a:latin typeface="Monotype Corsiva" pitchFamily="66" charset="0"/>
                <a:ea typeface="楷体_GB2312" pitchFamily="49" charset="-122"/>
              </a:rPr>
              <a:t>接通打点计时器电源</a:t>
            </a:r>
            <a:r>
              <a:rPr lang="zh-CN" altLang="en-US" sz="2800" b="1">
                <a:latin typeface="Monotype Corsiva" pitchFamily="66" charset="0"/>
                <a:ea typeface="楷体_GB2312" pitchFamily="49" charset="-122"/>
              </a:rPr>
              <a:t>，</a:t>
            </a:r>
          </a:p>
          <a:p>
            <a:r>
              <a:rPr lang="zh-CN" altLang="en-US" sz="2800" b="1">
                <a:solidFill>
                  <a:srgbClr val="FF0000"/>
                </a:solidFill>
                <a:latin typeface="Monotype Corsiva" pitchFamily="66" charset="0"/>
                <a:ea typeface="楷体_GB2312" pitchFamily="49" charset="-122"/>
              </a:rPr>
              <a:t>释放小车</a:t>
            </a:r>
            <a:r>
              <a:rPr lang="zh-CN" altLang="en-US" sz="2800" b="1">
                <a:latin typeface="Monotype Corsiva" pitchFamily="66" charset="0"/>
                <a:ea typeface="楷体_GB2312" pitchFamily="49" charset="-122"/>
              </a:rPr>
              <a:t>。</a:t>
            </a:r>
          </a:p>
          <a:p>
            <a:endParaRPr lang="en-US" altLang="zh-CN" sz="1000" b="1">
              <a:latin typeface="Monotype Corsiva" pitchFamily="66" charset="0"/>
              <a:ea typeface="楷体_GB2312" pitchFamily="49" charset="-122"/>
            </a:endParaRPr>
          </a:p>
        </p:txBody>
      </p:sp>
      <p:grpSp>
        <p:nvGrpSpPr>
          <p:cNvPr id="11270" name="Group 6"/>
          <p:cNvGrpSpPr>
            <a:grpSpLocks/>
          </p:cNvGrpSpPr>
          <p:nvPr/>
        </p:nvGrpSpPr>
        <p:grpSpPr bwMode="auto">
          <a:xfrm>
            <a:off x="4064000" y="2847975"/>
            <a:ext cx="4241800" cy="990600"/>
            <a:chOff x="2368" y="1968"/>
            <a:chExt cx="2672" cy="624"/>
          </a:xfrm>
        </p:grpSpPr>
        <p:sp>
          <p:nvSpPr>
            <p:cNvPr id="11271" name="Line 7"/>
            <p:cNvSpPr>
              <a:spLocks noChangeShapeType="1"/>
            </p:cNvSpPr>
            <p:nvPr/>
          </p:nvSpPr>
          <p:spPr bwMode="auto">
            <a:xfrm flipV="1">
              <a:off x="4481" y="1968"/>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2" name="Rectangle 8" descr="栎木"/>
            <p:cNvSpPr>
              <a:spLocks noChangeArrowheads="1"/>
            </p:cNvSpPr>
            <p:nvPr/>
          </p:nvSpPr>
          <p:spPr bwMode="auto">
            <a:xfrm>
              <a:off x="2368" y="2048"/>
              <a:ext cx="2672" cy="480"/>
            </a:xfrm>
            <a:prstGeom prst="rect">
              <a:avLst/>
            </a:prstGeom>
            <a:blipFill dpi="0" rotWithShape="1">
              <a:blip r:embed="rId2"/>
              <a:srcRect/>
              <a:tile tx="0" ty="0" sx="100000" sy="100000" flip="none" algn="tl"/>
            </a:bli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73" name="Rectangle 9"/>
          <p:cNvSpPr>
            <a:spLocks noRot="1" noChangeArrowheads="1"/>
          </p:cNvSpPr>
          <p:nvPr/>
        </p:nvSpPr>
        <p:spPr bwMode="auto">
          <a:xfrm>
            <a:off x="152400" y="0"/>
            <a:ext cx="576263" cy="243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实验过程</a:t>
            </a:r>
          </a:p>
        </p:txBody>
      </p:sp>
      <p:grpSp>
        <p:nvGrpSpPr>
          <p:cNvPr id="11274" name="Group 10"/>
          <p:cNvGrpSpPr>
            <a:grpSpLocks/>
          </p:cNvGrpSpPr>
          <p:nvPr/>
        </p:nvGrpSpPr>
        <p:grpSpPr bwMode="auto">
          <a:xfrm>
            <a:off x="6743700" y="2895600"/>
            <a:ext cx="685800" cy="900113"/>
            <a:chOff x="3360" y="2424"/>
            <a:chExt cx="432" cy="567"/>
          </a:xfrm>
        </p:grpSpPr>
        <p:sp>
          <p:nvSpPr>
            <p:cNvPr id="11275" name="Line 11"/>
            <p:cNvSpPr>
              <a:spLocks noChangeShapeType="1"/>
            </p:cNvSpPr>
            <p:nvPr/>
          </p:nvSpPr>
          <p:spPr bwMode="auto">
            <a:xfrm flipH="1">
              <a:off x="3360" y="2424"/>
              <a:ext cx="432" cy="28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12"/>
            <p:cNvSpPr>
              <a:spLocks noChangeShapeType="1"/>
            </p:cNvSpPr>
            <p:nvPr/>
          </p:nvSpPr>
          <p:spPr bwMode="auto">
            <a:xfrm flipH="1" flipV="1">
              <a:off x="3360" y="2708"/>
              <a:ext cx="432" cy="28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277" name="Group 13"/>
          <p:cNvGrpSpPr>
            <a:grpSpLocks/>
          </p:cNvGrpSpPr>
          <p:nvPr/>
        </p:nvGrpSpPr>
        <p:grpSpPr bwMode="auto">
          <a:xfrm>
            <a:off x="3352800" y="2844800"/>
            <a:ext cx="2741613" cy="762000"/>
            <a:chOff x="1969" y="1704"/>
            <a:chExt cx="1727" cy="480"/>
          </a:xfrm>
        </p:grpSpPr>
        <p:sp>
          <p:nvSpPr>
            <p:cNvPr id="11278" name="Rectangle 14"/>
            <p:cNvSpPr>
              <a:spLocks noChangeArrowheads="1"/>
            </p:cNvSpPr>
            <p:nvPr/>
          </p:nvSpPr>
          <p:spPr bwMode="auto">
            <a:xfrm>
              <a:off x="2497" y="1704"/>
              <a:ext cx="288" cy="480"/>
            </a:xfrm>
            <a:prstGeom prst="rect">
              <a:avLst/>
            </a:prstGeom>
            <a:solidFill>
              <a:schemeClr val="bg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Rectangle 15" descr="深色横线"/>
            <p:cNvSpPr>
              <a:spLocks noChangeArrowheads="1"/>
            </p:cNvSpPr>
            <p:nvPr/>
          </p:nvSpPr>
          <p:spPr bwMode="auto">
            <a:xfrm>
              <a:off x="2545" y="1728"/>
              <a:ext cx="192" cy="144"/>
            </a:xfrm>
            <a:prstGeom prst="rect">
              <a:avLst/>
            </a:prstGeom>
            <a:pattFill prst="dkHorz">
              <a:fgClr>
                <a:srgbClr val="FF9900"/>
              </a:fgClr>
              <a:bgClr>
                <a:srgbClr val="333333"/>
              </a:bgClr>
            </a:patt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0" name="Rectangle 16"/>
            <p:cNvSpPr>
              <a:spLocks noChangeArrowheads="1"/>
            </p:cNvSpPr>
            <p:nvPr/>
          </p:nvSpPr>
          <p:spPr bwMode="auto">
            <a:xfrm rot="5400000">
              <a:off x="2810" y="1154"/>
              <a:ext cx="45" cy="172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1" name="Oval 17"/>
            <p:cNvSpPr>
              <a:spLocks noChangeAspect="1" noChangeArrowheads="1"/>
            </p:cNvSpPr>
            <p:nvPr/>
          </p:nvSpPr>
          <p:spPr bwMode="auto">
            <a:xfrm>
              <a:off x="2557" y="1988"/>
              <a:ext cx="172" cy="17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282" name="Group 18"/>
            <p:cNvGrpSpPr>
              <a:grpSpLocks/>
            </p:cNvGrpSpPr>
            <p:nvPr/>
          </p:nvGrpSpPr>
          <p:grpSpPr bwMode="auto">
            <a:xfrm>
              <a:off x="2623" y="1869"/>
              <a:ext cx="34" cy="243"/>
              <a:chOff x="3518" y="1749"/>
              <a:chExt cx="34" cy="243"/>
            </a:xfrm>
          </p:grpSpPr>
          <p:sp>
            <p:nvSpPr>
              <p:cNvPr id="11283" name="Rectangle 19"/>
              <p:cNvSpPr>
                <a:spLocks noChangeArrowheads="1"/>
              </p:cNvSpPr>
              <p:nvPr/>
            </p:nvSpPr>
            <p:spPr bwMode="auto">
              <a:xfrm rot="5400000">
                <a:off x="3414" y="1858"/>
                <a:ext cx="243" cy="25"/>
              </a:xfrm>
              <a:prstGeom prst="rect">
                <a:avLst/>
              </a:prstGeom>
              <a:gradFill rotWithShape="1">
                <a:gsLst>
                  <a:gs pos="0">
                    <a:schemeClr val="tx2"/>
                  </a:gs>
                  <a:gs pos="50000">
                    <a:schemeClr val="tx2">
                      <a:gamma/>
                      <a:tint val="9412"/>
                      <a:invGamma/>
                    </a:schemeClr>
                  </a:gs>
                  <a:gs pos="100000">
                    <a:schemeClr val="tx2"/>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4" name="Oval 20"/>
              <p:cNvSpPr>
                <a:spLocks noChangeArrowheads="1"/>
              </p:cNvSpPr>
              <p:nvPr/>
            </p:nvSpPr>
            <p:spPr bwMode="auto">
              <a:xfrm rot="5400000">
                <a:off x="3518" y="1929"/>
                <a:ext cx="34" cy="34"/>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85" name="Rectangle 21"/>
            <p:cNvSpPr>
              <a:spLocks noChangeArrowheads="1"/>
            </p:cNvSpPr>
            <p:nvPr/>
          </p:nvSpPr>
          <p:spPr bwMode="auto">
            <a:xfrm>
              <a:off x="2505" y="1968"/>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6" name="Rectangle 22"/>
            <p:cNvSpPr>
              <a:spLocks noChangeArrowheads="1"/>
            </p:cNvSpPr>
            <p:nvPr/>
          </p:nvSpPr>
          <p:spPr bwMode="auto">
            <a:xfrm>
              <a:off x="2752" y="1968"/>
              <a:ext cx="25" cy="96"/>
            </a:xfrm>
            <a:prstGeom prst="rect">
              <a:avLst/>
            </a:prstGeom>
            <a:gradFill rotWithShape="1">
              <a:gsLst>
                <a:gs pos="0">
                  <a:schemeClr val="bg2">
                    <a:gamma/>
                    <a:tint val="0"/>
                    <a:invGamma/>
                  </a:schemeClr>
                </a:gs>
                <a:gs pos="100000">
                  <a:schemeClr val="bg2"/>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7" name="Group 23"/>
          <p:cNvGrpSpPr>
            <a:grpSpLocks/>
          </p:cNvGrpSpPr>
          <p:nvPr/>
        </p:nvGrpSpPr>
        <p:grpSpPr bwMode="auto">
          <a:xfrm>
            <a:off x="5994400" y="3149600"/>
            <a:ext cx="889000" cy="381000"/>
            <a:chOff x="2904" y="2568"/>
            <a:chExt cx="560" cy="240"/>
          </a:xfrm>
        </p:grpSpPr>
        <p:sp>
          <p:nvSpPr>
            <p:cNvPr id="11288" name="Text Box 24"/>
            <p:cNvSpPr txBox="1">
              <a:spLocks noChangeArrowheads="1"/>
            </p:cNvSpPr>
            <p:nvPr/>
          </p:nvSpPr>
          <p:spPr bwMode="auto">
            <a:xfrm rot="5400000">
              <a:off x="3272" y="260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latin typeface="幼圆" pitchFamily="49" charset="-122"/>
                  <a:ea typeface="幼圆" pitchFamily="49" charset="-122"/>
                </a:rPr>
                <a:t>?</a:t>
              </a:r>
            </a:p>
          </p:txBody>
        </p:sp>
        <p:sp>
          <p:nvSpPr>
            <p:cNvPr id="11289" name="Rectangle 25" descr="信纸"/>
            <p:cNvSpPr>
              <a:spLocks noChangeArrowheads="1"/>
            </p:cNvSpPr>
            <p:nvPr/>
          </p:nvSpPr>
          <p:spPr bwMode="auto">
            <a:xfrm>
              <a:off x="2904" y="2568"/>
              <a:ext cx="432" cy="240"/>
            </a:xfrm>
            <a:prstGeom prst="rect">
              <a:avLst/>
            </a:prstGeom>
            <a:blipFill dpi="0" rotWithShape="1">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endParaRPr lang="zh-CN" altLang="en-US"/>
            </a:p>
          </p:txBody>
        </p:sp>
      </p:grpSp>
      <p:grpSp>
        <p:nvGrpSpPr>
          <p:cNvPr id="11290" name="Group 26"/>
          <p:cNvGrpSpPr>
            <a:grpSpLocks/>
          </p:cNvGrpSpPr>
          <p:nvPr/>
        </p:nvGrpSpPr>
        <p:grpSpPr bwMode="auto">
          <a:xfrm>
            <a:off x="4762500" y="2895600"/>
            <a:ext cx="2667000" cy="895350"/>
            <a:chOff x="2112" y="2416"/>
            <a:chExt cx="1680" cy="564"/>
          </a:xfrm>
        </p:grpSpPr>
        <p:grpSp>
          <p:nvGrpSpPr>
            <p:cNvPr id="11291" name="Group 27"/>
            <p:cNvGrpSpPr>
              <a:grpSpLocks/>
            </p:cNvGrpSpPr>
            <p:nvPr/>
          </p:nvGrpSpPr>
          <p:grpSpPr bwMode="auto">
            <a:xfrm>
              <a:off x="2583" y="2416"/>
              <a:ext cx="1209" cy="564"/>
              <a:chOff x="3984" y="1800"/>
              <a:chExt cx="360" cy="431"/>
            </a:xfrm>
          </p:grpSpPr>
          <p:sp>
            <p:nvSpPr>
              <p:cNvPr id="11292" name="Line 28"/>
              <p:cNvSpPr>
                <a:spLocks noChangeShapeType="1"/>
              </p:cNvSpPr>
              <p:nvPr/>
            </p:nvSpPr>
            <p:spPr bwMode="auto">
              <a:xfrm flipH="1">
                <a:off x="3984" y="1800"/>
                <a:ext cx="360" cy="216"/>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Line 29"/>
              <p:cNvSpPr>
                <a:spLocks noChangeShapeType="1"/>
              </p:cNvSpPr>
              <p:nvPr/>
            </p:nvSpPr>
            <p:spPr bwMode="auto">
              <a:xfrm flipH="1" flipV="1">
                <a:off x="3984" y="2016"/>
                <a:ext cx="360" cy="215"/>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294" name="Group 30"/>
            <p:cNvGrpSpPr>
              <a:grpSpLocks/>
            </p:cNvGrpSpPr>
            <p:nvPr/>
          </p:nvGrpSpPr>
          <p:grpSpPr bwMode="auto">
            <a:xfrm>
              <a:off x="2112" y="2576"/>
              <a:ext cx="552" cy="240"/>
              <a:chOff x="2112" y="2576"/>
              <a:chExt cx="552" cy="240"/>
            </a:xfrm>
          </p:grpSpPr>
          <p:sp>
            <p:nvSpPr>
              <p:cNvPr id="11295" name="Rectangle 31"/>
              <p:cNvSpPr>
                <a:spLocks noChangeArrowheads="1"/>
              </p:cNvSpPr>
              <p:nvPr/>
            </p:nvSpPr>
            <p:spPr bwMode="auto">
              <a:xfrm>
                <a:off x="2112" y="2576"/>
                <a:ext cx="432" cy="240"/>
              </a:xfrm>
              <a:prstGeom prst="rect">
                <a:avLst/>
              </a:prstGeom>
              <a:solidFill>
                <a:srgbClr val="FFFFCC">
                  <a:alpha val="70000"/>
                </a:srgbClr>
              </a:solidFill>
              <a:ln w="19050" algn="ctr">
                <a:solidFill>
                  <a:srgbClr val="000000"/>
                </a:solidFill>
                <a:prstDash val="dash"/>
                <a:miter lim="800000"/>
                <a:headEnd/>
                <a:tailEnd/>
              </a:ln>
              <a:effectLst/>
              <a:extLst>
                <a:ext uri="{AF507438-7753-43E0-B8FC-AC1667EBCBE1}">
                  <a14:hiddenEffects xmlns:a14="http://schemas.microsoft.com/office/drawing/2010/main">
                    <a:effectLst>
                      <a:outerShdw dist="17961" dir="2700000" algn="ctr" rotWithShape="0">
                        <a:srgbClr val="000000">
                          <a:gamma/>
                          <a:shade val="60000"/>
                          <a:invGamma/>
                        </a:srgbClr>
                      </a:outerShdw>
                    </a:effectLst>
                  </a14:hiddenEffects>
                </a:ext>
              </a:extLst>
            </p:spPr>
            <p:txBody>
              <a:bodyPr wrap="none" anchor="ctr"/>
              <a:lstStyle/>
              <a:p>
                <a:endParaRPr lang="zh-CN" altLang="en-US"/>
              </a:p>
            </p:txBody>
          </p:sp>
          <p:sp>
            <p:nvSpPr>
              <p:cNvPr id="11296" name="Text Box 32"/>
              <p:cNvSpPr txBox="1">
                <a:spLocks noChangeArrowheads="1"/>
              </p:cNvSpPr>
              <p:nvPr/>
            </p:nvSpPr>
            <p:spPr bwMode="auto">
              <a:xfrm rot="5400000">
                <a:off x="2472" y="260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latin typeface="幼圆" pitchFamily="49" charset="-122"/>
                    <a:ea typeface="幼圆" pitchFamily="49" charset="-122"/>
                  </a:rPr>
                  <a:t>?</a:t>
                </a:r>
              </a:p>
            </p:txBody>
          </p:sp>
        </p:grpSp>
      </p:grpSp>
      <p:sp>
        <p:nvSpPr>
          <p:cNvPr id="11297" name="Text Box 33"/>
          <p:cNvSpPr txBox="1">
            <a:spLocks noChangeArrowheads="1"/>
          </p:cNvSpPr>
          <p:nvPr/>
        </p:nvSpPr>
        <p:spPr bwMode="auto">
          <a:xfrm>
            <a:off x="4953000" y="30813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3333FF"/>
                </a:solidFill>
                <a:latin typeface="Times New Roman" pitchFamily="18" charset="0"/>
              </a:rPr>
              <a:t>C              B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1273"/>
                                        </p:tgtEl>
                                        <p:attrNameLst>
                                          <p:attrName>style.visibility</p:attrName>
                                        </p:attrNameLst>
                                      </p:cBhvr>
                                      <p:to>
                                        <p:strVal val="visible"/>
                                      </p:to>
                                    </p:set>
                                    <p:animEffect transition="in" filter="fade">
                                      <p:cBhvr>
                                        <p:cTn id="7" dur="500"/>
                                        <p:tgtEl>
                                          <p:spTgt spid="11273"/>
                                        </p:tgtEl>
                                      </p:cBhvr>
                                    </p:animEffect>
                                    <p:anim calcmode="lin" valueType="num">
                                      <p:cBhvr>
                                        <p:cTn id="8" dur="500" fill="hold"/>
                                        <p:tgtEl>
                                          <p:spTgt spid="11273"/>
                                        </p:tgtEl>
                                        <p:attrNameLst>
                                          <p:attrName>ppt_w</p:attrName>
                                        </p:attrNameLst>
                                      </p:cBhvr>
                                      <p:tavLst>
                                        <p:tav tm="0" fmla="#ppt_w*sin(2.5*pi*$)">
                                          <p:val>
                                            <p:fltVal val="0"/>
                                          </p:val>
                                        </p:tav>
                                        <p:tav tm="100000">
                                          <p:val>
                                            <p:fltVal val="1"/>
                                          </p:val>
                                        </p:tav>
                                      </p:tavLst>
                                    </p:anim>
                                    <p:anim calcmode="lin" valueType="num">
                                      <p:cBhvr>
                                        <p:cTn id="9" dur="500" fill="hold"/>
                                        <p:tgtEl>
                                          <p:spTgt spid="11273"/>
                                        </p:tgtEl>
                                        <p:attrNameLst>
                                          <p:attrName>ppt_h</p:attrName>
                                        </p:attrNameLst>
                                      </p:cBhvr>
                                      <p:tavLst>
                                        <p:tav tm="0">
                                          <p:val>
                                            <p:strVal val="#ppt_h"/>
                                          </p:val>
                                        </p:tav>
                                        <p:tav tm="100000">
                                          <p:val>
                                            <p:strVal val="#ppt_h"/>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fade">
                                      <p:cBhvr>
                                        <p:cTn id="12" dur="2000"/>
                                        <p:tgtEl>
                                          <p:spTgt spid="11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fade">
                                      <p:cBhvr>
                                        <p:cTn id="17" dur="2000"/>
                                        <p:tgtEl>
                                          <p:spTgt spid="11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fade">
                                      <p:cBhvr>
                                        <p:cTn id="22" dur="2000"/>
                                        <p:tgtEl>
                                          <p:spTgt spid="11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277"/>
                                        </p:tgtEl>
                                        <p:attrNameLst>
                                          <p:attrName>style.visibility</p:attrName>
                                        </p:attrNameLst>
                                      </p:cBhvr>
                                      <p:to>
                                        <p:strVal val="visible"/>
                                      </p:to>
                                    </p:set>
                                    <p:animEffect transition="in" filter="fade">
                                      <p:cBhvr>
                                        <p:cTn id="27" dur="2000"/>
                                        <p:tgtEl>
                                          <p:spTgt spid="11277"/>
                                        </p:tgtEl>
                                      </p:cBhvr>
                                    </p:animEffect>
                                  </p:childTnLst>
                                </p:cTn>
                              </p:par>
                              <p:par>
                                <p:cTn id="28" presetID="22" presetClass="entr" presetSubtype="8" fill="hold" nodeType="withEffect">
                                  <p:stCondLst>
                                    <p:cond delay="0"/>
                                  </p:stCondLst>
                                  <p:childTnLst>
                                    <p:set>
                                      <p:cBhvr>
                                        <p:cTn id="29" dur="1" fill="hold">
                                          <p:stCondLst>
                                            <p:cond delay="0"/>
                                          </p:stCondLst>
                                        </p:cTn>
                                        <p:tgtEl>
                                          <p:spTgt spid="11287"/>
                                        </p:tgtEl>
                                        <p:attrNameLst>
                                          <p:attrName>style.visibility</p:attrName>
                                        </p:attrNameLst>
                                      </p:cBhvr>
                                      <p:to>
                                        <p:strVal val="visible"/>
                                      </p:to>
                                    </p:set>
                                    <p:animEffect transition="in" filter="wipe(left)">
                                      <p:cBhvr>
                                        <p:cTn id="30" dur="500"/>
                                        <p:tgtEl>
                                          <p:spTgt spid="11287"/>
                                        </p:tgtEl>
                                      </p:cBhvr>
                                    </p:animEffect>
                                  </p:childTnLst>
                                </p:cTn>
                              </p:par>
                            </p:childTnLst>
                          </p:cTn>
                        </p:par>
                        <p:par>
                          <p:cTn id="31" fill="hold" nodeType="afterGroup">
                            <p:stCondLst>
                              <p:cond delay="2000"/>
                            </p:stCondLst>
                            <p:childTnLst>
                              <p:par>
                                <p:cTn id="32" presetID="22" presetClass="entr" presetSubtype="4" fill="hold" nodeType="afterEffect">
                                  <p:stCondLst>
                                    <p:cond delay="0"/>
                                  </p:stCondLst>
                                  <p:childTnLst>
                                    <p:set>
                                      <p:cBhvr>
                                        <p:cTn id="33" dur="1" fill="hold">
                                          <p:stCondLst>
                                            <p:cond delay="0"/>
                                          </p:stCondLst>
                                        </p:cTn>
                                        <p:tgtEl>
                                          <p:spTgt spid="11274"/>
                                        </p:tgtEl>
                                        <p:attrNameLst>
                                          <p:attrName>style.visibility</p:attrName>
                                        </p:attrNameLst>
                                      </p:cBhvr>
                                      <p:to>
                                        <p:strVal val="visible"/>
                                      </p:to>
                                    </p:set>
                                    <p:animEffect transition="in" filter="wipe(down)">
                                      <p:cBhvr>
                                        <p:cTn id="34" dur="2000"/>
                                        <p:tgtEl>
                                          <p:spTgt spid="1127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11290"/>
                                        </p:tgtEl>
                                        <p:attrNameLst>
                                          <p:attrName>style.visibility</p:attrName>
                                        </p:attrNameLst>
                                      </p:cBhvr>
                                      <p:to>
                                        <p:strVal val="visible"/>
                                      </p:to>
                                    </p:set>
                                    <p:animEffect transition="in" filter="fade">
                                      <p:cBhvr>
                                        <p:cTn id="39" dur="2000"/>
                                        <p:tgtEl>
                                          <p:spTgt spid="11290"/>
                                        </p:tgtEl>
                                      </p:cBhvr>
                                    </p:animEffect>
                                  </p:childTnLst>
                                </p:cTn>
                              </p:par>
                            </p:childTnLst>
                          </p:cTn>
                        </p:par>
                        <p:par>
                          <p:cTn id="40" fill="hold" nodeType="afterGroup">
                            <p:stCondLst>
                              <p:cond delay="2000"/>
                            </p:stCondLst>
                            <p:childTnLst>
                              <p:par>
                                <p:cTn id="41" presetID="45" presetClass="entr" presetSubtype="0" fill="hold" grpId="0" nodeType="afterEffect">
                                  <p:stCondLst>
                                    <p:cond delay="0"/>
                                  </p:stCondLst>
                                  <p:iterate type="lt">
                                    <p:tmPct val="10000"/>
                                  </p:iterate>
                                  <p:childTnLst>
                                    <p:set>
                                      <p:cBhvr>
                                        <p:cTn id="42" dur="1" fill="hold">
                                          <p:stCondLst>
                                            <p:cond delay="0"/>
                                          </p:stCondLst>
                                        </p:cTn>
                                        <p:tgtEl>
                                          <p:spTgt spid="11297"/>
                                        </p:tgtEl>
                                        <p:attrNameLst>
                                          <p:attrName>style.visibility</p:attrName>
                                        </p:attrNameLst>
                                      </p:cBhvr>
                                      <p:to>
                                        <p:strVal val="visible"/>
                                      </p:to>
                                    </p:set>
                                    <p:animEffect transition="in" filter="fade">
                                      <p:cBhvr>
                                        <p:cTn id="43" dur="2000"/>
                                        <p:tgtEl>
                                          <p:spTgt spid="11297"/>
                                        </p:tgtEl>
                                      </p:cBhvr>
                                    </p:animEffect>
                                    <p:anim calcmode="lin" valueType="num">
                                      <p:cBhvr>
                                        <p:cTn id="44" dur="2000" fill="hold"/>
                                        <p:tgtEl>
                                          <p:spTgt spid="11297"/>
                                        </p:tgtEl>
                                        <p:attrNameLst>
                                          <p:attrName>ppt_w</p:attrName>
                                        </p:attrNameLst>
                                      </p:cBhvr>
                                      <p:tavLst>
                                        <p:tav tm="0" fmla="#ppt_w*sin(2.5*pi*$)">
                                          <p:val>
                                            <p:fltVal val="0"/>
                                          </p:val>
                                        </p:tav>
                                        <p:tav tm="100000">
                                          <p:val>
                                            <p:fltVal val="1"/>
                                          </p:val>
                                        </p:tav>
                                      </p:tavLst>
                                    </p:anim>
                                    <p:anim calcmode="lin" valueType="num">
                                      <p:cBhvr>
                                        <p:cTn id="45" dur="2000" fill="hold"/>
                                        <p:tgtEl>
                                          <p:spTgt spid="11297"/>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267"/>
                                        </p:tgtEl>
                                        <p:attrNameLst>
                                          <p:attrName>style.visibility</p:attrName>
                                        </p:attrNameLst>
                                      </p:cBhvr>
                                      <p:to>
                                        <p:strVal val="visible"/>
                                      </p:to>
                                    </p:set>
                                    <p:animEffect transition="in" filter="fade">
                                      <p:cBhvr>
                                        <p:cTn id="50" dur="2000"/>
                                        <p:tgtEl>
                                          <p:spTgt spid="112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66"/>
                                        </p:tgtEl>
                                        <p:attrNameLst>
                                          <p:attrName>style.visibility</p:attrName>
                                        </p:attrNameLst>
                                      </p:cBhvr>
                                      <p:to>
                                        <p:strVal val="visible"/>
                                      </p:to>
                                    </p:set>
                                    <p:animEffect transition="in" filter="fade">
                                      <p:cBhvr>
                                        <p:cTn id="55" dur="20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P spid="11269" grpId="0" animBg="1"/>
      <p:bldP spid="11273" grpId="0"/>
      <p:bldP spid="11297"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Rot="1" noChangeArrowheads="1"/>
          </p:cNvSpPr>
          <p:nvPr/>
        </p:nvSpPr>
        <p:spPr bwMode="auto">
          <a:xfrm>
            <a:off x="152400" y="152400"/>
            <a:ext cx="576263" cy="22860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p>
            <a:r>
              <a:rPr lang="zh-CN" altLang="en-US" sz="3200">
                <a:solidFill>
                  <a:srgbClr val="FF0000"/>
                </a:solidFill>
                <a:ea typeface="黑体" pitchFamily="2" charset="-122"/>
              </a:rPr>
              <a:t>数据记录</a:t>
            </a:r>
          </a:p>
        </p:txBody>
      </p:sp>
      <p:graphicFrame>
        <p:nvGraphicFramePr>
          <p:cNvPr id="12291" name="Group 3"/>
          <p:cNvGraphicFramePr>
            <a:graphicFrameLocks noGrp="1"/>
          </p:cNvGraphicFramePr>
          <p:nvPr/>
        </p:nvGraphicFramePr>
        <p:xfrm>
          <a:off x="1066800" y="1497013"/>
          <a:ext cx="7848600" cy="3367089"/>
        </p:xfrm>
        <a:graphic>
          <a:graphicData uri="http://schemas.openxmlformats.org/drawingml/2006/table">
            <a:tbl>
              <a:tblPr/>
              <a:tblGrid>
                <a:gridCol w="914400"/>
                <a:gridCol w="1295400"/>
                <a:gridCol w="914400"/>
                <a:gridCol w="1676400"/>
                <a:gridCol w="3048000"/>
              </a:tblGrid>
              <a:tr h="703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实验次数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橡皮筋做的功</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位移</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l /m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时间间隔</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t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楷体_GB2312" pitchFamily="49" charset="-122"/>
                        </a:rPr>
                        <a:t>匀速运动时的速度</a:t>
                      </a: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v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531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alpha val="8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80000"/>
                      </a:srgbClr>
                    </a:solidFill>
                  </a:tcPr>
                </a:tc>
              </a:tr>
            </a:tbl>
          </a:graphicData>
        </a:graphic>
      </p:graphicFrame>
      <p:sp>
        <p:nvSpPr>
          <p:cNvPr id="12335" name="Text Box 47"/>
          <p:cNvSpPr txBox="1">
            <a:spLocks noChangeArrowheads="1"/>
          </p:cNvSpPr>
          <p:nvPr/>
        </p:nvSpPr>
        <p:spPr bwMode="auto">
          <a:xfrm>
            <a:off x="2209800" y="404018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4W</a:t>
            </a:r>
          </a:p>
        </p:txBody>
      </p:sp>
      <p:sp>
        <p:nvSpPr>
          <p:cNvPr id="12336" name="Text Box 48"/>
          <p:cNvSpPr txBox="1">
            <a:spLocks noChangeArrowheads="1"/>
          </p:cNvSpPr>
          <p:nvPr/>
        </p:nvSpPr>
        <p:spPr bwMode="auto">
          <a:xfrm>
            <a:off x="2362200" y="246380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W</a:t>
            </a:r>
          </a:p>
        </p:txBody>
      </p:sp>
      <p:sp>
        <p:nvSpPr>
          <p:cNvPr id="12337" name="Text Box 49"/>
          <p:cNvSpPr txBox="1">
            <a:spLocks noChangeArrowheads="1"/>
          </p:cNvSpPr>
          <p:nvPr/>
        </p:nvSpPr>
        <p:spPr bwMode="auto">
          <a:xfrm>
            <a:off x="2209800" y="29845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2W</a:t>
            </a:r>
          </a:p>
        </p:txBody>
      </p:sp>
      <p:sp>
        <p:nvSpPr>
          <p:cNvPr id="12338" name="Text Box 50"/>
          <p:cNvSpPr txBox="1">
            <a:spLocks noChangeArrowheads="1"/>
          </p:cNvSpPr>
          <p:nvPr/>
        </p:nvSpPr>
        <p:spPr bwMode="auto">
          <a:xfrm>
            <a:off x="2209800" y="3506788"/>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3W</a:t>
            </a:r>
          </a:p>
        </p:txBody>
      </p:sp>
      <p:sp>
        <p:nvSpPr>
          <p:cNvPr id="12339" name="Text Box 51"/>
          <p:cNvSpPr txBox="1">
            <a:spLocks noChangeArrowheads="1"/>
          </p:cNvSpPr>
          <p:nvPr/>
        </p:nvSpPr>
        <p:spPr bwMode="auto">
          <a:xfrm>
            <a:off x="2209800" y="45593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latin typeface="Times New Roman" pitchFamily="18" charset="0"/>
              </a:rPr>
              <a:t>5W</a:t>
            </a:r>
          </a:p>
        </p:txBody>
      </p:sp>
      <p:grpSp>
        <p:nvGrpSpPr>
          <p:cNvPr id="12340" name="Group 52"/>
          <p:cNvGrpSpPr>
            <a:grpSpLocks/>
          </p:cNvGrpSpPr>
          <p:nvPr/>
        </p:nvGrpSpPr>
        <p:grpSpPr bwMode="auto">
          <a:xfrm>
            <a:off x="1295400" y="444500"/>
            <a:ext cx="7315200" cy="685800"/>
            <a:chOff x="864" y="3072"/>
            <a:chExt cx="4608" cy="432"/>
          </a:xfrm>
        </p:grpSpPr>
        <p:sp>
          <p:nvSpPr>
            <p:cNvPr id="12341" name="AutoShape 53"/>
            <p:cNvSpPr>
              <a:spLocks noChangeArrowheads="1"/>
            </p:cNvSpPr>
            <p:nvPr/>
          </p:nvSpPr>
          <p:spPr bwMode="auto">
            <a:xfrm>
              <a:off x="864" y="3072"/>
              <a:ext cx="4608" cy="432"/>
            </a:xfrm>
            <a:prstGeom prst="horizontalScroll">
              <a:avLst>
                <a:gd name="adj" fmla="val 12500"/>
              </a:avLst>
            </a:prstGeom>
            <a:solidFill>
              <a:srgbClr val="FFFFFF">
                <a:alpha val="8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2" name="Rectangle 54"/>
            <p:cNvSpPr>
              <a:spLocks noChangeArrowheads="1"/>
            </p:cNvSpPr>
            <p:nvPr/>
          </p:nvSpPr>
          <p:spPr bwMode="auto">
            <a:xfrm>
              <a:off x="1296" y="3081"/>
              <a:ext cx="37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tx2"/>
                </a:buClr>
              </a:pPr>
              <a:r>
                <a:rPr lang="en-US" altLang="zh-CN" sz="2800" b="1">
                  <a:latin typeface="Times New Roman" pitchFamily="18" charset="0"/>
                  <a:ea typeface="华文行楷" pitchFamily="2" charset="-122"/>
                </a:rPr>
                <a:t>.    .     .      .       .       .       .       .      .     .</a:t>
              </a:r>
              <a:r>
                <a:rPr lang="en-US" altLang="zh-CN" sz="2800">
                  <a:latin typeface="Times New Roman" pitchFamily="18" charset="0"/>
                  <a:ea typeface="华文行楷" pitchFamily="2" charset="-122"/>
                </a:rPr>
                <a:t>        </a:t>
              </a:r>
            </a:p>
          </p:txBody>
        </p:sp>
      </p:grpSp>
      <p:sp>
        <p:nvSpPr>
          <p:cNvPr id="12343" name="AutoShape 55"/>
          <p:cNvSpPr>
            <a:spLocks noChangeArrowheads="1"/>
          </p:cNvSpPr>
          <p:nvPr/>
        </p:nvSpPr>
        <p:spPr bwMode="auto">
          <a:xfrm>
            <a:off x="6172200" y="3733800"/>
            <a:ext cx="2895600" cy="990600"/>
          </a:xfrm>
          <a:prstGeom prst="wedgeRoundRectCallout">
            <a:avLst>
              <a:gd name="adj1" fmla="val -11019"/>
              <a:gd name="adj2" fmla="val -192306"/>
              <a:gd name="adj3" fmla="val 16667"/>
            </a:avLst>
          </a:prstGeom>
          <a:solidFill>
            <a:srgbClr val="FFFFFF">
              <a:alpha val="8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3333FF"/>
                </a:solidFill>
                <a:ea typeface="楷体_GB2312" pitchFamily="49" charset="-122"/>
              </a:rPr>
              <a:t>弹力做功刚完毕时小车的速度</a:t>
            </a:r>
          </a:p>
        </p:txBody>
      </p:sp>
      <p:sp>
        <p:nvSpPr>
          <p:cNvPr id="12344" name="Oval 56"/>
          <p:cNvSpPr>
            <a:spLocks noChangeArrowheads="1"/>
          </p:cNvSpPr>
          <p:nvPr/>
        </p:nvSpPr>
        <p:spPr bwMode="auto">
          <a:xfrm>
            <a:off x="3505200" y="609600"/>
            <a:ext cx="3276600" cy="381000"/>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45" name="AutoShape 57"/>
          <p:cNvSpPr>
            <a:spLocks noChangeArrowheads="1"/>
          </p:cNvSpPr>
          <p:nvPr/>
        </p:nvSpPr>
        <p:spPr bwMode="auto">
          <a:xfrm>
            <a:off x="5715000" y="4953000"/>
            <a:ext cx="2971800" cy="1828800"/>
          </a:xfrm>
          <a:prstGeom prst="cloudCallout">
            <a:avLst>
              <a:gd name="adj1" fmla="val -95301"/>
              <a:gd name="adj2" fmla="val -77171"/>
            </a:avLst>
          </a:prstGeom>
          <a:solidFill>
            <a:srgbClr val="FFFFCC">
              <a:alpha val="8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FF0000"/>
                </a:solidFill>
                <a:latin typeface="Times New Roman" pitchFamily="18" charset="0"/>
                <a:ea typeface="楷体_GB2312" pitchFamily="49" charset="-122"/>
              </a:rPr>
              <a:t>用什么方法处理数据比较直观</a:t>
            </a:r>
            <a:r>
              <a:rPr lang="en-US" altLang="zh-CN" sz="2800" b="1">
                <a:solidFill>
                  <a:srgbClr val="FF0000"/>
                </a:solidFill>
                <a:latin typeface="Times New Roman" pitchFamily="18" charset="0"/>
                <a:ea typeface="楷体_GB2312" pitchFamily="49" charset="-122"/>
              </a:rPr>
              <a:t>?</a:t>
            </a:r>
          </a:p>
        </p:txBody>
      </p:sp>
      <p:sp>
        <p:nvSpPr>
          <p:cNvPr id="12346" name="WordArt 58"/>
          <p:cNvSpPr>
            <a:spLocks noChangeArrowheads="1" noChangeShapeType="1" noTextEdit="1"/>
          </p:cNvSpPr>
          <p:nvPr/>
        </p:nvSpPr>
        <p:spPr bwMode="auto">
          <a:xfrm rot="-235554">
            <a:off x="3352800" y="5257800"/>
            <a:ext cx="1981200" cy="1295400"/>
          </a:xfrm>
          <a:prstGeom prst="rect">
            <a:avLst/>
          </a:prstGeom>
        </p:spPr>
        <p:txBody>
          <a:bodyPr wrap="none" fromWordArt="1">
            <a:prstTxWarp prst="textDoubleWave1">
              <a:avLst>
                <a:gd name="adj1" fmla="val 6500"/>
                <a:gd name="adj2" fmla="val 0"/>
              </a:avLst>
            </a:prstTxWarp>
          </a:bodyPr>
          <a:lstStyle/>
          <a:p>
            <a:pPr algn="ctr"/>
            <a:r>
              <a:rPr lang="zh-CN" altLang="en-US" sz="3600" kern="10" spc="-360">
                <a:ln w="12700">
                  <a:solidFill>
                    <a:srgbClr val="000099"/>
                  </a:solidFill>
                  <a:round/>
                  <a:headEnd/>
                  <a:tailEnd/>
                </a:ln>
                <a:solidFill>
                  <a:srgbClr val="33CCFF"/>
                </a:solidFill>
                <a:effectLst>
                  <a:outerShdw dist="125724" dir="18900000" algn="ctr" rotWithShape="0">
                    <a:srgbClr val="000099"/>
                  </a:outerShdw>
                </a:effectLst>
                <a:latin typeface="华文行楷"/>
                <a:ea typeface="华文行楷"/>
              </a:rPr>
              <a:t>图象法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anim calcmode="lin" valueType="num">
                                      <p:cBhvr>
                                        <p:cTn id="8" dur="500" fill="hold"/>
                                        <p:tgtEl>
                                          <p:spTgt spid="12290"/>
                                        </p:tgtEl>
                                        <p:attrNameLst>
                                          <p:attrName>ppt_w</p:attrName>
                                        </p:attrNameLst>
                                      </p:cBhvr>
                                      <p:tavLst>
                                        <p:tav tm="0" fmla="#ppt_w*sin(2.5*pi*$)">
                                          <p:val>
                                            <p:fltVal val="0"/>
                                          </p:val>
                                        </p:tav>
                                        <p:tav tm="100000">
                                          <p:val>
                                            <p:fltVal val="1"/>
                                          </p:val>
                                        </p:tav>
                                      </p:tavLst>
                                    </p:anim>
                                    <p:anim calcmode="lin" valueType="num">
                                      <p:cBhvr>
                                        <p:cTn id="9" dur="500" fill="hold"/>
                                        <p:tgtEl>
                                          <p:spTgt spid="12290"/>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20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5" presetClass="entr" presetSubtype="0" fill="hold" grpId="0" nodeType="clickEffect">
                                  <p:stCondLst>
                                    <p:cond delay="0"/>
                                  </p:stCondLst>
                                  <p:iterate type="lt">
                                    <p:tmPct val="10000"/>
                                  </p:iterate>
                                  <p:childTnLst>
                                    <p:set>
                                      <p:cBhvr>
                                        <p:cTn id="16" dur="1" fill="hold">
                                          <p:stCondLst>
                                            <p:cond delay="0"/>
                                          </p:stCondLst>
                                        </p:cTn>
                                        <p:tgtEl>
                                          <p:spTgt spid="12336"/>
                                        </p:tgtEl>
                                        <p:attrNameLst>
                                          <p:attrName>style.visibility</p:attrName>
                                        </p:attrNameLst>
                                      </p:cBhvr>
                                      <p:to>
                                        <p:strVal val="visible"/>
                                      </p:to>
                                    </p:set>
                                    <p:animEffect transition="in" filter="fade">
                                      <p:cBhvr>
                                        <p:cTn id="17" dur="1000"/>
                                        <p:tgtEl>
                                          <p:spTgt spid="12336"/>
                                        </p:tgtEl>
                                      </p:cBhvr>
                                    </p:animEffect>
                                    <p:anim calcmode="lin" valueType="num">
                                      <p:cBhvr>
                                        <p:cTn id="18" dur="1000" fill="hold"/>
                                        <p:tgtEl>
                                          <p:spTgt spid="12336"/>
                                        </p:tgtEl>
                                        <p:attrNameLst>
                                          <p:attrName>ppt_w</p:attrName>
                                        </p:attrNameLst>
                                      </p:cBhvr>
                                      <p:tavLst>
                                        <p:tav tm="0" fmla="#ppt_w*sin(2.5*pi*$)">
                                          <p:val>
                                            <p:fltVal val="0"/>
                                          </p:val>
                                        </p:tav>
                                        <p:tav tm="100000">
                                          <p:val>
                                            <p:fltVal val="1"/>
                                          </p:val>
                                        </p:tav>
                                      </p:tavLst>
                                    </p:anim>
                                    <p:anim calcmode="lin" valueType="num">
                                      <p:cBhvr>
                                        <p:cTn id="19" dur="1000" fill="hold"/>
                                        <p:tgtEl>
                                          <p:spTgt spid="12336"/>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000"/>
                            </p:stCondLst>
                            <p:childTnLst>
                              <p:par>
                                <p:cTn id="21" presetID="45" presetClass="entr" presetSubtype="0" fill="hold" grpId="0" nodeType="afterEffect">
                                  <p:stCondLst>
                                    <p:cond delay="0"/>
                                  </p:stCondLst>
                                  <p:iterate type="lt">
                                    <p:tmPct val="10000"/>
                                  </p:iterate>
                                  <p:childTnLst>
                                    <p:set>
                                      <p:cBhvr>
                                        <p:cTn id="22" dur="1" fill="hold">
                                          <p:stCondLst>
                                            <p:cond delay="0"/>
                                          </p:stCondLst>
                                        </p:cTn>
                                        <p:tgtEl>
                                          <p:spTgt spid="12337"/>
                                        </p:tgtEl>
                                        <p:attrNameLst>
                                          <p:attrName>style.visibility</p:attrName>
                                        </p:attrNameLst>
                                      </p:cBhvr>
                                      <p:to>
                                        <p:strVal val="visible"/>
                                      </p:to>
                                    </p:set>
                                    <p:animEffect transition="in" filter="fade">
                                      <p:cBhvr>
                                        <p:cTn id="23" dur="1000"/>
                                        <p:tgtEl>
                                          <p:spTgt spid="12337"/>
                                        </p:tgtEl>
                                      </p:cBhvr>
                                    </p:animEffect>
                                    <p:anim calcmode="lin" valueType="num">
                                      <p:cBhvr>
                                        <p:cTn id="24" dur="1000" fill="hold"/>
                                        <p:tgtEl>
                                          <p:spTgt spid="12337"/>
                                        </p:tgtEl>
                                        <p:attrNameLst>
                                          <p:attrName>ppt_w</p:attrName>
                                        </p:attrNameLst>
                                      </p:cBhvr>
                                      <p:tavLst>
                                        <p:tav tm="0" fmla="#ppt_w*sin(2.5*pi*$)">
                                          <p:val>
                                            <p:fltVal val="0"/>
                                          </p:val>
                                        </p:tav>
                                        <p:tav tm="100000">
                                          <p:val>
                                            <p:fltVal val="1"/>
                                          </p:val>
                                        </p:tav>
                                      </p:tavLst>
                                    </p:anim>
                                    <p:anim calcmode="lin" valueType="num">
                                      <p:cBhvr>
                                        <p:cTn id="25" dur="1000" fill="hold"/>
                                        <p:tgtEl>
                                          <p:spTgt spid="123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2100"/>
                            </p:stCondLst>
                            <p:childTnLst>
                              <p:par>
                                <p:cTn id="27" presetID="45" presetClass="entr" presetSubtype="0" fill="hold" grpId="0" nodeType="afterEffect">
                                  <p:stCondLst>
                                    <p:cond delay="0"/>
                                  </p:stCondLst>
                                  <p:iterate type="lt">
                                    <p:tmPct val="10000"/>
                                  </p:iterate>
                                  <p:childTnLst>
                                    <p:set>
                                      <p:cBhvr>
                                        <p:cTn id="28" dur="1" fill="hold">
                                          <p:stCondLst>
                                            <p:cond delay="0"/>
                                          </p:stCondLst>
                                        </p:cTn>
                                        <p:tgtEl>
                                          <p:spTgt spid="12338"/>
                                        </p:tgtEl>
                                        <p:attrNameLst>
                                          <p:attrName>style.visibility</p:attrName>
                                        </p:attrNameLst>
                                      </p:cBhvr>
                                      <p:to>
                                        <p:strVal val="visible"/>
                                      </p:to>
                                    </p:set>
                                    <p:animEffect transition="in" filter="fade">
                                      <p:cBhvr>
                                        <p:cTn id="29" dur="1000"/>
                                        <p:tgtEl>
                                          <p:spTgt spid="12338"/>
                                        </p:tgtEl>
                                      </p:cBhvr>
                                    </p:animEffect>
                                    <p:anim calcmode="lin" valueType="num">
                                      <p:cBhvr>
                                        <p:cTn id="30" dur="1000" fill="hold"/>
                                        <p:tgtEl>
                                          <p:spTgt spid="12338"/>
                                        </p:tgtEl>
                                        <p:attrNameLst>
                                          <p:attrName>ppt_w</p:attrName>
                                        </p:attrNameLst>
                                      </p:cBhvr>
                                      <p:tavLst>
                                        <p:tav tm="0" fmla="#ppt_w*sin(2.5*pi*$)">
                                          <p:val>
                                            <p:fltVal val="0"/>
                                          </p:val>
                                        </p:tav>
                                        <p:tav tm="100000">
                                          <p:val>
                                            <p:fltVal val="1"/>
                                          </p:val>
                                        </p:tav>
                                      </p:tavLst>
                                    </p:anim>
                                    <p:anim calcmode="lin" valueType="num">
                                      <p:cBhvr>
                                        <p:cTn id="31" dur="1000" fill="hold"/>
                                        <p:tgtEl>
                                          <p:spTgt spid="1233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3200"/>
                            </p:stCondLst>
                            <p:childTnLst>
                              <p:par>
                                <p:cTn id="33" presetID="45" presetClass="entr" presetSubtype="0" fill="hold" grpId="0" nodeType="afterEffect">
                                  <p:stCondLst>
                                    <p:cond delay="0"/>
                                  </p:stCondLst>
                                  <p:iterate type="lt">
                                    <p:tmPct val="10000"/>
                                  </p:iterate>
                                  <p:childTnLst>
                                    <p:set>
                                      <p:cBhvr>
                                        <p:cTn id="34" dur="1" fill="hold">
                                          <p:stCondLst>
                                            <p:cond delay="0"/>
                                          </p:stCondLst>
                                        </p:cTn>
                                        <p:tgtEl>
                                          <p:spTgt spid="12335"/>
                                        </p:tgtEl>
                                        <p:attrNameLst>
                                          <p:attrName>style.visibility</p:attrName>
                                        </p:attrNameLst>
                                      </p:cBhvr>
                                      <p:to>
                                        <p:strVal val="visible"/>
                                      </p:to>
                                    </p:set>
                                    <p:animEffect transition="in" filter="fade">
                                      <p:cBhvr>
                                        <p:cTn id="35" dur="1000"/>
                                        <p:tgtEl>
                                          <p:spTgt spid="12335"/>
                                        </p:tgtEl>
                                      </p:cBhvr>
                                    </p:animEffect>
                                    <p:anim calcmode="lin" valueType="num">
                                      <p:cBhvr>
                                        <p:cTn id="36" dur="1000" fill="hold"/>
                                        <p:tgtEl>
                                          <p:spTgt spid="12335"/>
                                        </p:tgtEl>
                                        <p:attrNameLst>
                                          <p:attrName>ppt_w</p:attrName>
                                        </p:attrNameLst>
                                      </p:cBhvr>
                                      <p:tavLst>
                                        <p:tav tm="0" fmla="#ppt_w*sin(2.5*pi*$)">
                                          <p:val>
                                            <p:fltVal val="0"/>
                                          </p:val>
                                        </p:tav>
                                        <p:tav tm="100000">
                                          <p:val>
                                            <p:fltVal val="1"/>
                                          </p:val>
                                        </p:tav>
                                      </p:tavLst>
                                    </p:anim>
                                    <p:anim calcmode="lin" valueType="num">
                                      <p:cBhvr>
                                        <p:cTn id="37" dur="1000" fill="hold"/>
                                        <p:tgtEl>
                                          <p:spTgt spid="12335"/>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4300"/>
                            </p:stCondLst>
                            <p:childTnLst>
                              <p:par>
                                <p:cTn id="39" presetID="45" presetClass="entr" presetSubtype="0" fill="hold" grpId="0" nodeType="afterEffect">
                                  <p:stCondLst>
                                    <p:cond delay="0"/>
                                  </p:stCondLst>
                                  <p:iterate type="lt">
                                    <p:tmPct val="10000"/>
                                  </p:iterate>
                                  <p:childTnLst>
                                    <p:set>
                                      <p:cBhvr>
                                        <p:cTn id="40" dur="1" fill="hold">
                                          <p:stCondLst>
                                            <p:cond delay="0"/>
                                          </p:stCondLst>
                                        </p:cTn>
                                        <p:tgtEl>
                                          <p:spTgt spid="12339"/>
                                        </p:tgtEl>
                                        <p:attrNameLst>
                                          <p:attrName>style.visibility</p:attrName>
                                        </p:attrNameLst>
                                      </p:cBhvr>
                                      <p:to>
                                        <p:strVal val="visible"/>
                                      </p:to>
                                    </p:set>
                                    <p:animEffect transition="in" filter="fade">
                                      <p:cBhvr>
                                        <p:cTn id="41" dur="1000"/>
                                        <p:tgtEl>
                                          <p:spTgt spid="12339"/>
                                        </p:tgtEl>
                                      </p:cBhvr>
                                    </p:animEffect>
                                    <p:anim calcmode="lin" valueType="num">
                                      <p:cBhvr>
                                        <p:cTn id="42" dur="1000" fill="hold"/>
                                        <p:tgtEl>
                                          <p:spTgt spid="12339"/>
                                        </p:tgtEl>
                                        <p:attrNameLst>
                                          <p:attrName>ppt_w</p:attrName>
                                        </p:attrNameLst>
                                      </p:cBhvr>
                                      <p:tavLst>
                                        <p:tav tm="0" fmla="#ppt_w*sin(2.5*pi*$)">
                                          <p:val>
                                            <p:fltVal val="0"/>
                                          </p:val>
                                        </p:tav>
                                        <p:tav tm="100000">
                                          <p:val>
                                            <p:fltVal val="1"/>
                                          </p:val>
                                        </p:tav>
                                      </p:tavLst>
                                    </p:anim>
                                    <p:anim calcmode="lin" valueType="num">
                                      <p:cBhvr>
                                        <p:cTn id="43" dur="1000" fill="hold"/>
                                        <p:tgtEl>
                                          <p:spTgt spid="12339"/>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2340"/>
                                        </p:tgtEl>
                                        <p:attrNameLst>
                                          <p:attrName>style.visibility</p:attrName>
                                        </p:attrNameLst>
                                      </p:cBhvr>
                                      <p:to>
                                        <p:strVal val="visible"/>
                                      </p:to>
                                    </p:set>
                                    <p:animEffect transition="in" filter="wipe(left)">
                                      <p:cBhvr>
                                        <p:cTn id="48" dur="1000"/>
                                        <p:tgtEl>
                                          <p:spTgt spid="1234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1" presetClass="entr" presetSubtype="0" fill="hold" grpId="0" nodeType="clickEffect">
                                  <p:stCondLst>
                                    <p:cond delay="0"/>
                                  </p:stCondLst>
                                  <p:iterate type="lt">
                                    <p:tmPct val="10000"/>
                                  </p:iterate>
                                  <p:childTnLst>
                                    <p:set>
                                      <p:cBhvr>
                                        <p:cTn id="52" dur="1" fill="hold">
                                          <p:stCondLst>
                                            <p:cond delay="0"/>
                                          </p:stCondLst>
                                        </p:cTn>
                                        <p:tgtEl>
                                          <p:spTgt spid="12343"/>
                                        </p:tgtEl>
                                        <p:attrNameLst>
                                          <p:attrName>style.visibility</p:attrName>
                                        </p:attrNameLst>
                                      </p:cBhvr>
                                      <p:to>
                                        <p:strVal val="visible"/>
                                      </p:to>
                                    </p:set>
                                    <p:anim calcmode="lin" valueType="num">
                                      <p:cBhvr>
                                        <p:cTn id="53" dur="500" fill="hold"/>
                                        <p:tgtEl>
                                          <p:spTgt spid="12343"/>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2343"/>
                                        </p:tgtEl>
                                        <p:attrNameLst>
                                          <p:attrName>ppt_y</p:attrName>
                                        </p:attrNameLst>
                                      </p:cBhvr>
                                      <p:tavLst>
                                        <p:tav tm="0">
                                          <p:val>
                                            <p:strVal val="#ppt_y"/>
                                          </p:val>
                                        </p:tav>
                                        <p:tav tm="100000">
                                          <p:val>
                                            <p:strVal val="#ppt_y"/>
                                          </p:val>
                                        </p:tav>
                                      </p:tavLst>
                                    </p:anim>
                                    <p:anim calcmode="lin" valueType="num">
                                      <p:cBhvr>
                                        <p:cTn id="55" dur="500" fill="hold"/>
                                        <p:tgtEl>
                                          <p:spTgt spid="12343"/>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2343"/>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234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2344"/>
                                        </p:tgtEl>
                                        <p:attrNameLst>
                                          <p:attrName>style.visibility</p:attrName>
                                        </p:attrNameLst>
                                      </p:cBhvr>
                                      <p:to>
                                        <p:strVal val="visible"/>
                                      </p:to>
                                    </p:set>
                                    <p:animEffect transition="in" filter="fade">
                                      <p:cBhvr>
                                        <p:cTn id="62" dur="770" decel="100000"/>
                                        <p:tgtEl>
                                          <p:spTgt spid="12344"/>
                                        </p:tgtEl>
                                      </p:cBhvr>
                                    </p:animEffect>
                                    <p:animScale>
                                      <p:cBhvr>
                                        <p:cTn id="63" dur="770" decel="100000"/>
                                        <p:tgtEl>
                                          <p:spTgt spid="12344"/>
                                        </p:tgtEl>
                                      </p:cBhvr>
                                      <p:from x="10000" y="10000"/>
                                      <p:to x="200000" y="450000"/>
                                    </p:animScale>
                                    <p:animScale>
                                      <p:cBhvr>
                                        <p:cTn id="64" dur="1230" accel="100000" fill="hold">
                                          <p:stCondLst>
                                            <p:cond delay="770"/>
                                          </p:stCondLst>
                                        </p:cTn>
                                        <p:tgtEl>
                                          <p:spTgt spid="12344"/>
                                        </p:tgtEl>
                                      </p:cBhvr>
                                      <p:from x="200000" y="450000"/>
                                      <p:to x="100000" y="100000"/>
                                    </p:animScale>
                                    <p:set>
                                      <p:cBhvr>
                                        <p:cTn id="65" dur="770" fill="hold"/>
                                        <p:tgtEl>
                                          <p:spTgt spid="12344"/>
                                        </p:tgtEl>
                                        <p:attrNameLst>
                                          <p:attrName>ppt_x</p:attrName>
                                        </p:attrNameLst>
                                      </p:cBhvr>
                                      <p:to>
                                        <p:strVal val="(0.5)"/>
                                      </p:to>
                                    </p:set>
                                    <p:anim from="(0.5)" to="(#ppt_x)" calcmode="lin" valueType="num">
                                      <p:cBhvr>
                                        <p:cTn id="66" dur="1230" accel="100000" fill="hold">
                                          <p:stCondLst>
                                            <p:cond delay="770"/>
                                          </p:stCondLst>
                                        </p:cTn>
                                        <p:tgtEl>
                                          <p:spTgt spid="12344"/>
                                        </p:tgtEl>
                                        <p:attrNameLst>
                                          <p:attrName>ppt_x</p:attrName>
                                        </p:attrNameLst>
                                      </p:cBhvr>
                                    </p:anim>
                                    <p:set>
                                      <p:cBhvr>
                                        <p:cTn id="67" dur="770" fill="hold"/>
                                        <p:tgtEl>
                                          <p:spTgt spid="12344"/>
                                        </p:tgtEl>
                                        <p:attrNameLst>
                                          <p:attrName>ppt_y</p:attrName>
                                        </p:attrNameLst>
                                      </p:cBhvr>
                                      <p:to>
                                        <p:strVal val="(#ppt_y+0.4)"/>
                                      </p:to>
                                    </p:set>
                                    <p:anim from="(#ppt_y+0.4)" to="(#ppt_y)" calcmode="lin" valueType="num">
                                      <p:cBhvr>
                                        <p:cTn id="68" dur="1230" accel="100000" fill="hold">
                                          <p:stCondLst>
                                            <p:cond delay="770"/>
                                          </p:stCondLst>
                                        </p:cTn>
                                        <p:tgtEl>
                                          <p:spTgt spid="12344"/>
                                        </p:tgtEl>
                                        <p:attrNameLst>
                                          <p:attrName>ppt_y</p:attrName>
                                        </p:attrNameLst>
                                      </p:cBhvr>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1" presetClass="entr" presetSubtype="0" fill="hold" grpId="0" nodeType="clickEffect">
                                  <p:stCondLst>
                                    <p:cond delay="0"/>
                                  </p:stCondLst>
                                  <p:iterate type="lt">
                                    <p:tmPct val="10000"/>
                                  </p:iterate>
                                  <p:childTnLst>
                                    <p:set>
                                      <p:cBhvr>
                                        <p:cTn id="72" dur="1" fill="hold">
                                          <p:stCondLst>
                                            <p:cond delay="0"/>
                                          </p:stCondLst>
                                        </p:cTn>
                                        <p:tgtEl>
                                          <p:spTgt spid="12345"/>
                                        </p:tgtEl>
                                        <p:attrNameLst>
                                          <p:attrName>style.visibility</p:attrName>
                                        </p:attrNameLst>
                                      </p:cBhvr>
                                      <p:to>
                                        <p:strVal val="visible"/>
                                      </p:to>
                                    </p:set>
                                    <p:anim calcmode="lin" valueType="num">
                                      <p:cBhvr>
                                        <p:cTn id="73" dur="500" fill="hold"/>
                                        <p:tgtEl>
                                          <p:spTgt spid="12345"/>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12345"/>
                                        </p:tgtEl>
                                        <p:attrNameLst>
                                          <p:attrName>ppt_y</p:attrName>
                                        </p:attrNameLst>
                                      </p:cBhvr>
                                      <p:tavLst>
                                        <p:tav tm="0">
                                          <p:val>
                                            <p:strVal val="#ppt_y"/>
                                          </p:val>
                                        </p:tav>
                                        <p:tav tm="100000">
                                          <p:val>
                                            <p:strVal val="#ppt_y"/>
                                          </p:val>
                                        </p:tav>
                                      </p:tavLst>
                                    </p:anim>
                                    <p:anim calcmode="lin" valueType="num">
                                      <p:cBhvr>
                                        <p:cTn id="75" dur="500" fill="hold"/>
                                        <p:tgtEl>
                                          <p:spTgt spid="12345"/>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12345"/>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1234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346"/>
                                        </p:tgtEl>
                                        <p:attrNameLst>
                                          <p:attrName>style.visibility</p:attrName>
                                        </p:attrNameLst>
                                      </p:cBhvr>
                                      <p:to>
                                        <p:strVal val="visible"/>
                                      </p:to>
                                    </p:set>
                                    <p:animEffect transition="in" filter="fade">
                                      <p:cBhvr>
                                        <p:cTn id="82" dur="2000"/>
                                        <p:tgtEl>
                                          <p:spTgt spid="1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335" grpId="0"/>
      <p:bldP spid="12336" grpId="0"/>
      <p:bldP spid="12337" grpId="0"/>
      <p:bldP spid="12338" grpId="0"/>
      <p:bldP spid="12339" grpId="0"/>
      <p:bldP spid="12343" grpId="0" animBg="1"/>
      <p:bldP spid="12344" grpId="0" animBg="1"/>
      <p:bldP spid="12345" grpId="0" animBg="1"/>
      <p:bldP spid="12346" grpId="0" animBg="1"/>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10</TotalTime>
  <Words>736</Words>
  <Application>Microsoft Office PowerPoint</Application>
  <PresentationFormat>全屏显示(4:3)</PresentationFormat>
  <Paragraphs>150</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 2</vt:lpstr>
      <vt:lpstr>Wingdings</vt:lpstr>
      <vt:lpstr>黑体</vt:lpstr>
      <vt:lpstr>楷体_GB2312</vt:lpstr>
      <vt:lpstr>Times New Roman</vt:lpstr>
      <vt:lpstr>幼圆</vt:lpstr>
      <vt:lpstr>Monotype Corsiva</vt:lpstr>
      <vt:lpstr>华文行楷</vt:lpstr>
      <vt:lpstr>隶书</vt:lpstr>
      <vt:lpstr>砖雕艺术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9</cp:revision>
  <cp:lastPrinted>1601-01-01T00:00:00Z</cp:lastPrinted>
  <dcterms:created xsi:type="dcterms:W3CDTF">1601-01-01T00:00:00Z</dcterms:created>
  <dcterms:modified xsi:type="dcterms:W3CDTF">2014-09-18T06:04:59Z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