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9"/>
  </p:notesMasterIdLst>
  <p:sldIdLst>
    <p:sldId id="274" r:id="rId2"/>
    <p:sldId id="256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1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4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4" Type="http://schemas.openxmlformats.org/officeDocument/2006/relationships/image" Target="../media/image1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6148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D3545DB-EFDC-4A4B-ABB6-753AD9EA195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799914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6F0E82-29C4-4614-B54B-4DA6B9843871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717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26627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 2" pitchFamily="18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26629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890B2858-9BBB-4177-9771-B127D671889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AAB46E-78FF-46B5-8386-44A517832EB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92087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7188" y="228600"/>
            <a:ext cx="2135187" cy="58705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5" y="228600"/>
            <a:ext cx="6253163" cy="58705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4B42FE-169F-4E73-BF7A-32AF2733C77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72954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01625" y="1600200"/>
            <a:ext cx="4194175" cy="44989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194175" cy="44989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301625" y="6245225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fld id="{8F3A4876-307F-405E-8A18-12779C0E8D1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64687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42CD53-BFC8-4930-B72C-D7CDA5060DC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24643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601A4E-71A0-4137-A820-AD8FFD37854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87559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1625" y="1600200"/>
            <a:ext cx="4194175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194175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17D685-4060-4715-B3EE-0EF6C4B9E89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64031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E27237-5B03-4886-8F9B-05AD345242E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40466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52A0F9-FC4C-482C-A201-7CF4C346E15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4840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093CAD-4B8C-4389-9FB7-C2A57FE122D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77820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77B52B-ED16-4EF8-9352-971B7007938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8273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93B577-08E5-441B-8FC2-7F00307DC85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69310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5603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B8F228E-3F29-4FBA-975C-5977062FA86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 2" pitchFamily="18" charset="2"/>
        <a:buChar char="¡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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 2" pitchFamily="18" charset="2"/>
        <a:buChar char="¡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90000"/>
        <a:buFont typeface="Wingdings" pitchFamily="2" charset="2"/>
        <a:buChar char="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5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3" Type="http://schemas.openxmlformats.org/officeDocument/2006/relationships/image" Target="../media/image13.jpeg"/><Relationship Id="rId7" Type="http://schemas.openxmlformats.org/officeDocument/2006/relationships/image" Target="../media/image1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2.bin"/><Relationship Id="rId11" Type="http://schemas.openxmlformats.org/officeDocument/2006/relationships/image" Target="../media/image17.wmf"/><Relationship Id="rId5" Type="http://schemas.openxmlformats.org/officeDocument/2006/relationships/image" Target="../media/image14.wmf"/><Relationship Id="rId10" Type="http://schemas.openxmlformats.org/officeDocument/2006/relationships/oleObject" Target="../embeddings/oleObject14.bin"/><Relationship Id="rId4" Type="http://schemas.openxmlformats.org/officeDocument/2006/relationships/oleObject" Target="../embeddings/oleObject11.bin"/><Relationship Id="rId9" Type="http://schemas.openxmlformats.org/officeDocument/2006/relationships/image" Target="../media/image16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5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19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image" Target="../media/image8.jpeg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3.bin"/><Relationship Id="rId9" Type="http://schemas.openxmlformats.org/officeDocument/2006/relationships/image" Target="../media/image7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0.wmf"/><Relationship Id="rId11" Type="http://schemas.openxmlformats.org/officeDocument/2006/relationships/image" Target="../media/image8.jpeg"/><Relationship Id="rId5" Type="http://schemas.openxmlformats.org/officeDocument/2006/relationships/oleObject" Target="../embeddings/oleObject7.bin"/><Relationship Id="rId10" Type="http://schemas.openxmlformats.org/officeDocument/2006/relationships/image" Target="../media/image12.wmf"/><Relationship Id="rId4" Type="http://schemas.openxmlformats.org/officeDocument/2006/relationships/image" Target="../media/image9.wmf"/><Relationship Id="rId9" Type="http://schemas.openxmlformats.org/officeDocument/2006/relationships/oleObject" Target="../embeddings/oleObject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1143000" y="4924425"/>
            <a:ext cx="6889750" cy="1433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4800">
                <a:solidFill>
                  <a:srgbClr val="003399"/>
                </a:solidFill>
                <a:latin typeface="隶书" pitchFamily="49" charset="-122"/>
                <a:ea typeface="隶书" pitchFamily="49" charset="-122"/>
              </a:rPr>
              <a:t>第七章  机械能守恒定律</a:t>
            </a:r>
            <a:endParaRPr lang="zh-CN" altLang="en-US" sz="4000">
              <a:solidFill>
                <a:srgbClr val="003399"/>
              </a:solidFill>
              <a:latin typeface="隶书" pitchFamily="49" charset="-122"/>
              <a:ea typeface="隶书" pitchFamily="49" charset="-122"/>
            </a:endParaRPr>
          </a:p>
          <a:p>
            <a:pPr algn="ctr"/>
            <a:r>
              <a:rPr lang="zh-CN" altLang="en-US" sz="4000">
                <a:solidFill>
                  <a:srgbClr val="003399"/>
                </a:solidFill>
                <a:latin typeface="隶书" pitchFamily="49" charset="-122"/>
                <a:ea typeface="隶书" pitchFamily="49" charset="-122"/>
              </a:rPr>
              <a:t>第七节  动能和动能定理</a:t>
            </a:r>
          </a:p>
        </p:txBody>
      </p:sp>
      <p:sp>
        <p:nvSpPr>
          <p:cNvPr id="30725" name="Text Box 5"/>
          <p:cNvSpPr txBox="1">
            <a:spLocks noChangeArrowheads="1"/>
          </p:cNvSpPr>
          <p:nvPr/>
        </p:nvSpPr>
        <p:spPr bwMode="auto">
          <a:xfrm>
            <a:off x="533400" y="1371600"/>
            <a:ext cx="2590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003399"/>
                </a:solidFill>
              </a:rPr>
              <a:t>人教版必修</a:t>
            </a:r>
            <a:r>
              <a:rPr lang="en-US" altLang="zh-CN" b="1">
                <a:solidFill>
                  <a:srgbClr val="003399"/>
                </a:solidFill>
              </a:rPr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solidFill>
                  <a:srgbClr val="FF0000"/>
                </a:solidFill>
              </a:rPr>
              <a:t>延伸思考</a:t>
            </a:r>
          </a:p>
        </p:txBody>
      </p:sp>
      <p:sp>
        <p:nvSpPr>
          <p:cNvPr id="17411" name="Rectangle 3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538163" y="1827213"/>
            <a:ext cx="8143875" cy="3635375"/>
          </a:xfrm>
        </p:spPr>
        <p:txBody>
          <a:bodyPr/>
          <a:lstStyle/>
          <a:p>
            <a:r>
              <a:rPr lang="zh-CN" altLang="en-US" sz="2800" b="1"/>
              <a:t>若该飞机经过翻山越岭，跋山涉水，终于来到了咱们龙二高上空，并打算在咱们二高的跑道上降落，若飞机质量仍是</a:t>
            </a:r>
          </a:p>
          <a:p>
            <a:r>
              <a:rPr lang="zh-CN" altLang="en-US" sz="2800" b="1"/>
              <a:t>飞机所受平均阻力是飞机自身重量的</a:t>
            </a:r>
            <a:r>
              <a:rPr lang="en-US" altLang="zh-CN" sz="2800" b="1"/>
              <a:t>0.2</a:t>
            </a:r>
            <a:r>
              <a:rPr lang="zh-CN" altLang="en-US" sz="2800" b="1"/>
              <a:t>倍，飞机降落到跑道上时的速度为</a:t>
            </a:r>
            <a:r>
              <a:rPr lang="en-US" altLang="zh-CN" sz="2800" b="1"/>
              <a:t>100m\s</a:t>
            </a:r>
            <a:r>
              <a:rPr lang="zh-CN" altLang="en-US" sz="2800" b="1"/>
              <a:t>，若校长请你来设计这条跑道，那么这条跑道至少要多长，才能保证飞机不滑出跑道？</a:t>
            </a:r>
          </a:p>
        </p:txBody>
      </p:sp>
      <p:graphicFrame>
        <p:nvGraphicFramePr>
          <p:cNvPr id="17412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5375275" y="2667000"/>
          <a:ext cx="3467100" cy="655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4" name="Microsoft 公式 3.0" r:id="rId3" imgW="1002960" imgH="228600" progId="Equation.3">
                  <p:embed/>
                </p:oleObj>
              </mc:Choice>
              <mc:Fallback>
                <p:oleObj name="Microsoft 公式 3.0" r:id="rId3" imgW="100296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5275" y="2667000"/>
                        <a:ext cx="3467100" cy="655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107950" y="44450"/>
            <a:ext cx="8713788" cy="301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kumimoji="1" lang="en-US" altLang="zh-CN" sz="3200" b="1">
              <a:latin typeface="仿宋_GB2312" pitchFamily="49" charset="-122"/>
              <a:ea typeface="仿宋_GB2312" pitchFamily="49" charset="-122"/>
            </a:endParaRPr>
          </a:p>
          <a:p>
            <a:r>
              <a:rPr kumimoji="1" lang="zh-CN" altLang="en-US" sz="3200" b="1">
                <a:latin typeface="仿宋_GB2312" pitchFamily="49" charset="-122"/>
                <a:ea typeface="仿宋_GB2312" pitchFamily="49" charset="-122"/>
              </a:rPr>
              <a:t>例</a:t>
            </a:r>
            <a:r>
              <a:rPr kumimoji="1" lang="en-US" altLang="zh-CN" sz="3200" b="1">
                <a:latin typeface="仿宋_GB2312" pitchFamily="49" charset="-122"/>
                <a:ea typeface="仿宋_GB2312" pitchFamily="49" charset="-122"/>
              </a:rPr>
              <a:t>2</a:t>
            </a:r>
            <a:r>
              <a:rPr kumimoji="1" lang="zh-CN" altLang="en-US" sz="3200" b="1">
                <a:latin typeface="仿宋_GB2312" pitchFamily="49" charset="-122"/>
                <a:ea typeface="仿宋_GB2312" pitchFamily="49" charset="-122"/>
              </a:rPr>
              <a:t>、如图所示，物体从高为</a:t>
            </a:r>
            <a:r>
              <a:rPr kumimoji="1" lang="en-US" altLang="zh-CN" sz="3200" b="1">
                <a:latin typeface="仿宋_GB2312" pitchFamily="49" charset="-122"/>
                <a:ea typeface="仿宋_GB2312" pitchFamily="49" charset="-122"/>
              </a:rPr>
              <a:t>h</a:t>
            </a:r>
            <a:r>
              <a:rPr kumimoji="1" lang="zh-CN" altLang="en-US" sz="3200" b="1">
                <a:latin typeface="仿宋_GB2312" pitchFamily="49" charset="-122"/>
                <a:ea typeface="仿宋_GB2312" pitchFamily="49" charset="-122"/>
              </a:rPr>
              <a:t>的斜面体的顶端</a:t>
            </a:r>
            <a:r>
              <a:rPr kumimoji="1" lang="en-US" altLang="zh-CN" sz="3200" b="1">
                <a:latin typeface="仿宋_GB2312" pitchFamily="49" charset="-122"/>
                <a:ea typeface="仿宋_GB2312" pitchFamily="49" charset="-122"/>
              </a:rPr>
              <a:t>A</a:t>
            </a:r>
            <a:r>
              <a:rPr kumimoji="1" lang="zh-CN" altLang="en-US" sz="3200" b="1">
                <a:latin typeface="仿宋_GB2312" pitchFamily="49" charset="-122"/>
                <a:ea typeface="仿宋_GB2312" pitchFamily="49" charset="-122"/>
              </a:rPr>
              <a:t>由静止开始滑下，滑到水平面上的</a:t>
            </a:r>
            <a:r>
              <a:rPr kumimoji="1" lang="en-US" altLang="zh-CN" sz="3200" b="1">
                <a:latin typeface="仿宋_GB2312" pitchFamily="49" charset="-122"/>
                <a:ea typeface="仿宋_GB2312" pitchFamily="49" charset="-122"/>
              </a:rPr>
              <a:t>B</a:t>
            </a:r>
            <a:r>
              <a:rPr kumimoji="1" lang="zh-CN" altLang="en-US" sz="3200" b="1">
                <a:latin typeface="仿宋_GB2312" pitchFamily="49" charset="-122"/>
                <a:ea typeface="仿宋_GB2312" pitchFamily="49" charset="-122"/>
              </a:rPr>
              <a:t>点静止，</a:t>
            </a:r>
            <a:r>
              <a:rPr kumimoji="1" lang="en-US" altLang="zh-CN" sz="3200" b="1">
                <a:latin typeface="仿宋_GB2312" pitchFamily="49" charset="-122"/>
                <a:ea typeface="仿宋_GB2312" pitchFamily="49" charset="-122"/>
              </a:rPr>
              <a:t>A</a:t>
            </a:r>
            <a:r>
              <a:rPr kumimoji="1" lang="zh-CN" altLang="en-US" sz="3200" b="1">
                <a:latin typeface="仿宋_GB2312" pitchFamily="49" charset="-122"/>
                <a:ea typeface="仿宋_GB2312" pitchFamily="49" charset="-122"/>
              </a:rPr>
              <a:t>到</a:t>
            </a:r>
            <a:r>
              <a:rPr kumimoji="1" lang="en-US" altLang="zh-CN" sz="3200" b="1">
                <a:latin typeface="仿宋_GB2312" pitchFamily="49" charset="-122"/>
                <a:ea typeface="仿宋_GB2312" pitchFamily="49" charset="-122"/>
              </a:rPr>
              <a:t>B</a:t>
            </a:r>
            <a:r>
              <a:rPr kumimoji="1" lang="zh-CN" altLang="en-US" sz="3200" b="1">
                <a:latin typeface="仿宋_GB2312" pitchFamily="49" charset="-122"/>
                <a:ea typeface="仿宋_GB2312" pitchFamily="49" charset="-122"/>
              </a:rPr>
              <a:t>的水平距离为</a:t>
            </a:r>
            <a:r>
              <a:rPr kumimoji="1" lang="en-US" altLang="zh-CN" sz="3200" b="1">
                <a:latin typeface="仿宋_GB2312" pitchFamily="49" charset="-122"/>
                <a:ea typeface="仿宋_GB2312" pitchFamily="49" charset="-122"/>
              </a:rPr>
              <a:t>S</a:t>
            </a:r>
            <a:r>
              <a:rPr kumimoji="1" lang="zh-CN" altLang="en-US" sz="3200" b="1">
                <a:latin typeface="仿宋_GB2312" pitchFamily="49" charset="-122"/>
                <a:ea typeface="仿宋_GB2312" pitchFamily="49" charset="-122"/>
              </a:rPr>
              <a:t>，求：</a:t>
            </a:r>
          </a:p>
          <a:p>
            <a:r>
              <a:rPr kumimoji="1" lang="zh-CN" altLang="en-US" sz="3200" b="1">
                <a:latin typeface="仿宋_GB2312" pitchFamily="49" charset="-122"/>
                <a:ea typeface="仿宋_GB2312" pitchFamily="49" charset="-122"/>
              </a:rPr>
              <a:t>物体与接触面间的动摩擦因数（已知：斜面体和水平面都由同种材料制成）</a:t>
            </a:r>
          </a:p>
        </p:txBody>
      </p:sp>
      <p:pic>
        <p:nvPicPr>
          <p:cNvPr id="18435" name="Picture 3" descr="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375" y="3284538"/>
            <a:ext cx="5257800" cy="2484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800" y="1268413"/>
            <a:ext cx="4067175" cy="2376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312738" y="153988"/>
            <a:ext cx="8602662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400" b="1">
                <a:latin typeface="Times New Roman" pitchFamily="18" charset="0"/>
              </a:rPr>
              <a:t>解</a:t>
            </a:r>
            <a:r>
              <a:rPr kumimoji="1" lang="zh-CN" altLang="en-US" sz="2400" b="1">
                <a:latin typeface="Times New Roman" pitchFamily="18" charset="0"/>
                <a:sym typeface="Wingdings" pitchFamily="2" charset="2"/>
              </a:rPr>
              <a:t>法</a:t>
            </a:r>
            <a:r>
              <a:rPr kumimoji="1" lang="zh-CN" altLang="en-US" sz="2400" b="1">
                <a:latin typeface="Times New Roman" pitchFamily="18" charset="0"/>
              </a:rPr>
              <a:t>一</a:t>
            </a:r>
            <a:r>
              <a:rPr kumimoji="1" lang="en-US" altLang="zh-CN" sz="2400" b="1">
                <a:latin typeface="Times New Roman" pitchFamily="18" charset="0"/>
              </a:rPr>
              <a:t>:  (</a:t>
            </a:r>
            <a:r>
              <a:rPr kumimoji="1" lang="zh-CN" altLang="en-US" sz="2400" b="1">
                <a:latin typeface="Times New Roman" pitchFamily="18" charset="0"/>
              </a:rPr>
              <a:t>过程分段法</a:t>
            </a:r>
            <a:r>
              <a:rPr kumimoji="1" lang="en-US" altLang="zh-CN" sz="2400" b="1">
                <a:latin typeface="Times New Roman" pitchFamily="18" charset="0"/>
              </a:rPr>
              <a:t>)</a:t>
            </a:r>
          </a:p>
          <a:p>
            <a:r>
              <a:rPr kumimoji="1" lang="zh-CN" altLang="en-US" sz="2400" b="1">
                <a:latin typeface="Times New Roman" pitchFamily="18" charset="0"/>
              </a:rPr>
              <a:t>设物体质量为</a:t>
            </a:r>
            <a:r>
              <a:rPr kumimoji="1" lang="en-US" altLang="zh-CN" sz="2400" b="1">
                <a:latin typeface="Times New Roman" pitchFamily="18" charset="0"/>
              </a:rPr>
              <a:t>m,</a:t>
            </a:r>
            <a:r>
              <a:rPr kumimoji="1" lang="zh-CN" altLang="en-US" sz="2400" b="1">
                <a:latin typeface="Times New Roman" pitchFamily="18" charset="0"/>
              </a:rPr>
              <a:t>斜面长为</a:t>
            </a:r>
            <a:r>
              <a:rPr kumimoji="1" lang="en-US" altLang="zh-CN" sz="2400" b="1">
                <a:latin typeface="Times New Roman" pitchFamily="18" charset="0"/>
              </a:rPr>
              <a:t>L,</a:t>
            </a:r>
            <a:r>
              <a:rPr kumimoji="1" lang="zh-CN" altLang="en-US" sz="2400" b="1">
                <a:latin typeface="Times New Roman" pitchFamily="18" charset="0"/>
              </a:rPr>
              <a:t>物体与接触面间的动摩擦因数为</a:t>
            </a:r>
          </a:p>
          <a:p>
            <a:r>
              <a:rPr kumimoji="1" lang="zh-CN" altLang="en-US" sz="2400" b="1">
                <a:latin typeface="Times New Roman" pitchFamily="18" charset="0"/>
              </a:rPr>
              <a:t>     </a:t>
            </a:r>
            <a:r>
              <a:rPr kumimoji="1" lang="en-US" altLang="zh-CN" sz="2400" b="1">
                <a:latin typeface="Times New Roman" pitchFamily="18" charset="0"/>
              </a:rPr>
              <a:t>,</a:t>
            </a:r>
            <a:r>
              <a:rPr kumimoji="1" lang="zh-CN" altLang="en-US" sz="2400" b="1">
                <a:latin typeface="Times New Roman" pitchFamily="18" charset="0"/>
              </a:rPr>
              <a:t>滑到</a:t>
            </a:r>
            <a:r>
              <a:rPr kumimoji="1" lang="en-US" altLang="zh-CN" sz="2400" b="1">
                <a:latin typeface="Times New Roman" pitchFamily="18" charset="0"/>
              </a:rPr>
              <a:t>C</a:t>
            </a:r>
            <a:r>
              <a:rPr kumimoji="1" lang="zh-CN" altLang="en-US" sz="2400" b="1">
                <a:latin typeface="Times New Roman" pitchFamily="18" charset="0"/>
              </a:rPr>
              <a:t>点的速度为</a:t>
            </a:r>
            <a:r>
              <a:rPr kumimoji="1" lang="en-US" altLang="zh-CN" sz="2400" b="1">
                <a:latin typeface="Times New Roman" pitchFamily="18" charset="0"/>
              </a:rPr>
              <a:t>V,</a:t>
            </a:r>
            <a:r>
              <a:rPr kumimoji="1" lang="zh-CN" altLang="en-US" sz="2400" b="1">
                <a:latin typeface="Times New Roman" pitchFamily="18" charset="0"/>
              </a:rPr>
              <a:t>从</a:t>
            </a:r>
            <a:r>
              <a:rPr kumimoji="1" lang="en-US" altLang="zh-CN" sz="2400" b="1">
                <a:latin typeface="Times New Roman" pitchFamily="18" charset="0"/>
              </a:rPr>
              <a:t>A</a:t>
            </a:r>
            <a:r>
              <a:rPr kumimoji="1" lang="zh-CN" altLang="en-US" sz="2400" b="1">
                <a:latin typeface="Times New Roman" pitchFamily="18" charset="0"/>
              </a:rPr>
              <a:t>滑到</a:t>
            </a:r>
            <a:r>
              <a:rPr kumimoji="1" lang="en-US" altLang="zh-CN" sz="2400" b="1">
                <a:latin typeface="Times New Roman" pitchFamily="18" charset="0"/>
              </a:rPr>
              <a:t>C,</a:t>
            </a:r>
            <a:r>
              <a:rPr kumimoji="1" lang="zh-CN" altLang="en-US" sz="2400" b="1">
                <a:latin typeface="Times New Roman" pitchFamily="18" charset="0"/>
              </a:rPr>
              <a:t>由动能定理有</a:t>
            </a:r>
            <a:r>
              <a:rPr kumimoji="1" lang="en-US" altLang="zh-CN" sz="2400" b="1">
                <a:latin typeface="Times New Roman" pitchFamily="18" charset="0"/>
              </a:rPr>
              <a:t>:</a:t>
            </a:r>
          </a:p>
        </p:txBody>
      </p:sp>
      <p:graphicFrame>
        <p:nvGraphicFramePr>
          <p:cNvPr id="19460" name="Object 4"/>
          <p:cNvGraphicFramePr>
            <a:graphicFrameLocks noChangeAspect="1"/>
          </p:cNvGraphicFramePr>
          <p:nvPr/>
        </p:nvGraphicFramePr>
        <p:xfrm>
          <a:off x="411163" y="981075"/>
          <a:ext cx="357187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8" name="公式" r:id="rId4" imgW="152280" imgH="164880" progId="Equation.3">
                  <p:embed/>
                </p:oleObj>
              </mc:Choice>
              <mc:Fallback>
                <p:oleObj name="公式" r:id="rId4" imgW="152280" imgH="1648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163" y="981075"/>
                        <a:ext cx="357187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1" name="Object 5"/>
          <p:cNvGraphicFramePr>
            <a:graphicFrameLocks noChangeAspect="1"/>
          </p:cNvGraphicFramePr>
          <p:nvPr/>
        </p:nvGraphicFramePr>
        <p:xfrm>
          <a:off x="1200150" y="1196975"/>
          <a:ext cx="3402013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9" name="公式" r:id="rId6" imgW="1600200" imgH="634680" progId="Equation.3">
                  <p:embed/>
                </p:oleObj>
              </mc:Choice>
              <mc:Fallback>
                <p:oleObj name="公式" r:id="rId6" imgW="1600200" imgH="6346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0150" y="1196975"/>
                        <a:ext cx="3402013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2" name="Text Box 6"/>
          <p:cNvSpPr txBox="1">
            <a:spLocks noChangeArrowheads="1"/>
          </p:cNvSpPr>
          <p:nvPr/>
        </p:nvSpPr>
        <p:spPr bwMode="auto">
          <a:xfrm>
            <a:off x="539750" y="2035175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400" b="1">
                <a:latin typeface="Times New Roman" pitchFamily="18" charset="0"/>
              </a:rPr>
              <a:t>而</a:t>
            </a:r>
          </a:p>
        </p:txBody>
      </p:sp>
      <p:sp>
        <p:nvSpPr>
          <p:cNvPr id="19463" name="Text Box 7"/>
          <p:cNvSpPr txBox="1">
            <a:spLocks noChangeArrowheads="1"/>
          </p:cNvSpPr>
          <p:nvPr/>
        </p:nvSpPr>
        <p:spPr bwMode="auto">
          <a:xfrm>
            <a:off x="395288" y="2781300"/>
            <a:ext cx="4214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400" b="1">
                <a:latin typeface="Times New Roman" pitchFamily="18" charset="0"/>
              </a:rPr>
              <a:t>物体从</a:t>
            </a:r>
            <a:r>
              <a:rPr kumimoji="1" lang="en-US" altLang="zh-CN" sz="2400" b="1">
                <a:latin typeface="Times New Roman" pitchFamily="18" charset="0"/>
              </a:rPr>
              <a:t>C</a:t>
            </a:r>
            <a:r>
              <a:rPr kumimoji="1" lang="zh-CN" altLang="en-US" sz="2400" b="1">
                <a:latin typeface="Times New Roman" pitchFamily="18" charset="0"/>
              </a:rPr>
              <a:t>滑到</a:t>
            </a:r>
            <a:r>
              <a:rPr kumimoji="1" lang="en-US" altLang="zh-CN" sz="2400" b="1">
                <a:latin typeface="Times New Roman" pitchFamily="18" charset="0"/>
              </a:rPr>
              <a:t>B, </a:t>
            </a:r>
            <a:r>
              <a:rPr kumimoji="1" lang="zh-CN" altLang="en-US" sz="2400" b="1">
                <a:latin typeface="Times New Roman" pitchFamily="18" charset="0"/>
              </a:rPr>
              <a:t>由动能定理有</a:t>
            </a:r>
            <a:r>
              <a:rPr kumimoji="1" lang="en-US" altLang="zh-CN" sz="2400" b="1">
                <a:latin typeface="Times New Roman" pitchFamily="18" charset="0"/>
              </a:rPr>
              <a:t>:</a:t>
            </a:r>
          </a:p>
        </p:txBody>
      </p:sp>
      <p:graphicFrame>
        <p:nvGraphicFramePr>
          <p:cNvPr id="19464" name="Object 8"/>
          <p:cNvGraphicFramePr>
            <a:graphicFrameLocks noChangeAspect="1"/>
          </p:cNvGraphicFramePr>
          <p:nvPr/>
        </p:nvGraphicFramePr>
        <p:xfrm>
          <a:off x="4508500" y="3390900"/>
          <a:ext cx="127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0" name="公式" r:id="rId8" imgW="126720" imgH="75960" progId="Equation.3">
                  <p:embed/>
                </p:oleObj>
              </mc:Choice>
              <mc:Fallback>
                <p:oleObj name="公式" r:id="rId8" imgW="126720" imgH="7596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8500" y="3390900"/>
                        <a:ext cx="127000" cy="7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5" name="Object 9"/>
          <p:cNvGraphicFramePr>
            <a:graphicFrameLocks noChangeAspect="1"/>
          </p:cNvGraphicFramePr>
          <p:nvPr/>
        </p:nvGraphicFramePr>
        <p:xfrm>
          <a:off x="2362200" y="3276600"/>
          <a:ext cx="2928938" cy="289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1" name="公式" r:id="rId10" imgW="1257120" imgH="1269720" progId="Equation.3">
                  <p:embed/>
                </p:oleObj>
              </mc:Choice>
              <mc:Fallback>
                <p:oleObj name="公式" r:id="rId10" imgW="1257120" imgH="126972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3276600"/>
                        <a:ext cx="2928938" cy="289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6" name="Text Box 10"/>
          <p:cNvSpPr txBox="1">
            <a:spLocks noChangeArrowheads="1"/>
          </p:cNvSpPr>
          <p:nvPr/>
        </p:nvSpPr>
        <p:spPr bwMode="auto">
          <a:xfrm>
            <a:off x="17463" y="5513388"/>
            <a:ext cx="2393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400" b="1">
                <a:latin typeface="Times New Roman" pitchFamily="18" charset="0"/>
              </a:rPr>
              <a:t>联①②③④ 解得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0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30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0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3000"/>
                                        <p:tgtEl>
                                          <p:spTgt spid="1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3000"/>
                                        <p:tgtEl>
                                          <p:spTgt spid="19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19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/>
      <p:bldP spid="19462" grpId="0"/>
      <p:bldP spid="19463" grpId="0"/>
      <p:bldP spid="1946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152400"/>
            <a:ext cx="5041900" cy="2382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250825" y="2562225"/>
            <a:ext cx="85693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400" b="1">
                <a:latin typeface="Times New Roman" pitchFamily="18" charset="0"/>
              </a:rPr>
              <a:t>解法二：（过程整体法）物体从</a:t>
            </a:r>
            <a:r>
              <a:rPr kumimoji="1" lang="en-US" altLang="zh-CN" sz="2400" b="1">
                <a:latin typeface="Times New Roman" pitchFamily="18" charset="0"/>
              </a:rPr>
              <a:t>A</a:t>
            </a:r>
            <a:r>
              <a:rPr kumimoji="1" lang="zh-CN" altLang="en-US" sz="2400" b="1">
                <a:latin typeface="Times New Roman" pitchFamily="18" charset="0"/>
              </a:rPr>
              <a:t>由静止滑到</a:t>
            </a:r>
            <a:r>
              <a:rPr kumimoji="1" lang="en-US" altLang="zh-CN" sz="2400" b="1">
                <a:latin typeface="Times New Roman" pitchFamily="18" charset="0"/>
              </a:rPr>
              <a:t>B</a:t>
            </a:r>
            <a:r>
              <a:rPr kumimoji="1" lang="zh-CN" altLang="en-US" sz="2400" b="1">
                <a:latin typeface="Times New Roman" pitchFamily="18" charset="0"/>
              </a:rPr>
              <a:t>的过程中，由动能定理有：</a:t>
            </a:r>
          </a:p>
        </p:txBody>
      </p:sp>
      <p:graphicFrame>
        <p:nvGraphicFramePr>
          <p:cNvPr id="20484" name="Object 4"/>
          <p:cNvGraphicFramePr>
            <a:graphicFrameLocks noChangeAspect="1"/>
          </p:cNvGraphicFramePr>
          <p:nvPr/>
        </p:nvGraphicFramePr>
        <p:xfrm>
          <a:off x="2484438" y="2998788"/>
          <a:ext cx="4535487" cy="187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9" name="公式" r:id="rId4" imgW="1955520" imgH="863280" progId="Equation.3">
                  <p:embed/>
                </p:oleObj>
              </mc:Choice>
              <mc:Fallback>
                <p:oleObj name="公式" r:id="rId4" imgW="1955520" imgH="8632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2998788"/>
                        <a:ext cx="4535487" cy="1878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1971675" y="3455988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400" b="1">
                <a:latin typeface="Times New Roman" pitchFamily="18" charset="0"/>
              </a:rPr>
              <a:t>而</a:t>
            </a:r>
          </a:p>
        </p:txBody>
      </p:sp>
      <p:sp>
        <p:nvSpPr>
          <p:cNvPr id="20486" name="Text Box 6"/>
          <p:cNvSpPr txBox="1">
            <a:spLocks noChangeArrowheads="1"/>
          </p:cNvSpPr>
          <p:nvPr/>
        </p:nvSpPr>
        <p:spPr bwMode="auto">
          <a:xfrm>
            <a:off x="466725" y="4219575"/>
            <a:ext cx="2012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400" b="1">
                <a:latin typeface="Times New Roman" pitchFamily="18" charset="0"/>
              </a:rPr>
              <a:t>由①和②式得</a:t>
            </a:r>
          </a:p>
        </p:txBody>
      </p:sp>
      <p:sp>
        <p:nvSpPr>
          <p:cNvPr id="20487" name="Rectangle 7"/>
          <p:cNvSpPr>
            <a:spLocks noChangeArrowheads="1"/>
          </p:cNvSpPr>
          <p:nvPr/>
        </p:nvSpPr>
        <p:spPr bwMode="auto">
          <a:xfrm>
            <a:off x="6924675" y="2922588"/>
            <a:ext cx="1174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400">
                <a:latin typeface="Times New Roman" pitchFamily="18" charset="0"/>
              </a:rPr>
              <a:t>…….①</a:t>
            </a:r>
          </a:p>
        </p:txBody>
      </p:sp>
      <p:sp>
        <p:nvSpPr>
          <p:cNvPr id="20488" name="Rectangle 8"/>
          <p:cNvSpPr>
            <a:spLocks noChangeArrowheads="1"/>
          </p:cNvSpPr>
          <p:nvPr/>
        </p:nvSpPr>
        <p:spPr bwMode="auto">
          <a:xfrm>
            <a:off x="6924675" y="3532188"/>
            <a:ext cx="1174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400">
                <a:latin typeface="Times New Roman" pitchFamily="18" charset="0"/>
              </a:rPr>
              <a:t>…….②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autoUpdateAnimBg="0"/>
      <p:bldP spid="20485" grpId="0" autoUpdateAnimBg="0"/>
      <p:bldP spid="20486" grpId="0" autoUpdateAnimBg="0"/>
      <p:bldP spid="20487" grpId="0" autoUpdateAnimBg="0"/>
      <p:bldP spid="20488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68313" y="228600"/>
            <a:ext cx="8229600" cy="1143000"/>
          </a:xfrm>
        </p:spPr>
        <p:txBody>
          <a:bodyPr/>
          <a:lstStyle/>
          <a:p>
            <a:r>
              <a:rPr lang="zh-CN" altLang="en-US" b="1">
                <a:solidFill>
                  <a:srgbClr val="FF0000"/>
                </a:solidFill>
              </a:rPr>
              <a:t>延伸思考</a:t>
            </a:r>
          </a:p>
        </p:txBody>
      </p:sp>
      <p:sp>
        <p:nvSpPr>
          <p:cNvPr id="2150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0" y="1125538"/>
            <a:ext cx="8135938" cy="1439862"/>
          </a:xfrm>
        </p:spPr>
        <p:txBody>
          <a:bodyPr/>
          <a:lstStyle/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kumimoji="1" lang="en-US" altLang="zh-CN" b="1"/>
              <a:t>1,</a:t>
            </a:r>
            <a:r>
              <a:rPr kumimoji="1" lang="zh-CN" altLang="en-US" b="1"/>
              <a:t>若物体的质量为</a:t>
            </a:r>
            <a:r>
              <a:rPr kumimoji="1" lang="en-US" altLang="zh-CN" b="1"/>
              <a:t>m, </a:t>
            </a:r>
            <a:r>
              <a:rPr lang="zh-CN" altLang="en-US" b="1"/>
              <a:t>现用一沿着轨道方向的拉力</a:t>
            </a:r>
            <a:r>
              <a:rPr lang="en-US" altLang="zh-CN" b="1"/>
              <a:t>F</a:t>
            </a:r>
            <a:r>
              <a:rPr lang="zh-CN" altLang="en-US" b="1"/>
              <a:t>拉滑块</a:t>
            </a:r>
            <a:r>
              <a:rPr lang="en-US" altLang="zh-CN" b="1"/>
              <a:t>,</a:t>
            </a:r>
            <a:r>
              <a:rPr lang="zh-CN" altLang="en-US" b="1"/>
              <a:t>使它缓慢的由</a:t>
            </a:r>
            <a:r>
              <a:rPr lang="en-US" altLang="zh-CN" b="1"/>
              <a:t>B</a:t>
            </a:r>
            <a:r>
              <a:rPr lang="zh-CN" altLang="en-US" b="1"/>
              <a:t>回到</a:t>
            </a:r>
            <a:r>
              <a:rPr lang="en-US" altLang="zh-CN" b="1"/>
              <a:t>A,</a:t>
            </a:r>
            <a:r>
              <a:rPr lang="zh-CN" altLang="en-US" b="1"/>
              <a:t>则拉力对滑块做的功等于多少</a:t>
            </a:r>
            <a:r>
              <a:rPr lang="en-US" altLang="zh-CN" b="1"/>
              <a:t>?    </a:t>
            </a:r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5867400" y="2133600"/>
            <a:ext cx="1631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/>
              <a:t>(</a:t>
            </a:r>
            <a:r>
              <a:rPr lang="en-US" altLang="zh-CN" sz="3600">
                <a:solidFill>
                  <a:srgbClr val="FF0000"/>
                </a:solidFill>
              </a:rPr>
              <a:t>2mgh</a:t>
            </a:r>
            <a:r>
              <a:rPr lang="en-US" altLang="zh-CN" sz="3600"/>
              <a:t>)</a:t>
            </a:r>
          </a:p>
        </p:txBody>
      </p:sp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0" y="2420938"/>
            <a:ext cx="4968875" cy="204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200"/>
              <a:t>2,   </a:t>
            </a:r>
            <a:r>
              <a:rPr lang="zh-CN" altLang="en-US" sz="3200" b="1"/>
              <a:t>若不拉物体，仅在</a:t>
            </a:r>
            <a:r>
              <a:rPr lang="en-US" altLang="zh-CN" sz="3200" b="1"/>
              <a:t>B</a:t>
            </a:r>
            <a:r>
              <a:rPr lang="zh-CN" altLang="en-US" sz="3200" b="1"/>
              <a:t>点给物体一初速度</a:t>
            </a:r>
            <a:r>
              <a:rPr lang="en-US" altLang="zh-CN" sz="3200" b="1"/>
              <a:t>v</a:t>
            </a:r>
            <a:r>
              <a:rPr lang="zh-CN" altLang="en-US" sz="3200" b="1"/>
              <a:t>，则</a:t>
            </a:r>
            <a:r>
              <a:rPr lang="en-US" altLang="zh-CN" sz="3200" b="1"/>
              <a:t>v</a:t>
            </a:r>
            <a:r>
              <a:rPr lang="zh-CN" altLang="en-US" sz="3200" b="1"/>
              <a:t>多大时，恰能使物体沿原路回到</a:t>
            </a:r>
            <a:r>
              <a:rPr lang="en-US" altLang="zh-CN" sz="3200" b="1"/>
              <a:t>A</a:t>
            </a:r>
            <a:r>
              <a:rPr lang="zh-CN" altLang="en-US" sz="3200" b="1"/>
              <a:t>点？</a:t>
            </a:r>
          </a:p>
        </p:txBody>
      </p:sp>
      <p:pic>
        <p:nvPicPr>
          <p:cNvPr id="21510" name="Picture 6" descr="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263" y="2852738"/>
            <a:ext cx="3817937" cy="180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511" name="Text Box 7"/>
          <p:cNvSpPr txBox="1">
            <a:spLocks noChangeArrowheads="1"/>
          </p:cNvSpPr>
          <p:nvPr/>
        </p:nvSpPr>
        <p:spPr bwMode="auto">
          <a:xfrm>
            <a:off x="179388" y="4797425"/>
            <a:ext cx="6096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 b="1"/>
              <a:t>若减小倾角</a:t>
            </a:r>
            <a:r>
              <a:rPr lang="en-US" altLang="zh-CN" sz="3600" b="1"/>
              <a:t>,</a:t>
            </a:r>
            <a:r>
              <a:rPr lang="zh-CN" altLang="en-US" sz="3600" b="1"/>
              <a:t>则速度又为多大</a:t>
            </a:r>
            <a:r>
              <a:rPr lang="en-US" altLang="zh-CN" sz="3600" b="1"/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6" dur="80"/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7" dur="80"/>
                                        <p:tgtEl>
                                          <p:spTgt spid="215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80"/>
                                        <p:tgtEl>
                                          <p:spTgt spid="215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build="p"/>
      <p:bldP spid="21508" grpId="0"/>
      <p:bldP spid="21509" grpId="0"/>
      <p:bldP spid="215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5" name="Text Box 7"/>
          <p:cNvSpPr txBox="1">
            <a:spLocks noChangeArrowheads="1"/>
          </p:cNvSpPr>
          <p:nvPr/>
        </p:nvSpPr>
        <p:spPr bwMode="auto">
          <a:xfrm>
            <a:off x="457200" y="990600"/>
            <a:ext cx="1905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b="1">
                <a:solidFill>
                  <a:srgbClr val="191925"/>
                </a:solidFill>
                <a:latin typeface="Times New Roman" pitchFamily="18" charset="0"/>
              </a:rPr>
              <a:t>1. </a:t>
            </a:r>
            <a:r>
              <a:rPr kumimoji="1" lang="zh-CN" altLang="en-US" sz="3200" b="1">
                <a:solidFill>
                  <a:srgbClr val="191925"/>
                </a:solidFill>
                <a:latin typeface="Times New Roman" pitchFamily="18" charset="0"/>
              </a:rPr>
              <a:t>动能：</a:t>
            </a:r>
          </a:p>
        </p:txBody>
      </p:sp>
      <p:sp>
        <p:nvSpPr>
          <p:cNvPr id="22536" name="Text Box 8"/>
          <p:cNvSpPr txBox="1">
            <a:spLocks noChangeArrowheads="1"/>
          </p:cNvSpPr>
          <p:nvPr/>
        </p:nvSpPr>
        <p:spPr bwMode="auto">
          <a:xfrm>
            <a:off x="381000" y="1905000"/>
            <a:ext cx="3581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b="1">
                <a:solidFill>
                  <a:srgbClr val="191925"/>
                </a:solidFill>
                <a:latin typeface="Times New Roman" pitchFamily="18" charset="0"/>
              </a:rPr>
              <a:t>2. </a:t>
            </a:r>
            <a:r>
              <a:rPr kumimoji="1" lang="zh-CN" altLang="en-US" sz="3200" b="1">
                <a:solidFill>
                  <a:srgbClr val="191925"/>
                </a:solidFill>
                <a:latin typeface="Times New Roman" pitchFamily="18" charset="0"/>
              </a:rPr>
              <a:t>动能定理：</a:t>
            </a:r>
          </a:p>
        </p:txBody>
      </p:sp>
      <p:sp>
        <p:nvSpPr>
          <p:cNvPr id="22537" name="Text Box 9"/>
          <p:cNvSpPr txBox="1">
            <a:spLocks noChangeArrowheads="1"/>
          </p:cNvSpPr>
          <p:nvPr/>
        </p:nvSpPr>
        <p:spPr bwMode="auto">
          <a:xfrm>
            <a:off x="381000" y="3581400"/>
            <a:ext cx="6629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b="1">
                <a:solidFill>
                  <a:srgbClr val="191925"/>
                </a:solidFill>
                <a:latin typeface="Times New Roman" pitchFamily="18" charset="0"/>
              </a:rPr>
              <a:t>3. </a:t>
            </a:r>
            <a:r>
              <a:rPr kumimoji="1" lang="zh-CN" altLang="en-US" sz="3200" b="1">
                <a:solidFill>
                  <a:srgbClr val="191925"/>
                </a:solidFill>
                <a:latin typeface="Times New Roman" pitchFamily="18" charset="0"/>
              </a:rPr>
              <a:t>动能定理的适用范围</a:t>
            </a:r>
          </a:p>
        </p:txBody>
      </p:sp>
      <p:grpSp>
        <p:nvGrpSpPr>
          <p:cNvPr id="22538" name="Group 10"/>
          <p:cNvGrpSpPr>
            <a:grpSpLocks/>
          </p:cNvGrpSpPr>
          <p:nvPr/>
        </p:nvGrpSpPr>
        <p:grpSpPr bwMode="auto">
          <a:xfrm>
            <a:off x="3200400" y="838200"/>
            <a:ext cx="2590800" cy="685800"/>
            <a:chOff x="2325" y="768"/>
            <a:chExt cx="939" cy="508"/>
          </a:xfrm>
        </p:grpSpPr>
        <p:graphicFrame>
          <p:nvGraphicFramePr>
            <p:cNvPr id="22539" name="Object 11"/>
            <p:cNvGraphicFramePr>
              <a:graphicFrameLocks noChangeAspect="1"/>
            </p:cNvGraphicFramePr>
            <p:nvPr/>
          </p:nvGraphicFramePr>
          <p:xfrm>
            <a:off x="2592" y="768"/>
            <a:ext cx="672" cy="5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46" name="Equation" r:id="rId3" imgW="520560" imgH="393480" progId="Equation.DSMT4">
                    <p:embed/>
                  </p:oleObj>
                </mc:Choice>
                <mc:Fallback>
                  <p:oleObj name="Equation" r:id="rId3" imgW="520560" imgH="393480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2" y="768"/>
                          <a:ext cx="672" cy="5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40" name="Object 12"/>
            <p:cNvGraphicFramePr>
              <a:graphicFrameLocks noChangeAspect="1"/>
            </p:cNvGraphicFramePr>
            <p:nvPr/>
          </p:nvGraphicFramePr>
          <p:xfrm>
            <a:off x="2325" y="856"/>
            <a:ext cx="300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47" name="Equation" r:id="rId5" imgW="190440" imgH="228600" progId="Equation.DSMT4">
                    <p:embed/>
                  </p:oleObj>
                </mc:Choice>
                <mc:Fallback>
                  <p:oleObj name="Equation" r:id="rId5" imgW="190440" imgH="228600" progId="Equation.DSMT4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25" y="856"/>
                          <a:ext cx="300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2543" name="Text Box 15"/>
          <p:cNvSpPr txBox="1">
            <a:spLocks noChangeArrowheads="1"/>
          </p:cNvSpPr>
          <p:nvPr/>
        </p:nvSpPr>
        <p:spPr bwMode="auto">
          <a:xfrm>
            <a:off x="304800" y="152400"/>
            <a:ext cx="2590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solidFill>
                  <a:srgbClr val="0000FF"/>
                </a:solidFill>
              </a:rPr>
              <a:t>小结：</a:t>
            </a:r>
          </a:p>
        </p:txBody>
      </p:sp>
      <p:sp>
        <p:nvSpPr>
          <p:cNvPr id="22544" name="Rectangle 16"/>
          <p:cNvSpPr>
            <a:spLocks noChangeArrowheads="1"/>
          </p:cNvSpPr>
          <p:nvPr/>
        </p:nvSpPr>
        <p:spPr bwMode="auto">
          <a:xfrm>
            <a:off x="1066800" y="2743200"/>
            <a:ext cx="73279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1">
                <a:latin typeface="黑体" pitchFamily="2" charset="-122"/>
                <a:ea typeface="黑体" pitchFamily="2" charset="-122"/>
              </a:rPr>
              <a:t>外力对物体所做的总功等于物体动能的变化。</a:t>
            </a:r>
          </a:p>
        </p:txBody>
      </p:sp>
      <p:graphicFrame>
        <p:nvGraphicFramePr>
          <p:cNvPr id="22545" name="Object 17"/>
          <p:cNvGraphicFramePr>
            <a:graphicFrameLocks noChangeAspect="1"/>
          </p:cNvGraphicFramePr>
          <p:nvPr/>
        </p:nvGraphicFramePr>
        <p:xfrm>
          <a:off x="3124200" y="1752600"/>
          <a:ext cx="3581400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8" name="Microsoft 公式 3.0" r:id="rId7" imgW="1269720" imgH="393480" progId="Equation.3">
                  <p:embed/>
                </p:oleObj>
              </mc:Choice>
              <mc:Fallback>
                <p:oleObj name="Microsoft 公式 3.0" r:id="rId7" imgW="1269720" imgH="39348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1752600"/>
                        <a:ext cx="3581400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5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5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5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5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5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5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5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5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5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5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5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5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5" grpId="0" autoUpdateAnimBg="0"/>
      <p:bldP spid="22536" grpId="0" autoUpdateAnimBg="0"/>
      <p:bldP spid="22537" grpId="0" autoUpdateAnimBg="0"/>
      <p:bldP spid="22543" grpId="0" autoUpdateAnimBg="0"/>
      <p:bldP spid="22544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rgbClr val="FF0000"/>
                </a:solidFill>
              </a:rPr>
              <a:t>思考</a:t>
            </a:r>
          </a:p>
        </p:txBody>
      </p:sp>
      <p:sp>
        <p:nvSpPr>
          <p:cNvPr id="23555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质量</a:t>
            </a:r>
            <a:r>
              <a:rPr lang="en-US" altLang="zh-CN"/>
              <a:t>m=2kg</a:t>
            </a:r>
            <a:r>
              <a:rPr lang="zh-CN" altLang="en-US"/>
              <a:t>物体在水平面上以</a:t>
            </a:r>
            <a:r>
              <a:rPr lang="en-US" altLang="zh-CN"/>
              <a:t>v=6m/s</a:t>
            </a:r>
            <a:r>
              <a:rPr lang="zh-CN" altLang="en-US"/>
              <a:t>的速度匀速向西运动</a:t>
            </a:r>
            <a:r>
              <a:rPr lang="en-US" altLang="zh-CN"/>
              <a:t>,</a:t>
            </a:r>
            <a:r>
              <a:rPr lang="zh-CN" altLang="en-US"/>
              <a:t>若有一个</a:t>
            </a:r>
            <a:r>
              <a:rPr lang="en-US" altLang="zh-CN"/>
              <a:t>F=8N</a:t>
            </a:r>
            <a:r>
              <a:rPr lang="zh-CN" altLang="en-US"/>
              <a:t>方向向北的恒力作用在物体上</a:t>
            </a:r>
            <a:r>
              <a:rPr lang="en-US" altLang="zh-CN"/>
              <a:t>,</a:t>
            </a:r>
            <a:r>
              <a:rPr lang="zh-CN" altLang="en-US"/>
              <a:t>则在</a:t>
            </a:r>
            <a:r>
              <a:rPr lang="en-US" altLang="zh-CN"/>
              <a:t>t=2s</a:t>
            </a:r>
            <a:r>
              <a:rPr lang="zh-CN" altLang="en-US"/>
              <a:t>内物体的动能增加了多少</a:t>
            </a:r>
            <a:r>
              <a:rPr lang="en-US" altLang="zh-CN"/>
              <a:t>?  </a:t>
            </a: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5219700" y="3284538"/>
            <a:ext cx="122555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3600"/>
              <a:t>(</a:t>
            </a:r>
            <a:r>
              <a:rPr lang="en-US" altLang="zh-CN" sz="3600">
                <a:solidFill>
                  <a:srgbClr val="FF0000"/>
                </a:solidFill>
              </a:rPr>
              <a:t>64J</a:t>
            </a:r>
            <a:r>
              <a:rPr lang="en-US" altLang="zh-CN" sz="3600"/>
              <a:t>)</a:t>
            </a:r>
          </a:p>
          <a:p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235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235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/>
      <p:bldP spid="2355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Rot="1" noChangeArrowheads="1"/>
          </p:cNvSpPr>
          <p:nvPr>
            <p:ph type="body" idx="1"/>
          </p:nvPr>
        </p:nvSpPr>
        <p:spPr>
          <a:xfrm>
            <a:off x="250825" y="1773238"/>
            <a:ext cx="8604250" cy="2265362"/>
          </a:xfrm>
        </p:spPr>
        <p:txBody>
          <a:bodyPr/>
          <a:lstStyle/>
          <a:p>
            <a:pPr marL="533400" indent="-533400">
              <a:buClr>
                <a:schemeClr val="tx1"/>
              </a:buClr>
              <a:buFont typeface="Wingdings 2" pitchFamily="18" charset="2"/>
              <a:buNone/>
            </a:pPr>
            <a:r>
              <a:rPr lang="en-US" altLang="zh-CN" b="1">
                <a:latin typeface="仿宋_GB2312" pitchFamily="49" charset="-122"/>
                <a:ea typeface="仿宋_GB2312" pitchFamily="49" charset="-122"/>
              </a:rPr>
              <a:t>   </a:t>
            </a:r>
          </a:p>
          <a:p>
            <a:pPr marL="533400" indent="-533400">
              <a:buClr>
                <a:schemeClr val="tx1"/>
              </a:buClr>
              <a:buFont typeface="Wingdings 2" pitchFamily="18" charset="2"/>
              <a:buNone/>
            </a:pPr>
            <a:r>
              <a:rPr lang="zh-CN" altLang="en-US" sz="3600" b="1">
                <a:solidFill>
                  <a:srgbClr val="0000FF"/>
                </a:solidFill>
                <a:latin typeface="方正舒体" pitchFamily="2" charset="-122"/>
                <a:ea typeface="方正舒体" pitchFamily="2" charset="-122"/>
              </a:rPr>
              <a:t>我们如何求解水平抛出一个质量是</a:t>
            </a:r>
            <a:r>
              <a:rPr lang="en-US" altLang="zh-CN" sz="3600" b="1">
                <a:solidFill>
                  <a:srgbClr val="0000FF"/>
                </a:solidFill>
                <a:latin typeface="方正舒体" pitchFamily="2" charset="-122"/>
                <a:ea typeface="方正舒体" pitchFamily="2" charset="-122"/>
              </a:rPr>
              <a:t>0.4kg</a:t>
            </a:r>
          </a:p>
          <a:p>
            <a:pPr marL="533400" indent="-533400">
              <a:buClr>
                <a:schemeClr val="tx1"/>
              </a:buClr>
              <a:buFont typeface="Wingdings 2" pitchFamily="18" charset="2"/>
              <a:buNone/>
            </a:pPr>
            <a:r>
              <a:rPr lang="zh-CN" altLang="en-US" sz="3600" b="1">
                <a:solidFill>
                  <a:srgbClr val="0000FF"/>
                </a:solidFill>
                <a:latin typeface="方正舒体" pitchFamily="2" charset="-122"/>
                <a:ea typeface="方正舒体" pitchFamily="2" charset="-122"/>
              </a:rPr>
              <a:t>的排球时对排球做的功？</a:t>
            </a: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2813050" y="765175"/>
            <a:ext cx="29781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4400" b="1">
                <a:solidFill>
                  <a:srgbClr val="FF0000"/>
                </a:solidFill>
                <a:ea typeface="楷体_GB2312" pitchFamily="49" charset="-122"/>
              </a:rPr>
              <a:t>请大家思考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304800" y="381000"/>
            <a:ext cx="2667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600" b="1">
                <a:solidFill>
                  <a:srgbClr val="FF0000"/>
                </a:solidFill>
                <a:latin typeface="宋体" pitchFamily="2" charset="-122"/>
              </a:rPr>
              <a:t>一、动能</a:t>
            </a: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609600" y="1219200"/>
            <a:ext cx="77724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600" b="1">
                <a:solidFill>
                  <a:srgbClr val="FF0000"/>
                </a:solidFill>
                <a:latin typeface="宋体" pitchFamily="2" charset="-122"/>
              </a:rPr>
              <a:t>1</a:t>
            </a:r>
            <a:r>
              <a:rPr lang="zh-CN" altLang="en-US" sz="3600" b="1">
                <a:solidFill>
                  <a:srgbClr val="FF0000"/>
                </a:solidFill>
                <a:latin typeface="宋体" pitchFamily="2" charset="-122"/>
              </a:rPr>
              <a:t>、定义</a:t>
            </a:r>
            <a:r>
              <a:rPr lang="en-US" altLang="zh-CN" sz="3600" b="1">
                <a:solidFill>
                  <a:srgbClr val="FF0000"/>
                </a:solidFill>
                <a:latin typeface="宋体" pitchFamily="2" charset="-122"/>
              </a:rPr>
              <a:t>:</a:t>
            </a:r>
            <a:r>
              <a:rPr lang="en-US" altLang="zh-CN" sz="3600" b="1">
                <a:latin typeface="宋体" pitchFamily="2" charset="-122"/>
              </a:rPr>
              <a:t>  </a:t>
            </a:r>
            <a:r>
              <a:rPr lang="zh-CN" altLang="en-US" sz="3600" b="1">
                <a:latin typeface="宋体" pitchFamily="2" charset="-122"/>
              </a:rPr>
              <a:t>物体由于运动而具有的能叫动能</a:t>
            </a: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685800" y="2565400"/>
            <a:ext cx="2209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600" b="1">
                <a:solidFill>
                  <a:srgbClr val="FF0000"/>
                </a:solidFill>
                <a:latin typeface="宋体" pitchFamily="2" charset="-122"/>
              </a:rPr>
              <a:t>2</a:t>
            </a:r>
            <a:r>
              <a:rPr lang="zh-CN" altLang="en-US" sz="3600" b="1">
                <a:solidFill>
                  <a:srgbClr val="FF0000"/>
                </a:solidFill>
                <a:latin typeface="宋体" pitchFamily="2" charset="-122"/>
              </a:rPr>
              <a:t>、公式</a:t>
            </a:r>
            <a:r>
              <a:rPr lang="en-US" altLang="zh-CN" sz="3600" b="1">
                <a:solidFill>
                  <a:srgbClr val="FF0000"/>
                </a:solidFill>
                <a:latin typeface="宋体" pitchFamily="2" charset="-122"/>
              </a:rPr>
              <a:t>:</a:t>
            </a:r>
          </a:p>
        </p:txBody>
      </p:sp>
      <p:graphicFrame>
        <p:nvGraphicFramePr>
          <p:cNvPr id="9221" name="Object 5"/>
          <p:cNvGraphicFramePr>
            <a:graphicFrameLocks noChangeAspect="1"/>
          </p:cNvGraphicFramePr>
          <p:nvPr>
            <p:ph sz="half" idx="1"/>
          </p:nvPr>
        </p:nvGraphicFramePr>
        <p:xfrm>
          <a:off x="2854325" y="2271713"/>
          <a:ext cx="2425700" cy="1260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7" name="Equation" r:id="rId3" imgW="723600" imgH="393480" progId="Equation.DSMT4">
                  <p:embed/>
                </p:oleObj>
              </mc:Choice>
              <mc:Fallback>
                <p:oleObj name="Equation" r:id="rId3" imgW="723600" imgH="39348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4325" y="2271713"/>
                        <a:ext cx="2425700" cy="1260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2286000" y="457200"/>
            <a:ext cx="858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>
                <a:solidFill>
                  <a:srgbClr val="FF0000"/>
                </a:solidFill>
              </a:rPr>
              <a:t>(E</a:t>
            </a:r>
            <a:r>
              <a:rPr lang="en-US" altLang="zh-CN" sz="3200" baseline="-25000">
                <a:solidFill>
                  <a:srgbClr val="FF0000"/>
                </a:solidFill>
              </a:rPr>
              <a:t>k</a:t>
            </a:r>
            <a:r>
              <a:rPr lang="en-US" altLang="zh-CN" sz="320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539750" y="3573463"/>
            <a:ext cx="83058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cs typeface="Arial" pitchFamily="34" charset="0"/>
              </a:rPr>
              <a:t>▲  </a:t>
            </a:r>
            <a:r>
              <a:rPr lang="zh-CN" altLang="en-US" sz="3200" b="1">
                <a:solidFill>
                  <a:srgbClr val="0000FF"/>
                </a:solidFill>
              </a:rPr>
              <a:t>质量越大、 速度越大，物体的动能就越大</a:t>
            </a:r>
            <a:r>
              <a:rPr lang="zh-CN" altLang="en-US" sz="3200"/>
              <a:t> </a:t>
            </a:r>
          </a:p>
        </p:txBody>
      </p:sp>
      <p:grpSp>
        <p:nvGrpSpPr>
          <p:cNvPr id="9224" name="Group 8"/>
          <p:cNvGrpSpPr>
            <a:grpSpLocks/>
          </p:cNvGrpSpPr>
          <p:nvPr/>
        </p:nvGrpSpPr>
        <p:grpSpPr bwMode="auto">
          <a:xfrm>
            <a:off x="539750" y="4581525"/>
            <a:ext cx="3937000" cy="579438"/>
            <a:chOff x="340" y="2886"/>
            <a:chExt cx="2480" cy="365"/>
          </a:xfrm>
        </p:grpSpPr>
        <p:sp>
          <p:nvSpPr>
            <p:cNvPr id="9225" name="Text Box 9"/>
            <p:cNvSpPr txBox="1">
              <a:spLocks noChangeArrowheads="1"/>
            </p:cNvSpPr>
            <p:nvPr/>
          </p:nvSpPr>
          <p:spPr bwMode="auto">
            <a:xfrm>
              <a:off x="748" y="2886"/>
              <a:ext cx="20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3200" b="1">
                  <a:solidFill>
                    <a:srgbClr val="0000FF"/>
                  </a:solidFill>
                  <a:latin typeface="Times New Roman" pitchFamily="18" charset="0"/>
                </a:rPr>
                <a:t>动能是标量</a:t>
              </a:r>
              <a:r>
                <a:rPr kumimoji="1" lang="zh-CN" altLang="en-US" sz="3200" b="1">
                  <a:latin typeface="Times New Roman" pitchFamily="18" charset="0"/>
                </a:rPr>
                <a:t>  </a:t>
              </a:r>
            </a:p>
          </p:txBody>
        </p:sp>
        <p:sp>
          <p:nvSpPr>
            <p:cNvPr id="9226" name="Rectangle 10"/>
            <p:cNvSpPr>
              <a:spLocks noChangeArrowheads="1"/>
            </p:cNvSpPr>
            <p:nvPr/>
          </p:nvSpPr>
          <p:spPr bwMode="auto">
            <a:xfrm>
              <a:off x="340" y="2886"/>
              <a:ext cx="45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3200" b="1"/>
                <a:t>▲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4" dur="80"/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5" dur="80"/>
                                        <p:tgtEl>
                                          <p:spTgt spid="92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80"/>
                                        <p:tgtEl>
                                          <p:spTgt spid="92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/>
      <p:bldP spid="9220" grpId="0"/>
      <p:bldP spid="92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50825" y="260350"/>
            <a:ext cx="8686800" cy="1354138"/>
          </a:xfrm>
        </p:spPr>
        <p:txBody>
          <a:bodyPr/>
          <a:lstStyle/>
          <a:p>
            <a:pPr algn="l"/>
            <a:r>
              <a:rPr lang="zh-CN" altLang="en-US" sz="3600" b="1">
                <a:solidFill>
                  <a:srgbClr val="0000FF"/>
                </a:solidFill>
              </a:rPr>
              <a:t>下面关于一定质量的物体的动能的说法哪些是对的</a:t>
            </a:r>
            <a:r>
              <a:rPr lang="en-US" altLang="zh-CN" sz="3600" b="1">
                <a:solidFill>
                  <a:srgbClr val="0000FF"/>
                </a:solidFill>
              </a:rPr>
              <a:t>?</a:t>
            </a:r>
          </a:p>
        </p:txBody>
      </p:sp>
      <p:sp>
        <p:nvSpPr>
          <p:cNvPr id="1024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23850" y="1916113"/>
            <a:ext cx="8229600" cy="4495800"/>
          </a:xfrm>
        </p:spPr>
        <p:txBody>
          <a:bodyPr/>
          <a:lstStyle/>
          <a:p>
            <a:r>
              <a:rPr lang="en-US" altLang="zh-CN" b="1"/>
              <a:t>A   </a:t>
            </a:r>
            <a:r>
              <a:rPr lang="zh-CN" altLang="en-US" b="1"/>
              <a:t>物体速度变化</a:t>
            </a:r>
            <a:r>
              <a:rPr lang="en-US" altLang="zh-CN" b="1"/>
              <a:t>,</a:t>
            </a:r>
            <a:r>
              <a:rPr lang="zh-CN" altLang="en-US" b="1"/>
              <a:t>其动能一定变化</a:t>
            </a:r>
          </a:p>
          <a:p>
            <a:r>
              <a:rPr lang="en-US" altLang="zh-CN" b="1"/>
              <a:t>B   </a:t>
            </a:r>
            <a:r>
              <a:rPr lang="zh-CN" altLang="en-US" b="1"/>
              <a:t>物体的动能变化</a:t>
            </a:r>
            <a:r>
              <a:rPr lang="en-US" altLang="zh-CN" b="1"/>
              <a:t>,</a:t>
            </a:r>
            <a:r>
              <a:rPr lang="zh-CN" altLang="en-US" b="1"/>
              <a:t>其运动状态一定发生改变</a:t>
            </a:r>
          </a:p>
          <a:p>
            <a:r>
              <a:rPr lang="en-US" altLang="zh-CN" b="1"/>
              <a:t>C   </a:t>
            </a:r>
            <a:r>
              <a:rPr lang="zh-CN" altLang="en-US" b="1"/>
              <a:t>物体的速度变化越快</a:t>
            </a:r>
            <a:r>
              <a:rPr lang="en-US" altLang="zh-CN" b="1"/>
              <a:t>,</a:t>
            </a:r>
            <a:r>
              <a:rPr lang="zh-CN" altLang="en-US" b="1"/>
              <a:t>其动能变化也一定越快</a:t>
            </a:r>
          </a:p>
          <a:p>
            <a:r>
              <a:rPr lang="en-US" altLang="zh-CN" b="1"/>
              <a:t>D   </a:t>
            </a:r>
            <a:r>
              <a:rPr lang="zh-CN" altLang="en-US" b="1"/>
              <a:t>物体所受合外力不为零</a:t>
            </a:r>
            <a:r>
              <a:rPr lang="en-US" altLang="zh-CN" b="1"/>
              <a:t>,</a:t>
            </a:r>
            <a:r>
              <a:rPr lang="zh-CN" altLang="en-US" b="1"/>
              <a:t>其动能一定变化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0" y="228600"/>
            <a:ext cx="37798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3600" b="1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二、动能定理</a:t>
            </a: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107950" y="920750"/>
            <a:ext cx="9036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cap="rnd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kumimoji="1" lang="zh-CN" altLang="en-US" sz="2800" b="1">
                <a:latin typeface="黑体" pitchFamily="2" charset="-122"/>
                <a:ea typeface="黑体" pitchFamily="2" charset="-122"/>
              </a:rPr>
              <a:t>内容：外力对物体所做的</a:t>
            </a:r>
            <a:r>
              <a:rPr kumimoji="1" lang="zh-CN" altLang="en-US" sz="28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总功</a:t>
            </a:r>
            <a:r>
              <a:rPr kumimoji="1" lang="zh-CN" altLang="en-US" sz="2800" b="1">
                <a:latin typeface="黑体" pitchFamily="2" charset="-122"/>
                <a:ea typeface="黑体" pitchFamily="2" charset="-122"/>
              </a:rPr>
              <a:t>等于物体</a:t>
            </a:r>
            <a:r>
              <a:rPr kumimoji="1" lang="zh-CN" altLang="en-US" sz="28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动能的变化</a:t>
            </a:r>
            <a:r>
              <a:rPr kumimoji="1" lang="zh-CN" altLang="en-US" sz="2800" b="1">
                <a:latin typeface="黑体" pitchFamily="2" charset="-122"/>
                <a:ea typeface="黑体" pitchFamily="2" charset="-122"/>
              </a:rPr>
              <a:t>。</a:t>
            </a:r>
          </a:p>
        </p:txBody>
      </p:sp>
      <p:graphicFrame>
        <p:nvGraphicFramePr>
          <p:cNvPr id="12292" name="Object 4"/>
          <p:cNvGraphicFramePr>
            <a:graphicFrameLocks noChangeAspect="1"/>
          </p:cNvGraphicFramePr>
          <p:nvPr/>
        </p:nvGraphicFramePr>
        <p:xfrm>
          <a:off x="1835150" y="3657600"/>
          <a:ext cx="5905500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6" name="Microsoft 公式 3.0" r:id="rId3" imgW="1269720" imgH="393480" progId="Equation.3">
                  <p:embed/>
                </p:oleObj>
              </mc:Choice>
              <mc:Fallback>
                <p:oleObj name="Microsoft 公式 3.0" r:id="rId3" imgW="1269720" imgH="393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3657600"/>
                        <a:ext cx="5905500" cy="182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3" name="Line 5"/>
          <p:cNvSpPr>
            <a:spLocks noChangeShapeType="1"/>
          </p:cNvSpPr>
          <p:nvPr/>
        </p:nvSpPr>
        <p:spPr bwMode="auto">
          <a:xfrm>
            <a:off x="2484438" y="5170488"/>
            <a:ext cx="0" cy="576262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294" name="Line 6"/>
          <p:cNvSpPr>
            <a:spLocks noChangeShapeType="1"/>
          </p:cNvSpPr>
          <p:nvPr/>
        </p:nvSpPr>
        <p:spPr bwMode="auto">
          <a:xfrm>
            <a:off x="4643438" y="5097463"/>
            <a:ext cx="0" cy="6477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>
            <a:off x="7019925" y="5097463"/>
            <a:ext cx="0" cy="649287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296" name="Text Box 8"/>
          <p:cNvSpPr txBox="1">
            <a:spLocks noChangeArrowheads="1"/>
          </p:cNvSpPr>
          <p:nvPr/>
        </p:nvSpPr>
        <p:spPr bwMode="auto">
          <a:xfrm>
            <a:off x="1449388" y="5686425"/>
            <a:ext cx="21859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>
                <a:latin typeface="Times New Roman" pitchFamily="18" charset="0"/>
                <a:ea typeface="黑体" pitchFamily="2" charset="-122"/>
              </a:rPr>
              <a:t>外力的总功</a:t>
            </a: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3635375" y="5673725"/>
            <a:ext cx="2114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>
                <a:latin typeface="Times New Roman" pitchFamily="18" charset="0"/>
                <a:ea typeface="黑体" pitchFamily="2" charset="-122"/>
              </a:rPr>
              <a:t>末状态动能</a:t>
            </a:r>
          </a:p>
        </p:txBody>
      </p:sp>
      <p:sp>
        <p:nvSpPr>
          <p:cNvPr id="12298" name="Text Box 10"/>
          <p:cNvSpPr txBox="1">
            <a:spLocks noChangeArrowheads="1"/>
          </p:cNvSpPr>
          <p:nvPr/>
        </p:nvSpPr>
        <p:spPr bwMode="auto">
          <a:xfrm>
            <a:off x="5795963" y="5672138"/>
            <a:ext cx="22320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>
                <a:latin typeface="Times New Roman" pitchFamily="18" charset="0"/>
                <a:ea typeface="黑体" pitchFamily="2" charset="-122"/>
              </a:rPr>
              <a:t>初状态动能</a:t>
            </a:r>
          </a:p>
        </p:txBody>
      </p:sp>
      <p:sp>
        <p:nvSpPr>
          <p:cNvPr id="12299" name="Rectangle 11"/>
          <p:cNvSpPr>
            <a:spLocks noChangeArrowheads="1"/>
          </p:cNvSpPr>
          <p:nvPr/>
        </p:nvSpPr>
        <p:spPr bwMode="auto">
          <a:xfrm>
            <a:off x="1763713" y="3729038"/>
            <a:ext cx="5978525" cy="1730375"/>
          </a:xfrm>
          <a:prstGeom prst="rect">
            <a:avLst/>
          </a:prstGeom>
          <a:noFill/>
          <a:ln w="57150" cap="rnd">
            <a:solidFill>
              <a:srgbClr val="FF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00" name="Text Box 12"/>
          <p:cNvSpPr txBox="1">
            <a:spLocks noChangeArrowheads="1"/>
          </p:cNvSpPr>
          <p:nvPr/>
        </p:nvSpPr>
        <p:spPr bwMode="auto">
          <a:xfrm>
            <a:off x="152400" y="1981200"/>
            <a:ext cx="3327400" cy="1017588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10000"/>
              </a:spcBef>
            </a:pPr>
            <a:r>
              <a:rPr lang="en-US" altLang="zh-CN" sz="2800" b="1">
                <a:ea typeface="仿宋_GB2312" pitchFamily="49" charset="-122"/>
              </a:rPr>
              <a:t>1</a:t>
            </a:r>
            <a:r>
              <a:rPr lang="zh-CN" altLang="en-US" sz="2800" b="1">
                <a:ea typeface="仿宋_GB2312" pitchFamily="49" charset="-122"/>
              </a:rPr>
              <a:t>、</a:t>
            </a:r>
            <a:r>
              <a:rPr lang="zh-CN" altLang="en-US" sz="2800" b="1">
                <a:solidFill>
                  <a:srgbClr val="FF3300"/>
                </a:solidFill>
                <a:ea typeface="仿宋_GB2312" pitchFamily="49" charset="-122"/>
              </a:rPr>
              <a:t>合</a:t>
            </a:r>
            <a:r>
              <a:rPr lang="zh-CN" altLang="en-US" sz="2800" b="1">
                <a:ea typeface="仿宋_GB2312" pitchFamily="49" charset="-122"/>
              </a:rPr>
              <a:t>外力做功。</a:t>
            </a:r>
          </a:p>
          <a:p>
            <a:pPr>
              <a:spcBef>
                <a:spcPct val="10000"/>
              </a:spcBef>
            </a:pPr>
            <a:r>
              <a:rPr lang="en-US" altLang="zh-CN" sz="2800" b="1">
                <a:ea typeface="仿宋_GB2312" pitchFamily="49" charset="-122"/>
              </a:rPr>
              <a:t>2</a:t>
            </a:r>
            <a:r>
              <a:rPr lang="zh-CN" altLang="en-US" sz="2800" b="1">
                <a:ea typeface="仿宋_GB2312" pitchFamily="49" charset="-122"/>
              </a:rPr>
              <a:t>、外力做功之</a:t>
            </a:r>
            <a:r>
              <a:rPr lang="zh-CN" altLang="en-US" sz="2800" b="1">
                <a:solidFill>
                  <a:srgbClr val="FF3300"/>
                </a:solidFill>
                <a:ea typeface="仿宋_GB2312" pitchFamily="49" charset="-122"/>
              </a:rPr>
              <a:t>和</a:t>
            </a:r>
            <a:r>
              <a:rPr lang="zh-CN" altLang="en-US" b="1">
                <a:ea typeface="仿宋_GB2312" pitchFamily="49" charset="-122"/>
              </a:rPr>
              <a:t>。</a:t>
            </a:r>
          </a:p>
        </p:txBody>
      </p:sp>
      <p:sp>
        <p:nvSpPr>
          <p:cNvPr id="12301" name="Text Box 13"/>
          <p:cNvSpPr txBox="1">
            <a:spLocks noChangeArrowheads="1"/>
          </p:cNvSpPr>
          <p:nvPr/>
        </p:nvSpPr>
        <p:spPr bwMode="auto">
          <a:xfrm>
            <a:off x="3803650" y="1981200"/>
            <a:ext cx="5111750" cy="968375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15000"/>
              </a:spcBef>
            </a:pPr>
            <a:r>
              <a:rPr lang="zh-CN" altLang="en-US" sz="2800" b="1">
                <a:ea typeface="黑体" pitchFamily="2" charset="-122"/>
              </a:rPr>
              <a:t>动能</a:t>
            </a:r>
            <a:r>
              <a:rPr lang="zh-CN" altLang="en-US" sz="2800" b="1">
                <a:solidFill>
                  <a:srgbClr val="FF3300"/>
                </a:solidFill>
                <a:ea typeface="黑体" pitchFamily="2" charset="-122"/>
              </a:rPr>
              <a:t>变化</a:t>
            </a:r>
            <a:endParaRPr lang="zh-CN" altLang="en-US" sz="2800" b="1">
              <a:solidFill>
                <a:srgbClr val="FF3300"/>
              </a:solidFill>
            </a:endParaRPr>
          </a:p>
          <a:p>
            <a:pPr>
              <a:spcBef>
                <a:spcPct val="15000"/>
              </a:spcBef>
            </a:pPr>
            <a:r>
              <a:rPr lang="zh-CN" altLang="en-US" sz="2400" b="1">
                <a:ea typeface="仿宋_GB2312" pitchFamily="49" charset="-122"/>
              </a:rPr>
              <a:t>和某一过程（始末状态）相对应</a:t>
            </a:r>
            <a:r>
              <a:rPr lang="zh-CN" altLang="en-US" sz="1600" b="1">
                <a:ea typeface="仿宋_GB2312" pitchFamily="49" charset="-122"/>
              </a:rPr>
              <a:t>。</a:t>
            </a:r>
          </a:p>
        </p:txBody>
      </p:sp>
      <p:sp>
        <p:nvSpPr>
          <p:cNvPr id="12302" name="Line 14"/>
          <p:cNvSpPr>
            <a:spLocks noChangeShapeType="1"/>
          </p:cNvSpPr>
          <p:nvPr/>
        </p:nvSpPr>
        <p:spPr bwMode="auto">
          <a:xfrm flipV="1">
            <a:off x="2195513" y="3151188"/>
            <a:ext cx="0" cy="1009650"/>
          </a:xfrm>
          <a:prstGeom prst="line">
            <a:avLst/>
          </a:prstGeom>
          <a:noFill/>
          <a:ln w="101600">
            <a:solidFill>
              <a:srgbClr val="0000FF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2303" name="Group 15"/>
          <p:cNvGrpSpPr>
            <a:grpSpLocks/>
          </p:cNvGrpSpPr>
          <p:nvPr/>
        </p:nvGrpSpPr>
        <p:grpSpPr bwMode="auto">
          <a:xfrm>
            <a:off x="3563938" y="3151188"/>
            <a:ext cx="4321175" cy="3097212"/>
            <a:chOff x="2245" y="1524"/>
            <a:chExt cx="2722" cy="1951"/>
          </a:xfrm>
        </p:grpSpPr>
        <p:sp>
          <p:nvSpPr>
            <p:cNvPr id="12304" name="Line 16"/>
            <p:cNvSpPr>
              <a:spLocks noChangeShapeType="1"/>
            </p:cNvSpPr>
            <p:nvPr/>
          </p:nvSpPr>
          <p:spPr bwMode="auto">
            <a:xfrm flipV="1">
              <a:off x="3515" y="1524"/>
              <a:ext cx="0" cy="273"/>
            </a:xfrm>
            <a:prstGeom prst="line">
              <a:avLst/>
            </a:prstGeom>
            <a:noFill/>
            <a:ln w="114300">
              <a:solidFill>
                <a:srgbClr val="0000FF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5" name="Rectangle 17"/>
            <p:cNvSpPr>
              <a:spLocks noChangeArrowheads="1"/>
            </p:cNvSpPr>
            <p:nvPr/>
          </p:nvSpPr>
          <p:spPr bwMode="auto">
            <a:xfrm>
              <a:off x="2245" y="1797"/>
              <a:ext cx="2722" cy="1678"/>
            </a:xfrm>
            <a:prstGeom prst="rect">
              <a:avLst/>
            </a:prstGeom>
            <a:noFill/>
            <a:ln w="381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12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7" dur="80"/>
                                        <p:tgtEl>
                                          <p:spTgt spid="122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8" dur="80"/>
                                        <p:tgtEl>
                                          <p:spTgt spid="122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80"/>
                                        <p:tgtEl>
                                          <p:spTgt spid="122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9" dur="80"/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0" dur="80"/>
                                        <p:tgtEl>
                                          <p:spTgt spid="1229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80"/>
                                        <p:tgtEl>
                                          <p:spTgt spid="1229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1" dur="80"/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2" dur="80"/>
                                        <p:tgtEl>
                                          <p:spTgt spid="1229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80"/>
                                        <p:tgtEl>
                                          <p:spTgt spid="1229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2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2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12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3" grpId="0" animBg="1"/>
      <p:bldP spid="12294" grpId="0" animBg="1"/>
      <p:bldP spid="12295" grpId="0" animBg="1"/>
      <p:bldP spid="12297" grpId="0"/>
      <p:bldP spid="12298" grpId="0"/>
      <p:bldP spid="12299" grpId="0" animBg="1"/>
      <p:bldP spid="12300" grpId="0" animBg="1" autoUpdateAnimBg="0"/>
      <p:bldP spid="12301" grpId="0" animBg="1" autoUpdateAnimBg="0"/>
      <p:bldP spid="1230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0" y="304800"/>
            <a:ext cx="6096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4000" b="1">
                <a:solidFill>
                  <a:srgbClr val="0000FF"/>
                </a:solidFill>
              </a:rPr>
              <a:t>▲</a:t>
            </a:r>
            <a:r>
              <a:rPr kumimoji="1" lang="zh-CN" altLang="en-US" sz="4000" b="1">
                <a:latin typeface="Times New Roman" pitchFamily="18" charset="0"/>
              </a:rPr>
              <a:t>对动能定理的理解：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533400" y="1066800"/>
            <a:ext cx="5334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3200" b="1">
                <a:solidFill>
                  <a:srgbClr val="FF0000"/>
                </a:solidFill>
                <a:latin typeface="Times New Roman" pitchFamily="18" charset="0"/>
              </a:rPr>
              <a:t>a</a:t>
            </a:r>
            <a:r>
              <a:rPr kumimoji="1" lang="zh-CN" altLang="en-US" sz="3200" b="1">
                <a:solidFill>
                  <a:srgbClr val="FF0000"/>
                </a:solidFill>
                <a:latin typeface="Times New Roman" pitchFamily="18" charset="0"/>
              </a:rPr>
              <a:t>．合力对物体做的功的理解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762000" y="3886200"/>
            <a:ext cx="7162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 b="1"/>
              <a:t>式子左边的功与右边的动能都是标量</a:t>
            </a:r>
            <a:r>
              <a:rPr kumimoji="1" lang="zh-CN" altLang="en-US" sz="2400" b="1"/>
              <a:t> </a:t>
            </a:r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457200" y="3276600"/>
            <a:ext cx="22621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3200" b="1">
                <a:solidFill>
                  <a:srgbClr val="FF0000"/>
                </a:solidFill>
                <a:latin typeface="Times New Roman" pitchFamily="18" charset="0"/>
              </a:rPr>
              <a:t>b.  </a:t>
            </a:r>
            <a:r>
              <a:rPr kumimoji="1" lang="zh-CN" altLang="en-US" sz="3200" b="1">
                <a:solidFill>
                  <a:srgbClr val="FF0000"/>
                </a:solidFill>
                <a:latin typeface="Times New Roman" pitchFamily="18" charset="0"/>
              </a:rPr>
              <a:t>标量性</a:t>
            </a:r>
            <a:endParaRPr kumimoji="1" lang="zh-CN" altLang="en-US" sz="32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457200" y="4525963"/>
            <a:ext cx="6705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3600" b="1">
                <a:solidFill>
                  <a:srgbClr val="FF0000"/>
                </a:solidFill>
                <a:latin typeface="宋体" pitchFamily="2" charset="-122"/>
              </a:rPr>
              <a:t>c</a:t>
            </a:r>
            <a:r>
              <a:rPr kumimoji="1" lang="zh-CN" altLang="en-US" sz="3200" b="1">
                <a:solidFill>
                  <a:srgbClr val="FF0000"/>
                </a:solidFill>
                <a:latin typeface="宋体" pitchFamily="2" charset="-122"/>
              </a:rPr>
              <a:t>．对定理中“变化”一词的理解</a:t>
            </a:r>
          </a:p>
        </p:txBody>
      </p:sp>
      <p:sp>
        <p:nvSpPr>
          <p:cNvPr id="13319" name="Text Box 7"/>
          <p:cNvSpPr txBox="1">
            <a:spLocks noChangeArrowheads="1"/>
          </p:cNvSpPr>
          <p:nvPr/>
        </p:nvSpPr>
        <p:spPr bwMode="auto">
          <a:xfrm>
            <a:off x="1835150" y="5229225"/>
            <a:ext cx="5562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800" b="1">
                <a:latin typeface="Times New Roman" pitchFamily="18" charset="0"/>
              </a:rPr>
              <a:t>①W</a:t>
            </a:r>
            <a:r>
              <a:rPr kumimoji="1" lang="zh-CN" altLang="en-US" sz="2800" b="1" baseline="-25000">
                <a:latin typeface="Times New Roman" pitchFamily="18" charset="0"/>
              </a:rPr>
              <a:t>合</a:t>
            </a:r>
            <a:r>
              <a:rPr kumimoji="1" lang="zh-CN" altLang="en-US" sz="2800" b="1">
                <a:latin typeface="Times New Roman" pitchFamily="18" charset="0"/>
              </a:rPr>
              <a:t>＞</a:t>
            </a:r>
            <a:r>
              <a:rPr kumimoji="1" lang="en-US" altLang="zh-CN" sz="2800" b="1">
                <a:latin typeface="Times New Roman" pitchFamily="18" charset="0"/>
              </a:rPr>
              <a:t>0</a:t>
            </a:r>
            <a:r>
              <a:rPr kumimoji="1" lang="zh-CN" altLang="en-US" sz="2800" b="1">
                <a:latin typeface="Times New Roman" pitchFamily="18" charset="0"/>
              </a:rPr>
              <a:t>， </a:t>
            </a:r>
            <a:r>
              <a:rPr kumimoji="1" lang="en-US" altLang="zh-CN" sz="2800" b="1">
                <a:latin typeface="Times New Roman" pitchFamily="18" charset="0"/>
              </a:rPr>
              <a:t>E</a:t>
            </a:r>
            <a:r>
              <a:rPr kumimoji="1" lang="en-US" altLang="zh-CN" sz="2800" b="1" baseline="-25000">
                <a:latin typeface="Times New Roman" pitchFamily="18" charset="0"/>
              </a:rPr>
              <a:t>k2</a:t>
            </a:r>
            <a:r>
              <a:rPr kumimoji="1" lang="en-US" altLang="zh-CN" sz="2800" b="1">
                <a:latin typeface="Times New Roman" pitchFamily="18" charset="0"/>
              </a:rPr>
              <a:t>__ E</a:t>
            </a:r>
            <a:r>
              <a:rPr kumimoji="1" lang="en-US" altLang="zh-CN" sz="2800" b="1" baseline="-25000">
                <a:latin typeface="Times New Roman" pitchFamily="18" charset="0"/>
              </a:rPr>
              <a:t>k1  </a:t>
            </a:r>
            <a:r>
              <a:rPr kumimoji="1" lang="zh-CN" altLang="en-US" sz="2800" b="1" baseline="-25000">
                <a:latin typeface="Times New Roman" pitchFamily="18" charset="0"/>
              </a:rPr>
              <a:t>， </a:t>
            </a:r>
            <a:r>
              <a:rPr kumimoji="1" lang="zh-CN" altLang="en-US" sz="3200" b="1">
                <a:latin typeface="Times New Roman" pitchFamily="18" charset="0"/>
              </a:rPr>
              <a:t>△</a:t>
            </a:r>
            <a:r>
              <a:rPr kumimoji="1" lang="zh-CN" altLang="en-US" sz="2800" b="1" baseline="-25000">
                <a:latin typeface="Times New Roman" pitchFamily="18" charset="0"/>
              </a:rPr>
              <a:t> </a:t>
            </a:r>
            <a:r>
              <a:rPr kumimoji="1" lang="en-US" altLang="zh-CN" sz="2800" b="1">
                <a:latin typeface="Times New Roman" pitchFamily="18" charset="0"/>
              </a:rPr>
              <a:t>E</a:t>
            </a:r>
            <a:r>
              <a:rPr kumimoji="1" lang="en-US" altLang="zh-CN" sz="2800" b="1" baseline="-25000">
                <a:latin typeface="Times New Roman" pitchFamily="18" charset="0"/>
              </a:rPr>
              <a:t>k—— </a:t>
            </a:r>
            <a:r>
              <a:rPr kumimoji="1" lang="en-US" altLang="zh-CN" sz="2800" b="1">
                <a:latin typeface="Times New Roman" pitchFamily="18" charset="0"/>
              </a:rPr>
              <a:t>0</a:t>
            </a:r>
            <a:endParaRPr kumimoji="1" lang="en-US" altLang="zh-CN" sz="2800" b="1" baseline="-25000">
              <a:latin typeface="Times New Roman" pitchFamily="18" charset="0"/>
            </a:endParaRPr>
          </a:p>
        </p:txBody>
      </p:sp>
      <p:sp>
        <p:nvSpPr>
          <p:cNvPr id="13320" name="Text Box 8"/>
          <p:cNvSpPr txBox="1">
            <a:spLocks noChangeArrowheads="1"/>
          </p:cNvSpPr>
          <p:nvPr/>
        </p:nvSpPr>
        <p:spPr bwMode="auto">
          <a:xfrm>
            <a:off x="1835150" y="5805488"/>
            <a:ext cx="60960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800" b="1">
                <a:latin typeface="Times New Roman" pitchFamily="18" charset="0"/>
              </a:rPr>
              <a:t>②W</a:t>
            </a:r>
            <a:r>
              <a:rPr kumimoji="1" lang="zh-CN" altLang="en-US" sz="2800" b="1" baseline="-25000">
                <a:latin typeface="Times New Roman" pitchFamily="18" charset="0"/>
              </a:rPr>
              <a:t>合</a:t>
            </a:r>
            <a:r>
              <a:rPr kumimoji="1" lang="zh-CN" altLang="en-US" sz="2800" b="1">
                <a:latin typeface="Times New Roman" pitchFamily="18" charset="0"/>
              </a:rPr>
              <a:t>＜</a:t>
            </a:r>
            <a:r>
              <a:rPr kumimoji="1" lang="en-US" altLang="zh-CN" sz="2800" b="1">
                <a:latin typeface="Times New Roman" pitchFamily="18" charset="0"/>
              </a:rPr>
              <a:t>0</a:t>
            </a:r>
            <a:r>
              <a:rPr kumimoji="1" lang="zh-CN" altLang="en-US" sz="2800" b="1">
                <a:latin typeface="Times New Roman" pitchFamily="18" charset="0"/>
              </a:rPr>
              <a:t>， </a:t>
            </a:r>
            <a:r>
              <a:rPr kumimoji="1" lang="en-US" altLang="zh-CN" sz="2800" b="1">
                <a:latin typeface="Times New Roman" pitchFamily="18" charset="0"/>
              </a:rPr>
              <a:t>E</a:t>
            </a:r>
            <a:r>
              <a:rPr kumimoji="1" lang="en-US" altLang="zh-CN" sz="2800" b="1" baseline="-25000">
                <a:latin typeface="Times New Roman" pitchFamily="18" charset="0"/>
              </a:rPr>
              <a:t>k2</a:t>
            </a:r>
            <a:r>
              <a:rPr kumimoji="1" lang="en-US" altLang="zh-CN" sz="2800" b="1">
                <a:latin typeface="Times New Roman" pitchFamily="18" charset="0"/>
              </a:rPr>
              <a:t>__ E</a:t>
            </a:r>
            <a:r>
              <a:rPr kumimoji="1" lang="en-US" altLang="zh-CN" sz="2800" b="1" baseline="-25000">
                <a:latin typeface="Times New Roman" pitchFamily="18" charset="0"/>
              </a:rPr>
              <a:t>k1  </a:t>
            </a:r>
            <a:r>
              <a:rPr kumimoji="1" lang="zh-CN" altLang="en-US" sz="2800" b="1" baseline="-25000">
                <a:latin typeface="Times New Roman" pitchFamily="18" charset="0"/>
              </a:rPr>
              <a:t>， </a:t>
            </a:r>
            <a:r>
              <a:rPr kumimoji="1" lang="zh-CN" altLang="en-US" sz="3200" b="1">
                <a:latin typeface="Times New Roman" pitchFamily="18" charset="0"/>
              </a:rPr>
              <a:t>△</a:t>
            </a:r>
            <a:r>
              <a:rPr kumimoji="1" lang="zh-CN" altLang="en-US" sz="2800" b="1" baseline="-25000">
                <a:latin typeface="Times New Roman" pitchFamily="18" charset="0"/>
              </a:rPr>
              <a:t> </a:t>
            </a:r>
            <a:r>
              <a:rPr kumimoji="1" lang="en-US" altLang="zh-CN" sz="2800" b="1">
                <a:latin typeface="Times New Roman" pitchFamily="18" charset="0"/>
              </a:rPr>
              <a:t>E</a:t>
            </a:r>
            <a:r>
              <a:rPr kumimoji="1" lang="en-US" altLang="zh-CN" sz="2800" b="1" baseline="-25000">
                <a:latin typeface="Times New Roman" pitchFamily="18" charset="0"/>
              </a:rPr>
              <a:t>k—— </a:t>
            </a:r>
            <a:r>
              <a:rPr kumimoji="1" lang="en-US" altLang="zh-CN" sz="2800" b="1">
                <a:latin typeface="Times New Roman" pitchFamily="18" charset="0"/>
              </a:rPr>
              <a:t>0</a:t>
            </a:r>
            <a:endParaRPr kumimoji="1" lang="en-US" altLang="zh-CN" sz="2800" b="1" baseline="-25000">
              <a:latin typeface="Times New Roman" pitchFamily="18" charset="0"/>
            </a:endParaRPr>
          </a:p>
        </p:txBody>
      </p:sp>
      <p:sp>
        <p:nvSpPr>
          <p:cNvPr id="13321" name="Text Box 9"/>
          <p:cNvSpPr txBox="1">
            <a:spLocks noChangeArrowheads="1"/>
          </p:cNvSpPr>
          <p:nvPr/>
        </p:nvSpPr>
        <p:spPr bwMode="auto">
          <a:xfrm>
            <a:off x="6588125" y="5229225"/>
            <a:ext cx="533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</a:rPr>
              <a:t>＞</a:t>
            </a:r>
          </a:p>
        </p:txBody>
      </p:sp>
      <p:sp>
        <p:nvSpPr>
          <p:cNvPr id="13322" name="Text Box 10"/>
          <p:cNvSpPr txBox="1">
            <a:spLocks noChangeArrowheads="1"/>
          </p:cNvSpPr>
          <p:nvPr/>
        </p:nvSpPr>
        <p:spPr bwMode="auto">
          <a:xfrm>
            <a:off x="4284663" y="5300663"/>
            <a:ext cx="533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</a:rPr>
              <a:t>＞</a:t>
            </a:r>
          </a:p>
        </p:txBody>
      </p:sp>
      <p:sp>
        <p:nvSpPr>
          <p:cNvPr id="13323" name="Text Box 11"/>
          <p:cNvSpPr txBox="1">
            <a:spLocks noChangeArrowheads="1"/>
          </p:cNvSpPr>
          <p:nvPr/>
        </p:nvSpPr>
        <p:spPr bwMode="auto">
          <a:xfrm>
            <a:off x="6516688" y="5805488"/>
            <a:ext cx="533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</a:rPr>
              <a:t>＜</a:t>
            </a:r>
          </a:p>
        </p:txBody>
      </p:sp>
      <p:sp>
        <p:nvSpPr>
          <p:cNvPr id="13324" name="Text Box 12"/>
          <p:cNvSpPr txBox="1">
            <a:spLocks noChangeArrowheads="1"/>
          </p:cNvSpPr>
          <p:nvPr/>
        </p:nvSpPr>
        <p:spPr bwMode="auto">
          <a:xfrm>
            <a:off x="4284663" y="5876925"/>
            <a:ext cx="533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</a:rPr>
              <a:t>＜</a:t>
            </a:r>
          </a:p>
        </p:txBody>
      </p:sp>
      <p:grpSp>
        <p:nvGrpSpPr>
          <p:cNvPr id="13325" name="Group 13"/>
          <p:cNvGrpSpPr>
            <a:grpSpLocks/>
          </p:cNvGrpSpPr>
          <p:nvPr/>
        </p:nvGrpSpPr>
        <p:grpSpPr bwMode="auto">
          <a:xfrm>
            <a:off x="838200" y="1676400"/>
            <a:ext cx="4343400" cy="749300"/>
            <a:chOff x="528" y="1056"/>
            <a:chExt cx="2736" cy="472"/>
          </a:xfrm>
        </p:grpSpPr>
        <p:sp>
          <p:nvSpPr>
            <p:cNvPr id="13326" name="Text Box 14"/>
            <p:cNvSpPr txBox="1">
              <a:spLocks noChangeArrowheads="1"/>
            </p:cNvSpPr>
            <p:nvPr/>
          </p:nvSpPr>
          <p:spPr bwMode="auto">
            <a:xfrm>
              <a:off x="528" y="1104"/>
              <a:ext cx="146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b="1">
                  <a:latin typeface="Times New Roman" pitchFamily="18" charset="0"/>
                </a:rPr>
                <a:t>①.</a:t>
              </a:r>
              <a:endParaRPr kumimoji="1" lang="en-US" altLang="zh-CN" sz="2800" b="1" baseline="-25000">
                <a:latin typeface="Times New Roman" pitchFamily="18" charset="0"/>
              </a:endParaRPr>
            </a:p>
          </p:txBody>
        </p:sp>
        <p:grpSp>
          <p:nvGrpSpPr>
            <p:cNvPr id="13327" name="Group 15"/>
            <p:cNvGrpSpPr>
              <a:grpSpLocks/>
            </p:cNvGrpSpPr>
            <p:nvPr/>
          </p:nvGrpSpPr>
          <p:grpSpPr bwMode="auto">
            <a:xfrm>
              <a:off x="960" y="1056"/>
              <a:ext cx="2304" cy="472"/>
              <a:chOff x="960" y="1056"/>
              <a:chExt cx="2304" cy="472"/>
            </a:xfrm>
          </p:grpSpPr>
          <p:sp>
            <p:nvSpPr>
              <p:cNvPr id="13328" name="Text Box 16"/>
              <p:cNvSpPr txBox="1">
                <a:spLocks noChangeArrowheads="1"/>
              </p:cNvSpPr>
              <p:nvPr/>
            </p:nvSpPr>
            <p:spPr bwMode="auto">
              <a:xfrm>
                <a:off x="960" y="1104"/>
                <a:ext cx="2304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kumimoji="1" lang="en-US" altLang="zh-CN" sz="3200" b="1"/>
                  <a:t>W</a:t>
                </a:r>
                <a:r>
                  <a:rPr kumimoji="1" lang="zh-CN" altLang="en-US" sz="3200" b="1" baseline="-25000"/>
                  <a:t>合</a:t>
                </a:r>
                <a:r>
                  <a:rPr kumimoji="1" lang="zh-CN" altLang="en-US" sz="3200" b="1">
                    <a:latin typeface="Times New Roman" pitchFamily="18" charset="0"/>
                  </a:rPr>
                  <a:t>＝ </a:t>
                </a:r>
                <a:r>
                  <a:rPr kumimoji="1" lang="en-US" altLang="zh-CN" sz="3200" b="1">
                    <a:latin typeface="Times New Roman" pitchFamily="18" charset="0"/>
                  </a:rPr>
                  <a:t>F</a:t>
                </a:r>
                <a:r>
                  <a:rPr kumimoji="1" lang="zh-CN" altLang="en-US" sz="3200" b="1" baseline="-30000">
                    <a:latin typeface="Times New Roman" pitchFamily="18" charset="0"/>
                  </a:rPr>
                  <a:t>合</a:t>
                </a:r>
                <a:r>
                  <a:rPr kumimoji="1" lang="en-US" altLang="zh-CN" sz="3200" b="1">
                    <a:latin typeface="Times New Roman" pitchFamily="18" charset="0"/>
                  </a:rPr>
                  <a:t>·S</a:t>
                </a:r>
              </a:p>
            </p:txBody>
          </p:sp>
          <p:grpSp>
            <p:nvGrpSpPr>
              <p:cNvPr id="13329" name="Group 17"/>
              <p:cNvGrpSpPr>
                <a:grpSpLocks/>
              </p:cNvGrpSpPr>
              <p:nvPr/>
            </p:nvGrpSpPr>
            <p:grpSpPr bwMode="auto">
              <a:xfrm>
                <a:off x="2352" y="1056"/>
                <a:ext cx="864" cy="472"/>
                <a:chOff x="2784" y="3309"/>
                <a:chExt cx="768" cy="3377"/>
              </a:xfrm>
            </p:grpSpPr>
            <p:sp>
              <p:nvSpPr>
                <p:cNvPr id="13330" name="Rectangle 18"/>
                <p:cNvSpPr>
                  <a:spLocks noChangeArrowheads="1"/>
                </p:cNvSpPr>
                <p:nvPr/>
              </p:nvSpPr>
              <p:spPr bwMode="auto">
                <a:xfrm>
                  <a:off x="2784" y="3309"/>
                  <a:ext cx="465" cy="336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kumimoji="1" lang="en-US" altLang="zh-CN" sz="4900">
                      <a:latin typeface="Times New Roman" pitchFamily="18" charset="0"/>
                      <a:ea typeface="华文行楷" pitchFamily="2" charset="-122"/>
                    </a:rPr>
                    <a:t>cos</a:t>
                  </a:r>
                  <a:endParaRPr kumimoji="1" lang="en-US" altLang="zh-CN" sz="2400">
                    <a:latin typeface="Times New Roman" pitchFamily="18" charset="0"/>
                    <a:ea typeface="华文行楷" pitchFamily="2" charset="-122"/>
                  </a:endParaRPr>
                </a:p>
              </p:txBody>
            </p:sp>
            <p:sp>
              <p:nvSpPr>
                <p:cNvPr id="13331" name="Rectangle 19"/>
                <p:cNvSpPr>
                  <a:spLocks noChangeArrowheads="1"/>
                </p:cNvSpPr>
                <p:nvPr/>
              </p:nvSpPr>
              <p:spPr bwMode="auto">
                <a:xfrm>
                  <a:off x="3301" y="3323"/>
                  <a:ext cx="251" cy="336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r>
                    <a:rPr kumimoji="1" lang="en-US" altLang="zh-CN" sz="4900" i="1">
                      <a:latin typeface="Symbol" pitchFamily="18" charset="2"/>
                      <a:ea typeface="华文行楷" pitchFamily="2" charset="-122"/>
                    </a:rPr>
                    <a:t>q</a:t>
                  </a:r>
                  <a:endParaRPr kumimoji="1" lang="en-US" altLang="zh-CN" sz="2400">
                    <a:latin typeface="Times New Roman" pitchFamily="18" charset="0"/>
                    <a:ea typeface="华文行楷" pitchFamily="2" charset="-122"/>
                  </a:endParaRPr>
                </a:p>
              </p:txBody>
            </p:sp>
          </p:grpSp>
        </p:grpSp>
      </p:grpSp>
      <p:grpSp>
        <p:nvGrpSpPr>
          <p:cNvPr id="13332" name="Group 20"/>
          <p:cNvGrpSpPr>
            <a:grpSpLocks/>
          </p:cNvGrpSpPr>
          <p:nvPr/>
        </p:nvGrpSpPr>
        <p:grpSpPr bwMode="auto">
          <a:xfrm>
            <a:off x="838200" y="2514600"/>
            <a:ext cx="8693150" cy="595313"/>
            <a:chOff x="524" y="1584"/>
            <a:chExt cx="5476" cy="375"/>
          </a:xfrm>
        </p:grpSpPr>
        <p:sp>
          <p:nvSpPr>
            <p:cNvPr id="13333" name="Text Box 21"/>
            <p:cNvSpPr txBox="1">
              <a:spLocks noChangeArrowheads="1"/>
            </p:cNvSpPr>
            <p:nvPr/>
          </p:nvSpPr>
          <p:spPr bwMode="auto">
            <a:xfrm>
              <a:off x="524" y="1632"/>
              <a:ext cx="110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b="1">
                  <a:latin typeface="Times New Roman" pitchFamily="18" charset="0"/>
                </a:rPr>
                <a:t>②. </a:t>
              </a:r>
              <a:endParaRPr kumimoji="1" lang="en-US" altLang="zh-CN" sz="2800" b="1" baseline="-25000">
                <a:latin typeface="Times New Roman" pitchFamily="18" charset="0"/>
              </a:endParaRPr>
            </a:p>
          </p:txBody>
        </p:sp>
        <p:grpSp>
          <p:nvGrpSpPr>
            <p:cNvPr id="13334" name="Group 22"/>
            <p:cNvGrpSpPr>
              <a:grpSpLocks/>
            </p:cNvGrpSpPr>
            <p:nvPr/>
          </p:nvGrpSpPr>
          <p:grpSpPr bwMode="auto">
            <a:xfrm>
              <a:off x="960" y="1584"/>
              <a:ext cx="5040" cy="365"/>
              <a:chOff x="960" y="1584"/>
              <a:chExt cx="5040" cy="365"/>
            </a:xfrm>
          </p:grpSpPr>
          <p:sp>
            <p:nvSpPr>
              <p:cNvPr id="13335" name="Text Box 23"/>
              <p:cNvSpPr txBox="1">
                <a:spLocks noChangeArrowheads="1"/>
              </p:cNvSpPr>
              <p:nvPr/>
            </p:nvSpPr>
            <p:spPr bwMode="auto">
              <a:xfrm>
                <a:off x="960" y="1584"/>
                <a:ext cx="5040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CC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kumimoji="1" lang="en-US" altLang="zh-CN" sz="3200" b="1"/>
                  <a:t>W</a:t>
                </a:r>
                <a:r>
                  <a:rPr kumimoji="1" lang="zh-CN" altLang="en-US" sz="3200" b="1" baseline="-25000"/>
                  <a:t>合</a:t>
                </a:r>
                <a:r>
                  <a:rPr kumimoji="1" lang="zh-CN" altLang="en-US" sz="3200" b="1">
                    <a:latin typeface="Times New Roman" pitchFamily="18" charset="0"/>
                  </a:rPr>
                  <a:t>＝</a:t>
                </a:r>
                <a:r>
                  <a:rPr kumimoji="1" lang="en-US" altLang="zh-CN" sz="3200" b="1">
                    <a:latin typeface="Times New Roman" pitchFamily="18" charset="0"/>
                  </a:rPr>
                  <a:t>W</a:t>
                </a:r>
                <a:r>
                  <a:rPr kumimoji="1" lang="en-US" altLang="zh-CN" sz="3200" b="1" baseline="-30000">
                    <a:latin typeface="Times New Roman" pitchFamily="18" charset="0"/>
                  </a:rPr>
                  <a:t>1</a:t>
                </a:r>
                <a:r>
                  <a:rPr kumimoji="1" lang="en-US" altLang="zh-CN" sz="3200" b="1">
                    <a:latin typeface="Times New Roman" pitchFamily="18" charset="0"/>
                  </a:rPr>
                  <a:t>+W</a:t>
                </a:r>
                <a:r>
                  <a:rPr kumimoji="1" lang="en-US" altLang="zh-CN" sz="3200" b="1" baseline="-30000">
                    <a:latin typeface="Times New Roman" pitchFamily="18" charset="0"/>
                  </a:rPr>
                  <a:t>2 </a:t>
                </a:r>
                <a:r>
                  <a:rPr kumimoji="1" lang="en-US" altLang="zh-CN" sz="3200" b="1">
                    <a:latin typeface="Times New Roman" pitchFamily="18" charset="0"/>
                  </a:rPr>
                  <a:t>+…</a:t>
                </a:r>
                <a:r>
                  <a:rPr kumimoji="1" lang="zh-CN" altLang="en-US" sz="3200" b="1">
                    <a:latin typeface="Times New Roman" pitchFamily="18" charset="0"/>
                  </a:rPr>
                  <a:t>＝</a:t>
                </a:r>
                <a:r>
                  <a:rPr kumimoji="1" lang="en-US" altLang="zh-CN" sz="3200" b="1">
                    <a:latin typeface="Times New Roman" pitchFamily="18" charset="0"/>
                  </a:rPr>
                  <a:t>F</a:t>
                </a:r>
                <a:r>
                  <a:rPr kumimoji="1" lang="en-US" altLang="zh-CN" sz="3200" b="1" baseline="-30000">
                    <a:latin typeface="Times New Roman" pitchFamily="18" charset="0"/>
                  </a:rPr>
                  <a:t>1</a:t>
                </a:r>
                <a:r>
                  <a:rPr kumimoji="1" lang="en-US" altLang="zh-CN" sz="3200" b="1">
                    <a:latin typeface="Times New Roman" pitchFamily="18" charset="0"/>
                  </a:rPr>
                  <a:t>·s</a:t>
                </a:r>
                <a:r>
                  <a:rPr kumimoji="1" lang="en-US" altLang="zh-CN" sz="3200" b="1" baseline="-25000">
                    <a:latin typeface="Times New Roman" pitchFamily="18" charset="0"/>
                  </a:rPr>
                  <a:t>1</a:t>
                </a:r>
                <a:r>
                  <a:rPr kumimoji="1" lang="en-US" altLang="zh-CN" sz="3200" b="1">
                    <a:latin typeface="Times New Roman" pitchFamily="18" charset="0"/>
                  </a:rPr>
                  <a:t>       +F</a:t>
                </a:r>
                <a:r>
                  <a:rPr kumimoji="1" lang="en-US" altLang="zh-CN" sz="3200" b="1" baseline="-30000">
                    <a:latin typeface="Times New Roman" pitchFamily="18" charset="0"/>
                  </a:rPr>
                  <a:t>2</a:t>
                </a:r>
                <a:r>
                  <a:rPr kumimoji="1" lang="en-US" altLang="zh-CN" sz="3200" b="1">
                    <a:latin typeface="Times New Roman" pitchFamily="18" charset="0"/>
                  </a:rPr>
                  <a:t>·s</a:t>
                </a:r>
                <a:r>
                  <a:rPr kumimoji="1" lang="en-US" altLang="zh-CN" sz="3200" b="1" baseline="-25000">
                    <a:latin typeface="Times New Roman" pitchFamily="18" charset="0"/>
                  </a:rPr>
                  <a:t>2</a:t>
                </a:r>
                <a:r>
                  <a:rPr kumimoji="1" lang="en-US" altLang="zh-CN" sz="3200" b="1">
                    <a:latin typeface="Times New Roman" pitchFamily="18" charset="0"/>
                  </a:rPr>
                  <a:t>         +…</a:t>
                </a:r>
              </a:p>
            </p:txBody>
          </p:sp>
          <p:grpSp>
            <p:nvGrpSpPr>
              <p:cNvPr id="13336" name="Group 24"/>
              <p:cNvGrpSpPr>
                <a:grpSpLocks/>
              </p:cNvGrpSpPr>
              <p:nvPr/>
            </p:nvGrpSpPr>
            <p:grpSpPr bwMode="auto">
              <a:xfrm>
                <a:off x="3653" y="1632"/>
                <a:ext cx="571" cy="317"/>
                <a:chOff x="3312" y="3744"/>
                <a:chExt cx="571" cy="317"/>
              </a:xfrm>
            </p:grpSpPr>
            <p:sp>
              <p:nvSpPr>
                <p:cNvPr id="13337" name="Rectangle 25"/>
                <p:cNvSpPr>
                  <a:spLocks noChangeArrowheads="1"/>
                </p:cNvSpPr>
                <p:nvPr/>
              </p:nvSpPr>
              <p:spPr bwMode="auto">
                <a:xfrm>
                  <a:off x="3312" y="3744"/>
                  <a:ext cx="406" cy="3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kumimoji="1" lang="en-US" altLang="zh-CN" sz="3200">
                      <a:latin typeface="Times New Roman" pitchFamily="18" charset="0"/>
                      <a:ea typeface="华文行楷" pitchFamily="2" charset="-122"/>
                    </a:rPr>
                    <a:t> cos</a:t>
                  </a:r>
                </a:p>
              </p:txBody>
            </p:sp>
            <p:sp>
              <p:nvSpPr>
                <p:cNvPr id="13338" name="Rectangle 26"/>
                <p:cNvSpPr>
                  <a:spLocks noChangeArrowheads="1"/>
                </p:cNvSpPr>
                <p:nvPr/>
              </p:nvSpPr>
              <p:spPr bwMode="auto">
                <a:xfrm>
                  <a:off x="3648" y="3792"/>
                  <a:ext cx="235" cy="2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r>
                    <a:rPr kumimoji="1" lang="en-US" altLang="zh-CN" sz="2800" i="1">
                      <a:latin typeface="Symbol" pitchFamily="18" charset="2"/>
                      <a:ea typeface="华文行楷" pitchFamily="2" charset="-122"/>
                    </a:rPr>
                    <a:t>q</a:t>
                  </a:r>
                  <a:endParaRPr kumimoji="1" lang="en-US" altLang="zh-CN" sz="2800">
                    <a:latin typeface="Times New Roman" pitchFamily="18" charset="0"/>
                    <a:ea typeface="华文行楷" pitchFamily="2" charset="-122"/>
                  </a:endParaRPr>
                </a:p>
              </p:txBody>
            </p:sp>
          </p:grpSp>
          <p:grpSp>
            <p:nvGrpSpPr>
              <p:cNvPr id="13339" name="Group 27"/>
              <p:cNvGrpSpPr>
                <a:grpSpLocks/>
              </p:cNvGrpSpPr>
              <p:nvPr/>
            </p:nvGrpSpPr>
            <p:grpSpPr bwMode="auto">
              <a:xfrm>
                <a:off x="4704" y="1632"/>
                <a:ext cx="571" cy="317"/>
                <a:chOff x="3312" y="3744"/>
                <a:chExt cx="571" cy="317"/>
              </a:xfrm>
            </p:grpSpPr>
            <p:sp>
              <p:nvSpPr>
                <p:cNvPr id="13340" name="Rectangle 28"/>
                <p:cNvSpPr>
                  <a:spLocks noChangeArrowheads="1"/>
                </p:cNvSpPr>
                <p:nvPr/>
              </p:nvSpPr>
              <p:spPr bwMode="auto">
                <a:xfrm>
                  <a:off x="3312" y="3744"/>
                  <a:ext cx="470" cy="3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kumimoji="1" lang="en-US" altLang="zh-CN" sz="3200">
                      <a:latin typeface="Times New Roman" pitchFamily="18" charset="0"/>
                      <a:ea typeface="华文行楷" pitchFamily="2" charset="-122"/>
                    </a:rPr>
                    <a:t>  cos</a:t>
                  </a:r>
                </a:p>
              </p:txBody>
            </p:sp>
            <p:sp>
              <p:nvSpPr>
                <p:cNvPr id="13341" name="Rectangle 29"/>
                <p:cNvSpPr>
                  <a:spLocks noChangeArrowheads="1"/>
                </p:cNvSpPr>
                <p:nvPr/>
              </p:nvSpPr>
              <p:spPr bwMode="auto">
                <a:xfrm>
                  <a:off x="3648" y="3792"/>
                  <a:ext cx="235" cy="2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r>
                    <a:rPr kumimoji="1" lang="en-US" altLang="zh-CN" sz="2800" i="1">
                      <a:latin typeface="Symbol" pitchFamily="18" charset="2"/>
                      <a:ea typeface="华文行楷" pitchFamily="2" charset="-122"/>
                    </a:rPr>
                    <a:t>  q</a:t>
                  </a:r>
                  <a:endParaRPr kumimoji="1" lang="en-US" altLang="zh-CN" sz="2800">
                    <a:latin typeface="Times New Roman" pitchFamily="18" charset="0"/>
                    <a:ea typeface="华文行楷" pitchFamily="2" charset="-122"/>
                  </a:endParaRPr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3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3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3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33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33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33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33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3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3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3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3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autoUpdateAnimBg="0"/>
      <p:bldP spid="13315" grpId="0" autoUpdateAnimBg="0"/>
      <p:bldP spid="13316" grpId="0" autoUpdateAnimBg="0"/>
      <p:bldP spid="13317" grpId="0" autoUpdateAnimBg="0"/>
      <p:bldP spid="13318" grpId="0" autoUpdateAnimBg="0"/>
      <p:bldP spid="13319" grpId="0" autoUpdateAnimBg="0"/>
      <p:bldP spid="13320" grpId="0" autoUpdateAnimBg="0"/>
      <p:bldP spid="13321" grpId="0" autoUpdateAnimBg="0"/>
      <p:bldP spid="13322" grpId="0" autoUpdateAnimBg="0"/>
      <p:bldP spid="13323" grpId="0" autoUpdateAnimBg="0"/>
      <p:bldP spid="13324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971550" y="2276475"/>
            <a:ext cx="671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>
                <a:latin typeface="Times New Roman" pitchFamily="18" charset="0"/>
              </a:rPr>
              <a:t>既适用于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</a:rPr>
              <a:t>恒力</a:t>
            </a:r>
            <a:r>
              <a:rPr kumimoji="1" lang="zh-CN" altLang="en-US" sz="2800" b="1">
                <a:latin typeface="Times New Roman" pitchFamily="18" charset="0"/>
              </a:rPr>
              <a:t>做功，也适合于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</a:rPr>
              <a:t>变力</a:t>
            </a:r>
            <a:r>
              <a:rPr kumimoji="1" lang="zh-CN" altLang="en-US" sz="2800" b="1">
                <a:latin typeface="Times New Roman" pitchFamily="18" charset="0"/>
              </a:rPr>
              <a:t>做功。</a:t>
            </a: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827088" y="1341438"/>
            <a:ext cx="6781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latin typeface="Times New Roman" pitchFamily="18" charset="0"/>
              </a:rPr>
              <a:t> </a:t>
            </a:r>
            <a:r>
              <a:rPr kumimoji="1" lang="zh-CN" altLang="en-US" sz="2800" b="1">
                <a:latin typeface="Times New Roman" pitchFamily="18" charset="0"/>
              </a:rPr>
              <a:t>既适合于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</a:rPr>
              <a:t>直线</a:t>
            </a:r>
            <a:r>
              <a:rPr kumimoji="1" lang="zh-CN" altLang="en-US" sz="2800" b="1">
                <a:latin typeface="Times New Roman" pitchFamily="18" charset="0"/>
              </a:rPr>
              <a:t>运动，也适合于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</a:rPr>
              <a:t>曲线</a:t>
            </a:r>
            <a:r>
              <a:rPr kumimoji="1" lang="zh-CN" altLang="en-US" sz="2800" b="1">
                <a:latin typeface="Times New Roman" pitchFamily="18" charset="0"/>
              </a:rPr>
              <a:t>运动。</a:t>
            </a: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468313" y="333375"/>
            <a:ext cx="3657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200" b="1">
                <a:solidFill>
                  <a:srgbClr val="FF0000"/>
                </a:solidFill>
                <a:latin typeface="Times New Roman" pitchFamily="18" charset="0"/>
              </a:rPr>
              <a:t>d</a:t>
            </a:r>
            <a:r>
              <a:rPr lang="zh-CN" altLang="en-US" sz="3200" b="1">
                <a:solidFill>
                  <a:srgbClr val="FF0000"/>
                </a:solidFill>
                <a:latin typeface="Times New Roman" pitchFamily="18" charset="0"/>
              </a:rPr>
              <a:t>．</a:t>
            </a:r>
            <a:r>
              <a:rPr kumimoji="1" lang="zh-CN" altLang="en-US" sz="3200" b="1">
                <a:solidFill>
                  <a:srgbClr val="FF0000"/>
                </a:solidFill>
                <a:latin typeface="Times New Roman" pitchFamily="18" charset="0"/>
              </a:rPr>
              <a:t>适用范围</a:t>
            </a:r>
            <a:endParaRPr kumimoji="1" lang="zh-CN" altLang="en-US" sz="32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539750" y="3357563"/>
            <a:ext cx="42672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3200" b="1">
                <a:solidFill>
                  <a:srgbClr val="FF0000"/>
                </a:solidFill>
                <a:latin typeface="Times New Roman" pitchFamily="18" charset="0"/>
              </a:rPr>
              <a:t>e.  </a:t>
            </a:r>
            <a:r>
              <a:rPr kumimoji="1" lang="zh-CN" altLang="en-US" sz="3200" b="1">
                <a:solidFill>
                  <a:srgbClr val="FF0000"/>
                </a:solidFill>
                <a:latin typeface="Times New Roman" pitchFamily="18" charset="0"/>
              </a:rPr>
              <a:t>是一种求功的方法</a:t>
            </a:r>
            <a:r>
              <a:rPr kumimoji="1" lang="en-US" altLang="zh-CN" sz="3200" b="1">
                <a:solidFill>
                  <a:srgbClr val="FF0000"/>
                </a:solidFill>
                <a:latin typeface="Times New Roman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autoUpdateAnimBg="0"/>
      <p:bldP spid="14339" grpId="0" autoUpdateAnimBg="0"/>
      <p:bldP spid="14340" grpId="0" autoUpdateAnimBg="0"/>
      <p:bldP spid="14341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16_06_15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2924175"/>
            <a:ext cx="5835650" cy="2767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363" name="Oval 3"/>
          <p:cNvSpPr>
            <a:spLocks noChangeArrowheads="1"/>
          </p:cNvSpPr>
          <p:nvPr/>
        </p:nvSpPr>
        <p:spPr bwMode="auto">
          <a:xfrm>
            <a:off x="3924300" y="4579938"/>
            <a:ext cx="144463" cy="144462"/>
          </a:xfrm>
          <a:prstGeom prst="ellipse">
            <a:avLst/>
          </a:prstGeom>
          <a:gradFill rotWithShape="1">
            <a:gsLst>
              <a:gs pos="0">
                <a:srgbClr val="A3FBAD"/>
              </a:gs>
              <a:gs pos="100000">
                <a:srgbClr val="A3FBAD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5364" name="Group 4"/>
          <p:cNvGrpSpPr>
            <a:grpSpLocks/>
          </p:cNvGrpSpPr>
          <p:nvPr/>
        </p:nvGrpSpPr>
        <p:grpSpPr bwMode="auto">
          <a:xfrm>
            <a:off x="827088" y="3284538"/>
            <a:ext cx="1152525" cy="579437"/>
            <a:chOff x="521" y="2069"/>
            <a:chExt cx="726" cy="365"/>
          </a:xfrm>
        </p:grpSpPr>
        <p:sp>
          <p:nvSpPr>
            <p:cNvPr id="15365" name="Line 5"/>
            <p:cNvSpPr>
              <a:spLocks noChangeShapeType="1"/>
            </p:cNvSpPr>
            <p:nvPr/>
          </p:nvSpPr>
          <p:spPr bwMode="auto">
            <a:xfrm flipH="1">
              <a:off x="612" y="2432"/>
              <a:ext cx="63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66" name="Text Box 6"/>
            <p:cNvSpPr txBox="1">
              <a:spLocks noChangeArrowheads="1"/>
            </p:cNvSpPr>
            <p:nvPr/>
          </p:nvSpPr>
          <p:spPr bwMode="auto">
            <a:xfrm>
              <a:off x="521" y="2069"/>
              <a:ext cx="36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/>
                <a:t>s</a:t>
              </a:r>
            </a:p>
          </p:txBody>
        </p:sp>
      </p:grpSp>
      <p:grpSp>
        <p:nvGrpSpPr>
          <p:cNvPr id="15367" name="Group 7"/>
          <p:cNvGrpSpPr>
            <a:grpSpLocks/>
          </p:cNvGrpSpPr>
          <p:nvPr/>
        </p:nvGrpSpPr>
        <p:grpSpPr bwMode="auto">
          <a:xfrm>
            <a:off x="611188" y="4005263"/>
            <a:ext cx="3354387" cy="649287"/>
            <a:chOff x="385" y="2522"/>
            <a:chExt cx="2113" cy="409"/>
          </a:xfrm>
        </p:grpSpPr>
        <p:sp>
          <p:nvSpPr>
            <p:cNvPr id="15368" name="Text Box 8"/>
            <p:cNvSpPr txBox="1">
              <a:spLocks noChangeArrowheads="1"/>
            </p:cNvSpPr>
            <p:nvPr/>
          </p:nvSpPr>
          <p:spPr bwMode="auto">
            <a:xfrm>
              <a:off x="385" y="2522"/>
              <a:ext cx="59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>
                  <a:solidFill>
                    <a:srgbClr val="FF0000"/>
                  </a:solidFill>
                </a:rPr>
                <a:t>F</a:t>
              </a:r>
              <a:endParaRPr lang="en-US" altLang="zh-CN" sz="3200" b="1" baseline="-25000">
                <a:solidFill>
                  <a:srgbClr val="FF0000"/>
                </a:solidFill>
              </a:endParaRPr>
            </a:p>
          </p:txBody>
        </p:sp>
        <p:sp>
          <p:nvSpPr>
            <p:cNvPr id="15369" name="Line 9"/>
            <p:cNvSpPr>
              <a:spLocks noChangeShapeType="1"/>
            </p:cNvSpPr>
            <p:nvPr/>
          </p:nvSpPr>
          <p:spPr bwMode="auto">
            <a:xfrm flipH="1">
              <a:off x="612" y="2931"/>
              <a:ext cx="1886" cy="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5370" name="Group 10"/>
          <p:cNvGrpSpPr>
            <a:grpSpLocks/>
          </p:cNvGrpSpPr>
          <p:nvPr/>
        </p:nvGrpSpPr>
        <p:grpSpPr bwMode="auto">
          <a:xfrm>
            <a:off x="3995738" y="3933825"/>
            <a:ext cx="2087562" cy="719138"/>
            <a:chOff x="2517" y="2568"/>
            <a:chExt cx="1315" cy="363"/>
          </a:xfrm>
        </p:grpSpPr>
        <p:sp>
          <p:nvSpPr>
            <p:cNvPr id="15371" name="Text Box 11"/>
            <p:cNvSpPr txBox="1">
              <a:spLocks noChangeArrowheads="1"/>
            </p:cNvSpPr>
            <p:nvPr/>
          </p:nvSpPr>
          <p:spPr bwMode="auto">
            <a:xfrm>
              <a:off x="3288" y="2568"/>
              <a:ext cx="544" cy="3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600" b="1">
                  <a:solidFill>
                    <a:srgbClr val="FF0000"/>
                  </a:solidFill>
                </a:rPr>
                <a:t>f</a:t>
              </a:r>
              <a:endParaRPr lang="en-US" altLang="zh-CN" sz="3600" b="1" baseline="-25000">
                <a:solidFill>
                  <a:srgbClr val="FF0000"/>
                </a:solidFill>
              </a:endParaRPr>
            </a:p>
          </p:txBody>
        </p:sp>
        <p:sp>
          <p:nvSpPr>
            <p:cNvPr id="15372" name="Line 12"/>
            <p:cNvSpPr>
              <a:spLocks noChangeShapeType="1"/>
            </p:cNvSpPr>
            <p:nvPr/>
          </p:nvSpPr>
          <p:spPr bwMode="auto">
            <a:xfrm>
              <a:off x="2517" y="2931"/>
              <a:ext cx="1089" cy="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373" name="Text Box 13"/>
          <p:cNvSpPr txBox="1">
            <a:spLocks noChangeArrowheads="1"/>
          </p:cNvSpPr>
          <p:nvPr/>
        </p:nvSpPr>
        <p:spPr bwMode="auto">
          <a:xfrm>
            <a:off x="395288" y="1042988"/>
            <a:ext cx="8748712" cy="171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10000"/>
              </a:spcBef>
            </a:pPr>
            <a:r>
              <a:rPr lang="en-US" altLang="zh-CN" sz="2600" b="1"/>
              <a:t>  </a:t>
            </a:r>
            <a:r>
              <a:rPr lang="zh-CN" altLang="en-US" sz="2600" b="1"/>
              <a:t>例、 一架喷气式飞机，质量                          ，起飞过程中从静止开始滑跑的路程为                         时，达到起飞速度                。在此过程中飞机受到的平均阻力是飞机</a:t>
            </a:r>
          </a:p>
          <a:p>
            <a:pPr>
              <a:spcBef>
                <a:spcPct val="10000"/>
              </a:spcBef>
            </a:pPr>
            <a:r>
              <a:rPr lang="zh-CN" altLang="en-US" sz="2600" b="1"/>
              <a:t>重量的</a:t>
            </a:r>
            <a:r>
              <a:rPr lang="en-US" altLang="zh-CN" sz="2600" b="1"/>
              <a:t>0.02</a:t>
            </a:r>
            <a:r>
              <a:rPr lang="zh-CN" altLang="en-US" sz="2600" b="1"/>
              <a:t>倍（</a:t>
            </a:r>
            <a:r>
              <a:rPr lang="en-US" altLang="zh-CN" sz="2600" b="1"/>
              <a:t>k=0.02</a:t>
            </a:r>
            <a:r>
              <a:rPr lang="zh-CN" altLang="en-US" sz="2600" b="1"/>
              <a:t>）。求飞机受到的牵引力</a:t>
            </a:r>
            <a:r>
              <a:rPr lang="en-US" altLang="zh-CN" sz="2600" b="1"/>
              <a:t>F</a:t>
            </a:r>
            <a:r>
              <a:rPr lang="zh-CN" altLang="en-US" sz="2600" b="1"/>
              <a:t>。</a:t>
            </a:r>
          </a:p>
        </p:txBody>
      </p:sp>
      <p:graphicFrame>
        <p:nvGraphicFramePr>
          <p:cNvPr id="15374" name="Object 14"/>
          <p:cNvGraphicFramePr>
            <a:graphicFrameLocks noChangeAspect="1"/>
          </p:cNvGraphicFramePr>
          <p:nvPr/>
        </p:nvGraphicFramePr>
        <p:xfrm>
          <a:off x="5029200" y="1052513"/>
          <a:ext cx="2160588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4" name="Microsoft 公式 3.0" r:id="rId4" imgW="1002960" imgH="228600" progId="Equation.3">
                  <p:embed/>
                </p:oleObj>
              </mc:Choice>
              <mc:Fallback>
                <p:oleObj name="Microsoft 公式 3.0" r:id="rId4" imgW="1002960" imgH="2286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1052513"/>
                        <a:ext cx="2160588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5" name="Object 15"/>
          <p:cNvGraphicFramePr>
            <a:graphicFrameLocks noChangeAspect="1"/>
          </p:cNvGraphicFramePr>
          <p:nvPr/>
        </p:nvGraphicFramePr>
        <p:xfrm>
          <a:off x="4495800" y="1433513"/>
          <a:ext cx="2160588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5" name="公式" r:id="rId6" imgW="914400" imgH="203040" progId="Equation.3">
                  <p:embed/>
                </p:oleObj>
              </mc:Choice>
              <mc:Fallback>
                <p:oleObj name="公式" r:id="rId6" imgW="914400" imgH="20304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1433513"/>
                        <a:ext cx="2160588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6" name="Object 16"/>
          <p:cNvGraphicFramePr>
            <a:graphicFrameLocks noChangeAspect="1"/>
          </p:cNvGraphicFramePr>
          <p:nvPr/>
        </p:nvGraphicFramePr>
        <p:xfrm>
          <a:off x="1116013" y="1887538"/>
          <a:ext cx="1512887" cy="38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6" name="Microsoft 公式 3.0" r:id="rId8" imgW="698400" imgH="177480" progId="Equation.3">
                  <p:embed/>
                </p:oleObj>
              </mc:Choice>
              <mc:Fallback>
                <p:oleObj name="Microsoft 公式 3.0" r:id="rId8" imgW="698400" imgH="17748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1887538"/>
                        <a:ext cx="1512887" cy="385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7" name="Rectangle 17"/>
          <p:cNvSpPr>
            <a:spLocks noChangeArrowheads="1"/>
          </p:cNvSpPr>
          <p:nvPr/>
        </p:nvSpPr>
        <p:spPr bwMode="auto">
          <a:xfrm>
            <a:off x="1066800" y="152400"/>
            <a:ext cx="691197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4400" b="1">
                <a:solidFill>
                  <a:srgbClr val="FF0000"/>
                </a:solidFill>
              </a:rPr>
              <a:t>实战演练</a:t>
            </a:r>
          </a:p>
        </p:txBody>
      </p:sp>
      <p:grpSp>
        <p:nvGrpSpPr>
          <p:cNvPr id="15378" name="Group 18"/>
          <p:cNvGrpSpPr>
            <a:grpSpLocks/>
          </p:cNvGrpSpPr>
          <p:nvPr/>
        </p:nvGrpSpPr>
        <p:grpSpPr bwMode="auto">
          <a:xfrm>
            <a:off x="3962400" y="4648200"/>
            <a:ext cx="1447800" cy="1874838"/>
            <a:chOff x="2496" y="2928"/>
            <a:chExt cx="912" cy="1181"/>
          </a:xfrm>
        </p:grpSpPr>
        <p:sp>
          <p:nvSpPr>
            <p:cNvPr id="15379" name="Line 19"/>
            <p:cNvSpPr>
              <a:spLocks noChangeShapeType="1"/>
            </p:cNvSpPr>
            <p:nvPr/>
          </p:nvSpPr>
          <p:spPr bwMode="auto">
            <a:xfrm>
              <a:off x="2496" y="2928"/>
              <a:ext cx="0" cy="960"/>
            </a:xfrm>
            <a:prstGeom prst="line">
              <a:avLst/>
            </a:prstGeom>
            <a:noFill/>
            <a:ln w="666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0" name="Text Box 20"/>
            <p:cNvSpPr txBox="1">
              <a:spLocks noChangeArrowheads="1"/>
            </p:cNvSpPr>
            <p:nvPr/>
          </p:nvSpPr>
          <p:spPr bwMode="auto">
            <a:xfrm>
              <a:off x="2640" y="3744"/>
              <a:ext cx="76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>
                  <a:solidFill>
                    <a:srgbClr val="FF0000"/>
                  </a:solidFill>
                </a:rPr>
                <a:t>G</a:t>
              </a:r>
            </a:p>
          </p:txBody>
        </p:sp>
      </p:grpSp>
      <p:grpSp>
        <p:nvGrpSpPr>
          <p:cNvPr id="15381" name="Group 21"/>
          <p:cNvGrpSpPr>
            <a:grpSpLocks/>
          </p:cNvGrpSpPr>
          <p:nvPr/>
        </p:nvGrpSpPr>
        <p:grpSpPr bwMode="auto">
          <a:xfrm>
            <a:off x="3962400" y="3048000"/>
            <a:ext cx="990600" cy="1600200"/>
            <a:chOff x="2496" y="1920"/>
            <a:chExt cx="624" cy="1008"/>
          </a:xfrm>
        </p:grpSpPr>
        <p:sp>
          <p:nvSpPr>
            <p:cNvPr id="15382" name="Line 22"/>
            <p:cNvSpPr>
              <a:spLocks noChangeShapeType="1"/>
            </p:cNvSpPr>
            <p:nvPr/>
          </p:nvSpPr>
          <p:spPr bwMode="auto">
            <a:xfrm flipV="1">
              <a:off x="2496" y="2016"/>
              <a:ext cx="0" cy="912"/>
            </a:xfrm>
            <a:prstGeom prst="line">
              <a:avLst/>
            </a:prstGeom>
            <a:noFill/>
            <a:ln w="666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3" name="Text Box 23"/>
            <p:cNvSpPr txBox="1">
              <a:spLocks noChangeArrowheads="1"/>
            </p:cNvSpPr>
            <p:nvPr/>
          </p:nvSpPr>
          <p:spPr bwMode="auto">
            <a:xfrm>
              <a:off x="2640" y="1920"/>
              <a:ext cx="48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>
                  <a:solidFill>
                    <a:srgbClr val="FF0000"/>
                  </a:solidFill>
                </a:rPr>
                <a:t>F</a:t>
              </a:r>
              <a:r>
                <a:rPr lang="en-US" altLang="zh-CN" sz="3200" b="1" baseline="-25000">
                  <a:solidFill>
                    <a:srgbClr val="FF0000"/>
                  </a:solidFill>
                </a:rPr>
                <a:t>N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3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3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3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3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3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3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3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6" name="Group 2"/>
          <p:cNvGrpSpPr>
            <a:grpSpLocks/>
          </p:cNvGrpSpPr>
          <p:nvPr/>
        </p:nvGrpSpPr>
        <p:grpSpPr bwMode="auto">
          <a:xfrm>
            <a:off x="3203575" y="0"/>
            <a:ext cx="5634038" cy="765175"/>
            <a:chOff x="2064" y="0"/>
            <a:chExt cx="3549" cy="482"/>
          </a:xfrm>
        </p:grpSpPr>
        <p:sp>
          <p:nvSpPr>
            <p:cNvPr id="16387" name="Rectangle 3"/>
            <p:cNvSpPr>
              <a:spLocks noChangeArrowheads="1"/>
            </p:cNvSpPr>
            <p:nvPr/>
          </p:nvSpPr>
          <p:spPr bwMode="auto">
            <a:xfrm>
              <a:off x="2915" y="73"/>
              <a:ext cx="2698" cy="333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 b="1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1</a:t>
              </a:r>
              <a:r>
                <a:rPr kumimoji="1" lang="zh-CN" altLang="en-US" sz="2800" b="1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找对象（常是单个物体）</a:t>
              </a:r>
            </a:p>
          </p:txBody>
        </p:sp>
        <p:sp>
          <p:nvSpPr>
            <p:cNvPr id="16388" name="Oval 4"/>
            <p:cNvSpPr>
              <a:spLocks noChangeArrowheads="1"/>
            </p:cNvSpPr>
            <p:nvPr/>
          </p:nvSpPr>
          <p:spPr bwMode="auto">
            <a:xfrm>
              <a:off x="2064" y="0"/>
              <a:ext cx="634" cy="482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89" name="AutoShape 5"/>
            <p:cNvSpPr>
              <a:spLocks noChangeArrowheads="1"/>
            </p:cNvSpPr>
            <p:nvPr/>
          </p:nvSpPr>
          <p:spPr bwMode="auto">
            <a:xfrm>
              <a:off x="2698" y="164"/>
              <a:ext cx="227" cy="182"/>
            </a:xfrm>
            <a:prstGeom prst="rightArrow">
              <a:avLst>
                <a:gd name="adj1" fmla="val 50000"/>
                <a:gd name="adj2" fmla="val 31181"/>
              </a:avLst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1905000" y="0"/>
            <a:ext cx="3648075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解：对飞机</a:t>
            </a:r>
          </a:p>
          <a:p>
            <a:pPr>
              <a:spcBef>
                <a:spcPct val="50000"/>
              </a:spcBef>
            </a:pP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   由动能定理有</a:t>
            </a:r>
          </a:p>
        </p:txBody>
      </p:sp>
      <p:graphicFrame>
        <p:nvGraphicFramePr>
          <p:cNvPr id="16391" name="Object 7"/>
          <p:cNvGraphicFramePr>
            <a:graphicFrameLocks noChangeAspect="1"/>
          </p:cNvGraphicFramePr>
          <p:nvPr/>
        </p:nvGraphicFramePr>
        <p:xfrm>
          <a:off x="3635375" y="1844675"/>
          <a:ext cx="3744913" cy="108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3" name="公式" r:id="rId3" imgW="1168200" imgH="393480" progId="Equation.3">
                  <p:embed/>
                </p:oleObj>
              </mc:Choice>
              <mc:Fallback>
                <p:oleObj name="公式" r:id="rId3" imgW="1168200" imgH="3934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1844675"/>
                        <a:ext cx="3744913" cy="1082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2" name="Object 8"/>
          <p:cNvGraphicFramePr>
            <a:graphicFrameLocks noChangeAspect="1"/>
          </p:cNvGraphicFramePr>
          <p:nvPr/>
        </p:nvGraphicFramePr>
        <p:xfrm>
          <a:off x="3573463" y="3141663"/>
          <a:ext cx="2870200" cy="992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4" name="公式" r:id="rId5" imgW="1028520" imgH="419040" progId="Equation.3">
                  <p:embed/>
                </p:oleObj>
              </mc:Choice>
              <mc:Fallback>
                <p:oleObj name="公式" r:id="rId5" imgW="1028520" imgH="4190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3463" y="3141663"/>
                        <a:ext cx="2870200" cy="992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3" name="Object 9"/>
          <p:cNvGraphicFramePr>
            <a:graphicFrameLocks noChangeAspect="1"/>
          </p:cNvGraphicFramePr>
          <p:nvPr/>
        </p:nvGraphicFramePr>
        <p:xfrm>
          <a:off x="3600450" y="4076700"/>
          <a:ext cx="5543550" cy="947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5" name="Microsoft 公式 3.0" r:id="rId7" imgW="2450880" imgH="419040" progId="Equation.3">
                  <p:embed/>
                </p:oleObj>
              </mc:Choice>
              <mc:Fallback>
                <p:oleObj name="Microsoft 公式 3.0" r:id="rId7" imgW="2450880" imgH="4190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0450" y="4076700"/>
                        <a:ext cx="5543550" cy="947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4" name="Object 10"/>
          <p:cNvGraphicFramePr>
            <a:graphicFrameLocks noChangeAspect="1"/>
          </p:cNvGraphicFramePr>
          <p:nvPr/>
        </p:nvGraphicFramePr>
        <p:xfrm>
          <a:off x="3563938" y="5084763"/>
          <a:ext cx="2230437" cy="56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6" name="Microsoft 公式 3.0" r:id="rId9" imgW="901440" imgH="228600" progId="Equation.3">
                  <p:embed/>
                </p:oleObj>
              </mc:Choice>
              <mc:Fallback>
                <p:oleObj name="Microsoft 公式 3.0" r:id="rId9" imgW="901440" imgH="228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5084763"/>
                        <a:ext cx="2230437" cy="566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5" name="Text Box 11"/>
          <p:cNvSpPr txBox="1">
            <a:spLocks noChangeArrowheads="1"/>
          </p:cNvSpPr>
          <p:nvPr/>
        </p:nvSpPr>
        <p:spPr bwMode="auto">
          <a:xfrm>
            <a:off x="539750" y="5715000"/>
            <a:ext cx="7920038" cy="968375"/>
          </a:xfrm>
          <a:prstGeom prst="rect">
            <a:avLst/>
          </a:prstGeom>
          <a:noFill/>
          <a:ln w="222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>
                <a:ea typeface="楷体_GB2312" pitchFamily="49" charset="-122"/>
              </a:rPr>
              <a:t>启发：此类问题，牛顿定律和动能定理都适用，但动能定理更简洁明了。</a:t>
            </a:r>
            <a:r>
              <a:rPr lang="zh-CN" altLang="en-US" sz="2800" b="1">
                <a:solidFill>
                  <a:srgbClr val="FF0000"/>
                </a:solidFill>
                <a:ea typeface="楷体_GB2312" pitchFamily="49" charset="-122"/>
              </a:rPr>
              <a:t>解题步骤</a:t>
            </a:r>
            <a:r>
              <a:rPr lang="en-US" altLang="zh-CN" sz="2800" b="1">
                <a:solidFill>
                  <a:srgbClr val="FF0000"/>
                </a:solidFill>
                <a:ea typeface="楷体_GB2312" pitchFamily="49" charset="-122"/>
              </a:rPr>
              <a:t>:1</a:t>
            </a:r>
            <a:r>
              <a:rPr lang="zh-CN" altLang="en-US" sz="2800" b="1">
                <a:solidFill>
                  <a:srgbClr val="FF0000"/>
                </a:solidFill>
                <a:ea typeface="楷体_GB2312" pitchFamily="49" charset="-122"/>
              </a:rPr>
              <a:t>、</a:t>
            </a:r>
            <a:r>
              <a:rPr lang="en-US" altLang="zh-CN" sz="2800" b="1">
                <a:solidFill>
                  <a:srgbClr val="FF0000"/>
                </a:solidFill>
                <a:ea typeface="楷体_GB2312" pitchFamily="49" charset="-122"/>
              </a:rPr>
              <a:t>2</a:t>
            </a:r>
            <a:r>
              <a:rPr lang="zh-CN" altLang="en-US" sz="2800" b="1">
                <a:solidFill>
                  <a:srgbClr val="FF0000"/>
                </a:solidFill>
                <a:ea typeface="楷体_GB2312" pitchFamily="49" charset="-122"/>
              </a:rPr>
              <a:t>、</a:t>
            </a:r>
            <a:r>
              <a:rPr lang="en-US" altLang="zh-CN" sz="2800" b="1">
                <a:solidFill>
                  <a:srgbClr val="FF0000"/>
                </a:solidFill>
                <a:ea typeface="楷体_GB2312" pitchFamily="49" charset="-122"/>
              </a:rPr>
              <a:t>3</a:t>
            </a:r>
            <a:r>
              <a:rPr lang="zh-CN" altLang="en-US" sz="2800" b="1">
                <a:solidFill>
                  <a:srgbClr val="FF0000"/>
                </a:solidFill>
                <a:ea typeface="楷体_GB2312" pitchFamily="49" charset="-122"/>
              </a:rPr>
              <a:t>、</a:t>
            </a:r>
            <a:r>
              <a:rPr lang="en-US" altLang="zh-CN" sz="2800" b="1">
                <a:solidFill>
                  <a:srgbClr val="FF0000"/>
                </a:solidFill>
                <a:ea typeface="楷体_GB2312" pitchFamily="49" charset="-122"/>
              </a:rPr>
              <a:t>4</a:t>
            </a:r>
          </a:p>
        </p:txBody>
      </p:sp>
      <p:grpSp>
        <p:nvGrpSpPr>
          <p:cNvPr id="16396" name="Group 12"/>
          <p:cNvGrpSpPr>
            <a:grpSpLocks/>
          </p:cNvGrpSpPr>
          <p:nvPr/>
        </p:nvGrpSpPr>
        <p:grpSpPr bwMode="auto">
          <a:xfrm>
            <a:off x="0" y="1052513"/>
            <a:ext cx="2874963" cy="1120775"/>
            <a:chOff x="3061" y="1000"/>
            <a:chExt cx="1811" cy="797"/>
          </a:xfrm>
        </p:grpSpPr>
        <p:sp>
          <p:nvSpPr>
            <p:cNvPr id="16397" name="Oval 13"/>
            <p:cNvSpPr>
              <a:spLocks noChangeArrowheads="1"/>
            </p:cNvSpPr>
            <p:nvPr/>
          </p:nvSpPr>
          <p:spPr bwMode="auto">
            <a:xfrm>
              <a:off x="4055" y="1635"/>
              <a:ext cx="182" cy="16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6398" name="Group 14"/>
            <p:cNvGrpSpPr>
              <a:grpSpLocks/>
            </p:cNvGrpSpPr>
            <p:nvPr/>
          </p:nvGrpSpPr>
          <p:grpSpPr bwMode="auto">
            <a:xfrm>
              <a:off x="3466" y="1000"/>
              <a:ext cx="668" cy="412"/>
              <a:chOff x="521" y="2069"/>
              <a:chExt cx="726" cy="419"/>
            </a:xfrm>
          </p:grpSpPr>
          <p:sp>
            <p:nvSpPr>
              <p:cNvPr id="16399" name="Line 15"/>
              <p:cNvSpPr>
                <a:spLocks noChangeShapeType="1"/>
              </p:cNvSpPr>
              <p:nvPr/>
            </p:nvSpPr>
            <p:spPr bwMode="auto">
              <a:xfrm flipH="1">
                <a:off x="612" y="2432"/>
                <a:ext cx="63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00" name="Text Box 16"/>
              <p:cNvSpPr txBox="1">
                <a:spLocks noChangeArrowheads="1"/>
              </p:cNvSpPr>
              <p:nvPr/>
            </p:nvSpPr>
            <p:spPr bwMode="auto">
              <a:xfrm>
                <a:off x="521" y="2069"/>
                <a:ext cx="363" cy="4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3200"/>
                  <a:t>s</a:t>
                </a:r>
              </a:p>
            </p:txBody>
          </p:sp>
        </p:grpSp>
        <p:sp>
          <p:nvSpPr>
            <p:cNvPr id="16401" name="Text Box 17"/>
            <p:cNvSpPr txBox="1">
              <a:spLocks noChangeArrowheads="1"/>
            </p:cNvSpPr>
            <p:nvPr/>
          </p:nvSpPr>
          <p:spPr bwMode="auto">
            <a:xfrm>
              <a:off x="3061" y="1317"/>
              <a:ext cx="450" cy="3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0000"/>
                  </a:solidFill>
                </a:rPr>
                <a:t>F</a:t>
              </a:r>
              <a:r>
                <a:rPr lang="en-US" altLang="zh-CN" sz="2800" b="1" baseline="-2500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6402" name="Line 18"/>
            <p:cNvSpPr>
              <a:spLocks noChangeShapeType="1"/>
            </p:cNvSpPr>
            <p:nvPr/>
          </p:nvSpPr>
          <p:spPr bwMode="auto">
            <a:xfrm flipH="1">
              <a:off x="3117" y="1725"/>
              <a:ext cx="984" cy="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3" name="Text Box 19"/>
            <p:cNvSpPr txBox="1">
              <a:spLocks noChangeArrowheads="1"/>
            </p:cNvSpPr>
            <p:nvPr/>
          </p:nvSpPr>
          <p:spPr bwMode="auto">
            <a:xfrm>
              <a:off x="4328" y="1308"/>
              <a:ext cx="544" cy="3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0000"/>
                  </a:solidFill>
                </a:rPr>
                <a:t>F</a:t>
              </a:r>
              <a:r>
                <a:rPr lang="en-US" altLang="zh-CN" sz="2800" b="1" baseline="-2500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16404" name="Line 20"/>
            <p:cNvSpPr>
              <a:spLocks noChangeShapeType="1"/>
            </p:cNvSpPr>
            <p:nvPr/>
          </p:nvSpPr>
          <p:spPr bwMode="auto">
            <a:xfrm>
              <a:off x="4192" y="1725"/>
              <a:ext cx="422" cy="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16405" name="Picture 21" descr="16_06_1520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51050" cy="1125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406" name="Group 22"/>
          <p:cNvGrpSpPr>
            <a:grpSpLocks/>
          </p:cNvGrpSpPr>
          <p:nvPr/>
        </p:nvGrpSpPr>
        <p:grpSpPr bwMode="auto">
          <a:xfrm>
            <a:off x="1042988" y="1844675"/>
            <a:ext cx="4608512" cy="3738563"/>
            <a:chOff x="657" y="1162"/>
            <a:chExt cx="2903" cy="2355"/>
          </a:xfrm>
        </p:grpSpPr>
        <p:sp>
          <p:nvSpPr>
            <p:cNvPr id="16407" name="Rectangle 23"/>
            <p:cNvSpPr>
              <a:spLocks noChangeArrowheads="1"/>
            </p:cNvSpPr>
            <p:nvPr/>
          </p:nvSpPr>
          <p:spPr bwMode="auto">
            <a:xfrm>
              <a:off x="1066" y="1570"/>
              <a:ext cx="363" cy="1947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en-US" altLang="zh-CN" sz="2800" b="1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3</a:t>
              </a:r>
              <a:r>
                <a:rPr kumimoji="1" lang="zh-CN" altLang="en-US" sz="2800" b="1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确定各力做功</a:t>
              </a:r>
            </a:p>
          </p:txBody>
        </p:sp>
        <p:sp>
          <p:nvSpPr>
            <p:cNvPr id="16408" name="Oval 24"/>
            <p:cNvSpPr>
              <a:spLocks noChangeArrowheads="1"/>
            </p:cNvSpPr>
            <p:nvPr/>
          </p:nvSpPr>
          <p:spPr bwMode="auto">
            <a:xfrm>
              <a:off x="2154" y="1162"/>
              <a:ext cx="1406" cy="680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09" name="Line 25"/>
            <p:cNvSpPr>
              <a:spLocks noChangeShapeType="1"/>
            </p:cNvSpPr>
            <p:nvPr/>
          </p:nvSpPr>
          <p:spPr bwMode="auto">
            <a:xfrm flipV="1">
              <a:off x="1383" y="1752"/>
              <a:ext cx="998" cy="589"/>
            </a:xfrm>
            <a:prstGeom prst="line">
              <a:avLst/>
            </a:prstGeom>
            <a:noFill/>
            <a:ln w="127000">
              <a:solidFill>
                <a:srgbClr val="FF0000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0" name="Line 26"/>
            <p:cNvSpPr>
              <a:spLocks noChangeShapeType="1"/>
            </p:cNvSpPr>
            <p:nvPr/>
          </p:nvSpPr>
          <p:spPr bwMode="auto">
            <a:xfrm flipV="1">
              <a:off x="657" y="2387"/>
              <a:ext cx="409" cy="0"/>
            </a:xfrm>
            <a:prstGeom prst="line">
              <a:avLst/>
            </a:prstGeom>
            <a:noFill/>
            <a:ln w="127000">
              <a:solidFill>
                <a:srgbClr val="FF0000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6411" name="Group 27"/>
          <p:cNvGrpSpPr>
            <a:grpSpLocks/>
          </p:cNvGrpSpPr>
          <p:nvPr/>
        </p:nvGrpSpPr>
        <p:grpSpPr bwMode="auto">
          <a:xfrm>
            <a:off x="6119813" y="836613"/>
            <a:ext cx="3024187" cy="2232025"/>
            <a:chOff x="3787" y="527"/>
            <a:chExt cx="1905" cy="1406"/>
          </a:xfrm>
        </p:grpSpPr>
        <p:sp>
          <p:nvSpPr>
            <p:cNvPr id="16412" name="Oval 28"/>
            <p:cNvSpPr>
              <a:spLocks noChangeArrowheads="1"/>
            </p:cNvSpPr>
            <p:nvPr/>
          </p:nvSpPr>
          <p:spPr bwMode="auto">
            <a:xfrm>
              <a:off x="3787" y="1071"/>
              <a:ext cx="817" cy="862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6413" name="Group 29"/>
            <p:cNvGrpSpPr>
              <a:grpSpLocks/>
            </p:cNvGrpSpPr>
            <p:nvPr/>
          </p:nvGrpSpPr>
          <p:grpSpPr bwMode="auto">
            <a:xfrm>
              <a:off x="3923" y="527"/>
              <a:ext cx="1769" cy="635"/>
              <a:chOff x="3923" y="527"/>
              <a:chExt cx="1769" cy="635"/>
            </a:xfrm>
          </p:grpSpPr>
          <p:sp>
            <p:nvSpPr>
              <p:cNvPr id="16414" name="Rectangle 30"/>
              <p:cNvSpPr>
                <a:spLocks noChangeArrowheads="1"/>
              </p:cNvSpPr>
              <p:nvPr/>
            </p:nvSpPr>
            <p:spPr bwMode="auto">
              <a:xfrm>
                <a:off x="3923" y="527"/>
                <a:ext cx="1769" cy="333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kumimoji="1" lang="en-US" altLang="zh-CN" sz="2800" b="1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rPr>
                  <a:t>2</a:t>
                </a:r>
                <a:r>
                  <a:rPr kumimoji="1" lang="zh-CN" altLang="en-US" sz="2800" b="1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rPr>
                  <a:t>运动情况分析</a:t>
                </a:r>
              </a:p>
            </p:txBody>
          </p:sp>
          <p:sp>
            <p:nvSpPr>
              <p:cNvPr id="16415" name="Line 31"/>
              <p:cNvSpPr>
                <a:spLocks noChangeShapeType="1"/>
              </p:cNvSpPr>
              <p:nvPr/>
            </p:nvSpPr>
            <p:spPr bwMode="auto">
              <a:xfrm flipH="1">
                <a:off x="4468" y="799"/>
                <a:ext cx="453" cy="363"/>
              </a:xfrm>
              <a:prstGeom prst="line">
                <a:avLst/>
              </a:prstGeom>
              <a:noFill/>
              <a:ln w="127000">
                <a:solidFill>
                  <a:srgbClr val="FF0000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6416" name="Group 32"/>
          <p:cNvGrpSpPr>
            <a:grpSpLocks/>
          </p:cNvGrpSpPr>
          <p:nvPr/>
        </p:nvGrpSpPr>
        <p:grpSpPr bwMode="auto">
          <a:xfrm>
            <a:off x="3203575" y="1628775"/>
            <a:ext cx="5616575" cy="2520950"/>
            <a:chOff x="2018" y="1026"/>
            <a:chExt cx="3538" cy="1588"/>
          </a:xfrm>
        </p:grpSpPr>
        <p:sp>
          <p:nvSpPr>
            <p:cNvPr id="16417" name="Line 33"/>
            <p:cNvSpPr>
              <a:spLocks noChangeShapeType="1"/>
            </p:cNvSpPr>
            <p:nvPr/>
          </p:nvSpPr>
          <p:spPr bwMode="auto">
            <a:xfrm flipH="1" flipV="1">
              <a:off x="4422" y="1979"/>
              <a:ext cx="545" cy="362"/>
            </a:xfrm>
            <a:prstGeom prst="line">
              <a:avLst/>
            </a:prstGeom>
            <a:noFill/>
            <a:ln w="111125">
              <a:solidFill>
                <a:srgbClr val="FF0000"/>
              </a:solidFill>
              <a:prstDash val="sysDot"/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8" name="Rectangle 34"/>
            <p:cNvSpPr>
              <a:spLocks noChangeArrowheads="1"/>
            </p:cNvSpPr>
            <p:nvPr/>
          </p:nvSpPr>
          <p:spPr bwMode="auto">
            <a:xfrm>
              <a:off x="4513" y="2281"/>
              <a:ext cx="1043" cy="333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en-US" altLang="zh-CN" sz="2800" b="1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4</a:t>
              </a:r>
              <a:r>
                <a:rPr kumimoji="1" lang="zh-CN" altLang="en-US" sz="2800" b="1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建方程</a:t>
              </a:r>
            </a:p>
          </p:txBody>
        </p:sp>
        <p:sp>
          <p:nvSpPr>
            <p:cNvPr id="16419" name="Rectangle 35"/>
            <p:cNvSpPr>
              <a:spLocks noChangeArrowheads="1"/>
            </p:cNvSpPr>
            <p:nvPr/>
          </p:nvSpPr>
          <p:spPr bwMode="auto">
            <a:xfrm>
              <a:off x="2018" y="1026"/>
              <a:ext cx="2767" cy="953"/>
            </a:xfrm>
            <a:prstGeom prst="rect">
              <a:avLst/>
            </a:prstGeom>
            <a:noFill/>
            <a:ln w="57150">
              <a:solidFill>
                <a:srgbClr val="FF0000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6420" name="Group 36"/>
          <p:cNvGrpSpPr>
            <a:grpSpLocks/>
          </p:cNvGrpSpPr>
          <p:nvPr/>
        </p:nvGrpSpPr>
        <p:grpSpPr bwMode="auto">
          <a:xfrm>
            <a:off x="468313" y="2276475"/>
            <a:ext cx="574675" cy="2876550"/>
            <a:chOff x="295" y="1434"/>
            <a:chExt cx="362" cy="1812"/>
          </a:xfrm>
        </p:grpSpPr>
        <p:sp>
          <p:nvSpPr>
            <p:cNvPr id="16421" name="Rectangle 37"/>
            <p:cNvSpPr>
              <a:spLocks noChangeArrowheads="1"/>
            </p:cNvSpPr>
            <p:nvPr/>
          </p:nvSpPr>
          <p:spPr bwMode="auto">
            <a:xfrm>
              <a:off x="295" y="1837"/>
              <a:ext cx="362" cy="1409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en-US" altLang="zh-CN" sz="2800" b="1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2</a:t>
              </a:r>
              <a:r>
                <a:rPr kumimoji="1" lang="zh-CN" altLang="en-US" sz="2800" b="1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受力分析</a:t>
              </a:r>
            </a:p>
          </p:txBody>
        </p:sp>
        <p:sp>
          <p:nvSpPr>
            <p:cNvPr id="16422" name="Line 38"/>
            <p:cNvSpPr>
              <a:spLocks noChangeShapeType="1"/>
            </p:cNvSpPr>
            <p:nvPr/>
          </p:nvSpPr>
          <p:spPr bwMode="auto">
            <a:xfrm flipH="1">
              <a:off x="567" y="1434"/>
              <a:ext cx="0" cy="408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20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63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163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800" decel="100000" fill="hold"/>
                                        <p:tgtEl>
                                          <p:spTgt spid="163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163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163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6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7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3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3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1" dur="1000"/>
                                        <p:tgtEl>
                                          <p:spTgt spid="16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6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1000"/>
                                        <p:tgtEl>
                                          <p:spTgt spid="16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2000"/>
                                        <p:tgtEl>
                                          <p:spTgt spid="16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2000"/>
                                        <p:tgtEl>
                                          <p:spTgt spid="16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1000"/>
                                        <p:tgtEl>
                                          <p:spTgt spid="16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0" grpId="0"/>
      <p:bldP spid="16395" grpId="0" animBg="1"/>
    </p:bldLst>
  </p:timing>
</p:sld>
</file>

<file path=ppt/theme/theme1.xml><?xml version="1.0" encoding="utf-8"?>
<a:theme xmlns:a="http://schemas.openxmlformats.org/drawingml/2006/main" name="砖雕艺术">
  <a:themeElements>
    <a:clrScheme name="砖雕艺术 1">
      <a:dk1>
        <a:srgbClr val="080808"/>
      </a:dk1>
      <a:lt1>
        <a:srgbClr val="FFFFFF"/>
      </a:lt1>
      <a:dk2>
        <a:srgbClr val="0039AC"/>
      </a:dk2>
      <a:lt2>
        <a:srgbClr val="C0C0C0"/>
      </a:lt2>
      <a:accent1>
        <a:srgbClr val="FFFF99"/>
      </a:accent1>
      <a:accent2>
        <a:srgbClr val="FFCC66"/>
      </a:accent2>
      <a:accent3>
        <a:srgbClr val="FFFFFF"/>
      </a:accent3>
      <a:accent4>
        <a:srgbClr val="060606"/>
      </a:accent4>
      <a:accent5>
        <a:srgbClr val="FFFFCA"/>
      </a:accent5>
      <a:accent6>
        <a:srgbClr val="E7B95C"/>
      </a:accent6>
      <a:hlink>
        <a:srgbClr val="0066FF"/>
      </a:hlink>
      <a:folHlink>
        <a:srgbClr val="CC3300"/>
      </a:folHlink>
    </a:clrScheme>
    <a:fontScheme name="砖雕艺术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砖雕艺术 1">
        <a:dk1>
          <a:srgbClr val="080808"/>
        </a:dk1>
        <a:lt1>
          <a:srgbClr val="FFFFFF"/>
        </a:lt1>
        <a:dk2>
          <a:srgbClr val="0039AC"/>
        </a:dk2>
        <a:lt2>
          <a:srgbClr val="C0C0C0"/>
        </a:lt2>
        <a:accent1>
          <a:srgbClr val="FFFF99"/>
        </a:accent1>
        <a:accent2>
          <a:srgbClr val="FFCC66"/>
        </a:accent2>
        <a:accent3>
          <a:srgbClr val="FFFFFF"/>
        </a:accent3>
        <a:accent4>
          <a:srgbClr val="060606"/>
        </a:accent4>
        <a:accent5>
          <a:srgbClr val="FFFFCA"/>
        </a:accent5>
        <a:accent6>
          <a:srgbClr val="E7B95C"/>
        </a:accent6>
        <a:hlink>
          <a:srgbClr val="0066FF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砖雕艺术 2">
        <a:dk1>
          <a:srgbClr val="333399"/>
        </a:dk1>
        <a:lt1>
          <a:srgbClr val="ADD3AF"/>
        </a:lt1>
        <a:dk2>
          <a:srgbClr val="D65700"/>
        </a:dk2>
        <a:lt2>
          <a:srgbClr val="B2B2B2"/>
        </a:lt2>
        <a:accent1>
          <a:srgbClr val="B8E9EE"/>
        </a:accent1>
        <a:accent2>
          <a:srgbClr val="FFCC00"/>
        </a:accent2>
        <a:accent3>
          <a:srgbClr val="D3E6D4"/>
        </a:accent3>
        <a:accent4>
          <a:srgbClr val="2A2A82"/>
        </a:accent4>
        <a:accent5>
          <a:srgbClr val="D8F2F5"/>
        </a:accent5>
        <a:accent6>
          <a:srgbClr val="E7B900"/>
        </a:accent6>
        <a:hlink>
          <a:srgbClr val="008080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砖雕艺术 3">
        <a:dk1>
          <a:srgbClr val="003BB2"/>
        </a:dk1>
        <a:lt1>
          <a:srgbClr val="CCFFCC"/>
        </a:lt1>
        <a:dk2>
          <a:srgbClr val="003366"/>
        </a:dk2>
        <a:lt2>
          <a:srgbClr val="C0C0C0"/>
        </a:lt2>
        <a:accent1>
          <a:srgbClr val="FFFFFF"/>
        </a:accent1>
        <a:accent2>
          <a:srgbClr val="009900"/>
        </a:accent2>
        <a:accent3>
          <a:srgbClr val="E2FFE2"/>
        </a:accent3>
        <a:accent4>
          <a:srgbClr val="003197"/>
        </a:accent4>
        <a:accent5>
          <a:srgbClr val="FFFFFF"/>
        </a:accent5>
        <a:accent6>
          <a:srgbClr val="008A00"/>
        </a:accent6>
        <a:hlink>
          <a:srgbClr val="333399"/>
        </a:hlink>
        <a:folHlink>
          <a:srgbClr val="E45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砖雕艺术 4">
        <a:dk1>
          <a:srgbClr val="0000CC"/>
        </a:dk1>
        <a:lt1>
          <a:srgbClr val="CCECFF"/>
        </a:lt1>
        <a:dk2>
          <a:srgbClr val="006666"/>
        </a:dk2>
        <a:lt2>
          <a:srgbClr val="C0C0C0"/>
        </a:lt2>
        <a:accent1>
          <a:srgbClr val="FFFF99"/>
        </a:accent1>
        <a:accent2>
          <a:srgbClr val="FFCCFF"/>
        </a:accent2>
        <a:accent3>
          <a:srgbClr val="E2F4FF"/>
        </a:accent3>
        <a:accent4>
          <a:srgbClr val="0000AE"/>
        </a:accent4>
        <a:accent5>
          <a:srgbClr val="FFFFCA"/>
        </a:accent5>
        <a:accent6>
          <a:srgbClr val="E7B9E7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砖雕艺术 5">
        <a:dk1>
          <a:srgbClr val="000000"/>
        </a:dk1>
        <a:lt1>
          <a:srgbClr val="FFFFCC"/>
        </a:lt1>
        <a:dk2>
          <a:srgbClr val="5A5A86"/>
        </a:dk2>
        <a:lt2>
          <a:srgbClr val="C0C0C0"/>
        </a:lt2>
        <a:accent1>
          <a:srgbClr val="D5E9F7"/>
        </a:accent1>
        <a:accent2>
          <a:srgbClr val="FFCC00"/>
        </a:accent2>
        <a:accent3>
          <a:srgbClr val="FFFFE2"/>
        </a:accent3>
        <a:accent4>
          <a:srgbClr val="000000"/>
        </a:accent4>
        <a:accent5>
          <a:srgbClr val="E7F2FA"/>
        </a:accent5>
        <a:accent6>
          <a:srgbClr val="E7B900"/>
        </a:accent6>
        <a:hlink>
          <a:srgbClr val="CC3300"/>
        </a:hlink>
        <a:folHlink>
          <a:srgbClr val="007D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砖雕艺术 6">
        <a:dk1>
          <a:srgbClr val="006666"/>
        </a:dk1>
        <a:lt1>
          <a:srgbClr val="FFECD9"/>
        </a:lt1>
        <a:dk2>
          <a:srgbClr val="000099"/>
        </a:dk2>
        <a:lt2>
          <a:srgbClr val="B2B2B2"/>
        </a:lt2>
        <a:accent1>
          <a:srgbClr val="EAEAEA"/>
        </a:accent1>
        <a:accent2>
          <a:srgbClr val="FF6600"/>
        </a:accent2>
        <a:accent3>
          <a:srgbClr val="FFF4E9"/>
        </a:accent3>
        <a:accent4>
          <a:srgbClr val="005656"/>
        </a:accent4>
        <a:accent5>
          <a:srgbClr val="F3F3F3"/>
        </a:accent5>
        <a:accent6>
          <a:srgbClr val="E75C00"/>
        </a:accent6>
        <a:hlink>
          <a:srgbClr val="0066FF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砖雕艺术 7">
        <a:dk1>
          <a:srgbClr val="585884"/>
        </a:dk1>
        <a:lt1>
          <a:srgbClr val="DDDDDD"/>
        </a:lt1>
        <a:dk2>
          <a:srgbClr val="000000"/>
        </a:dk2>
        <a:lt2>
          <a:srgbClr val="969696"/>
        </a:lt2>
        <a:accent1>
          <a:srgbClr val="FFFFCC"/>
        </a:accent1>
        <a:accent2>
          <a:srgbClr val="99CC00"/>
        </a:accent2>
        <a:accent3>
          <a:srgbClr val="EBEBEB"/>
        </a:accent3>
        <a:accent4>
          <a:srgbClr val="4A4A70"/>
        </a:accent4>
        <a:accent5>
          <a:srgbClr val="FFFFE2"/>
        </a:accent5>
        <a:accent6>
          <a:srgbClr val="8AB900"/>
        </a:accent6>
        <a:hlink>
          <a:srgbClr val="FF3300"/>
        </a:hlink>
        <a:folHlink>
          <a:srgbClr val="6E3B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砖雕艺术 8">
        <a:dk1>
          <a:srgbClr val="333399"/>
        </a:dk1>
        <a:lt1>
          <a:srgbClr val="FFD9D9"/>
        </a:lt1>
        <a:dk2>
          <a:srgbClr val="00716E"/>
        </a:dk2>
        <a:lt2>
          <a:srgbClr val="C0C0C0"/>
        </a:lt2>
        <a:accent1>
          <a:srgbClr val="AED2BA"/>
        </a:accent1>
        <a:accent2>
          <a:srgbClr val="FF9933"/>
        </a:accent2>
        <a:accent3>
          <a:srgbClr val="FFE9E9"/>
        </a:accent3>
        <a:accent4>
          <a:srgbClr val="2A2A82"/>
        </a:accent4>
        <a:accent5>
          <a:srgbClr val="D3E5D9"/>
        </a:accent5>
        <a:accent6>
          <a:srgbClr val="E78A2D"/>
        </a:accent6>
        <a:hlink>
          <a:srgbClr val="CC3300"/>
        </a:hlink>
        <a:folHlink>
          <a:srgbClr val="0066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CDESIGNJ</Template>
  <TotalTime>47</TotalTime>
  <Words>865</Words>
  <Application>Microsoft Office PowerPoint</Application>
  <PresentationFormat>全屏显示(4:3)</PresentationFormat>
  <Paragraphs>103</Paragraphs>
  <Slides>17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17</vt:i4>
      </vt:variant>
    </vt:vector>
  </HeadingPairs>
  <TitlesOfParts>
    <vt:vector size="33" baseType="lpstr">
      <vt:lpstr>Arial</vt:lpstr>
      <vt:lpstr>宋体</vt:lpstr>
      <vt:lpstr>Wingdings 2</vt:lpstr>
      <vt:lpstr>Wingdings</vt:lpstr>
      <vt:lpstr>仿宋_GB2312</vt:lpstr>
      <vt:lpstr>方正舒体</vt:lpstr>
      <vt:lpstr>楷体_GB2312</vt:lpstr>
      <vt:lpstr>Times New Roman</vt:lpstr>
      <vt:lpstr>黑体</vt:lpstr>
      <vt:lpstr>华文行楷</vt:lpstr>
      <vt:lpstr>Symbol</vt:lpstr>
      <vt:lpstr>隶书</vt:lpstr>
      <vt:lpstr>砖雕艺术</vt:lpstr>
      <vt:lpstr>MathType 5.0 Equation</vt:lpstr>
      <vt:lpstr>Microsoft 公式 3.0</vt:lpstr>
      <vt:lpstr>Microsoft Equation 3.0</vt:lpstr>
      <vt:lpstr>PowerPoint 演示文稿</vt:lpstr>
      <vt:lpstr>PowerPoint 演示文稿</vt:lpstr>
      <vt:lpstr>PowerPoint 演示文稿</vt:lpstr>
      <vt:lpstr>下面关于一定质量的物体的动能的说法哪些是对的?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延伸思考</vt:lpstr>
      <vt:lpstr>PowerPoint 演示文稿</vt:lpstr>
      <vt:lpstr>PowerPoint 演示文稿</vt:lpstr>
      <vt:lpstr>PowerPoint 演示文稿</vt:lpstr>
      <vt:lpstr>延伸思考</vt:lpstr>
      <vt:lpstr>PowerPoint 演示文稿</vt:lpstr>
      <vt:lpstr>思考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User</cp:lastModifiedBy>
  <cp:revision>14</cp:revision>
  <cp:lastPrinted>1601-01-01T00:00:00Z</cp:lastPrinted>
  <dcterms:created xsi:type="dcterms:W3CDTF">1601-01-01T00:00:00Z</dcterms:created>
  <dcterms:modified xsi:type="dcterms:W3CDTF">2014-09-18T06:05:27Z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