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529286B-2FE5-4FF9-8399-B1EF6A1F50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369CE-2495-4C37-AF60-1DE6A2427C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59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03703-A5A7-4675-A6BA-735C8BEE78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81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6AC77-12D4-4553-8283-B9798EC554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67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2D9BE-E01E-4EAC-A620-0142ADC0B9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1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589BA-CFB6-4FA0-83B6-B6E0CDD1EA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1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C1078-7684-4237-B3E1-6F684A109F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6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FA1FE-590E-4D9C-8553-7BBABA4FC3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2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E8AAC8-A103-48F2-BEFA-00A8A3F5D8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98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DB444-22AF-4906-9D26-D084922B65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80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F1047-343A-4A9B-84BC-49F6733B92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38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08E191-335C-40FC-A800-C505DAADE0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43000" y="4924425"/>
            <a:ext cx="68897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第七章  机械能守恒定律</a:t>
            </a:r>
            <a:endParaRPr lang="zh-CN" altLang="en-US" sz="4000">
              <a:solidFill>
                <a:srgbClr val="003399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第七节  动能和动能定理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664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   </a:t>
            </a:r>
            <a:r>
              <a:rPr kumimoji="1" lang="zh-CN" altLang="en-US" sz="2400" b="1">
                <a:latin typeface="Times New Roman" pitchFamily="18" charset="0"/>
              </a:rPr>
              <a:t>一架喷气式飞机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zh-CN" altLang="en-US" sz="2400" b="1">
                <a:latin typeface="Times New Roman" pitchFamily="18" charset="0"/>
              </a:rPr>
              <a:t>质量</a:t>
            </a:r>
            <a:r>
              <a:rPr kumimoji="1" lang="zh-CN" altLang="en-US" sz="2400" b="1" i="1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m</a:t>
            </a:r>
            <a:r>
              <a:rPr kumimoji="1" lang="en-US" altLang="zh-CN" sz="2400" b="1">
                <a:latin typeface="Times New Roman" pitchFamily="18" charset="0"/>
              </a:rPr>
              <a:t> , </a:t>
            </a:r>
            <a:r>
              <a:rPr kumimoji="1" lang="zh-CN" altLang="en-US" sz="2400" b="1">
                <a:latin typeface="Times New Roman" pitchFamily="18" charset="0"/>
              </a:rPr>
              <a:t>起飞过程中从静止开始在跑道上滑跑的路程为 </a:t>
            </a:r>
            <a:r>
              <a:rPr kumimoji="1" lang="en-US" altLang="zh-CN" sz="2400" b="1" i="1">
                <a:latin typeface="Times New Roman" pitchFamily="18" charset="0"/>
              </a:rPr>
              <a:t>s </a:t>
            </a:r>
            <a:r>
              <a:rPr kumimoji="1" lang="zh-CN" altLang="en-US" sz="2400" b="1">
                <a:latin typeface="Times New Roman" pitchFamily="18" charset="0"/>
              </a:rPr>
              <a:t>时，达到起飞速度 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>
                <a:latin typeface="Times New Roman" pitchFamily="18" charset="0"/>
              </a:rPr>
              <a:t> . </a:t>
            </a:r>
            <a:r>
              <a:rPr kumimoji="1" lang="zh-CN" altLang="en-US" sz="2400" b="1">
                <a:latin typeface="Times New Roman" pitchFamily="18" charset="0"/>
              </a:rPr>
              <a:t>在此过程中飞机受到的平均阻力是 </a:t>
            </a:r>
            <a:r>
              <a:rPr kumimoji="1" lang="en-US" altLang="zh-CN" sz="2400" b="1" i="1">
                <a:latin typeface="Times New Roman" pitchFamily="18" charset="0"/>
              </a:rPr>
              <a:t>f  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zh-CN" altLang="en-US" sz="2400" b="1">
                <a:latin typeface="Times New Roman" pitchFamily="18" charset="0"/>
              </a:rPr>
              <a:t>求飞机受到的牵引力 </a:t>
            </a:r>
            <a:r>
              <a:rPr kumimoji="1" lang="en-US" altLang="zh-CN" sz="2400" b="1" i="1">
                <a:latin typeface="Times New Roman" pitchFamily="18" charset="0"/>
              </a:rPr>
              <a:t>F 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09550" y="2865438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292" name="Picture 4" descr="TN006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6362">
            <a:off x="395288" y="2103438"/>
            <a:ext cx="17526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07950" y="3968750"/>
            <a:ext cx="2951163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2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对飞机受力分析：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1228725" y="2527300"/>
            <a:ext cx="103188" cy="685800"/>
          </a:xfrm>
          <a:prstGeom prst="downArrow">
            <a:avLst>
              <a:gd name="adj1" fmla="val 50000"/>
              <a:gd name="adj2" fmla="val 166153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062038" y="31003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G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1228725" y="1841500"/>
            <a:ext cx="88900" cy="685800"/>
          </a:xfrm>
          <a:prstGeom prst="upArrow">
            <a:avLst>
              <a:gd name="adj1" fmla="val 50000"/>
              <a:gd name="adj2" fmla="val 192857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090613" y="14557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N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1276350" y="2495550"/>
            <a:ext cx="1676400" cy="76200"/>
          </a:xfrm>
          <a:prstGeom prst="rightArrow">
            <a:avLst>
              <a:gd name="adj1" fmla="val 50000"/>
              <a:gd name="adj2" fmla="val 5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130425" y="2049463"/>
            <a:ext cx="153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牵引力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468313" y="2495550"/>
            <a:ext cx="808037" cy="80963"/>
          </a:xfrm>
          <a:prstGeom prst="leftArrow">
            <a:avLst>
              <a:gd name="adj1" fmla="val 50000"/>
              <a:gd name="adj2" fmla="val 24950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171450" y="22987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f</a:t>
            </a:r>
          </a:p>
        </p:txBody>
      </p:sp>
      <p:pic>
        <p:nvPicPr>
          <p:cNvPr id="12302" name="Picture 14" descr="TN0068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489116">
            <a:off x="6915150" y="2024063"/>
            <a:ext cx="1760538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7296150" y="1722438"/>
            <a:ext cx="1295400" cy="76200"/>
          </a:xfrm>
          <a:prstGeom prst="rightArrow">
            <a:avLst>
              <a:gd name="adj1" fmla="val 50000"/>
              <a:gd name="adj2" fmla="val 4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7600950" y="13414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v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3333750" y="2408238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跑道上滑行的位移 </a:t>
            </a:r>
            <a:r>
              <a:rPr kumimoji="1" lang="en-US" altLang="zh-CN" sz="2400" b="1" i="1">
                <a:latin typeface="Times New Roman" pitchFamily="18" charset="0"/>
              </a:rPr>
              <a:t>s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101600" y="4454525"/>
            <a:ext cx="3606800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3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分析各力的做功情况：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73025" y="4868863"/>
            <a:ext cx="907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</a:t>
            </a:r>
            <a:r>
              <a:rPr kumimoji="1" lang="zh-CN" altLang="en-US" sz="2400" b="1">
                <a:latin typeface="Times New Roman" pitchFamily="18" charset="0"/>
              </a:rPr>
              <a:t>重力、支持力不做功；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牵引力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做正功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阻力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做负功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107950" y="5276850"/>
            <a:ext cx="3887788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4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考查初、末状态的动能：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468313" y="5708650"/>
            <a:ext cx="446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一开始飞机静止，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初动能为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0 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endParaRPr kumimoji="1" lang="zh-CN" altLang="en-US" sz="2400" b="1" baseline="30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44463" y="6251575"/>
            <a:ext cx="3922712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5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应用动能定理建立方程：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93663" y="3486150"/>
            <a:ext cx="2606675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1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确定研究对象：</a:t>
            </a:r>
          </a:p>
        </p:txBody>
      </p:sp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4092575" y="6035675"/>
          <a:ext cx="27114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公式" r:id="rId4" imgW="1206360" imgH="393480" progId="Equation.3">
                  <p:embed/>
                </p:oleObj>
              </mc:Choice>
              <mc:Fallback>
                <p:oleObj name="公式" r:id="rId4" imgW="120636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6035675"/>
                        <a:ext cx="271145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8316913" y="5553075"/>
          <a:ext cx="7921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公式" r:id="rId6" imgW="406048" imgH="393359" progId="Equation.3">
                  <p:embed/>
                </p:oleObj>
              </mc:Choice>
              <mc:Fallback>
                <p:oleObj name="公式" r:id="rId6" imgW="406048" imgH="39335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553075"/>
                        <a:ext cx="79216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1403350" y="2873375"/>
            <a:ext cx="6553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4478338" y="5680075"/>
            <a:ext cx="396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加速到能起飞时，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末动能为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539750" y="1719263"/>
            <a:ext cx="52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m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1958975" y="1700213"/>
            <a:ext cx="117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i="1" baseline="-25000">
                <a:latin typeface="Times New Roman" pitchFamily="18" charset="0"/>
              </a:rPr>
              <a:t>0</a:t>
            </a:r>
            <a:r>
              <a:rPr kumimoji="1" lang="en-US" altLang="zh-CN" sz="2400" b="1" i="1">
                <a:latin typeface="Times New Roman" pitchFamily="18" charset="0"/>
              </a:rPr>
              <a:t>=0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animBg="1"/>
      <p:bldP spid="12293" grpId="0" animBg="1" autoUpdateAnimBg="0"/>
      <p:bldP spid="12294" grpId="0" animBg="1"/>
      <p:bldP spid="12295" grpId="0"/>
      <p:bldP spid="12296" grpId="0" animBg="1"/>
      <p:bldP spid="12297" grpId="0"/>
      <p:bldP spid="12298" grpId="0" animBg="1"/>
      <p:bldP spid="12299" grpId="0"/>
      <p:bldP spid="12300" grpId="0" animBg="1"/>
      <p:bldP spid="12301" grpId="0"/>
      <p:bldP spid="12303" grpId="0" animBg="1"/>
      <p:bldP spid="12304" grpId="0"/>
      <p:bldP spid="12305" grpId="0"/>
      <p:bldP spid="12306" grpId="0" animBg="1" autoUpdateAnimBg="0"/>
      <p:bldP spid="12307" grpId="0" autoUpdateAnimBg="0"/>
      <p:bldP spid="12308" grpId="0" animBg="1" autoUpdateAnimBg="0"/>
      <p:bldP spid="12309" grpId="0" autoUpdateAnimBg="0"/>
      <p:bldP spid="12310" grpId="0" animBg="1" autoUpdateAnimBg="0"/>
      <p:bldP spid="12311" grpId="0" animBg="1" autoUpdateAnimBg="0"/>
      <p:bldP spid="12314" grpId="0" animBg="1"/>
      <p:bldP spid="12315" grpId="0"/>
      <p:bldP spid="12316" grpId="0"/>
      <p:bldP spid="123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15925" y="119856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4925" y="825500"/>
            <a:ext cx="8839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39725" y="3151188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本题也可用动力学、运动学的公式来解：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58775" y="3582988"/>
            <a:ext cx="823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设飞机的牵引力为恒力，据牛顿第二定律：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14313" y="4014788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</a:t>
            </a:r>
            <a:r>
              <a:rPr kumimoji="1" lang="zh-CN" altLang="en-US" sz="2400" b="1">
                <a:latin typeface="Times New Roman" pitchFamily="18" charset="0"/>
              </a:rPr>
              <a:t>据初速度为</a:t>
            </a:r>
            <a:r>
              <a:rPr kumimoji="1" lang="en-US" altLang="zh-CN" sz="2400" b="1" i="1">
                <a:latin typeface="Times New Roman" pitchFamily="18" charset="0"/>
              </a:rPr>
              <a:t>0 </a:t>
            </a:r>
            <a:r>
              <a:rPr kumimoji="1" lang="zh-CN" altLang="en-US" sz="2400" b="1">
                <a:latin typeface="Times New Roman" pitchFamily="18" charset="0"/>
              </a:rPr>
              <a:t>的匀加速直线运动规律：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66713" y="461645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将（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）代入（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）得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30213" y="504825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化简上式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5925" y="5624513"/>
            <a:ext cx="8534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两种解法，殊途同归，用动能定理思路明快，而且飞机的牵引力不一定是恒力。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动能定理可用于变力做功的问题，这是它最大的优越性！</a:t>
            </a: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6205538" y="3560763"/>
          <a:ext cx="20542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公式" r:id="rId3" imgW="761669" imgH="203112" progId="Equation.3">
                  <p:embed/>
                </p:oleObj>
              </mc:Choice>
              <mc:Fallback>
                <p:oleObj name="公式" r:id="rId3" imgW="761669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3560763"/>
                        <a:ext cx="20542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5507038" y="3910013"/>
          <a:ext cx="2219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公式" r:id="rId5" imgW="787058" imgH="203112" progId="Equation.3">
                  <p:embed/>
                </p:oleObj>
              </mc:Choice>
              <mc:Fallback>
                <p:oleObj name="公式" r:id="rId5" imgW="787058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3910013"/>
                        <a:ext cx="22193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3598863" y="4408488"/>
          <a:ext cx="19812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公式" r:id="rId7" imgW="901440" imgH="393480" progId="Equation.3">
                  <p:embed/>
                </p:oleObj>
              </mc:Choice>
              <mc:Fallback>
                <p:oleObj name="公式" r:id="rId7" imgW="90144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4408488"/>
                        <a:ext cx="19812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1965325" y="4889500"/>
          <a:ext cx="27114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公式" r:id="rId9" imgW="1206360" imgH="393480" progId="Equation.3">
                  <p:embed/>
                </p:oleObj>
              </mc:Choice>
              <mc:Fallback>
                <p:oleObj name="公式" r:id="rId9" imgW="12063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889500"/>
                        <a:ext cx="271145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09563" y="44450"/>
            <a:ext cx="8664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   </a:t>
            </a:r>
            <a:r>
              <a:rPr kumimoji="1" lang="zh-CN" altLang="en-US" sz="2400" b="1">
                <a:latin typeface="Times New Roman" pitchFamily="18" charset="0"/>
              </a:rPr>
              <a:t>一架喷气式飞机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zh-CN" altLang="en-US" sz="2400" b="1">
                <a:latin typeface="Times New Roman" pitchFamily="18" charset="0"/>
              </a:rPr>
              <a:t>质量</a:t>
            </a:r>
            <a:r>
              <a:rPr kumimoji="1" lang="zh-CN" altLang="en-US" sz="2400" b="1" i="1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m</a:t>
            </a:r>
            <a:r>
              <a:rPr kumimoji="1" lang="en-US" altLang="zh-CN" sz="2400" b="1">
                <a:latin typeface="Times New Roman" pitchFamily="18" charset="0"/>
              </a:rPr>
              <a:t> , </a:t>
            </a:r>
            <a:r>
              <a:rPr kumimoji="1" lang="zh-CN" altLang="en-US" sz="2400" b="1">
                <a:latin typeface="Times New Roman" pitchFamily="18" charset="0"/>
              </a:rPr>
              <a:t>起飞过程中从静止开始在跑道上滑跑的路程为 </a:t>
            </a:r>
            <a:r>
              <a:rPr kumimoji="1" lang="en-US" altLang="zh-CN" sz="2400" b="1" i="1">
                <a:latin typeface="Times New Roman" pitchFamily="18" charset="0"/>
              </a:rPr>
              <a:t>s </a:t>
            </a:r>
            <a:r>
              <a:rPr kumimoji="1" lang="zh-CN" altLang="en-US" sz="2400" b="1">
                <a:latin typeface="Times New Roman" pitchFamily="18" charset="0"/>
              </a:rPr>
              <a:t>时，达到起飞速度 </a:t>
            </a: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>
                <a:latin typeface="Times New Roman" pitchFamily="18" charset="0"/>
              </a:rPr>
              <a:t> . </a:t>
            </a:r>
            <a:r>
              <a:rPr kumimoji="1" lang="zh-CN" altLang="en-US" sz="2400" b="1">
                <a:latin typeface="Times New Roman" pitchFamily="18" charset="0"/>
              </a:rPr>
              <a:t>在此过程中飞机受到的平均阻力是 </a:t>
            </a:r>
            <a:r>
              <a:rPr kumimoji="1" lang="en-US" altLang="zh-CN" sz="2400" b="1" i="1">
                <a:latin typeface="Times New Roman" pitchFamily="18" charset="0"/>
              </a:rPr>
              <a:t>f 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zh-CN" altLang="en-US" sz="2400" b="1">
                <a:latin typeface="Times New Roman" pitchFamily="18" charset="0"/>
              </a:rPr>
              <a:t>求飞机受到的牵引力。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195263" y="2684463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8" name="Picture 16" descr="TN00686_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6362">
            <a:off x="381000" y="1922463"/>
            <a:ext cx="17526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9" name="AutoShape 17"/>
          <p:cNvSpPr>
            <a:spLocks noChangeArrowheads="1"/>
          </p:cNvSpPr>
          <p:nvPr/>
        </p:nvSpPr>
        <p:spPr bwMode="auto">
          <a:xfrm>
            <a:off x="1214438" y="2346325"/>
            <a:ext cx="103187" cy="685800"/>
          </a:xfrm>
          <a:prstGeom prst="downArrow">
            <a:avLst>
              <a:gd name="adj1" fmla="val 50000"/>
              <a:gd name="adj2" fmla="val 166155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047750" y="29194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G</a:t>
            </a:r>
          </a:p>
        </p:txBody>
      </p:sp>
      <p:sp>
        <p:nvSpPr>
          <p:cNvPr id="13331" name="AutoShape 19"/>
          <p:cNvSpPr>
            <a:spLocks noChangeArrowheads="1"/>
          </p:cNvSpPr>
          <p:nvPr/>
        </p:nvSpPr>
        <p:spPr bwMode="auto">
          <a:xfrm>
            <a:off x="1214438" y="1660525"/>
            <a:ext cx="88900" cy="685800"/>
          </a:xfrm>
          <a:prstGeom prst="upArrow">
            <a:avLst>
              <a:gd name="adj1" fmla="val 50000"/>
              <a:gd name="adj2" fmla="val 192857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1076325" y="127476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N</a:t>
            </a:r>
          </a:p>
        </p:txBody>
      </p:sp>
      <p:sp>
        <p:nvSpPr>
          <p:cNvPr id="13333" name="AutoShape 21"/>
          <p:cNvSpPr>
            <a:spLocks noChangeArrowheads="1"/>
          </p:cNvSpPr>
          <p:nvPr/>
        </p:nvSpPr>
        <p:spPr bwMode="auto">
          <a:xfrm>
            <a:off x="1262063" y="2314575"/>
            <a:ext cx="1676400" cy="76200"/>
          </a:xfrm>
          <a:prstGeom prst="rightArrow">
            <a:avLst>
              <a:gd name="adj1" fmla="val 50000"/>
              <a:gd name="adj2" fmla="val 5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116138" y="1868488"/>
            <a:ext cx="153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牵引力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</a:p>
        </p:txBody>
      </p:sp>
      <p:sp>
        <p:nvSpPr>
          <p:cNvPr id="13335" name="AutoShape 23"/>
          <p:cNvSpPr>
            <a:spLocks noChangeArrowheads="1"/>
          </p:cNvSpPr>
          <p:nvPr/>
        </p:nvSpPr>
        <p:spPr bwMode="auto">
          <a:xfrm>
            <a:off x="454025" y="2314575"/>
            <a:ext cx="808038" cy="80963"/>
          </a:xfrm>
          <a:prstGeom prst="leftArrow">
            <a:avLst>
              <a:gd name="adj1" fmla="val 50000"/>
              <a:gd name="adj2" fmla="val 24950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157163" y="211772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f</a:t>
            </a:r>
          </a:p>
        </p:txBody>
      </p:sp>
      <p:pic>
        <p:nvPicPr>
          <p:cNvPr id="13337" name="Picture 25" descr="TN00686_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489116">
            <a:off x="6900863" y="1843088"/>
            <a:ext cx="1760537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38" name="AutoShape 26"/>
          <p:cNvSpPr>
            <a:spLocks noChangeArrowheads="1"/>
          </p:cNvSpPr>
          <p:nvPr/>
        </p:nvSpPr>
        <p:spPr bwMode="auto">
          <a:xfrm>
            <a:off x="7281863" y="1541463"/>
            <a:ext cx="1295400" cy="76200"/>
          </a:xfrm>
          <a:prstGeom prst="rightArrow">
            <a:avLst>
              <a:gd name="adj1" fmla="val 50000"/>
              <a:gd name="adj2" fmla="val 4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7586663" y="116046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v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3319463" y="2227263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跑道上滑行的位移 </a:t>
            </a:r>
            <a:r>
              <a:rPr kumimoji="1" lang="en-US" altLang="zh-CN" sz="2400" b="1" i="1">
                <a:latin typeface="Times New Roman" pitchFamily="18" charset="0"/>
              </a:rPr>
              <a:t>s</a:t>
            </a:r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1389063" y="2692400"/>
            <a:ext cx="6553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525463" y="1538288"/>
            <a:ext cx="525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m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1944688" y="1519238"/>
            <a:ext cx="1173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v</a:t>
            </a:r>
            <a:r>
              <a:rPr kumimoji="1" lang="en-US" altLang="zh-CN" sz="2400" b="1" i="1" baseline="-25000">
                <a:latin typeface="Times New Roman" pitchFamily="18" charset="0"/>
              </a:rPr>
              <a:t>0</a:t>
            </a:r>
            <a:r>
              <a:rPr kumimoji="1" lang="en-US" altLang="zh-CN" sz="2400" b="1" i="1">
                <a:latin typeface="Times New Roman" pitchFamily="18" charset="0"/>
              </a:rPr>
              <a:t>=0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8" grpId="0"/>
      <p:bldP spid="13319" grpId="0"/>
      <p:bldP spid="13320" grpId="0"/>
      <p:bldP spid="133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473450" y="2205038"/>
            <a:ext cx="1371600" cy="30622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263650" y="2205038"/>
            <a:ext cx="1295400" cy="30622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96850" y="2852738"/>
            <a:ext cx="88392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568450" y="2925763"/>
            <a:ext cx="700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功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568450" y="3743325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568450" y="4505325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Fs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625850" y="2925763"/>
            <a:ext cx="144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动能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854450" y="3743325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kumimoji="1" lang="en-US" altLang="zh-CN" sz="3200" b="1" i="1" baseline="-25000">
                <a:solidFill>
                  <a:srgbClr val="FF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76225" y="3775075"/>
            <a:ext cx="220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合外力的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405063" y="3743325"/>
            <a:ext cx="1735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=</a:t>
            </a:r>
            <a:r>
              <a:rPr kumimoji="1" lang="en-US" altLang="zh-CN" sz="3200" b="1">
                <a:latin typeface="Times New Roman" pitchFamily="18" charset="0"/>
                <a:cs typeface="Times New Roman" pitchFamily="18" charset="0"/>
              </a:rPr>
              <a:t>      Δ</a:t>
            </a:r>
            <a:r>
              <a:rPr kumimoji="1" lang="en-US" altLang="zh-CN" sz="3200" b="1" i="1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en-US" altLang="zh-CN" sz="3200" b="1" i="1">
              <a:latin typeface="Times New Roman" pitchFamily="18" charset="0"/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495800" y="3716338"/>
            <a:ext cx="4648200" cy="160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    </a:t>
            </a:r>
            <a:endParaRPr kumimoji="1" lang="en-US" altLang="zh-CN" sz="3200" b="1" baseline="3000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3200" b="1" baseline="3000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648200" y="2921000"/>
            <a:ext cx="449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动能定理（标量式）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492250" y="2133600"/>
            <a:ext cx="91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b="1">
                <a:latin typeface="Times New Roman" pitchFamily="18" charset="0"/>
                <a:cs typeface="Times New Roman" pitchFamily="18" charset="0"/>
              </a:rPr>
              <a:t>∵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778250" y="1700213"/>
            <a:ext cx="60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4000" b="1">
                <a:latin typeface="Times New Roman" pitchFamily="18" charset="0"/>
                <a:cs typeface="Times New Roman" pitchFamily="18" charset="0"/>
              </a:rPr>
              <a:t>∴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683250" y="2133600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u="sng">
                <a:solidFill>
                  <a:srgbClr val="0000FF"/>
                </a:solidFill>
                <a:latin typeface="Times New Roman" pitchFamily="18" charset="0"/>
              </a:rPr>
              <a:t>         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关系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416050" y="541972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过程量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3549650" y="541972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状态量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292725" y="4872038"/>
            <a:ext cx="33528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力的空间累积效应</a:t>
            </a:r>
          </a:p>
          <a:p>
            <a:pPr>
              <a:spcBef>
                <a:spcPct val="50000"/>
              </a:spcBef>
            </a:pP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2971800" y="282575"/>
            <a:ext cx="3384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5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本课小结</a:t>
            </a:r>
          </a:p>
        </p:txBody>
      </p:sp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4937125" y="3500438"/>
          <a:ext cx="287496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公式" r:id="rId3" imgW="1028520" imgH="393480" progId="Equation.3">
                  <p:embed/>
                </p:oleObj>
              </mc:Choice>
              <mc:Fallback>
                <p:oleObj name="公式" r:id="rId3" imgW="102852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3500438"/>
                        <a:ext cx="2874963" cy="108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3635375" y="4292600"/>
          <a:ext cx="100806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公式" r:id="rId5" imgW="406048" imgH="393359" progId="Equation.3">
                  <p:embed/>
                </p:oleObj>
              </mc:Choice>
              <mc:Fallback>
                <p:oleObj name="公式" r:id="rId5" imgW="406048" imgH="39335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292600"/>
                        <a:ext cx="1008063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5724525" y="2057400"/>
            <a:ext cx="107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因果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900113" y="6021388"/>
            <a:ext cx="215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（环境影响）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3203575" y="6021388"/>
            <a:ext cx="215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（自身变化）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 animBg="1"/>
      <p:bldP spid="14340" grpId="0" animBg="1"/>
      <p:bldP spid="14341" grpId="0"/>
      <p:bldP spid="14342" grpId="0"/>
      <p:bldP spid="14343" grpId="0"/>
      <p:bldP spid="14344" grpId="0"/>
      <p:bldP spid="14345" grpId="0"/>
      <p:bldP spid="14346" grpId="0"/>
      <p:bldP spid="14347" grpId="0"/>
      <p:bldP spid="14349" grpId="0"/>
      <p:bldP spid="14350" grpId="0"/>
      <p:bldP spid="14351" grpId="0"/>
      <p:bldP spid="14352" grpId="0"/>
      <p:bldP spid="14353" grpId="0"/>
      <p:bldP spid="14354" grpId="0"/>
      <p:bldP spid="14355" grpId="0"/>
      <p:bldP spid="14359" grpId="0"/>
      <p:bldP spid="14360" grpId="0"/>
      <p:bldP spid="143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09600" y="1417638"/>
            <a:ext cx="792162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、一辆汽车当它的速度为 </a:t>
            </a:r>
            <a:r>
              <a:rPr kumimoji="1" lang="en-US" altLang="zh-CN" sz="3200" b="1" i="1">
                <a:latin typeface="Times New Roman" pitchFamily="18" charset="0"/>
              </a:rPr>
              <a:t>v </a:t>
            </a:r>
            <a:r>
              <a:rPr kumimoji="1" lang="zh-CN" altLang="en-US" sz="3200" b="1">
                <a:latin typeface="Times New Roman" pitchFamily="18" charset="0"/>
              </a:rPr>
              <a:t>时，踩死刹车后可以滑动</a:t>
            </a:r>
            <a:r>
              <a:rPr kumimoji="1" lang="en-US" altLang="zh-CN" sz="3200" b="1" i="1">
                <a:latin typeface="Times New Roman" pitchFamily="18" charset="0"/>
              </a:rPr>
              <a:t>s</a:t>
            </a:r>
            <a:r>
              <a:rPr kumimoji="1" lang="zh-CN" altLang="en-US" sz="3200" b="1">
                <a:latin typeface="Times New Roman" pitchFamily="18" charset="0"/>
              </a:rPr>
              <a:t>。那么当它的速度为 </a:t>
            </a:r>
            <a:r>
              <a:rPr kumimoji="1" lang="en-US" altLang="zh-CN" sz="3200" b="1" i="1">
                <a:latin typeface="Times New Roman" pitchFamily="18" charset="0"/>
              </a:rPr>
              <a:t>2v </a:t>
            </a:r>
            <a:r>
              <a:rPr kumimoji="1" lang="zh-CN" altLang="en-US" sz="3200" b="1">
                <a:latin typeface="Times New Roman" pitchFamily="18" charset="0"/>
              </a:rPr>
              <a:t>时，踩死刹车后能滑动多远呢？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27088" y="3429000"/>
            <a:ext cx="7777162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解析：</a:t>
            </a:r>
            <a:r>
              <a:rPr kumimoji="1" lang="zh-CN" altLang="en-US" sz="2400">
                <a:latin typeface="Times New Roman" pitchFamily="18" charset="0"/>
              </a:rPr>
              <a:t>假设车与路面之间的摩擦力为恒力。由动能定理可知，摩擦力做的负功应该等于汽车动能的损失量，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即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203575" y="4221163"/>
          <a:ext cx="23050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3" imgW="990170" imgH="393529" progId="Equation.DSMT4">
                  <p:embed/>
                </p:oleObj>
              </mc:Choice>
              <mc:Fallback>
                <p:oleObj r:id="rId3" imgW="990170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21163"/>
                        <a:ext cx="23050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276600" y="5157788"/>
          <a:ext cx="23034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5" imgW="1155700" imgH="393700" progId="Equation.DSMT4">
                  <p:embed/>
                </p:oleObj>
              </mc:Choice>
              <mc:Fallback>
                <p:oleObj r:id="rId5" imgW="11557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57788"/>
                        <a:ext cx="2303463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3708400" y="6165850"/>
          <a:ext cx="13684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7" imgW="507780" imgH="177723" progId="Equation.DSMT4">
                  <p:embed/>
                </p:oleObj>
              </mc:Choice>
              <mc:Fallback>
                <p:oleObj r:id="rId7" imgW="507780" imgH="17772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165850"/>
                        <a:ext cx="136842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200400" y="4572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课堂练习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52400" y="412750"/>
            <a:ext cx="8610600" cy="5305425"/>
            <a:chOff x="192" y="99"/>
            <a:chExt cx="5424" cy="3342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240" y="99"/>
              <a:ext cx="5376" cy="1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2800" b="1">
                  <a:latin typeface="华文细黑" pitchFamily="2" charset="-122"/>
                  <a:ea typeface="华文细黑" pitchFamily="2" charset="-122"/>
                </a:rPr>
                <a:t>2</a:t>
              </a:r>
              <a:r>
                <a:rPr kumimoji="1" lang="zh-CN" altLang="en-US" sz="2800" b="1">
                  <a:latin typeface="华文细黑" pitchFamily="2" charset="-122"/>
                  <a:ea typeface="华文细黑" pitchFamily="2" charset="-122"/>
                </a:rPr>
                <a:t>、平直公路上质量为</a:t>
              </a:r>
              <a:r>
                <a:rPr kumimoji="1" lang="en-US" altLang="zh-CN" sz="2800" b="1">
                  <a:latin typeface="华文细黑" pitchFamily="2" charset="-122"/>
                  <a:ea typeface="华文细黑" pitchFamily="2" charset="-122"/>
                </a:rPr>
                <a:t>m</a:t>
              </a:r>
              <a:r>
                <a:rPr kumimoji="1" lang="zh-CN" altLang="en-US" sz="2800" b="1">
                  <a:latin typeface="华文细黑" pitchFamily="2" charset="-122"/>
                  <a:ea typeface="华文细黑" pitchFamily="2" charset="-122"/>
                </a:rPr>
                <a:t>的汽车以恒定功率行驶，设它受到的阻力是一定的，在车速从</a:t>
              </a:r>
              <a:r>
                <a:rPr kumimoji="1" lang="en-US" altLang="zh-CN" sz="2800" b="1">
                  <a:latin typeface="华文细黑" pitchFamily="2" charset="-122"/>
                  <a:ea typeface="华文细黑" pitchFamily="2" charset="-122"/>
                </a:rPr>
                <a:t>v</a:t>
              </a:r>
              <a:r>
                <a:rPr kumimoji="1" lang="en-US" altLang="zh-CN" sz="2800" b="1" baseline="-25000">
                  <a:latin typeface="华文细黑" pitchFamily="2" charset="-122"/>
                  <a:ea typeface="华文细黑" pitchFamily="2" charset="-122"/>
                </a:rPr>
                <a:t>0</a:t>
              </a:r>
              <a:r>
                <a:rPr kumimoji="1" lang="zh-CN" altLang="en-US" sz="2800" b="1">
                  <a:latin typeface="华文细黑" pitchFamily="2" charset="-122"/>
                  <a:ea typeface="华文细黑" pitchFamily="2" charset="-122"/>
                </a:rPr>
                <a:t>达到最大值</a:t>
              </a:r>
              <a:r>
                <a:rPr kumimoji="1" lang="en-US" altLang="zh-CN" sz="2800" b="1">
                  <a:latin typeface="华文细黑" pitchFamily="2" charset="-122"/>
                  <a:ea typeface="华文细黑" pitchFamily="2" charset="-122"/>
                </a:rPr>
                <a:t>v</a:t>
              </a:r>
              <a:r>
                <a:rPr kumimoji="1" lang="en-US" altLang="zh-CN" sz="2800" b="1" baseline="-25000">
                  <a:latin typeface="华文细黑" pitchFamily="2" charset="-122"/>
                  <a:ea typeface="华文细黑" pitchFamily="2" charset="-122"/>
                </a:rPr>
                <a:t>m</a:t>
              </a:r>
              <a:r>
                <a:rPr kumimoji="1" lang="zh-CN" altLang="en-US" sz="2800" b="1">
                  <a:latin typeface="华文细黑" pitchFamily="2" charset="-122"/>
                  <a:ea typeface="华文细黑" pitchFamily="2" charset="-122"/>
                </a:rPr>
                <a:t>的过程中经时间为</a:t>
              </a:r>
              <a:r>
                <a:rPr kumimoji="1" lang="en-US" altLang="zh-CN" sz="2800" b="1">
                  <a:latin typeface="华文细黑" pitchFamily="2" charset="-122"/>
                  <a:ea typeface="华文细黑" pitchFamily="2" charset="-122"/>
                </a:rPr>
                <a:t>t</a:t>
              </a:r>
              <a:r>
                <a:rPr kumimoji="1" lang="zh-CN" altLang="en-US" sz="2800" b="1">
                  <a:latin typeface="华文细黑" pitchFamily="2" charset="-122"/>
                  <a:ea typeface="华文细黑" pitchFamily="2" charset="-122"/>
                </a:rPr>
                <a:t>，通过的路程为</a:t>
              </a:r>
              <a:r>
                <a:rPr kumimoji="1" lang="en-US" altLang="zh-CN" sz="2800" b="1">
                  <a:latin typeface="华文细黑" pitchFamily="2" charset="-122"/>
                  <a:ea typeface="华文细黑" pitchFamily="2" charset="-122"/>
                </a:rPr>
                <a:t>s</a:t>
              </a:r>
              <a:r>
                <a:rPr kumimoji="1" lang="zh-CN" altLang="en-US" sz="2800" b="1">
                  <a:latin typeface="华文细黑" pitchFamily="2" charset="-122"/>
                  <a:ea typeface="华文细黑" pitchFamily="2" charset="-122"/>
                </a:rPr>
                <a:t>，则汽车在此过程中                                                                   （            ）</a:t>
              </a:r>
            </a:p>
            <a:p>
              <a:pPr>
                <a:lnSpc>
                  <a:spcPct val="110000"/>
                </a:lnSpc>
              </a:pPr>
              <a:r>
                <a:rPr kumimoji="1" lang="en-US" altLang="zh-CN" sz="2800" b="1">
                  <a:latin typeface="华文细黑" pitchFamily="2" charset="-122"/>
                  <a:ea typeface="华文细黑" pitchFamily="2" charset="-122"/>
                </a:rPr>
                <a:t>A.  </a:t>
              </a:r>
              <a:r>
                <a:rPr kumimoji="1" lang="zh-CN" altLang="en-US" sz="2800" b="1">
                  <a:latin typeface="华文细黑" pitchFamily="2" charset="-122"/>
                  <a:ea typeface="华文细黑" pitchFamily="2" charset="-122"/>
                </a:rPr>
                <a:t>汽车的加速度不断减小</a:t>
              </a:r>
            </a:p>
          </p:txBody>
        </p:sp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2256" y="1635"/>
            <a:ext cx="1440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Equation" r:id="rId3" imgW="901440" imgH="469800" progId="Equation.3">
                    <p:embed/>
                  </p:oleObj>
                </mc:Choice>
                <mc:Fallback>
                  <p:oleObj name="Equation" r:id="rId3" imgW="901440" imgH="469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635"/>
                          <a:ext cx="1440" cy="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2243" y="2691"/>
            <a:ext cx="1501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name="Equation" r:id="rId5" imgW="939600" imgH="469800" progId="Equation.3">
                    <p:embed/>
                  </p:oleObj>
                </mc:Choice>
                <mc:Fallback>
                  <p:oleObj name="Equation" r:id="rId5" imgW="939600" imgH="469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2691"/>
                          <a:ext cx="1501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192" y="1779"/>
              <a:ext cx="3264" cy="1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B.  </a:t>
              </a:r>
              <a:r>
                <a:rPr kumimoji="1" lang="zh-CN" altLang="en-US" sz="2800" b="1">
                  <a:latin typeface="Times New Roman" pitchFamily="18" charset="0"/>
                </a:rPr>
                <a:t>发动机的功率为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C.  </a:t>
              </a:r>
              <a:r>
                <a:rPr kumimoji="1" lang="zh-CN" altLang="en-US" sz="2800" b="1">
                  <a:latin typeface="Times New Roman" pitchFamily="18" charset="0"/>
                </a:rPr>
                <a:t>平均速率  </a:t>
              </a:r>
              <a:r>
                <a:rPr kumimoji="1" lang="en-US" altLang="zh-CN" sz="2800" b="1">
                  <a:latin typeface="Times New Roman" pitchFamily="18" charset="0"/>
                </a:rPr>
                <a:t>s/t &gt; (v</a:t>
              </a:r>
              <a:r>
                <a:rPr kumimoji="1" lang="en-US" altLang="zh-CN" sz="2800" b="1" baseline="-25000">
                  <a:latin typeface="Times New Roman" pitchFamily="18" charset="0"/>
                </a:rPr>
                <a:t>0</a:t>
              </a:r>
              <a:r>
                <a:rPr kumimoji="1" lang="en-US" altLang="zh-CN" sz="2800" b="1">
                  <a:latin typeface="Times New Roman" pitchFamily="18" charset="0"/>
                </a:rPr>
                <a:t>+v</a:t>
              </a:r>
              <a:r>
                <a:rPr kumimoji="1" lang="en-US" altLang="zh-CN" sz="2800" b="1" baseline="-25000">
                  <a:latin typeface="Times New Roman" pitchFamily="18" charset="0"/>
                </a:rPr>
                <a:t>m</a:t>
              </a:r>
              <a:r>
                <a:rPr kumimoji="1" lang="en-US" altLang="zh-CN" sz="2800" b="1">
                  <a:latin typeface="Times New Roman" pitchFamily="18" charset="0"/>
                </a:rPr>
                <a:t>) / 2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D.  </a:t>
              </a:r>
              <a:r>
                <a:rPr kumimoji="1" lang="zh-CN" altLang="en-US" sz="2800" b="1">
                  <a:latin typeface="Times New Roman" pitchFamily="18" charset="0"/>
                </a:rPr>
                <a:t>克服阻力的功为</a:t>
              </a:r>
            </a:p>
          </p:txBody>
        </p:sp>
      </p:grp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09600" y="5683250"/>
            <a:ext cx="69834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提示</a:t>
            </a:r>
            <a:r>
              <a:rPr kumimoji="1" lang="en-US" altLang="zh-CN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: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  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由动能定理 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Pt – fs =1/2m(v</a:t>
            </a:r>
            <a:r>
              <a:rPr kumimoji="1" lang="en-US" altLang="zh-CN" sz="2800" b="1" baseline="-25000">
                <a:latin typeface="华文细黑" pitchFamily="2" charset="-122"/>
                <a:ea typeface="华文细黑" pitchFamily="2" charset="-122"/>
              </a:rPr>
              <a:t>m</a:t>
            </a:r>
            <a:r>
              <a:rPr kumimoji="1" lang="en-US" altLang="zh-CN" sz="2800" b="1" baseline="30000">
                <a:latin typeface="华文细黑" pitchFamily="2" charset="-122"/>
                <a:ea typeface="华文细黑" pitchFamily="2" charset="-122"/>
              </a:rPr>
              <a:t>2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 - v</a:t>
            </a:r>
            <a:r>
              <a:rPr kumimoji="1" lang="en-US" altLang="zh-CN" sz="2800" b="1" baseline="-25000">
                <a:latin typeface="华文细黑" pitchFamily="2" charset="-122"/>
                <a:ea typeface="华文细黑" pitchFamily="2" charset="-122"/>
              </a:rPr>
              <a:t>0</a:t>
            </a:r>
            <a:r>
              <a:rPr kumimoji="1" lang="en-US" altLang="zh-CN" sz="2800" b="1" baseline="30000">
                <a:latin typeface="华文细黑" pitchFamily="2" charset="-122"/>
                <a:ea typeface="华文细黑" pitchFamily="2" charset="-122"/>
              </a:rPr>
              <a:t>2 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           f=F=P/v</a:t>
            </a:r>
            <a:r>
              <a:rPr kumimoji="1" lang="en-US" altLang="zh-CN" sz="2800" b="1" baseline="-25000">
                <a:latin typeface="华文细黑" pitchFamily="2" charset="-122"/>
                <a:ea typeface="华文细黑" pitchFamily="2" charset="-122"/>
              </a:rPr>
              <a:t>m          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 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联列解之 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934200" y="1809750"/>
            <a:ext cx="12684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A C 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utoUpdateAnimBg="0"/>
      <p:bldP spid="1639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23850" y="260350"/>
            <a:ext cx="856932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、动量大小相等的两个物体，其质量之比为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，则其动能之比为                                              （       ）</a:t>
            </a:r>
          </a:p>
          <a:p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．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；   </a:t>
            </a:r>
          </a:p>
          <a:p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B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．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；   </a:t>
            </a:r>
          </a:p>
          <a:p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C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．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9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；  </a:t>
            </a:r>
          </a:p>
          <a:p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D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．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9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4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483475" y="69215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95288" y="33924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解析：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由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E</a:t>
            </a:r>
            <a:r>
              <a:rPr lang="en-US" altLang="zh-CN" sz="2800" b="1" baseline="-25000">
                <a:latin typeface="华文细黑" pitchFamily="2" charset="-122"/>
                <a:ea typeface="华文细黑" pitchFamily="2" charset="-122"/>
              </a:rPr>
              <a:t>k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=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484438" y="2960688"/>
          <a:ext cx="1008062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公式" r:id="rId3" imgW="241195" imgH="380835" progId="Equation.3">
                  <p:embed/>
                </p:oleObj>
              </mc:Choice>
              <mc:Fallback>
                <p:oleObj name="公式" r:id="rId3" imgW="241195" imgH="38083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960688"/>
                        <a:ext cx="1008062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06375" y="4311650"/>
            <a:ext cx="87582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    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可知，动量大小相等的物体，其动能与它们的质量成反比，因此动能的比应为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．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50825" y="188913"/>
            <a:ext cx="83820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4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、如图所示长木板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A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放在光滑的水平地面上，物体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B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以水平速度冲上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A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后，由于摩擦力作用，最后停止在木板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A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上，则从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B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冲到木板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A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上到相对板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A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静止的过程中，下述说法中正确是                         （                  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)      </a:t>
            </a:r>
            <a:endParaRPr kumimoji="1" lang="en-US" altLang="zh-CN" sz="2800">
              <a:latin typeface="华文细黑" pitchFamily="2" charset="-122"/>
              <a:ea typeface="华文细黑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 (A) 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物体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B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动能的减少量等于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B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克服摩擦力做的功</a:t>
            </a:r>
            <a:endParaRPr kumimoji="1" lang="zh-CN" altLang="en-US" sz="2800">
              <a:latin typeface="华文细黑" pitchFamily="2" charset="-122"/>
              <a:ea typeface="华文细黑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(B) 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物体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B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克服摩擦力做的功等于系统内能的增加量</a:t>
            </a:r>
            <a:endParaRPr kumimoji="1" lang="zh-CN" altLang="en-US" sz="2800">
              <a:latin typeface="华文细黑" pitchFamily="2" charset="-122"/>
              <a:ea typeface="华文细黑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(C) 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物体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B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损失的机械能等于木板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A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获得的动能与系</a:t>
            </a:r>
          </a:p>
          <a:p>
            <a:pPr algn="just" eaLnBrk="0" hangingPunct="0">
              <a:lnSpc>
                <a:spcPct val="130000"/>
              </a:lnSpc>
            </a:pP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      统损失的机械能之和</a:t>
            </a:r>
          </a:p>
          <a:p>
            <a:pPr algn="just" eaLnBrk="0" hangingPunct="0">
              <a:lnSpc>
                <a:spcPct val="130000"/>
              </a:lnSpc>
            </a:pP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(D)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摩擦力对物体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B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做的功和对木板</a:t>
            </a:r>
            <a:r>
              <a:rPr kumimoji="1" lang="en-US" altLang="zh-CN" sz="2800" b="1">
                <a:latin typeface="华文细黑" pitchFamily="2" charset="-122"/>
                <a:ea typeface="华文细黑" pitchFamily="2" charset="-122"/>
              </a:rPr>
              <a:t>A</a:t>
            </a: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做的功的总和</a:t>
            </a:r>
          </a:p>
          <a:p>
            <a:pPr algn="just" eaLnBrk="0" hangingPunct="0">
              <a:lnSpc>
                <a:spcPct val="130000"/>
              </a:lnSpc>
            </a:pPr>
            <a:r>
              <a:rPr kumimoji="1" lang="zh-CN" altLang="en-US" sz="2800" b="1">
                <a:latin typeface="华文细黑" pitchFamily="2" charset="-122"/>
                <a:ea typeface="华文细黑" pitchFamily="2" charset="-122"/>
              </a:rPr>
              <a:t>     等于系统内能的增加量</a:t>
            </a:r>
            <a:r>
              <a:rPr kumimoji="1" lang="zh-CN" altLang="en-US" sz="2800">
                <a:latin typeface="华文细黑" pitchFamily="2" charset="-122"/>
                <a:ea typeface="华文细黑" pitchFamily="2" charset="-122"/>
              </a:rPr>
              <a:t> 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453188" y="1989138"/>
            <a:ext cx="1471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A  C  D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4800600" y="5248275"/>
            <a:ext cx="4343400" cy="1381125"/>
            <a:chOff x="240" y="3072"/>
            <a:chExt cx="2736" cy="870"/>
          </a:xfrm>
        </p:grpSpPr>
        <p:grpSp>
          <p:nvGrpSpPr>
            <p:cNvPr id="23559" name="Group 7"/>
            <p:cNvGrpSpPr>
              <a:grpSpLocks/>
            </p:cNvGrpSpPr>
            <p:nvPr/>
          </p:nvGrpSpPr>
          <p:grpSpPr bwMode="auto">
            <a:xfrm>
              <a:off x="240" y="3798"/>
              <a:ext cx="2736" cy="144"/>
              <a:chOff x="3234" y="3630"/>
              <a:chExt cx="2807" cy="151"/>
            </a:xfrm>
          </p:grpSpPr>
          <p:grpSp>
            <p:nvGrpSpPr>
              <p:cNvPr id="23560" name="Group 8"/>
              <p:cNvGrpSpPr>
                <a:grpSpLocks/>
              </p:cNvGrpSpPr>
              <p:nvPr/>
            </p:nvGrpSpPr>
            <p:grpSpPr bwMode="auto">
              <a:xfrm>
                <a:off x="3234" y="3630"/>
                <a:ext cx="1441" cy="151"/>
                <a:chOff x="3234" y="3630"/>
                <a:chExt cx="1441" cy="151"/>
              </a:xfrm>
            </p:grpSpPr>
            <p:sp>
              <p:nvSpPr>
                <p:cNvPr id="23561" name="Line 9"/>
                <p:cNvSpPr>
                  <a:spLocks noChangeShapeType="1"/>
                </p:cNvSpPr>
                <p:nvPr/>
              </p:nvSpPr>
              <p:spPr bwMode="auto">
                <a:xfrm rot="-5400000" flipH="1" flipV="1">
                  <a:off x="3234" y="3630"/>
                  <a:ext cx="120" cy="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6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3337" y="3659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6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457" y="3659"/>
                  <a:ext cx="121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6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578" y="3659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65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698" y="3659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6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3818" y="3659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6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938" y="3659"/>
                  <a:ext cx="121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6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059" y="3659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6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4179" y="3659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0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299" y="3659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419" y="3659"/>
                  <a:ext cx="121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2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540" y="3659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3" name="Line 21"/>
                <p:cNvSpPr>
                  <a:spLocks noChangeShapeType="1"/>
                </p:cNvSpPr>
                <p:nvPr/>
              </p:nvSpPr>
              <p:spPr bwMode="auto">
                <a:xfrm>
                  <a:off x="3360" y="3651"/>
                  <a:ext cx="131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74" name="Group 22"/>
              <p:cNvGrpSpPr>
                <a:grpSpLocks/>
              </p:cNvGrpSpPr>
              <p:nvPr/>
            </p:nvGrpSpPr>
            <p:grpSpPr bwMode="auto">
              <a:xfrm>
                <a:off x="4600" y="3630"/>
                <a:ext cx="1441" cy="151"/>
                <a:chOff x="3234" y="3630"/>
                <a:chExt cx="1441" cy="151"/>
              </a:xfrm>
            </p:grpSpPr>
            <p:sp>
              <p:nvSpPr>
                <p:cNvPr id="23575" name="Line 23"/>
                <p:cNvSpPr>
                  <a:spLocks noChangeShapeType="1"/>
                </p:cNvSpPr>
                <p:nvPr/>
              </p:nvSpPr>
              <p:spPr bwMode="auto">
                <a:xfrm rot="-5400000" flipH="1" flipV="1">
                  <a:off x="3234" y="3630"/>
                  <a:ext cx="120" cy="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6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337" y="3659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7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457" y="3659"/>
                  <a:ext cx="121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578" y="3659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9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698" y="3659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818" y="3659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1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938" y="3659"/>
                  <a:ext cx="121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059" y="3659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3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4179" y="3659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4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299" y="3659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5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419" y="3659"/>
                  <a:ext cx="121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6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540" y="3659"/>
                  <a:ext cx="120" cy="1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87" name="Line 35"/>
                <p:cNvSpPr>
                  <a:spLocks noChangeShapeType="1"/>
                </p:cNvSpPr>
                <p:nvPr/>
              </p:nvSpPr>
              <p:spPr bwMode="auto">
                <a:xfrm>
                  <a:off x="3360" y="3651"/>
                  <a:ext cx="131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588" name="Rectangle 36" descr="粉色砂纸"/>
            <p:cNvSpPr>
              <a:spLocks noChangeArrowheads="1"/>
            </p:cNvSpPr>
            <p:nvPr/>
          </p:nvSpPr>
          <p:spPr bwMode="auto">
            <a:xfrm>
              <a:off x="528" y="3312"/>
              <a:ext cx="281" cy="26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528" y="3216"/>
              <a:ext cx="43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Rectangle 38"/>
            <p:cNvSpPr>
              <a:spLocks noChangeArrowheads="1"/>
            </p:cNvSpPr>
            <p:nvPr/>
          </p:nvSpPr>
          <p:spPr bwMode="auto">
            <a:xfrm>
              <a:off x="912" y="307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latin typeface="Times New Roman" pitchFamily="18" charset="0"/>
                </a:rPr>
                <a:t>0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23591" name="Rectangle 39" descr="粉色砂纸"/>
            <p:cNvSpPr>
              <a:spLocks noChangeArrowheads="1"/>
            </p:cNvSpPr>
            <p:nvPr/>
          </p:nvSpPr>
          <p:spPr bwMode="auto">
            <a:xfrm>
              <a:off x="528" y="3600"/>
              <a:ext cx="1632" cy="1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592" name="Rectangle 40"/>
            <p:cNvSpPr>
              <a:spLocks noChangeArrowheads="1"/>
            </p:cNvSpPr>
            <p:nvPr/>
          </p:nvSpPr>
          <p:spPr bwMode="auto">
            <a:xfrm>
              <a:off x="528" y="331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23593" name="Rectangle 41"/>
            <p:cNvSpPr>
              <a:spLocks noChangeArrowheads="1"/>
            </p:cNvSpPr>
            <p:nvPr/>
          </p:nvSpPr>
          <p:spPr bwMode="auto">
            <a:xfrm>
              <a:off x="1392" y="350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715000" y="4038600"/>
            <a:ext cx="457200" cy="167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514600" y="3962400"/>
            <a:ext cx="457200" cy="16002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124200" y="212725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功</a:t>
            </a:r>
            <a:r>
              <a:rPr kumimoji="1" lang="zh-CN" altLang="en-US" sz="4000" b="1"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能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04800" y="1363663"/>
            <a:ext cx="883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能量：</a:t>
            </a:r>
            <a:r>
              <a:rPr kumimoji="1" lang="zh-CN" altLang="en-US" sz="3600" b="1" u="sng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                                                     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。 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752600" y="13716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一个物体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能够对外做功</a:t>
            </a:r>
            <a:r>
              <a:rPr kumimoji="1" lang="zh-CN" altLang="en-US" sz="2400">
                <a:latin typeface="Times New Roman" pitchFamily="18" charset="0"/>
              </a:rPr>
              <a:t>，它就具有了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能量</a:t>
            </a:r>
            <a:r>
              <a:rPr kumimoji="1" lang="zh-CN" altLang="en-US" sz="2400">
                <a:latin typeface="Times New Roman" pitchFamily="18" charset="0"/>
              </a:rPr>
              <a:t>。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04800" y="2438400"/>
            <a:ext cx="853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功： </a:t>
            </a:r>
            <a:r>
              <a:rPr kumimoji="1" lang="zh-CN" altLang="en-US" sz="3600" b="1" u="sng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                                                       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524000" y="2133600"/>
            <a:ext cx="632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功是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能量转化</a:t>
            </a:r>
            <a:r>
              <a:rPr kumimoji="1" lang="zh-CN" altLang="en-US" sz="2400">
                <a:latin typeface="Times New Roman" pitchFamily="18" charset="0"/>
              </a:rPr>
              <a:t>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量度</a:t>
            </a:r>
            <a:r>
              <a:rPr kumimoji="1" lang="zh-CN" altLang="en-US" sz="2400">
                <a:latin typeface="Times New Roman" pitchFamily="18" charset="0"/>
              </a:rPr>
              <a:t>。做了多少功就有多少能量发生转化。</a:t>
            </a:r>
            <a:endParaRPr kumimoji="1" lang="zh-CN" alt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4105" name="Picture 9" descr="RM_07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2133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04800" y="5853113"/>
            <a:ext cx="2057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猴子从树上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   掉下来</a:t>
            </a: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3124200" y="4800600"/>
            <a:ext cx="2667000" cy="304800"/>
          </a:xfrm>
          <a:prstGeom prst="rightArrow">
            <a:avLst>
              <a:gd name="adj1" fmla="val 50000"/>
              <a:gd name="adj2" fmla="val 21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3048000" y="4343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重力</a:t>
            </a:r>
            <a:r>
              <a:rPr kumimoji="1" lang="zh-CN" altLang="en-US" sz="2400">
                <a:latin typeface="Times New Roman" pitchFamily="18" charset="0"/>
              </a:rPr>
              <a:t>对猴子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做正功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2498725" y="4191000"/>
            <a:ext cx="5492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重力势能</a:t>
            </a:r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2286000" y="4038600"/>
            <a:ext cx="228600" cy="1676400"/>
          </a:xfrm>
          <a:prstGeom prst="downArrow">
            <a:avLst>
              <a:gd name="adj1" fmla="val 50000"/>
              <a:gd name="adj2" fmla="val 183333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5715000" y="4114800"/>
            <a:ext cx="5492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动           能</a:t>
            </a:r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6172200" y="4114800"/>
            <a:ext cx="228600" cy="1600200"/>
          </a:xfrm>
          <a:prstGeom prst="upArrow">
            <a:avLst>
              <a:gd name="adj1" fmla="val 50000"/>
              <a:gd name="adj2" fmla="val 1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2268538" y="3429000"/>
            <a:ext cx="42672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6858000" y="3886200"/>
            <a:ext cx="2286000" cy="14478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858000" y="3657600"/>
            <a:ext cx="3810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7010400" y="5715000"/>
            <a:ext cx="190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小球从光滑斜面滚下来</a:t>
            </a:r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3352800" y="4724400"/>
            <a:ext cx="2362200" cy="228600"/>
          </a:xfrm>
          <a:prstGeom prst="rightArrow">
            <a:avLst>
              <a:gd name="adj1" fmla="val 50000"/>
              <a:gd name="adj2" fmla="val 258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3429000" y="42672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重力对小球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3733800" y="5029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做正功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2819400" y="3886200"/>
            <a:ext cx="5492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小球重力势能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2667000" y="3886200"/>
            <a:ext cx="152400" cy="1981200"/>
          </a:xfrm>
          <a:prstGeom prst="downArrow">
            <a:avLst>
              <a:gd name="adj1" fmla="val 50000"/>
              <a:gd name="adj2" fmla="val 325000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5562600" y="3886200"/>
            <a:ext cx="5492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小  球  动   能</a:t>
            </a:r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6172200" y="3733800"/>
            <a:ext cx="228600" cy="2133600"/>
          </a:xfrm>
          <a:prstGeom prst="upArrow">
            <a:avLst>
              <a:gd name="adj1" fmla="val 50000"/>
              <a:gd name="adj2" fmla="val 2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3352800" y="25146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做功</a:t>
            </a:r>
            <a:r>
              <a:rPr kumimoji="1" lang="zh-CN" altLang="en-US" sz="2400">
                <a:latin typeface="Times New Roman" pitchFamily="18" charset="0"/>
              </a:rPr>
              <a:t>是实现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能量转化</a:t>
            </a:r>
            <a:r>
              <a:rPr kumimoji="1" lang="zh-CN" altLang="en-US" sz="2400">
                <a:latin typeface="Times New Roman" pitchFamily="18" charset="0"/>
              </a:rPr>
              <a:t>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必由之途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" dur="1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1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8" dur="1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9" dur="1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4" dur="1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1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4" dur="1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9" dur="1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9" dur="1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4099" grpId="0" animBg="1"/>
      <p:bldP spid="4100" grpId="0" autoUpdateAnimBg="0"/>
      <p:bldP spid="4101" grpId="0" autoUpdateAnimBg="0"/>
      <p:bldP spid="4102" grpId="0" autoUpdateAnimBg="0"/>
      <p:bldP spid="4103" grpId="0" autoUpdateAnimBg="0"/>
      <p:bldP spid="4104" grpId="0" autoUpdateAnimBg="0"/>
      <p:bldP spid="4106" grpId="0" autoUpdateAnimBg="0"/>
      <p:bldP spid="4107" grpId="0" animBg="1"/>
      <p:bldP spid="4108" grpId="0" autoUpdateAnimBg="0"/>
      <p:bldP spid="4109" grpId="0" autoUpdateAnimBg="0"/>
      <p:bldP spid="4110" grpId="0" animBg="1"/>
      <p:bldP spid="4111" grpId="0" autoUpdateAnimBg="0"/>
      <p:bldP spid="4112" grpId="0" animBg="1"/>
      <p:bldP spid="4113" grpId="0" animBg="1"/>
      <p:bldP spid="4114" grpId="0" animBg="1"/>
      <p:bldP spid="4115" grpId="0" animBg="1"/>
      <p:bldP spid="4116" grpId="0" autoUpdateAnimBg="0"/>
      <p:bldP spid="4117" grpId="0" animBg="1"/>
      <p:bldP spid="4118" grpId="0" autoUpdateAnimBg="0"/>
      <p:bldP spid="4119" grpId="0" autoUpdateAnimBg="0"/>
      <p:bldP spid="4120" grpId="0" autoUpdateAnimBg="0"/>
      <p:bldP spid="4121" grpId="0" animBg="1"/>
      <p:bldP spid="4122" grpId="0" autoUpdateAnimBg="0"/>
      <p:bldP spid="4123" grpId="0" animBg="1"/>
      <p:bldP spid="412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ty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2586038"/>
            <a:ext cx="9144000" cy="914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0" y="2716213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什么是动能？定义、符号、表达式、单位。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0" y="6096000"/>
            <a:ext cx="9467850" cy="7016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</a:rPr>
              <a:t>动能定理的内容、如何推导出动能定理。</a:t>
            </a:r>
          </a:p>
        </p:txBody>
      </p:sp>
      <p:pic>
        <p:nvPicPr>
          <p:cNvPr id="6150" name="Picture 6" descr="CAR_03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ty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1275" cy="25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A3_032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3200400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415daf4470855f5d510ffe9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0"/>
            <a:ext cx="1997075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  <p:bldP spid="614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267200"/>
            <a:ext cx="9144000" cy="2438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0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     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143000" y="381000"/>
            <a:ext cx="6781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一、 什么是</a:t>
            </a:r>
            <a:r>
              <a:rPr kumimoji="1" lang="zh-CN" altLang="en-US" sz="4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动能</a:t>
            </a:r>
            <a:r>
              <a:rPr kumimoji="1" lang="zh-CN" altLang="en-US" sz="4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？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初中我们已经接触过这个概念：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04800" y="1981200"/>
            <a:ext cx="8458200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物体由于</a:t>
            </a:r>
            <a:r>
              <a:rPr kumimoji="1" lang="zh-CN" altLang="en-US" sz="2800" b="1" u="sng">
                <a:solidFill>
                  <a:srgbClr val="0000FF"/>
                </a:solidFill>
                <a:latin typeface="Times New Roman" pitchFamily="18" charset="0"/>
              </a:rPr>
              <a:t>          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 而具有的能量，叫做 </a:t>
            </a:r>
            <a:r>
              <a:rPr kumimoji="1" lang="zh-CN" altLang="en-US" sz="2800" b="1" u="sng">
                <a:solidFill>
                  <a:srgbClr val="0000FF"/>
                </a:solidFill>
                <a:latin typeface="Times New Roman" pitchFamily="18" charset="0"/>
              </a:rPr>
              <a:t>           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物体的动能跟物体的</a:t>
            </a:r>
            <a:r>
              <a:rPr kumimoji="1" lang="zh-CN" altLang="en-US" sz="2800" b="1" u="sng">
                <a:solidFill>
                  <a:srgbClr val="0000FF"/>
                </a:solidFill>
                <a:latin typeface="Times New Roman" pitchFamily="18" charset="0"/>
              </a:rPr>
              <a:t>            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和 </a:t>
            </a:r>
            <a:r>
              <a:rPr kumimoji="1" lang="zh-CN" altLang="en-US" sz="2800" b="1" u="sng">
                <a:solidFill>
                  <a:srgbClr val="0000FF"/>
                </a:solidFill>
                <a:latin typeface="Times New Roman" pitchFamily="18" charset="0"/>
              </a:rPr>
              <a:t>             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 有关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981200" y="1851025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运动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858000" y="1851025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动能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962400" y="25908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质量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019800" y="25908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速度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0" y="4267200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          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667000" y="4876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 b="1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304800" y="4495800"/>
            <a:ext cx="838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实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验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表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明</a:t>
            </a:r>
          </a:p>
        </p:txBody>
      </p: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4876800" y="2895600"/>
            <a:ext cx="2133600" cy="1049338"/>
            <a:chOff x="3072" y="1824"/>
            <a:chExt cx="1344" cy="661"/>
          </a:xfrm>
        </p:grpSpPr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3072" y="2043"/>
              <a:ext cx="1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40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3984" y="1824"/>
              <a:ext cx="43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60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457200" y="3657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让我们回顾一下初中做过的实验：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755650" y="4495800"/>
            <a:ext cx="8388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运动的物体能够</a:t>
            </a:r>
            <a:r>
              <a:rPr kumimoji="1" lang="zh-CN" altLang="en-US" sz="3600" b="1" u="sng">
                <a:solidFill>
                  <a:schemeClr val="tx2"/>
                </a:solidFill>
                <a:latin typeface="Times New Roman" pitchFamily="18" charset="0"/>
              </a:rPr>
              <a:t>          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，它们具有</a:t>
            </a:r>
            <a:r>
              <a:rPr kumimoji="1" lang="zh-CN" altLang="en-US" sz="3600" b="1" u="sng">
                <a:solidFill>
                  <a:schemeClr val="tx2"/>
                </a:solidFill>
                <a:latin typeface="Times New Roman" pitchFamily="18" charset="0"/>
              </a:rPr>
              <a:t>         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755650" y="5257800"/>
            <a:ext cx="8064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运动物体的 </a:t>
            </a:r>
            <a:r>
              <a:rPr kumimoji="1" lang="zh-CN" altLang="en-US" sz="3600" b="1" u="sng">
                <a:solidFill>
                  <a:schemeClr val="tx2"/>
                </a:solidFill>
                <a:latin typeface="Times New Roman" pitchFamily="18" charset="0"/>
              </a:rPr>
              <a:t>          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越大、</a:t>
            </a:r>
            <a:r>
              <a:rPr kumimoji="1" lang="zh-CN" altLang="en-US" sz="3600" b="1" u="sng">
                <a:solidFill>
                  <a:schemeClr val="tx2"/>
                </a:solidFill>
                <a:latin typeface="Times New Roman" pitchFamily="18" charset="0"/>
              </a:rPr>
              <a:t>         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越大，            它们的</a:t>
            </a:r>
            <a:r>
              <a:rPr kumimoji="1" lang="zh-CN" altLang="en-US" sz="3600" b="1" u="sng">
                <a:solidFill>
                  <a:schemeClr val="tx2"/>
                </a:solidFill>
                <a:latin typeface="Times New Roman" pitchFamily="18" charset="0"/>
              </a:rPr>
              <a:t>              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 就越大</a:t>
            </a: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！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4067175" y="44196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做功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7380288" y="4443413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动能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5724525" y="5164138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速度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3276600" y="5164138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质量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2484438" y="5740400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动能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2" grpId="0" autoUpdateAnimBg="0"/>
      <p:bldP spid="7173" grpId="0" autoUpdateAnimBg="0"/>
      <p:bldP spid="7174" grpId="0" autoUpdateAnimBg="0"/>
      <p:bldP spid="7175" grpId="0" autoUpdateAnimBg="0"/>
      <p:bldP spid="7176" grpId="0" autoUpdateAnimBg="0"/>
      <p:bldP spid="7177" grpId="0" autoUpdateAnimBg="0"/>
      <p:bldP spid="7178" grpId="0" autoUpdateAnimBg="0"/>
      <p:bldP spid="7182" grpId="0" autoUpdateAnimBg="0"/>
      <p:bldP spid="7186" grpId="0" autoUpdateAnimBg="0"/>
      <p:bldP spid="7187" grpId="0" autoUpdateAnimBg="0"/>
      <p:bldP spid="7188" grpId="0" autoUpdateAnimBg="0"/>
      <p:bldP spid="7189" grpId="0" autoUpdateAnimBg="0"/>
      <p:bldP spid="7190" grpId="0" autoUpdateAnimBg="0"/>
      <p:bldP spid="7191" grpId="0" autoUpdateAnimBg="0"/>
      <p:bldP spid="7192" grpId="0" autoUpdateAnimBg="0"/>
      <p:bldP spid="719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14400" y="3886200"/>
            <a:ext cx="7315200" cy="1524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0"/>
            <a:ext cx="815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        </a:t>
            </a: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二、如何定量地表示动能？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304800" y="1981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197" name="Picture 5" descr="TN0068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05658">
            <a:off x="457200" y="1143000"/>
            <a:ext cx="17526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TN0068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350037">
            <a:off x="6248400" y="1092200"/>
            <a:ext cx="17526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42975" y="54927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kumimoji="1" lang="en-US" altLang="zh-CN" sz="2000" b="1" i="1" baseline="-2500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=0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6227763" y="981075"/>
            <a:ext cx="1828800" cy="84138"/>
          </a:xfrm>
          <a:prstGeom prst="rightArrow">
            <a:avLst>
              <a:gd name="adj1" fmla="val 50000"/>
              <a:gd name="adj2" fmla="val 54339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729538" y="52387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kumimoji="1" lang="en-US" altLang="zh-CN" sz="3200" i="1" baseline="-25000">
                <a:solidFill>
                  <a:srgbClr val="0000FF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11188" y="2060575"/>
            <a:ext cx="7705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一架飞机在跑道上起飞的过程中（如果不考虑阻力），是牵引力使飞机不断加速运动；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06425" y="2971800"/>
            <a:ext cx="8286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速度越来越大，动能越来越大，速度达到一个值，即可收起起落架，腾空而起</a:t>
            </a:r>
            <a:r>
              <a:rPr kumimoji="1" lang="en-US" altLang="zh-CN" sz="2400" b="1">
                <a:latin typeface="Times New Roman" pitchFamily="18" charset="0"/>
              </a:rPr>
              <a:t>……..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85800" y="5486400"/>
            <a:ext cx="7696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我们可以用做功的多少，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                 来定量地确定动能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1595438" y="1484313"/>
            <a:ext cx="1752600" cy="119062"/>
          </a:xfrm>
          <a:prstGeom prst="rightArrow">
            <a:avLst>
              <a:gd name="adj1" fmla="val 50000"/>
              <a:gd name="adj2" fmla="val 36800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3297238" y="1196975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2438400" y="4648200"/>
            <a:ext cx="3886200" cy="152400"/>
          </a:xfrm>
          <a:prstGeom prst="rightArrow">
            <a:avLst>
              <a:gd name="adj1" fmla="val 50000"/>
              <a:gd name="adj2" fmla="val 6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667000" y="418306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牵引力对飞机做正功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1600200" y="4114800"/>
            <a:ext cx="1676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燃料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内能</a:t>
            </a:r>
          </a:p>
        </p:txBody>
      </p:sp>
      <p:sp>
        <p:nvSpPr>
          <p:cNvPr id="8210" name="AutoShape 18"/>
          <p:cNvSpPr>
            <a:spLocks noChangeArrowheads="1"/>
          </p:cNvSpPr>
          <p:nvPr/>
        </p:nvSpPr>
        <p:spPr bwMode="auto">
          <a:xfrm>
            <a:off x="1447800" y="3962400"/>
            <a:ext cx="152400" cy="1371600"/>
          </a:xfrm>
          <a:prstGeom prst="downArrow">
            <a:avLst>
              <a:gd name="adj1" fmla="val 50000"/>
              <a:gd name="adj2" fmla="val 22500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400800" y="4124325"/>
            <a:ext cx="1143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飞机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动能</a:t>
            </a:r>
          </a:p>
        </p:txBody>
      </p:sp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7239000" y="3886200"/>
            <a:ext cx="228600" cy="1447800"/>
          </a:xfrm>
          <a:prstGeom prst="upArrow">
            <a:avLst>
              <a:gd name="adj1" fmla="val 50000"/>
              <a:gd name="adj2" fmla="val 158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3962400" y="1541463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</a:rPr>
              <a:t>S</a:t>
            </a:r>
          </a:p>
        </p:txBody>
      </p:sp>
      <p:sp>
        <p:nvSpPr>
          <p:cNvPr id="8214" name="AutoShape 22"/>
          <p:cNvSpPr>
            <a:spLocks noChangeArrowheads="1"/>
          </p:cNvSpPr>
          <p:nvPr/>
        </p:nvSpPr>
        <p:spPr bwMode="auto">
          <a:xfrm>
            <a:off x="1763713" y="990600"/>
            <a:ext cx="1219200" cy="76200"/>
          </a:xfrm>
          <a:prstGeom prst="rightArrow">
            <a:avLst>
              <a:gd name="adj1" fmla="val 50000"/>
              <a:gd name="adj2" fmla="val 4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2987675" y="6096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1258888" y="1989138"/>
            <a:ext cx="5834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6" grpId="0" animBg="1"/>
      <p:bldP spid="8199" grpId="0" autoUpdateAnimBg="0"/>
      <p:bldP spid="8200" grpId="0" animBg="1"/>
      <p:bldP spid="8201" grpId="0" autoUpdateAnimBg="0"/>
      <p:bldP spid="8202" grpId="0" autoUpdateAnimBg="0"/>
      <p:bldP spid="8203" grpId="0" autoUpdateAnimBg="0"/>
      <p:bldP spid="8204" grpId="0" autoUpdateAnimBg="0"/>
      <p:bldP spid="8205" grpId="0" animBg="1"/>
      <p:bldP spid="8206" grpId="0" autoUpdateAnimBg="0"/>
      <p:bldP spid="8207" grpId="0" animBg="1"/>
      <p:bldP spid="8208" grpId="0" autoUpdateAnimBg="0"/>
      <p:bldP spid="8209" grpId="0" autoUpdateAnimBg="0"/>
      <p:bldP spid="8210" grpId="0" animBg="1"/>
      <p:bldP spid="8211" grpId="0" autoUpdateAnimBg="0"/>
      <p:bldP spid="8212" grpId="0" animBg="1"/>
      <p:bldP spid="8213" grpId="0"/>
      <p:bldP spid="8214" grpId="0" animBg="1"/>
      <p:bldP spid="8215" grpId="0" autoUpdateAnimBg="0"/>
      <p:bldP spid="82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57200" y="4221163"/>
            <a:ext cx="7772400" cy="1295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0" y="381000"/>
            <a:ext cx="485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物体的质量为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，初速度为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，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304800" y="2605088"/>
            <a:ext cx="845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609600" y="1447800"/>
            <a:ext cx="1905000" cy="1143000"/>
            <a:chOff x="528" y="960"/>
            <a:chExt cx="1200" cy="720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528" y="1248"/>
              <a:ext cx="76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768" y="134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224" name="AutoShape 8"/>
            <p:cNvSpPr>
              <a:spLocks noChangeArrowheads="1"/>
            </p:cNvSpPr>
            <p:nvPr/>
          </p:nvSpPr>
          <p:spPr bwMode="auto">
            <a:xfrm>
              <a:off x="672" y="1104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1296" y="96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V</a:t>
              </a:r>
              <a:r>
                <a:rPr kumimoji="1"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140200" y="381000"/>
            <a:ext cx="547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在与运动方向相同的恒力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的作用下，</a:t>
            </a:r>
          </a:p>
        </p:txBody>
      </p: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1825625" y="1752600"/>
            <a:ext cx="1752600" cy="533400"/>
            <a:chOff x="816" y="1680"/>
            <a:chExt cx="1104" cy="336"/>
          </a:xfrm>
        </p:grpSpPr>
        <p:sp>
          <p:nvSpPr>
            <p:cNvPr id="9228" name="AutoShape 12"/>
            <p:cNvSpPr>
              <a:spLocks noChangeArrowheads="1"/>
            </p:cNvSpPr>
            <p:nvPr/>
          </p:nvSpPr>
          <p:spPr bwMode="auto">
            <a:xfrm>
              <a:off x="816" y="1920"/>
              <a:ext cx="816" cy="96"/>
            </a:xfrm>
            <a:prstGeom prst="rightArrow">
              <a:avLst>
                <a:gd name="adj1" fmla="val 50000"/>
                <a:gd name="adj2" fmla="val 2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1536" y="16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0" y="911225"/>
            <a:ext cx="52197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发生一段位移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，速度增加到了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endParaRPr kumimoji="1" lang="en-US" altLang="zh-CN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6248400" y="1447800"/>
            <a:ext cx="1905000" cy="1143000"/>
            <a:chOff x="528" y="960"/>
            <a:chExt cx="1200" cy="720"/>
          </a:xfrm>
        </p:grpSpPr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528" y="1248"/>
              <a:ext cx="76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768" y="134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234" name="AutoShape 18"/>
            <p:cNvSpPr>
              <a:spLocks noChangeArrowheads="1"/>
            </p:cNvSpPr>
            <p:nvPr/>
          </p:nvSpPr>
          <p:spPr bwMode="auto">
            <a:xfrm>
              <a:off x="672" y="1104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296" y="96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V</a:t>
              </a:r>
              <a:r>
                <a:rPr kumimoji="1"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3857625" y="2057400"/>
            <a:ext cx="498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</a:rPr>
              <a:t>s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0" y="27432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恒力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F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对物体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M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做了多少功：  </a:t>
            </a:r>
            <a:r>
              <a:rPr kumimoji="1" lang="zh-CN" altLang="en-US" sz="2800" b="1" u="sng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                                   。</a:t>
            </a:r>
            <a:endParaRPr kumimoji="1" lang="zh-CN" altLang="en-US" sz="2400" u="sng">
              <a:latin typeface="Times New Roman" pitchFamily="18" charset="0"/>
            </a:endParaRP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5219700" y="2705100"/>
            <a:ext cx="220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  =  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304800" y="33528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请大家把这个功的表达式，用上学期学过的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动力学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运动学</a:t>
            </a:r>
            <a:r>
              <a:rPr kumimoji="1" lang="zh-CN" altLang="en-US" sz="2400">
                <a:latin typeface="Times New Roman" pitchFamily="18" charset="0"/>
              </a:rPr>
              <a:t>公式展开、整理、化简</a:t>
            </a:r>
            <a:r>
              <a:rPr kumimoji="1" lang="en-US" altLang="zh-CN" sz="2400">
                <a:latin typeface="Times New Roman" pitchFamily="18" charset="0"/>
              </a:rPr>
              <a:t>………</a:t>
            </a:r>
            <a:r>
              <a:rPr kumimoji="1" lang="zh-CN" altLang="en-US" sz="2400">
                <a:latin typeface="Times New Roman" pitchFamily="18" charset="0"/>
              </a:rPr>
              <a:t>看看能得到什么结果？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68313" y="594995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恒力</a:t>
            </a:r>
            <a:r>
              <a:rPr kumimoji="1" lang="en-US" altLang="zh-CN" sz="2400" b="1">
                <a:latin typeface="Times New Roman" pitchFamily="18" charset="0"/>
              </a:rPr>
              <a:t>F</a:t>
            </a:r>
            <a:r>
              <a:rPr kumimoji="1" lang="zh-CN" altLang="en-US" sz="2400" b="1">
                <a:latin typeface="Times New Roman" pitchFamily="18" charset="0"/>
              </a:rPr>
              <a:t>做的功  等于                    这个物理量的变化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1835150" y="4292600"/>
          <a:ext cx="49688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公式" r:id="rId3" imgW="1548728" imgH="393529" progId="Equation.3">
                  <p:embed/>
                </p:oleObj>
              </mc:Choice>
              <mc:Fallback>
                <p:oleObj name="公式" r:id="rId3" imgW="1548728" imgH="39352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92600"/>
                        <a:ext cx="4968875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3059113" y="5734050"/>
            <a:ext cx="1368425" cy="10064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6000">
                <a:latin typeface="Times New Roman" pitchFamily="18" charset="0"/>
              </a:rPr>
              <a:t> </a:t>
            </a:r>
            <a:r>
              <a:rPr kumimoji="1" lang="en-US" altLang="zh-CN" sz="2400">
                <a:latin typeface="Times New Roman" pitchFamily="18" charset="0"/>
              </a:rPr>
              <a:t>    </a:t>
            </a:r>
          </a:p>
        </p:txBody>
      </p:sp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3203575" y="5661025"/>
          <a:ext cx="11525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公式" r:id="rId5" imgW="406048" imgH="393359" progId="Equation.3">
                  <p:embed/>
                </p:oleObj>
              </mc:Choice>
              <mc:Fallback>
                <p:oleObj name="公式" r:id="rId5" imgW="406048" imgH="39335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661025"/>
                        <a:ext cx="1152525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" name="Line 30"/>
          <p:cNvSpPr>
            <a:spLocks noChangeShapeType="1"/>
          </p:cNvSpPr>
          <p:nvPr/>
        </p:nvSpPr>
        <p:spPr bwMode="auto">
          <a:xfrm flipV="1">
            <a:off x="1835150" y="2608263"/>
            <a:ext cx="5618163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autoUpdateAnimBg="0"/>
      <p:bldP spid="9220" grpId="0" animBg="1"/>
      <p:bldP spid="9226" grpId="0"/>
      <p:bldP spid="9230" grpId="0" autoUpdateAnimBg="0"/>
      <p:bldP spid="9236" grpId="0"/>
      <p:bldP spid="9237" grpId="0"/>
      <p:bldP spid="9238" grpId="0" autoUpdateAnimBg="0"/>
      <p:bldP spid="9239" grpId="0" autoUpdateAnimBg="0"/>
      <p:bldP spid="9240" grpId="0"/>
      <p:bldP spid="9244" grpId="0" animBg="1"/>
      <p:bldP spid="9244" grpId="1" animBg="1"/>
      <p:bldP spid="9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141538" y="4038600"/>
            <a:ext cx="13716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219700" y="4038600"/>
            <a:ext cx="1990725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3400" y="0"/>
            <a:ext cx="731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6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             </a:t>
            </a:r>
            <a:r>
              <a:rPr kumimoji="1" lang="zh-CN" altLang="en-US" sz="6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动     能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81000" y="990600"/>
            <a:ext cx="87630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       </a:t>
            </a:r>
            <a:r>
              <a:rPr kumimoji="1" lang="zh-CN" altLang="en-US" sz="4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物体的动能等于物体质量与其速度的平方乘积的一半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376863" y="4114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Kg 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780088" y="4114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( </a:t>
            </a:r>
            <a:r>
              <a:rPr kumimoji="1" lang="en-US" altLang="zh-CN" sz="2400" b="1" i="1">
                <a:latin typeface="Times New Roman" pitchFamily="18" charset="0"/>
              </a:rPr>
              <a:t>m / s</a:t>
            </a:r>
            <a:r>
              <a:rPr kumimoji="1" lang="en-US" altLang="zh-CN" sz="2400" b="1">
                <a:latin typeface="Times New Roman" pitchFamily="18" charset="0"/>
              </a:rPr>
              <a:t> )  </a:t>
            </a:r>
            <a:r>
              <a:rPr kumimoji="1" lang="en-US" altLang="zh-CN" sz="2400" b="1" baseline="30000">
                <a:latin typeface="Times New Roman" pitchFamily="18" charset="0"/>
              </a:rPr>
              <a:t>2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3565525" y="4356100"/>
            <a:ext cx="1600200" cy="152400"/>
          </a:xfrm>
          <a:prstGeom prst="leftArrow">
            <a:avLst>
              <a:gd name="adj1" fmla="val 50000"/>
              <a:gd name="adj2" fmla="val 2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674938" y="40386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J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905250" y="4572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推推看：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57200" y="5084763"/>
            <a:ext cx="8153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</a:rPr>
              <a:t>动能是标量，与功的单位相同，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</a:rPr>
              <a:t>也是焦耳。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3060700" y="2309813"/>
          <a:ext cx="32400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3" imgW="761669" imgH="393529" progId="Equation.3">
                  <p:embed/>
                </p:oleObj>
              </mc:Choice>
              <mc:Fallback>
                <p:oleObj name="公式" r:id="rId3" imgW="761669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309813"/>
                        <a:ext cx="3240088" cy="166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/>
      <p:bldP spid="10244" grpId="0" autoUpdateAnimBg="0"/>
      <p:bldP spid="10245" grpId="0" autoUpdateAnimBg="0"/>
      <p:bldP spid="10246" grpId="0" autoUpdateAnimBg="0"/>
      <p:bldP spid="10247" grpId="0" autoUpdateAnimBg="0"/>
      <p:bldP spid="10248" grpId="0" animBg="1"/>
      <p:bldP spid="10249" grpId="0" autoUpdateAnimBg="0"/>
      <p:bldP spid="10250" grpId="0"/>
      <p:bldP spid="1025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79450" y="3959225"/>
            <a:ext cx="7924800" cy="2062163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130925" y="533400"/>
            <a:ext cx="1681163" cy="14557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035425" y="533400"/>
            <a:ext cx="1689100" cy="14557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547813" y="825500"/>
            <a:ext cx="2087562" cy="8032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90488"/>
            <a:ext cx="845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定义了动能的表达式，再来研究我们刚才推出式子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617663" y="20351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外力做的功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191000" y="2035175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末态动能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227763" y="2035175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初态动能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85738" y="2420938"/>
            <a:ext cx="2657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上式表明：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827088" y="34544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如果物体同时受到几个力的作用，上式可写成：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84213" y="4868863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      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合外力在一个过程中对物体所做的功，等于物体在这个过程中动能的变化。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066800" y="6080125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000" b="1">
                <a:latin typeface="Times New Roman" pitchFamily="18" charset="0"/>
              </a:rPr>
              <a:t> </a:t>
            </a:r>
            <a:r>
              <a:rPr kumimoji="1" lang="zh-CN" altLang="en-US" sz="4000" b="1">
                <a:latin typeface="Times New Roman" pitchFamily="18" charset="0"/>
              </a:rPr>
              <a:t>这就是</a:t>
            </a: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</a:rPr>
              <a:t>动能定理</a:t>
            </a:r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620838" y="481013"/>
          <a:ext cx="6119812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公式" r:id="rId3" imgW="1548728" imgH="393529" progId="Equation.3">
                  <p:embed/>
                </p:oleObj>
              </mc:Choice>
              <mc:Fallback>
                <p:oleObj name="公式" r:id="rId3" imgW="1548728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81013"/>
                        <a:ext cx="6119812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1838325" y="4027488"/>
          <a:ext cx="53911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公式" r:id="rId5" imgW="1434960" imgH="228600" progId="Equation.3">
                  <p:embed/>
                </p:oleObj>
              </mc:Choice>
              <mc:Fallback>
                <p:oleObj name="公式" r:id="rId5" imgW="143496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4027488"/>
                        <a:ext cx="53911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1476375" y="2947988"/>
            <a:ext cx="7527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外力对物体所做的功等于物体动能的变化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8" grpId="0" animBg="1"/>
      <p:bldP spid="11269" grpId="0" animBg="1"/>
      <p:bldP spid="11271" grpId="0" autoUpdateAnimBg="0"/>
      <p:bldP spid="11272" grpId="0" autoUpdateAnimBg="0"/>
      <p:bldP spid="11273" grpId="0" autoUpdateAnimBg="0"/>
      <p:bldP spid="11274" grpId="0"/>
      <p:bldP spid="11275" grpId="0" autoUpdateAnimBg="0"/>
      <p:bldP spid="11276" grpId="0" autoUpdateAnimBg="0"/>
      <p:bldP spid="11277" grpId="0" autoUpdateAnimBg="0"/>
      <p:bldP spid="11281" grpId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40</TotalTime>
  <Words>1157</Words>
  <Application>Microsoft Office PowerPoint</Application>
  <PresentationFormat>全屏显示(4:3)</PresentationFormat>
  <Paragraphs>171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砖雕艺术</vt:lpstr>
      <vt:lpstr>公式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27</cp:revision>
  <cp:lastPrinted>1601-01-01T00:00:00Z</cp:lastPrinted>
  <dcterms:created xsi:type="dcterms:W3CDTF">1601-01-01T00:00:00Z</dcterms:created>
  <dcterms:modified xsi:type="dcterms:W3CDTF">2014-10-13T08:30:35Z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