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13E13FE-23E8-44CA-9406-E064926479B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F3109-234F-405E-A351-95A3638D5E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527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90A7C-F207-4730-9698-972EA33087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008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A169F-22B2-40E9-A7F8-6324DB9308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289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566F3-1B87-4253-A2CB-91FCA58AC8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06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F0FB8-0E74-409B-854C-C72C87CDBE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25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AA5B47-A31B-4789-A404-509BB13EAA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38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B3FF81-82CA-4DAC-87C5-4152CB7576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755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CAE50-F7C2-4479-A141-61E89E9940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70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34BE8A-33EC-47BF-8A2D-E5C44A75DD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106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4CC72-9565-4D13-A5EA-F4EBC5DA40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474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8C7CB7B-717A-4BDB-8B05-3E114A7B176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6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7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5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143000" y="4924425"/>
            <a:ext cx="68897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第七章  机械能守恒定律</a:t>
            </a:r>
            <a:endParaRPr lang="zh-CN" altLang="en-US" sz="4000">
              <a:solidFill>
                <a:srgbClr val="003399"/>
              </a:solidFill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第八节  机械能守恒定律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33400" y="1371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99"/>
                </a:solidFill>
              </a:rPr>
              <a:t>人教版必修</a:t>
            </a:r>
            <a:r>
              <a:rPr lang="en-US" altLang="zh-CN" b="1">
                <a:solidFill>
                  <a:srgbClr val="003399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116013" y="188913"/>
            <a:ext cx="741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拓展分析：</a:t>
            </a:r>
            <a:r>
              <a:rPr kumimoji="1" lang="zh-CN" altLang="en-US" sz="2800" b="1">
                <a:latin typeface="Times New Roman" pitchFamily="18" charset="0"/>
              </a:rPr>
              <a:t>只有弹力做功时，能量如何变化，机械能是否守恒（注意研究对象）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900113" y="1412875"/>
            <a:ext cx="7704137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如图，光滑小球套在水平杆上运动，</a:t>
            </a:r>
            <a:r>
              <a:rPr kumimoji="1" lang="en-US" altLang="zh-CN" sz="2800" b="1">
                <a:latin typeface="Times New Roman" pitchFamily="18" charset="0"/>
              </a:rPr>
              <a:t>C</a:t>
            </a:r>
            <a:r>
              <a:rPr kumimoji="1" lang="zh-CN" altLang="en-US" sz="2800" b="1">
                <a:latin typeface="Times New Roman" pitchFamily="18" charset="0"/>
              </a:rPr>
              <a:t>为原长处，从</a:t>
            </a:r>
            <a:r>
              <a:rPr kumimoji="1" lang="en-US" altLang="zh-CN" sz="2800" b="1">
                <a:latin typeface="Times New Roman" pitchFamily="18" charset="0"/>
              </a:rPr>
              <a:t>A</a:t>
            </a:r>
            <a:r>
              <a:rPr kumimoji="1" lang="zh-CN" altLang="en-US" sz="2800" b="1">
                <a:latin typeface="Times New Roman" pitchFamily="18" charset="0"/>
              </a:rPr>
              <a:t>到</a:t>
            </a:r>
            <a:r>
              <a:rPr kumimoji="1" lang="en-US" altLang="zh-CN" sz="2800" b="1">
                <a:latin typeface="Times New Roman" pitchFamily="18" charset="0"/>
              </a:rPr>
              <a:t>B</a:t>
            </a:r>
            <a:r>
              <a:rPr kumimoji="1" lang="zh-CN" altLang="en-US" sz="2800" b="1">
                <a:latin typeface="Times New Roman" pitchFamily="18" charset="0"/>
              </a:rPr>
              <a:t>过程中分析能量的变化，判定机械能是否守恒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068638"/>
            <a:ext cx="1944688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23850" y="3141663"/>
            <a:ext cx="48418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733425"/>
            <a:r>
              <a:rPr kumimoji="1" lang="zh-CN" altLang="en-US" sz="2800" b="1">
                <a:latin typeface="Times New Roman" pitchFamily="18" charset="0"/>
              </a:rPr>
              <a:t>分析  ：    </a:t>
            </a:r>
            <a:r>
              <a:rPr kumimoji="1" lang="en-US" altLang="zh-CN" sz="2800" b="1" i="1">
                <a:latin typeface="Times New Roman" pitchFamily="18" charset="0"/>
              </a:rPr>
              <a:t>W</a:t>
            </a:r>
            <a:r>
              <a:rPr kumimoji="1" lang="en-US" altLang="zh-CN" sz="2800" b="1" baseline="-25000">
                <a:latin typeface="Times New Roman" pitchFamily="18" charset="0"/>
              </a:rPr>
              <a:t>F</a:t>
            </a:r>
            <a:r>
              <a:rPr kumimoji="1" lang="en-US" altLang="zh-CN" sz="2800" b="1">
                <a:latin typeface="Times New Roman" pitchFamily="18" charset="0"/>
              </a:rPr>
              <a:t>= </a:t>
            </a:r>
            <a:r>
              <a:rPr kumimoji="1" lang="en-US" altLang="zh-CN" sz="2800" b="1" i="1">
                <a:latin typeface="Times New Roman" pitchFamily="18" charset="0"/>
              </a:rPr>
              <a:t>E</a:t>
            </a:r>
            <a:r>
              <a:rPr kumimoji="1" lang="en-US" altLang="zh-CN" sz="2800" b="1" baseline="-25000">
                <a:latin typeface="Times New Roman" pitchFamily="18" charset="0"/>
              </a:rPr>
              <a:t>K2</a:t>
            </a:r>
            <a:r>
              <a:rPr kumimoji="1" lang="en-US" altLang="zh-CN" sz="2800" b="1">
                <a:latin typeface="Times New Roman" pitchFamily="18" charset="0"/>
              </a:rPr>
              <a:t>-</a:t>
            </a:r>
            <a:r>
              <a:rPr kumimoji="1" lang="en-US" altLang="zh-CN" sz="2800" b="1" i="1">
                <a:latin typeface="Times New Roman" pitchFamily="18" charset="0"/>
              </a:rPr>
              <a:t>E</a:t>
            </a:r>
            <a:r>
              <a:rPr kumimoji="1" lang="en-US" altLang="zh-CN" sz="2800" b="1" baseline="-25000">
                <a:latin typeface="Times New Roman" pitchFamily="18" charset="0"/>
              </a:rPr>
              <a:t>K1</a:t>
            </a:r>
            <a:r>
              <a:rPr kumimoji="1" lang="en-US" altLang="zh-CN" sz="2800" b="1">
                <a:latin typeface="Times New Roman" pitchFamily="18" charset="0"/>
              </a:rPr>
              <a:t>    </a:t>
            </a:r>
          </a:p>
          <a:p>
            <a:pPr indent="733425"/>
            <a:r>
              <a:rPr kumimoji="1" lang="zh-CN" altLang="en-US" sz="2800" b="1">
                <a:latin typeface="Times New Roman" pitchFamily="18" charset="0"/>
              </a:rPr>
              <a:t>又   </a:t>
            </a:r>
            <a:r>
              <a:rPr kumimoji="1" lang="en-US" altLang="zh-CN" sz="2800" b="1" i="1">
                <a:latin typeface="Times New Roman" pitchFamily="18" charset="0"/>
              </a:rPr>
              <a:t>W</a:t>
            </a:r>
            <a:r>
              <a:rPr kumimoji="1" lang="en-US" altLang="zh-CN" sz="2800" b="1" baseline="-25000">
                <a:latin typeface="Times New Roman" pitchFamily="18" charset="0"/>
              </a:rPr>
              <a:t>F</a:t>
            </a:r>
            <a:r>
              <a:rPr kumimoji="1" lang="en-US" altLang="zh-CN" sz="2800" b="1">
                <a:latin typeface="Times New Roman" pitchFamily="18" charset="0"/>
              </a:rPr>
              <a:t>= </a:t>
            </a:r>
            <a:r>
              <a:rPr kumimoji="1" lang="en-US" altLang="zh-CN" sz="2800" b="1" i="1">
                <a:latin typeface="Times New Roman" pitchFamily="18" charset="0"/>
              </a:rPr>
              <a:t>E</a:t>
            </a:r>
            <a:r>
              <a:rPr kumimoji="1" lang="en-US" altLang="zh-CN" sz="2800" b="1" baseline="-25000">
                <a:latin typeface="Times New Roman" pitchFamily="18" charset="0"/>
              </a:rPr>
              <a:t>P1</a:t>
            </a:r>
            <a:r>
              <a:rPr kumimoji="1" lang="en-US" altLang="zh-CN" sz="2800" b="1">
                <a:latin typeface="Times New Roman" pitchFamily="18" charset="0"/>
              </a:rPr>
              <a:t>-</a:t>
            </a:r>
            <a:r>
              <a:rPr kumimoji="1" lang="en-US" altLang="zh-CN" sz="2800" b="1" i="1">
                <a:latin typeface="Times New Roman" pitchFamily="18" charset="0"/>
              </a:rPr>
              <a:t>E</a:t>
            </a:r>
            <a:r>
              <a:rPr kumimoji="1" lang="en-US" altLang="zh-CN" sz="2800" b="1" baseline="-25000">
                <a:latin typeface="Times New Roman" pitchFamily="18" charset="0"/>
              </a:rPr>
              <a:t>P2</a:t>
            </a:r>
          </a:p>
          <a:p>
            <a:pPr indent="733425"/>
            <a:r>
              <a:rPr kumimoji="1" lang="zh-CN" altLang="en-US" sz="2800" b="1">
                <a:latin typeface="Times New Roman" pitchFamily="18" charset="0"/>
              </a:rPr>
              <a:t>则   </a:t>
            </a:r>
            <a:r>
              <a:rPr kumimoji="1" lang="en-US" altLang="zh-CN" sz="2800" b="1" i="1">
                <a:latin typeface="Times New Roman" pitchFamily="18" charset="0"/>
              </a:rPr>
              <a:t>E</a:t>
            </a:r>
            <a:r>
              <a:rPr kumimoji="1" lang="en-US" altLang="zh-CN" sz="2800" b="1" baseline="-25000">
                <a:latin typeface="Times New Roman" pitchFamily="18" charset="0"/>
              </a:rPr>
              <a:t>K2</a:t>
            </a:r>
            <a:r>
              <a:rPr kumimoji="1" lang="en-US" altLang="zh-CN" sz="2800" b="1">
                <a:latin typeface="Times New Roman" pitchFamily="18" charset="0"/>
              </a:rPr>
              <a:t>-</a:t>
            </a:r>
            <a:r>
              <a:rPr kumimoji="1" lang="en-US" altLang="zh-CN" sz="2800" b="1" i="1">
                <a:latin typeface="Times New Roman" pitchFamily="18" charset="0"/>
              </a:rPr>
              <a:t>E</a:t>
            </a:r>
            <a:r>
              <a:rPr kumimoji="1" lang="en-US" altLang="zh-CN" sz="2800" b="1" baseline="-25000">
                <a:latin typeface="Times New Roman" pitchFamily="18" charset="0"/>
              </a:rPr>
              <a:t>K1</a:t>
            </a:r>
            <a:r>
              <a:rPr kumimoji="1" lang="en-US" altLang="zh-CN" sz="2800" b="1">
                <a:latin typeface="Times New Roman" pitchFamily="18" charset="0"/>
              </a:rPr>
              <a:t> = </a:t>
            </a:r>
            <a:r>
              <a:rPr kumimoji="1" lang="en-US" altLang="zh-CN" sz="2800" b="1" i="1">
                <a:latin typeface="Times New Roman" pitchFamily="18" charset="0"/>
              </a:rPr>
              <a:t>E</a:t>
            </a:r>
            <a:r>
              <a:rPr kumimoji="1" lang="en-US" altLang="zh-CN" sz="2800" b="1" baseline="-25000">
                <a:latin typeface="Times New Roman" pitchFamily="18" charset="0"/>
              </a:rPr>
              <a:t>P1</a:t>
            </a:r>
            <a:r>
              <a:rPr kumimoji="1" lang="en-US" altLang="zh-CN" sz="2800" b="1">
                <a:latin typeface="Times New Roman" pitchFamily="18" charset="0"/>
              </a:rPr>
              <a:t>-</a:t>
            </a:r>
            <a:r>
              <a:rPr kumimoji="1" lang="en-US" altLang="zh-CN" sz="2800" b="1" i="1">
                <a:latin typeface="Times New Roman" pitchFamily="18" charset="0"/>
              </a:rPr>
              <a:t>E</a:t>
            </a:r>
            <a:r>
              <a:rPr kumimoji="1" lang="en-US" altLang="zh-CN" sz="2800" b="1" baseline="-25000">
                <a:latin typeface="Times New Roman" pitchFamily="18" charset="0"/>
              </a:rPr>
              <a:t>P2</a:t>
            </a:r>
          </a:p>
          <a:p>
            <a:pPr indent="733425"/>
            <a:r>
              <a:rPr kumimoji="1" lang="zh-CN" altLang="en-US" sz="2800" b="1" i="1">
                <a:latin typeface="Times New Roman" pitchFamily="18" charset="0"/>
              </a:rPr>
              <a:t>即   </a:t>
            </a:r>
            <a:r>
              <a:rPr kumimoji="1" lang="en-US" altLang="zh-CN" sz="2800" b="1" i="1">
                <a:latin typeface="Times New Roman" pitchFamily="18" charset="0"/>
              </a:rPr>
              <a:t>E</a:t>
            </a:r>
            <a:r>
              <a:rPr kumimoji="1" lang="en-US" altLang="zh-CN" sz="2800" b="1" baseline="-25000">
                <a:latin typeface="Times New Roman" pitchFamily="18" charset="0"/>
              </a:rPr>
              <a:t>P2</a:t>
            </a:r>
            <a:r>
              <a:rPr kumimoji="1" lang="en-US" altLang="zh-CN" sz="2800" b="1">
                <a:latin typeface="Times New Roman" pitchFamily="18" charset="0"/>
              </a:rPr>
              <a:t>+</a:t>
            </a:r>
            <a:r>
              <a:rPr kumimoji="1" lang="en-US" altLang="zh-CN" sz="2800" b="1" i="1">
                <a:latin typeface="Times New Roman" pitchFamily="18" charset="0"/>
              </a:rPr>
              <a:t>E</a:t>
            </a:r>
            <a:r>
              <a:rPr kumimoji="1" lang="en-US" altLang="zh-CN" sz="2800" b="1" baseline="-25000">
                <a:latin typeface="Times New Roman" pitchFamily="18" charset="0"/>
              </a:rPr>
              <a:t>K2</a:t>
            </a:r>
            <a:r>
              <a:rPr kumimoji="1" lang="en-US" altLang="zh-CN" sz="2800" b="1">
                <a:latin typeface="Times New Roman" pitchFamily="18" charset="0"/>
              </a:rPr>
              <a:t>=</a:t>
            </a:r>
            <a:r>
              <a:rPr kumimoji="1" lang="en-US" altLang="zh-CN" sz="2800" b="1" i="1">
                <a:latin typeface="Times New Roman" pitchFamily="18" charset="0"/>
              </a:rPr>
              <a:t>E</a:t>
            </a:r>
            <a:r>
              <a:rPr kumimoji="1" lang="en-US" altLang="zh-CN" sz="2800" b="1" baseline="-25000">
                <a:latin typeface="Times New Roman" pitchFamily="18" charset="0"/>
              </a:rPr>
              <a:t>P1</a:t>
            </a:r>
            <a:r>
              <a:rPr kumimoji="1" lang="en-US" altLang="zh-CN" sz="2800" b="1">
                <a:latin typeface="Times New Roman" pitchFamily="18" charset="0"/>
              </a:rPr>
              <a:t>+</a:t>
            </a:r>
            <a:r>
              <a:rPr kumimoji="1" lang="en-US" altLang="zh-CN" sz="2800" b="1" i="1">
                <a:latin typeface="Times New Roman" pitchFamily="18" charset="0"/>
              </a:rPr>
              <a:t>E</a:t>
            </a:r>
            <a:r>
              <a:rPr kumimoji="1" lang="en-US" altLang="zh-CN" sz="2800" b="1" baseline="-25000">
                <a:latin typeface="Times New Roman" pitchFamily="18" charset="0"/>
              </a:rPr>
              <a:t>K1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187450" y="5516563"/>
            <a:ext cx="6613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注意：弹簧的弹性势能转化为物体的动能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/>
      <p:bldP spid="13317" grpId="0"/>
      <p:bldP spid="133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908050"/>
            <a:ext cx="929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结论：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只有弹力做功时，系统机械能守恒（注意是系统） 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2133600"/>
            <a:ext cx="914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654050"/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机械能守恒的条件为系统内只有重力（或弹力）做功。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0" y="3429000"/>
            <a:ext cx="882015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深入理解：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对守恒条件的理解下列说法正确吗？</a:t>
            </a:r>
          </a:p>
          <a:p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）只有重力（或弹力）做功意思是物体只受重力或弹力，不受其它力</a:t>
            </a:r>
          </a:p>
          <a:p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）只有重力（或弹力）做功意思是除重力（或弹力）其它力都不做功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1557338"/>
            <a:ext cx="197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得出结论：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/>
      <p:bldP spid="14340" grpId="0"/>
      <p:bldP spid="143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50825" y="1557338"/>
            <a:ext cx="8424863" cy="350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65088"/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、内容：</a:t>
            </a:r>
            <a:r>
              <a:rPr kumimoji="1" lang="zh-CN" altLang="en-US" sz="3200" b="1">
                <a:latin typeface="Times New Roman" pitchFamily="18" charset="0"/>
              </a:rPr>
              <a:t>在只有重力和弹力做功的物体系统内，动能和势能可以互相转化，而总的机械能保持不变</a:t>
            </a:r>
          </a:p>
          <a:p>
            <a:pPr indent="65088" algn="ctr"/>
            <a:endParaRPr kumimoji="1" lang="zh-CN" altLang="en-US" sz="3200" b="1">
              <a:latin typeface="Times New Roman" pitchFamily="18" charset="0"/>
            </a:endParaRPr>
          </a:p>
          <a:p>
            <a:pPr indent="65088"/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、条件：</a:t>
            </a:r>
            <a:r>
              <a:rPr kumimoji="1" lang="zh-CN" altLang="en-US" sz="3200" b="1">
                <a:latin typeface="Times New Roman" pitchFamily="18" charset="0"/>
              </a:rPr>
              <a:t>系统内只有重力（或弹力）做功。</a:t>
            </a:r>
          </a:p>
          <a:p>
            <a:pPr indent="65088" algn="ctr"/>
            <a:endParaRPr kumimoji="1" lang="zh-CN" altLang="en-US" sz="3200" b="1">
              <a:latin typeface="Times New Roman" pitchFamily="18" charset="0"/>
            </a:endParaRPr>
          </a:p>
          <a:p>
            <a:pPr indent="65088"/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、表达式：</a:t>
            </a:r>
            <a:r>
              <a:rPr kumimoji="1" lang="zh-CN" altLang="en-US" sz="3200" b="1">
                <a:latin typeface="Times New Roman" pitchFamily="18" charset="0"/>
              </a:rPr>
              <a:t> </a:t>
            </a:r>
            <a:r>
              <a:rPr kumimoji="1" lang="en-US" altLang="zh-CN" sz="3200" b="1" i="1">
                <a:latin typeface="Times New Roman" pitchFamily="18" charset="0"/>
              </a:rPr>
              <a:t>E</a:t>
            </a:r>
            <a:r>
              <a:rPr kumimoji="1" lang="en-US" altLang="zh-CN" sz="3200" b="1" baseline="-25000">
                <a:latin typeface="Times New Roman" pitchFamily="18" charset="0"/>
              </a:rPr>
              <a:t>P2</a:t>
            </a:r>
            <a:r>
              <a:rPr kumimoji="1" lang="en-US" altLang="zh-CN" sz="3200" b="1">
                <a:latin typeface="Times New Roman" pitchFamily="18" charset="0"/>
              </a:rPr>
              <a:t>+</a:t>
            </a:r>
            <a:r>
              <a:rPr kumimoji="1" lang="en-US" altLang="zh-CN" sz="3200" b="1" i="1">
                <a:latin typeface="Times New Roman" pitchFamily="18" charset="0"/>
              </a:rPr>
              <a:t>E</a:t>
            </a:r>
            <a:r>
              <a:rPr kumimoji="1" lang="en-US" altLang="zh-CN" sz="3200" b="1" baseline="-25000">
                <a:latin typeface="Times New Roman" pitchFamily="18" charset="0"/>
              </a:rPr>
              <a:t>K2</a:t>
            </a:r>
            <a:r>
              <a:rPr kumimoji="1" lang="en-US" altLang="zh-CN" sz="3200" b="1" i="1">
                <a:latin typeface="Times New Roman" pitchFamily="18" charset="0"/>
              </a:rPr>
              <a:t>=E</a:t>
            </a:r>
            <a:r>
              <a:rPr kumimoji="1" lang="en-US" altLang="zh-CN" sz="3200" b="1" baseline="-25000">
                <a:latin typeface="Times New Roman" pitchFamily="18" charset="0"/>
              </a:rPr>
              <a:t>P1</a:t>
            </a:r>
            <a:r>
              <a:rPr kumimoji="1" lang="en-US" altLang="zh-CN" sz="3200" b="1">
                <a:latin typeface="Times New Roman" pitchFamily="18" charset="0"/>
              </a:rPr>
              <a:t>+</a:t>
            </a:r>
            <a:r>
              <a:rPr kumimoji="1" lang="en-US" altLang="zh-CN" sz="3200" b="1" i="1">
                <a:latin typeface="Times New Roman" pitchFamily="18" charset="0"/>
              </a:rPr>
              <a:t>E</a:t>
            </a:r>
            <a:r>
              <a:rPr kumimoji="1" lang="en-US" altLang="zh-CN" sz="3200" b="1" baseline="-25000">
                <a:latin typeface="Times New Roman" pitchFamily="18" charset="0"/>
              </a:rPr>
              <a:t>K1 </a:t>
            </a:r>
            <a:r>
              <a:rPr kumimoji="1" lang="en-US" altLang="zh-CN" sz="3200" b="1">
                <a:latin typeface="Times New Roman" pitchFamily="18" charset="0"/>
              </a:rPr>
              <a:t> </a:t>
            </a:r>
            <a:r>
              <a:rPr kumimoji="1" lang="zh-CN" altLang="en-US" sz="3200" b="1">
                <a:latin typeface="Times New Roman" pitchFamily="18" charset="0"/>
              </a:rPr>
              <a:t>（ </a:t>
            </a:r>
            <a:r>
              <a:rPr kumimoji="1" lang="en-US" altLang="zh-CN" sz="3200" b="1" i="1">
                <a:latin typeface="Times New Roman" pitchFamily="18" charset="0"/>
              </a:rPr>
              <a:t>E</a:t>
            </a:r>
            <a:r>
              <a:rPr kumimoji="1" lang="en-US" altLang="zh-CN" sz="3200" b="1">
                <a:latin typeface="Times New Roman" pitchFamily="18" charset="0"/>
              </a:rPr>
              <a:t>2= </a:t>
            </a:r>
            <a:r>
              <a:rPr kumimoji="1" lang="en-US" altLang="zh-CN" sz="3200" b="1" i="1">
                <a:latin typeface="Times New Roman" pitchFamily="18" charset="0"/>
              </a:rPr>
              <a:t>E</a:t>
            </a:r>
            <a:r>
              <a:rPr kumimoji="1" lang="en-US" altLang="zh-CN" sz="3200" b="1">
                <a:latin typeface="Times New Roman" pitchFamily="18" charset="0"/>
              </a:rPr>
              <a:t>1</a:t>
            </a:r>
            <a:r>
              <a:rPr kumimoji="1" lang="zh-CN" altLang="en-US" sz="3200" b="1">
                <a:latin typeface="Times New Roman" pitchFamily="18" charset="0"/>
              </a:rPr>
              <a:t>）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33400" y="334963"/>
            <a:ext cx="3040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机械能守恒定律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50825" y="1052513"/>
            <a:ext cx="8424863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问题分析：</a:t>
            </a:r>
            <a:r>
              <a:rPr kumimoji="1" lang="zh-CN" altLang="en-US" sz="2800" b="1">
                <a:latin typeface="Times New Roman" pitchFamily="18" charset="0"/>
              </a:rPr>
              <a:t>一小球在真空中下落，有一质量相同的小球在粘滞性较大的液体中匀速下落，它们都因高度为</a:t>
            </a:r>
            <a:r>
              <a:rPr kumimoji="1" lang="en-US" altLang="zh-CN" sz="2800" b="1" i="1">
                <a:latin typeface="Times New Roman" pitchFamily="18" charset="0"/>
              </a:rPr>
              <a:t>h</a:t>
            </a:r>
            <a:r>
              <a:rPr kumimoji="1" lang="en-US" altLang="zh-CN" sz="2800" b="1">
                <a:latin typeface="Times New Roman" pitchFamily="18" charset="0"/>
              </a:rPr>
              <a:t>1</a:t>
            </a:r>
            <a:r>
              <a:rPr kumimoji="1" lang="zh-CN" altLang="en-US" sz="2800" b="1">
                <a:latin typeface="Times New Roman" pitchFamily="18" charset="0"/>
              </a:rPr>
              <a:t>的地方下落到</a:t>
            </a:r>
            <a:r>
              <a:rPr kumimoji="1" lang="en-US" altLang="zh-CN" sz="2800" b="1" i="1">
                <a:latin typeface="Times New Roman" pitchFamily="18" charset="0"/>
              </a:rPr>
              <a:t>h</a:t>
            </a:r>
            <a:r>
              <a:rPr kumimoji="1" lang="en-US" altLang="zh-CN" sz="2800" b="1">
                <a:latin typeface="Times New Roman" pitchFamily="18" charset="0"/>
              </a:rPr>
              <a:t>2</a:t>
            </a:r>
            <a:r>
              <a:rPr kumimoji="1" lang="zh-CN" altLang="en-US" sz="2800" b="1">
                <a:latin typeface="Times New Roman" pitchFamily="18" charset="0"/>
              </a:rPr>
              <a:t>的地方，在两种情况下，重力所做的功相等吗？重力势能各转化为什么形式的能？机械能守恒吗？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419225" y="258763"/>
            <a:ext cx="5895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探究四：书本中的思考与讨论：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95288" y="3573463"/>
            <a:ext cx="8497887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答案：</a:t>
            </a:r>
            <a:r>
              <a:rPr kumimoji="1" lang="zh-CN" altLang="en-US" sz="2800" b="1">
                <a:solidFill>
                  <a:srgbClr val="008000"/>
                </a:solidFill>
                <a:latin typeface="Times New Roman" pitchFamily="18" charset="0"/>
              </a:rPr>
              <a:t>重力所做的功相等，第一种情况重力势能转化为动能，机械能守恒。第一种情况重力势能转化为动能和内能，机械能不守恒。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762000" y="3933825"/>
            <a:ext cx="7489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从能量转化角度判定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33400" y="334963"/>
            <a:ext cx="2224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拓展思考：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39750" y="1125538"/>
            <a:ext cx="56911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</a:rPr>
              <a:t>1</a:t>
            </a:r>
            <a:r>
              <a:rPr kumimoji="1" lang="zh-CN" altLang="en-US" sz="3200" b="1">
                <a:latin typeface="Times New Roman" pitchFamily="18" charset="0"/>
              </a:rPr>
              <a:t>、能的变化对应什么力做功。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187450" y="1955800"/>
            <a:ext cx="7527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</a:rPr>
              <a:t>除重力外的其它力做功等于机械能的变化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468313" y="2997200"/>
            <a:ext cx="7323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</a:rPr>
              <a:t>2</a:t>
            </a:r>
            <a:r>
              <a:rPr kumimoji="1" lang="zh-CN" altLang="en-US" sz="3200" b="1">
                <a:latin typeface="Times New Roman" pitchFamily="18" charset="0"/>
              </a:rPr>
              <a:t>、有其它方法判定机械能是否守恒吗？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2" grpId="0"/>
      <p:bldP spid="17413" grpId="0"/>
      <p:bldP spid="174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98425" y="1052513"/>
            <a:ext cx="88931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探究五：</a:t>
            </a:r>
            <a:r>
              <a:rPr kumimoji="1" lang="zh-CN" altLang="en-US" sz="2800" b="1">
                <a:latin typeface="Times New Roman" pitchFamily="18" charset="0"/>
              </a:rPr>
              <a:t>探究机械能守恒定律解题的解题步骤及优点</a:t>
            </a:r>
          </a:p>
          <a:p>
            <a:r>
              <a:rPr kumimoji="1" lang="zh-CN" altLang="en-US" sz="2800" b="1">
                <a:latin typeface="Times New Roman" pitchFamily="18" charset="0"/>
              </a:rPr>
              <a:t>例题：把一个小球用细绳悬挂起来，就成为一个摆（如图），摆长为</a:t>
            </a:r>
            <a:r>
              <a:rPr kumimoji="1" lang="en-US" altLang="zh-CN" sz="2800" b="1" i="1">
                <a:latin typeface="Times New Roman" pitchFamily="18" charset="0"/>
              </a:rPr>
              <a:t>l</a:t>
            </a:r>
            <a:r>
              <a:rPr kumimoji="1" lang="en-US" altLang="zh-CN" sz="2800" b="1">
                <a:latin typeface="Times New Roman" pitchFamily="18" charset="0"/>
              </a:rPr>
              <a:t>  ,</a:t>
            </a:r>
            <a:r>
              <a:rPr kumimoji="1" lang="zh-CN" altLang="en-US" sz="2800" b="1">
                <a:latin typeface="Times New Roman" pitchFamily="18" charset="0"/>
              </a:rPr>
              <a:t>最大偏角为</a:t>
            </a:r>
            <a:r>
              <a:rPr kumimoji="1" lang="en-US" altLang="zh-CN" sz="2800" b="1" i="1">
                <a:latin typeface="Times New Roman" pitchFamily="18" charset="0"/>
              </a:rPr>
              <a:t>θ</a:t>
            </a:r>
            <a:r>
              <a:rPr kumimoji="1" lang="zh-CN" altLang="en-US" sz="2800" b="1">
                <a:latin typeface="Times New Roman" pitchFamily="18" charset="0"/>
              </a:rPr>
              <a:t>。小球运动到最低位置时的速度是多大？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006600" y="182563"/>
            <a:ext cx="5080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三、机械能守恒定律的应用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85738" y="2997200"/>
            <a:ext cx="6443662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分析：</a:t>
            </a:r>
          </a:p>
          <a:p>
            <a:r>
              <a:rPr kumimoji="1" lang="en-US" altLang="zh-CN" sz="2800" b="1">
                <a:latin typeface="Times New Roman" pitchFamily="18" charset="0"/>
              </a:rPr>
              <a:t>1</a:t>
            </a:r>
            <a:r>
              <a:rPr kumimoji="1" lang="zh-CN" altLang="en-US" sz="2800" b="1">
                <a:latin typeface="Times New Roman" pitchFamily="18" charset="0"/>
              </a:rPr>
              <a:t>、小球受几个力，做功情况怎样？</a:t>
            </a:r>
          </a:p>
          <a:p>
            <a:r>
              <a:rPr kumimoji="1" lang="en-US" altLang="zh-CN" sz="2800" b="1">
                <a:latin typeface="Times New Roman" pitchFamily="18" charset="0"/>
              </a:rPr>
              <a:t>2</a:t>
            </a:r>
            <a:r>
              <a:rPr kumimoji="1" lang="zh-CN" altLang="en-US" sz="2800" b="1">
                <a:latin typeface="Times New Roman" pitchFamily="18" charset="0"/>
              </a:rPr>
              <a:t>、小球运动过程中机械能守恒吗？</a:t>
            </a:r>
          </a:p>
          <a:p>
            <a:r>
              <a:rPr kumimoji="1" lang="en-US" altLang="zh-CN" sz="2800" b="1">
                <a:latin typeface="Times New Roman" pitchFamily="18" charset="0"/>
              </a:rPr>
              <a:t>3</a:t>
            </a:r>
            <a:r>
              <a:rPr kumimoji="1" lang="zh-CN" altLang="en-US" sz="2800" b="1">
                <a:latin typeface="Times New Roman" pitchFamily="18" charset="0"/>
              </a:rPr>
              <a:t>、选取什么方法求解，能用前面学过的牛顿运动定律和运动学公式求解吗？</a:t>
            </a:r>
          </a:p>
          <a:p>
            <a:r>
              <a:rPr kumimoji="1" lang="en-US" altLang="zh-CN" sz="2800" b="1">
                <a:latin typeface="Times New Roman" pitchFamily="18" charset="0"/>
              </a:rPr>
              <a:t>4</a:t>
            </a:r>
            <a:r>
              <a:rPr kumimoji="1" lang="zh-CN" altLang="en-US" sz="2800" b="1">
                <a:latin typeface="Times New Roman" pitchFamily="18" charset="0"/>
              </a:rPr>
              <a:t>、列公式求解前要注意什么？</a:t>
            </a:r>
          </a:p>
          <a:p>
            <a:r>
              <a:rPr kumimoji="1" lang="zh-CN" altLang="en-US" sz="2800" b="1">
                <a:latin typeface="Times New Roman" pitchFamily="18" charset="0"/>
              </a:rPr>
              <a:t>                （过程见课本）</a:t>
            </a:r>
            <a:endParaRPr kumimoji="1" lang="zh-CN" altLang="en-US" sz="2800">
              <a:latin typeface="Times New Roman" pitchFamily="18" charset="0"/>
            </a:endParaRPr>
          </a:p>
        </p:txBody>
      </p:sp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6948488" y="3716338"/>
            <a:ext cx="1873250" cy="1871662"/>
            <a:chOff x="6174" y="10267"/>
            <a:chExt cx="2234" cy="1810"/>
          </a:xfrm>
        </p:grpSpPr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>
              <a:off x="6534" y="11427"/>
              <a:ext cx="12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39" name="Group 7"/>
            <p:cNvGrpSpPr>
              <a:grpSpLocks/>
            </p:cNvGrpSpPr>
            <p:nvPr/>
          </p:nvGrpSpPr>
          <p:grpSpPr bwMode="auto">
            <a:xfrm>
              <a:off x="6436" y="10267"/>
              <a:ext cx="1466" cy="1431"/>
              <a:chOff x="6794" y="1695"/>
              <a:chExt cx="1466" cy="1431"/>
            </a:xfrm>
          </p:grpSpPr>
          <p:sp>
            <p:nvSpPr>
              <p:cNvPr id="18440" name="Arc 8"/>
              <p:cNvSpPr>
                <a:spLocks/>
              </p:cNvSpPr>
              <p:nvPr/>
            </p:nvSpPr>
            <p:spPr bwMode="auto">
              <a:xfrm rot="5400000">
                <a:off x="7055" y="2011"/>
                <a:ext cx="936" cy="1294"/>
              </a:xfrm>
              <a:custGeom>
                <a:avLst/>
                <a:gdLst>
                  <a:gd name="G0" fmla="+- 0 0 0"/>
                  <a:gd name="G1" fmla="+- 15433 0 0"/>
                  <a:gd name="G2" fmla="+- 21600 0 0"/>
                  <a:gd name="T0" fmla="*/ 15113 w 21600"/>
                  <a:gd name="T1" fmla="*/ 0 h 29820"/>
                  <a:gd name="T2" fmla="*/ 16111 w 21600"/>
                  <a:gd name="T3" fmla="*/ 29820 h 29820"/>
                  <a:gd name="T4" fmla="*/ 0 w 21600"/>
                  <a:gd name="T5" fmla="*/ 15433 h 29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9820" fill="none" extrusionOk="0">
                    <a:moveTo>
                      <a:pt x="15112" y="0"/>
                    </a:moveTo>
                    <a:cubicBezTo>
                      <a:pt x="19261" y="4063"/>
                      <a:pt x="21600" y="9625"/>
                      <a:pt x="21600" y="15433"/>
                    </a:cubicBezTo>
                    <a:cubicBezTo>
                      <a:pt x="21600" y="20740"/>
                      <a:pt x="19646" y="25861"/>
                      <a:pt x="16111" y="29820"/>
                    </a:cubicBezTo>
                  </a:path>
                  <a:path w="21600" h="29820" stroke="0" extrusionOk="0">
                    <a:moveTo>
                      <a:pt x="15112" y="0"/>
                    </a:moveTo>
                    <a:cubicBezTo>
                      <a:pt x="19261" y="4063"/>
                      <a:pt x="21600" y="9625"/>
                      <a:pt x="21600" y="15433"/>
                    </a:cubicBezTo>
                    <a:cubicBezTo>
                      <a:pt x="21600" y="20740"/>
                      <a:pt x="19646" y="25861"/>
                      <a:pt x="16111" y="29820"/>
                    </a:cubicBezTo>
                    <a:lnTo>
                      <a:pt x="0" y="15433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441" name="Group 9"/>
              <p:cNvGrpSpPr>
                <a:grpSpLocks/>
              </p:cNvGrpSpPr>
              <p:nvPr/>
            </p:nvGrpSpPr>
            <p:grpSpPr bwMode="auto">
              <a:xfrm flipV="1">
                <a:off x="7188" y="1695"/>
                <a:ext cx="680" cy="60"/>
                <a:chOff x="7230" y="1695"/>
                <a:chExt cx="1140" cy="60"/>
              </a:xfrm>
            </p:grpSpPr>
            <p:sp>
              <p:nvSpPr>
                <p:cNvPr id="18442" name="Rectangle 10" descr="浅色上对角线"/>
                <p:cNvSpPr>
                  <a:spLocks noChangeArrowheads="1"/>
                </p:cNvSpPr>
                <p:nvPr/>
              </p:nvSpPr>
              <p:spPr bwMode="auto">
                <a:xfrm>
                  <a:off x="7244" y="1695"/>
                  <a:ext cx="1126" cy="60"/>
                </a:xfrm>
                <a:prstGeom prst="rect">
                  <a:avLst/>
                </a:prstGeom>
                <a:pattFill prst="ltUpDiag">
                  <a:fgClr>
                    <a:srgbClr val="000000"/>
                  </a:fgClr>
                  <a:bgClr>
                    <a:srgbClr val="FFFFFF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43" name="Line 11"/>
                <p:cNvSpPr>
                  <a:spLocks noChangeShapeType="1"/>
                </p:cNvSpPr>
                <p:nvPr/>
              </p:nvSpPr>
              <p:spPr bwMode="auto">
                <a:xfrm>
                  <a:off x="7230" y="1695"/>
                  <a:ext cx="11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444" name="Line 12"/>
              <p:cNvSpPr>
                <a:spLocks noChangeShapeType="1"/>
              </p:cNvSpPr>
              <p:nvPr/>
            </p:nvSpPr>
            <p:spPr bwMode="auto">
              <a:xfrm>
                <a:off x="7528" y="1755"/>
                <a:ext cx="0" cy="13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5" name="Oval 13"/>
              <p:cNvSpPr>
                <a:spLocks noChangeArrowheads="1"/>
              </p:cNvSpPr>
              <p:nvPr/>
            </p:nvSpPr>
            <p:spPr bwMode="auto">
              <a:xfrm>
                <a:off x="6794" y="2760"/>
                <a:ext cx="204" cy="20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5882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6" name="Line 14"/>
              <p:cNvSpPr>
                <a:spLocks noChangeShapeType="1"/>
              </p:cNvSpPr>
              <p:nvPr/>
            </p:nvSpPr>
            <p:spPr bwMode="auto">
              <a:xfrm flipH="1">
                <a:off x="6897" y="1770"/>
                <a:ext cx="615" cy="10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7" name="Line 15"/>
              <p:cNvSpPr>
                <a:spLocks noChangeShapeType="1"/>
              </p:cNvSpPr>
              <p:nvPr/>
            </p:nvSpPr>
            <p:spPr bwMode="auto">
              <a:xfrm>
                <a:off x="7546" y="1770"/>
                <a:ext cx="615" cy="10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8" name="Oval 16"/>
              <p:cNvSpPr>
                <a:spLocks noChangeArrowheads="1"/>
              </p:cNvSpPr>
              <p:nvPr/>
            </p:nvSpPr>
            <p:spPr bwMode="auto">
              <a:xfrm>
                <a:off x="8056" y="2748"/>
                <a:ext cx="204" cy="20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5882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49" name="Text Box 17"/>
            <p:cNvSpPr txBox="1">
              <a:spLocks noChangeArrowheads="1"/>
            </p:cNvSpPr>
            <p:nvPr/>
          </p:nvSpPr>
          <p:spPr bwMode="auto">
            <a:xfrm>
              <a:off x="6174" y="11291"/>
              <a:ext cx="25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1" lang="en-US" altLang="zh-CN" sz="1000" i="1"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8450" name="Text Box 18"/>
            <p:cNvSpPr txBox="1">
              <a:spLocks noChangeArrowheads="1"/>
            </p:cNvSpPr>
            <p:nvPr/>
          </p:nvSpPr>
          <p:spPr bwMode="auto">
            <a:xfrm>
              <a:off x="6534" y="10693"/>
              <a:ext cx="25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ts val="1300"/>
                </a:spcBef>
                <a:spcAft>
                  <a:spcPts val="1300"/>
                </a:spcAft>
              </a:pPr>
              <a:r>
                <a:rPr kumimoji="1" lang="en-US" altLang="zh-CN" sz="1600" b="1">
                  <a:ea typeface="黑体" pitchFamily="2" charset="-122"/>
                </a:rPr>
                <a:t>l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8451" name="Text Box 19"/>
            <p:cNvSpPr txBox="1">
              <a:spLocks noChangeArrowheads="1"/>
            </p:cNvSpPr>
            <p:nvPr/>
          </p:nvSpPr>
          <p:spPr bwMode="auto">
            <a:xfrm>
              <a:off x="8154" y="11317"/>
              <a:ext cx="25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1" lang="en-US" altLang="zh-CN" sz="1000" i="1">
                  <a:latin typeface="Times New Roman" pitchFamily="18" charset="0"/>
                </a:rPr>
                <a:t>C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7104" y="11777"/>
              <a:ext cx="25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1" lang="en-US" altLang="zh-CN" sz="1000">
                  <a:latin typeface="Times New Roman" pitchFamily="18" charset="0"/>
                </a:rPr>
                <a:t>O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23850" y="3860800"/>
            <a:ext cx="882015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对比总结优点：</a:t>
            </a:r>
          </a:p>
          <a:p>
            <a:r>
              <a:rPr kumimoji="1" lang="zh-CN" altLang="en-US" sz="2800" b="1">
                <a:solidFill>
                  <a:srgbClr val="008000"/>
                </a:solidFill>
                <a:latin typeface="Times New Roman" pitchFamily="18" charset="0"/>
              </a:rPr>
              <a:t>   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机械能守恒定律不涉及运动过程中的加速度和时间，用它来处理问题要比牛顿定律方便；应用机械能守恒定律解决问题，只需考虑运动的始末状态，不必考虑两个状态之间过程的细节。因此一些难以用牛顿运动定律解决的问题，应用机械能守恒定律则易于解决。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76200" y="685800"/>
            <a:ext cx="8964613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总结解题的方法和步骤：</a:t>
            </a:r>
          </a:p>
          <a:p>
            <a:r>
              <a:rPr kumimoji="1" lang="zh-CN" altLang="en-US" sz="2800" b="1">
                <a:solidFill>
                  <a:srgbClr val="008000"/>
                </a:solidFill>
                <a:latin typeface="Times New Roman" pitchFamily="18" charset="0"/>
              </a:rPr>
              <a:t>  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①．选取研究对象</a:t>
            </a:r>
          </a:p>
          <a:p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    ②．根据研究对象所经历的物理过程，进行受力，做功分析，判断机械能是否守恒．</a:t>
            </a:r>
          </a:p>
          <a:p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    ③．恰当地选取参考平面，确定研究对象在过程的初末时刻的机械能．</a:t>
            </a:r>
          </a:p>
          <a:p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     ④．根据机械能守恒定律列方程，进行求解．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810000" y="273050"/>
            <a:ext cx="191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课堂练习 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28600" y="1073150"/>
            <a:ext cx="8820150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800" b="1"/>
              <a:t>1</a:t>
            </a:r>
            <a:r>
              <a:rPr lang="zh-CN" altLang="en-US" sz="2800" b="1"/>
              <a:t>、一辆小车静止在光滑的水平面上，小车立柱上固定一条长为</a:t>
            </a:r>
            <a:r>
              <a:rPr lang="en-US" altLang="zh-CN" sz="2800" b="1"/>
              <a:t>L</a:t>
            </a:r>
            <a:r>
              <a:rPr lang="zh-CN" altLang="en-US" sz="2800" b="1"/>
              <a:t>，拴有小球的细绳</a:t>
            </a:r>
            <a:r>
              <a:rPr lang="en-US" altLang="zh-CN" sz="2800" b="1"/>
              <a:t>.</a:t>
            </a:r>
            <a:r>
              <a:rPr lang="zh-CN" altLang="en-US" sz="2800" b="1"/>
              <a:t>小球由与悬点在同一水平面处释放</a:t>
            </a:r>
            <a:r>
              <a:rPr lang="en-US" altLang="zh-CN" sz="2800" b="1"/>
              <a:t>.</a:t>
            </a:r>
            <a:r>
              <a:rPr lang="zh-CN" altLang="en-US" sz="2800" b="1"/>
              <a:t>如下图所示，小球在摆动的过程中，不计阻力，则下列说法中正确的是                           </a:t>
            </a:r>
            <a:r>
              <a:rPr lang="en-US" altLang="zh-CN" sz="2800" b="1"/>
              <a:t>(         )               </a:t>
            </a:r>
            <a:br>
              <a:rPr lang="en-US" altLang="zh-CN" sz="2800" b="1"/>
            </a:br>
            <a:r>
              <a:rPr lang="en-US" altLang="zh-CN" sz="2800" b="1"/>
              <a:t>A.</a:t>
            </a:r>
            <a:r>
              <a:rPr lang="zh-CN" altLang="en-US" sz="2800" b="1"/>
              <a:t>小 球的机械能守恒</a:t>
            </a:r>
            <a:br>
              <a:rPr lang="zh-CN" altLang="en-US" sz="2800" b="1"/>
            </a:br>
            <a:r>
              <a:rPr lang="en-US" altLang="zh-CN" sz="2800" b="1"/>
              <a:t>B.</a:t>
            </a:r>
            <a:r>
              <a:rPr lang="zh-CN" altLang="en-US" sz="2800" b="1"/>
              <a:t>小球的机械能不守恒</a:t>
            </a:r>
            <a:br>
              <a:rPr lang="zh-CN" altLang="en-US" sz="2800" b="1"/>
            </a:br>
            <a:r>
              <a:rPr lang="en-US" altLang="zh-CN" sz="2800" b="1"/>
              <a:t>C.</a:t>
            </a:r>
            <a:r>
              <a:rPr lang="zh-CN" altLang="en-US" sz="2800" b="1"/>
              <a:t>小球和小车的总机械能守恒</a:t>
            </a:r>
            <a:br>
              <a:rPr lang="zh-CN" altLang="en-US" sz="2800" b="1"/>
            </a:br>
            <a:r>
              <a:rPr lang="en-US" altLang="zh-CN" sz="2800" b="1"/>
              <a:t>D.</a:t>
            </a:r>
            <a:r>
              <a:rPr lang="zh-CN" altLang="en-US" sz="2800" b="1"/>
              <a:t>小球和小车的总机械能不守恒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543800" y="2667000"/>
            <a:ext cx="803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BC</a:t>
            </a:r>
          </a:p>
        </p:txBody>
      </p:sp>
      <p:pic>
        <p:nvPicPr>
          <p:cNvPr id="20486" name="Picture 6" descr="g1wl2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230187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28600" y="241300"/>
            <a:ext cx="86868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Verdana" pitchFamily="34" charset="0"/>
              </a:rPr>
              <a:t>2</a:t>
            </a:r>
            <a:r>
              <a:rPr lang="zh-CN" altLang="en-US" sz="2800" b="1">
                <a:latin typeface="Verdana" pitchFamily="34" charset="0"/>
              </a:rPr>
              <a:t>、如图，一子弹以水平速度射入木块并留在其中，再与木块一起共同摆到最大高度的过程中，下列说法正确的是                          （       ）</a:t>
            </a:r>
          </a:p>
          <a:p>
            <a:r>
              <a:rPr lang="en-US" altLang="zh-CN" sz="2800" b="1">
                <a:latin typeface="Verdana" pitchFamily="34" charset="0"/>
              </a:rPr>
              <a:t>A</a:t>
            </a:r>
            <a:r>
              <a:rPr lang="zh-CN" altLang="en-US" sz="2800" b="1">
                <a:latin typeface="Verdana" pitchFamily="34" charset="0"/>
              </a:rPr>
              <a:t>、子弹的机械能守恒。</a:t>
            </a:r>
          </a:p>
          <a:p>
            <a:r>
              <a:rPr lang="en-US" altLang="zh-CN" sz="2800" b="1">
                <a:latin typeface="Verdana" pitchFamily="34" charset="0"/>
              </a:rPr>
              <a:t>B</a:t>
            </a:r>
            <a:r>
              <a:rPr lang="zh-CN" altLang="en-US" sz="2800" b="1">
                <a:latin typeface="Verdana" pitchFamily="34" charset="0"/>
              </a:rPr>
              <a:t>、木块的机械能守恒。</a:t>
            </a:r>
          </a:p>
          <a:p>
            <a:r>
              <a:rPr lang="en-US" altLang="zh-CN" sz="2800" b="1">
                <a:latin typeface="Verdana" pitchFamily="34" charset="0"/>
              </a:rPr>
              <a:t>C</a:t>
            </a:r>
            <a:r>
              <a:rPr lang="zh-CN" altLang="en-US" sz="2800" b="1">
                <a:latin typeface="Verdana" pitchFamily="34" charset="0"/>
              </a:rPr>
              <a:t>、子弹和木块的总机械能守恒。</a:t>
            </a:r>
          </a:p>
          <a:p>
            <a:r>
              <a:rPr lang="en-US" altLang="zh-CN" sz="2800" b="1">
                <a:latin typeface="Verdana" pitchFamily="34" charset="0"/>
              </a:rPr>
              <a:t>D</a:t>
            </a:r>
            <a:r>
              <a:rPr lang="zh-CN" altLang="en-US" sz="2800" b="1">
                <a:latin typeface="Verdana" pitchFamily="34" charset="0"/>
              </a:rPr>
              <a:t>、以上说法都不对</a:t>
            </a:r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6172200" y="1295400"/>
            <a:ext cx="2241550" cy="2017713"/>
            <a:chOff x="3696" y="1207"/>
            <a:chExt cx="1411" cy="1271"/>
          </a:xfrm>
        </p:grpSpPr>
        <p:sp>
          <p:nvSpPr>
            <p:cNvPr id="28678" name="Line 6"/>
            <p:cNvSpPr>
              <a:spLocks noChangeShapeType="1"/>
            </p:cNvSpPr>
            <p:nvPr/>
          </p:nvSpPr>
          <p:spPr bwMode="auto">
            <a:xfrm>
              <a:off x="3696" y="1207"/>
              <a:ext cx="10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>
              <a:off x="4150" y="1207"/>
              <a:ext cx="0" cy="10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4014" y="2296"/>
              <a:ext cx="272" cy="18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1" name="AutoShape 9"/>
            <p:cNvSpPr>
              <a:spLocks noChangeArrowheads="1"/>
            </p:cNvSpPr>
            <p:nvPr/>
          </p:nvSpPr>
          <p:spPr bwMode="auto">
            <a:xfrm>
              <a:off x="3817" y="2371"/>
              <a:ext cx="182" cy="46"/>
            </a:xfrm>
            <a:prstGeom prst="hexagon">
              <a:avLst>
                <a:gd name="adj" fmla="val 98913"/>
                <a:gd name="vf" fmla="val 115470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4150" y="1207"/>
              <a:ext cx="771" cy="9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 rot="-2219716">
              <a:off x="4835" y="2105"/>
              <a:ext cx="272" cy="18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5105400" y="1066800"/>
            <a:ext cx="1066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D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152400" y="3792538"/>
            <a:ext cx="85344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Verdana" pitchFamily="34" charset="0"/>
                <a:ea typeface="华文新魏" pitchFamily="2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Verdana" pitchFamily="34" charset="0"/>
                <a:ea typeface="华文新魏" pitchFamily="2" charset="-122"/>
              </a:rPr>
              <a:t>、子弹射中木块的过程机械能不守恒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Verdana" pitchFamily="34" charset="0"/>
                <a:ea typeface="华文新魏" pitchFamily="2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Verdana" pitchFamily="34" charset="0"/>
                <a:ea typeface="华文新魏" pitchFamily="2" charset="-122"/>
              </a:rPr>
              <a:t>、整体从最低位置摆到最高位置的过程机械能守恒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468313" y="5157788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152400" y="5029200"/>
            <a:ext cx="88392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机械能条件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　　除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重力做功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或弹簧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弹力做功外，内力做功的代数和为零。</a:t>
            </a:r>
            <a:endParaRPr lang="zh-CN" altLang="en-US" sz="280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/>
      <p:bldP spid="286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5000"/>
              </a:lnSpc>
              <a:spcBef>
                <a:spcPct val="2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、如图，长度相同的三根轻杆构成一个正三角形支架，在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处固定质量为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2m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的小球；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处固定质量为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的小球，支架悬挂在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O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点，可绕过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O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点与支架所在平面相垂直的固定轴转动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开始时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OB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与地面相垂直，放手后开始运动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在无任何阻力的情况下，下列说法中正确的是       （    ）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A.A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球到达最低点时速度为零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B.A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球机械能减小量等于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球机械能增加量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C.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当支架从左向右回摆时，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球一定能回到起始高度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kumimoji="1" lang="en-US" altLang="zh-CN" sz="2800" b="1">
                <a:solidFill>
                  <a:srgbClr val="000000"/>
                </a:solidFill>
              </a:rPr>
              <a:t>D.B</a:t>
            </a:r>
            <a:r>
              <a:rPr kumimoji="1" lang="zh-CN" altLang="en-US" sz="2800" b="1">
                <a:solidFill>
                  <a:srgbClr val="000000"/>
                </a:solidFill>
              </a:rPr>
              <a:t>球向左摆动所能达到的最高位置应高于</a:t>
            </a:r>
            <a:r>
              <a:rPr kumimoji="1" lang="en-US" altLang="zh-CN" sz="2800" b="1">
                <a:solidFill>
                  <a:srgbClr val="000000"/>
                </a:solidFill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</a:rPr>
              <a:t>球开始运动的高度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4800600" y="5105400"/>
            <a:ext cx="2155825" cy="1828800"/>
            <a:chOff x="3024" y="3216"/>
            <a:chExt cx="1358" cy="1152"/>
          </a:xfrm>
        </p:grpSpPr>
        <p:grpSp>
          <p:nvGrpSpPr>
            <p:cNvPr id="21509" name="Group 5"/>
            <p:cNvGrpSpPr>
              <a:grpSpLocks/>
            </p:cNvGrpSpPr>
            <p:nvPr/>
          </p:nvGrpSpPr>
          <p:grpSpPr bwMode="auto">
            <a:xfrm flipV="1">
              <a:off x="3048" y="3216"/>
              <a:ext cx="454" cy="83"/>
              <a:chOff x="3121" y="1752"/>
              <a:chExt cx="722" cy="130"/>
            </a:xfrm>
          </p:grpSpPr>
          <p:sp>
            <p:nvSpPr>
              <p:cNvPr id="21510" name="Line 6"/>
              <p:cNvSpPr>
                <a:spLocks noChangeShapeType="1"/>
              </p:cNvSpPr>
              <p:nvPr/>
            </p:nvSpPr>
            <p:spPr bwMode="auto">
              <a:xfrm flipH="1">
                <a:off x="3121" y="1760"/>
                <a:ext cx="120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1" name="Line 7"/>
              <p:cNvSpPr>
                <a:spLocks noChangeShapeType="1"/>
              </p:cNvSpPr>
              <p:nvPr/>
            </p:nvSpPr>
            <p:spPr bwMode="auto">
              <a:xfrm flipH="1">
                <a:off x="3241" y="1760"/>
                <a:ext cx="121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2" name="Line 8"/>
              <p:cNvSpPr>
                <a:spLocks noChangeShapeType="1"/>
              </p:cNvSpPr>
              <p:nvPr/>
            </p:nvSpPr>
            <p:spPr bwMode="auto">
              <a:xfrm flipH="1">
                <a:off x="3362" y="1760"/>
                <a:ext cx="120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3" name="Line 9"/>
              <p:cNvSpPr>
                <a:spLocks noChangeShapeType="1"/>
              </p:cNvSpPr>
              <p:nvPr/>
            </p:nvSpPr>
            <p:spPr bwMode="auto">
              <a:xfrm flipH="1">
                <a:off x="3482" y="1760"/>
                <a:ext cx="120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4" name="Line 10"/>
              <p:cNvSpPr>
                <a:spLocks noChangeShapeType="1"/>
              </p:cNvSpPr>
              <p:nvPr/>
            </p:nvSpPr>
            <p:spPr bwMode="auto">
              <a:xfrm flipH="1">
                <a:off x="3602" y="1760"/>
                <a:ext cx="120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5" name="Line 11"/>
              <p:cNvSpPr>
                <a:spLocks noChangeShapeType="1"/>
              </p:cNvSpPr>
              <p:nvPr/>
            </p:nvSpPr>
            <p:spPr bwMode="auto">
              <a:xfrm flipH="1">
                <a:off x="3722" y="1760"/>
                <a:ext cx="121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6" name="Line 12"/>
              <p:cNvSpPr>
                <a:spLocks noChangeShapeType="1"/>
              </p:cNvSpPr>
              <p:nvPr/>
            </p:nvSpPr>
            <p:spPr bwMode="auto">
              <a:xfrm>
                <a:off x="3144" y="1752"/>
                <a:ext cx="69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>
              <a:off x="3276" y="3299"/>
              <a:ext cx="0" cy="8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rot="3600000">
              <a:off x="3645" y="3538"/>
              <a:ext cx="0" cy="8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 rot="-3600000">
              <a:off x="3665" y="3072"/>
              <a:ext cx="0" cy="9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" name="Oval 16"/>
            <p:cNvSpPr>
              <a:spLocks noChangeArrowheads="1"/>
            </p:cNvSpPr>
            <p:nvPr/>
          </p:nvSpPr>
          <p:spPr bwMode="auto">
            <a:xfrm>
              <a:off x="3991" y="3704"/>
              <a:ext cx="108" cy="11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5882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" name="Oval 17"/>
            <p:cNvSpPr>
              <a:spLocks noChangeArrowheads="1"/>
            </p:cNvSpPr>
            <p:nvPr/>
          </p:nvSpPr>
          <p:spPr bwMode="auto">
            <a:xfrm>
              <a:off x="3236" y="4141"/>
              <a:ext cx="109" cy="11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5882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>
              <a:off x="3054" y="3236"/>
              <a:ext cx="33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 b="1">
                  <a:latin typeface="Times New Roman" pitchFamily="18" charset="0"/>
                </a:rPr>
                <a:t>o</a:t>
              </a:r>
              <a:endParaRPr lang="en-US" altLang="zh-CN" sz="2400" b="1"/>
            </a:p>
          </p:txBody>
        </p:sp>
        <p:sp>
          <p:nvSpPr>
            <p:cNvPr id="21523" name="Text Box 19"/>
            <p:cNvSpPr txBox="1">
              <a:spLocks noChangeArrowheads="1"/>
            </p:cNvSpPr>
            <p:nvPr/>
          </p:nvSpPr>
          <p:spPr bwMode="auto">
            <a:xfrm>
              <a:off x="4039" y="3538"/>
              <a:ext cx="329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3024" y="3944"/>
              <a:ext cx="33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3936" y="3792"/>
              <a:ext cx="44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400" b="1">
                  <a:latin typeface="Times New Roman" pitchFamily="18" charset="0"/>
                </a:rPr>
                <a:t>2m</a:t>
              </a:r>
            </a:p>
          </p:txBody>
        </p:sp>
        <p:sp>
          <p:nvSpPr>
            <p:cNvPr id="21526" name="Text Box 22"/>
            <p:cNvSpPr txBox="1">
              <a:spLocks noChangeArrowheads="1"/>
            </p:cNvSpPr>
            <p:nvPr/>
          </p:nvSpPr>
          <p:spPr bwMode="auto">
            <a:xfrm>
              <a:off x="3360" y="4039"/>
              <a:ext cx="33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400" b="1">
                  <a:latin typeface="Times New Roman" pitchFamily="18" charset="0"/>
                </a:rPr>
                <a:t>m</a:t>
              </a:r>
            </a:p>
          </p:txBody>
        </p:sp>
      </p:grp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7467600" y="2209800"/>
            <a:ext cx="762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5000"/>
              </a:lnSpc>
              <a:spcBef>
                <a:spcPct val="2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BCD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4400" b="1">
                <a:solidFill>
                  <a:srgbClr val="FF0000"/>
                </a:solidFill>
              </a:rPr>
              <a:t>教学目标</a:t>
            </a:r>
            <a:r>
              <a:rPr lang="zh-CN" altLang="en-US" sz="44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23850" y="14128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endParaRPr lang="en-US" altLang="zh-CN" sz="3200" b="1">
              <a:solidFill>
                <a:srgbClr val="008000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3200" b="1">
                <a:solidFill>
                  <a:srgbClr val="008000"/>
                </a:solidFill>
              </a:rPr>
              <a:t>1</a:t>
            </a:r>
            <a:r>
              <a:rPr lang="zh-CN" altLang="en-US" sz="3200" b="1">
                <a:solidFill>
                  <a:srgbClr val="008000"/>
                </a:solidFill>
              </a:rPr>
              <a:t>、知道什么是机械能，理解物体的动能和势能可以相互转化；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endParaRPr lang="zh-CN" altLang="en-US" sz="3200" b="1">
              <a:solidFill>
                <a:srgbClr val="008000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3200" b="1">
                <a:solidFill>
                  <a:srgbClr val="008000"/>
                </a:solidFill>
              </a:rPr>
              <a:t>2</a:t>
            </a:r>
            <a:r>
              <a:rPr lang="zh-CN" altLang="en-US" sz="3200" b="1">
                <a:solidFill>
                  <a:srgbClr val="008000"/>
                </a:solidFill>
              </a:rPr>
              <a:t>、理解机械能守恒定律的内容和适用条件；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endParaRPr lang="zh-CN" altLang="en-US" sz="3200" b="1">
              <a:solidFill>
                <a:srgbClr val="008000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3200" b="1">
                <a:solidFill>
                  <a:srgbClr val="008000"/>
                </a:solidFill>
              </a:rPr>
              <a:t>3</a:t>
            </a:r>
            <a:r>
              <a:rPr lang="zh-CN" altLang="en-US" sz="3200" b="1">
                <a:solidFill>
                  <a:srgbClr val="008000"/>
                </a:solidFill>
              </a:rPr>
              <a:t>、会判定具体问题中机械能是否守恒，能运用机械能守恒定律分析实际问题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5013325"/>
            <a:ext cx="92694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/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释放钢球后，学生联系到伽利略理想实验中的判断，认识到若无空气阻力，应该摆到等高处，不会碰到鼻子。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57200" y="349250"/>
            <a:ext cx="3455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</a:rPr>
              <a:t>一、导入新课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1341438"/>
            <a:ext cx="8064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</a:rPr>
              <a:t>（</a:t>
            </a:r>
            <a:r>
              <a:rPr kumimoji="1" lang="en-US" altLang="zh-CN" sz="3200" b="1">
                <a:latin typeface="Times New Roman" pitchFamily="18" charset="0"/>
              </a:rPr>
              <a:t>1</a:t>
            </a:r>
            <a:r>
              <a:rPr kumimoji="1" lang="zh-CN" altLang="en-US" sz="3200" b="1">
                <a:latin typeface="Times New Roman" pitchFamily="18" charset="0"/>
              </a:rPr>
              <a:t>）复习巩固：</a:t>
            </a:r>
          </a:p>
          <a:p>
            <a:r>
              <a:rPr kumimoji="1" lang="zh-CN" altLang="en-US" sz="3200" b="1">
                <a:latin typeface="Times New Roman" pitchFamily="18" charset="0"/>
              </a:rPr>
              <a:t>         说出我们前面学过的三种功能关系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2636838"/>
            <a:ext cx="8964613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</a:rPr>
              <a:t>（</a:t>
            </a:r>
            <a:r>
              <a:rPr kumimoji="1" lang="en-US" altLang="zh-CN" sz="3200" b="1">
                <a:latin typeface="Times New Roman" pitchFamily="18" charset="0"/>
              </a:rPr>
              <a:t>2</a:t>
            </a:r>
            <a:r>
              <a:rPr kumimoji="1" lang="zh-CN" altLang="en-US" sz="3200" b="1">
                <a:latin typeface="Times New Roman" pitchFamily="18" charset="0"/>
              </a:rPr>
              <a:t>）实验：</a:t>
            </a:r>
          </a:p>
          <a:p>
            <a:r>
              <a:rPr kumimoji="1" lang="zh-CN" altLang="en-US" sz="3200" b="1">
                <a:latin typeface="Times New Roman" pitchFamily="18" charset="0"/>
              </a:rPr>
              <a:t>      （激疑）钢球用细绳悬起，请一同学 靠近，将钢球偏至同学鼻子处释放，摆回时，观察该同学反应。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8" grpId="0"/>
      <p:bldP spid="61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663700" y="242888"/>
            <a:ext cx="5803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</a:rPr>
              <a:t>一、动能和势能的相互转化</a:t>
            </a:r>
            <a:r>
              <a:rPr kumimoji="1" lang="zh-CN" altLang="en-US" sz="360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17488" y="1052513"/>
            <a:ext cx="79359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探究一：</a:t>
            </a:r>
            <a:r>
              <a:rPr kumimoji="1" lang="zh-CN" altLang="en-US" sz="3200" b="1">
                <a:latin typeface="Times New Roman" pitchFamily="18" charset="0"/>
              </a:rPr>
              <a:t>机械能中动能和势能能否相互转化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1773238"/>
            <a:ext cx="914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    </a:t>
            </a:r>
            <a:r>
              <a:rPr kumimoji="1" lang="zh-CN" altLang="en-US" sz="2800" b="1">
                <a:latin typeface="Times New Roman" pitchFamily="18" charset="0"/>
              </a:rPr>
              <a:t>力做功的过程也是能量从一种形式转化为另一种形式的过程，物体的动能和势能总和称为机械能。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2781300"/>
            <a:ext cx="88931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800" b="1">
                <a:latin typeface="宋体" pitchFamily="2" charset="-122"/>
                <a:cs typeface="Times New Roman" pitchFamily="18" charset="0"/>
              </a:rPr>
              <a:t>（</a:t>
            </a:r>
            <a:r>
              <a:rPr kumimoji="1" lang="en-US" altLang="zh-CN" sz="2800" b="1">
                <a:latin typeface="宋体" pitchFamily="2" charset="-122"/>
                <a:cs typeface="Times New Roman" pitchFamily="18" charset="0"/>
              </a:rPr>
              <a:t>1</a:t>
            </a:r>
            <a:r>
              <a:rPr kumimoji="1" lang="zh-CN" altLang="en-US" sz="2800" b="1">
                <a:latin typeface="宋体" pitchFamily="2" charset="-122"/>
                <a:cs typeface="Times New Roman" pitchFamily="18" charset="0"/>
              </a:rPr>
              <a:t>）同学们举出生活中的例子，说明动能和势能的相互转化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23850" y="3860800"/>
            <a:ext cx="36004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Calibri" pitchFamily="34" charset="0"/>
                <a:ea typeface="楷体_GB2312" pitchFamily="49" charset="-122"/>
                <a:cs typeface="Times New Roman" pitchFamily="18" charset="0"/>
              </a:rPr>
              <a:t>瀑布（自由落体）：</a:t>
            </a:r>
            <a:endParaRPr kumimoji="1" lang="zh-CN" altLang="en-US" sz="2800" b="1">
              <a:solidFill>
                <a:srgbClr val="0000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330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5148263" y="4149725"/>
            <a:ext cx="4079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323850" y="5229225"/>
            <a:ext cx="28797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Calibri" pitchFamily="34" charset="0"/>
                <a:ea typeface="楷体_GB2312" pitchFamily="49" charset="-122"/>
                <a:cs typeface="Times New Roman" pitchFamily="18" charset="0"/>
              </a:rPr>
              <a:t>过山车</a:t>
            </a:r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  <a:ea typeface="楷体_GB2312" pitchFamily="49" charset="-122"/>
                <a:cs typeface="Times New Roman" pitchFamily="18" charset="0"/>
              </a:rPr>
              <a:t>：</a:t>
            </a:r>
            <a:endParaRPr kumimoji="1" lang="zh-CN" altLang="en-US" sz="2800" b="1">
              <a:solidFill>
                <a:srgbClr val="0000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5651500" y="4581525"/>
            <a:ext cx="21605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sz="2800">
                <a:latin typeface="Calibri" pitchFamily="34" charset="0"/>
                <a:ea typeface="楷体_GB2312" pitchFamily="49" charset="-122"/>
                <a:cs typeface="Times New Roman" pitchFamily="18" charset="0"/>
              </a:rPr>
              <a:t>重力势能</a:t>
            </a:r>
            <a:endParaRPr kumimoji="1" lang="zh-CN" altLang="en-US" sz="280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3492500" y="4581525"/>
            <a:ext cx="14398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sz="2800">
                <a:latin typeface="Calibri" pitchFamily="34" charset="0"/>
                <a:ea typeface="楷体_GB2312" pitchFamily="49" charset="-122"/>
                <a:cs typeface="Times New Roman" pitchFamily="18" charset="0"/>
              </a:rPr>
              <a:t>动   能</a:t>
            </a:r>
            <a:endParaRPr kumimoji="1" lang="zh-CN" altLang="en-US" sz="280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5148263" y="4797425"/>
            <a:ext cx="333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323850" y="4581525"/>
            <a:ext cx="165576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Calibri" pitchFamily="34" charset="0"/>
                <a:ea typeface="楷体_GB2312" pitchFamily="49" charset="-122"/>
                <a:cs typeface="Times New Roman" pitchFamily="18" charset="0"/>
              </a:rPr>
              <a:t>荡秋千</a:t>
            </a:r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  <a:ea typeface="楷体_GB2312" pitchFamily="49" charset="-122"/>
                <a:cs typeface="Times New Roman" pitchFamily="18" charset="0"/>
              </a:rPr>
              <a:t>：</a:t>
            </a:r>
            <a:endParaRPr kumimoji="1" lang="zh-CN" altLang="en-US" sz="2800" b="1">
              <a:solidFill>
                <a:srgbClr val="0000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3419475" y="3860800"/>
            <a:ext cx="21669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sz="2800">
                <a:latin typeface="Calibri" pitchFamily="34" charset="0"/>
                <a:ea typeface="楷体_GB2312" pitchFamily="49" charset="-122"/>
                <a:cs typeface="Times New Roman" pitchFamily="18" charset="0"/>
              </a:rPr>
              <a:t>重力势能</a:t>
            </a:r>
            <a:endParaRPr kumimoji="1" lang="zh-CN" altLang="en-US" sz="280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H="1">
            <a:off x="5148263" y="4941888"/>
            <a:ext cx="333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323850" y="5949950"/>
            <a:ext cx="26638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Calibri" pitchFamily="34" charset="0"/>
                <a:ea typeface="楷体_GB2312" pitchFamily="49" charset="-122"/>
                <a:cs typeface="Times New Roman" pitchFamily="18" charset="0"/>
              </a:rPr>
              <a:t>撑杆跳高：</a:t>
            </a:r>
            <a:endParaRPr kumimoji="1" lang="zh-CN" altLang="en-US" sz="2800" b="1">
              <a:solidFill>
                <a:srgbClr val="0000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5724525" y="3860800"/>
            <a:ext cx="9366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sz="2800">
                <a:latin typeface="Calibri" pitchFamily="34" charset="0"/>
                <a:ea typeface="楷体_GB2312" pitchFamily="49" charset="-122"/>
                <a:cs typeface="Times New Roman" pitchFamily="18" charset="0"/>
              </a:rPr>
              <a:t>动能</a:t>
            </a:r>
            <a:endParaRPr kumimoji="1" lang="zh-CN" altLang="en-US" sz="280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2319338" y="1897063"/>
            <a:ext cx="7683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00025"/>
            <a:r>
              <a:rPr kumimoji="1" lang="en-US" altLang="zh-CN" sz="100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</a:t>
            </a:r>
            <a:endParaRPr kumimoji="1" lang="en-US" altLang="zh-CN" sz="110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indent="200025" eaLnBrk="0" hangingPunct="0"/>
            <a:endParaRPr kumimoji="1" lang="en-US" altLang="zh-CN" sz="240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/>
      <p:bldP spid="7172" grpId="0"/>
      <p:bldP spid="7173" grpId="0"/>
      <p:bldP spid="7174" grpId="0"/>
      <p:bldP spid="7176" grpId="0" animBg="1"/>
      <p:bldP spid="7177" grpId="0"/>
      <p:bldP spid="7178" grpId="0"/>
      <p:bldP spid="7179" grpId="0"/>
      <p:bldP spid="7180" grpId="0" animBg="1"/>
      <p:bldP spid="7181" grpId="0"/>
      <p:bldP spid="7182" grpId="0"/>
      <p:bldP spid="7183" grpId="0" animBg="1"/>
      <p:bldP spid="7184" grpId="0"/>
      <p:bldP spid="71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50825" y="930275"/>
            <a:ext cx="86423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</a:rPr>
              <a:t>（</a:t>
            </a:r>
            <a:r>
              <a:rPr kumimoji="1" lang="en-US" altLang="zh-CN" sz="3200" b="1">
                <a:latin typeface="Times New Roman" pitchFamily="18" charset="0"/>
              </a:rPr>
              <a:t>2</a:t>
            </a:r>
            <a:r>
              <a:rPr kumimoji="1" lang="zh-CN" altLang="en-US" sz="3200" b="1">
                <a:latin typeface="Times New Roman" pitchFamily="18" charset="0"/>
              </a:rPr>
              <a:t>）以自由落体运动的物体为例，从功能关系着手，解释动能和势能的变化原因。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3789363"/>
            <a:ext cx="84963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/>
            <a:r>
              <a:rPr kumimoji="1" lang="zh-CN" altLang="en-US" sz="2800" b="1">
                <a:latin typeface="Times New Roman" pitchFamily="18" charset="0"/>
              </a:rPr>
              <a:t>根据合外力做功与动能的关系（即动能定理）得到  </a:t>
            </a:r>
          </a:p>
          <a:p>
            <a:pPr indent="266700"/>
            <a:r>
              <a:rPr kumimoji="1" lang="zh-CN" altLang="en-US" sz="2800" b="1">
                <a:latin typeface="Times New Roman" pitchFamily="18" charset="0"/>
              </a:rPr>
              <a:t>合外力即重力做正功，动能增加；</a:t>
            </a:r>
          </a:p>
          <a:p>
            <a:pPr indent="266700"/>
            <a:r>
              <a:rPr kumimoji="1" lang="zh-CN" altLang="en-US" sz="2800" b="1">
                <a:latin typeface="Times New Roman" pitchFamily="18" charset="0"/>
              </a:rPr>
              <a:t>所以重力势能转化为动能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23850" y="2492375"/>
            <a:ext cx="82089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根据重力做功与重力势能的关系，得到重力做正功，重力势能减少；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/>
      <p:bldP spid="81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544763" y="200025"/>
            <a:ext cx="3856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二、机械能守恒定律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23850" y="1022350"/>
            <a:ext cx="8042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探究二：</a:t>
            </a:r>
            <a:r>
              <a:rPr kumimoji="1" lang="zh-CN" altLang="en-US" sz="2800" b="1">
                <a:latin typeface="Times New Roman" pitchFamily="18" charset="0"/>
              </a:rPr>
              <a:t>动能和势能转化的过程中机械能是否守恒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50825" y="1773238"/>
            <a:ext cx="6913563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）实验探究：</a:t>
            </a:r>
          </a:p>
          <a:p>
            <a:r>
              <a:rPr kumimoji="1" lang="zh-CN" altLang="en-US" sz="2800" b="1">
                <a:latin typeface="Times New Roman" pitchFamily="18" charset="0"/>
              </a:rPr>
              <a:t>如图：一个用细线悬挂的小球从</a:t>
            </a:r>
            <a:r>
              <a:rPr kumimoji="1" lang="en-US" altLang="zh-CN" sz="2800" b="1">
                <a:latin typeface="Times New Roman" pitchFamily="18" charset="0"/>
              </a:rPr>
              <a:t>A</a:t>
            </a:r>
            <a:r>
              <a:rPr kumimoji="1" lang="zh-CN" altLang="en-US" sz="2800" b="1">
                <a:latin typeface="Times New Roman" pitchFamily="18" charset="0"/>
              </a:rPr>
              <a:t>点开始摆动。记住它向右能够达到的最大高度。</a:t>
            </a:r>
          </a:p>
          <a:p>
            <a:r>
              <a:rPr kumimoji="1" lang="zh-CN" altLang="en-US" sz="2800" b="1">
                <a:latin typeface="Times New Roman" pitchFamily="18" charset="0"/>
              </a:rPr>
              <a:t>然后一把直尺在</a:t>
            </a:r>
            <a:r>
              <a:rPr kumimoji="1" lang="en-US" altLang="zh-CN" sz="2800" b="1">
                <a:latin typeface="Times New Roman" pitchFamily="18" charset="0"/>
              </a:rPr>
              <a:t>P</a:t>
            </a:r>
            <a:r>
              <a:rPr kumimoji="1" lang="zh-CN" altLang="en-US" sz="2800" b="1">
                <a:latin typeface="Times New Roman" pitchFamily="18" charset="0"/>
              </a:rPr>
              <a:t>点挡住摆线，看一看这种情况下小球所能达到的最大高度。</a:t>
            </a:r>
          </a:p>
          <a:p>
            <a:r>
              <a:rPr kumimoji="1" lang="zh-CN" altLang="en-US" sz="2800" b="1">
                <a:latin typeface="Times New Roman" pitchFamily="18" charset="0"/>
              </a:rPr>
              <a:t>你认为这个实验说明了什么？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4652963"/>
            <a:ext cx="91455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    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小球摆动过程中总能达到原来高度，好像“记得”自己原来的高度，说明在摆动过程中有一个物理量是保持不变的，是什么呢？</a:t>
            </a:r>
          </a:p>
          <a:p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重力势能与动能的总和保持不变，也就是机械能保持不变</a:t>
            </a:r>
          </a:p>
        </p:txBody>
      </p: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7343775" y="1989138"/>
            <a:ext cx="1800225" cy="1800225"/>
            <a:chOff x="3330" y="1785"/>
            <a:chExt cx="2818" cy="2927"/>
          </a:xfrm>
        </p:grpSpPr>
        <p:grpSp>
          <p:nvGrpSpPr>
            <p:cNvPr id="9223" name="Group 7"/>
            <p:cNvGrpSpPr>
              <a:grpSpLocks/>
            </p:cNvGrpSpPr>
            <p:nvPr/>
          </p:nvGrpSpPr>
          <p:grpSpPr bwMode="auto">
            <a:xfrm>
              <a:off x="3330" y="1785"/>
              <a:ext cx="2818" cy="2927"/>
              <a:chOff x="3330" y="1785"/>
              <a:chExt cx="2818" cy="2927"/>
            </a:xfrm>
          </p:grpSpPr>
          <p:sp>
            <p:nvSpPr>
              <p:cNvPr id="9224" name="Text Box 8"/>
              <p:cNvSpPr txBox="1">
                <a:spLocks noChangeArrowheads="1"/>
              </p:cNvSpPr>
              <p:nvPr/>
            </p:nvSpPr>
            <p:spPr bwMode="auto">
              <a:xfrm>
                <a:off x="3330" y="3729"/>
                <a:ext cx="870" cy="3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kumimoji="1" lang="en-US" altLang="zh-CN" sz="1000">
                    <a:latin typeface="Times New Roman" pitchFamily="18" charset="0"/>
                  </a:rPr>
                  <a:t>A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9225" name="Line 9"/>
              <p:cNvSpPr>
                <a:spLocks noChangeShapeType="1"/>
              </p:cNvSpPr>
              <p:nvPr/>
            </p:nvSpPr>
            <p:spPr bwMode="auto">
              <a:xfrm flipV="1">
                <a:off x="4364" y="1785"/>
                <a:ext cx="946" cy="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6" name="Line 10"/>
              <p:cNvSpPr>
                <a:spLocks noChangeShapeType="1"/>
              </p:cNvSpPr>
              <p:nvPr/>
            </p:nvSpPr>
            <p:spPr bwMode="auto">
              <a:xfrm flipH="1">
                <a:off x="3793" y="1785"/>
                <a:ext cx="947" cy="2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7" name="Line 11"/>
              <p:cNvSpPr>
                <a:spLocks noChangeShapeType="1"/>
              </p:cNvSpPr>
              <p:nvPr/>
            </p:nvSpPr>
            <p:spPr bwMode="auto">
              <a:xfrm flipH="1">
                <a:off x="4050" y="1785"/>
                <a:ext cx="690" cy="23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8" name="Line 12"/>
              <p:cNvSpPr>
                <a:spLocks noChangeShapeType="1"/>
              </p:cNvSpPr>
              <p:nvPr/>
            </p:nvSpPr>
            <p:spPr bwMode="auto">
              <a:xfrm flipH="1">
                <a:off x="4364" y="1800"/>
                <a:ext cx="358" cy="26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9" name="Line 13"/>
              <p:cNvSpPr>
                <a:spLocks noChangeShapeType="1"/>
              </p:cNvSpPr>
              <p:nvPr/>
            </p:nvSpPr>
            <p:spPr bwMode="auto">
              <a:xfrm flipH="1">
                <a:off x="4720" y="1785"/>
                <a:ext cx="4" cy="27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0" name="Line 14"/>
              <p:cNvSpPr>
                <a:spLocks noChangeShapeType="1"/>
              </p:cNvSpPr>
              <p:nvPr/>
            </p:nvSpPr>
            <p:spPr bwMode="auto">
              <a:xfrm>
                <a:off x="4710" y="3225"/>
                <a:ext cx="678" cy="11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1" name="Line 15"/>
              <p:cNvSpPr>
                <a:spLocks noChangeShapeType="1"/>
              </p:cNvSpPr>
              <p:nvPr/>
            </p:nvSpPr>
            <p:spPr bwMode="auto">
              <a:xfrm>
                <a:off x="4754" y="3240"/>
                <a:ext cx="842" cy="8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2" name="Line 16"/>
              <p:cNvSpPr>
                <a:spLocks noChangeShapeType="1"/>
              </p:cNvSpPr>
              <p:nvPr/>
            </p:nvSpPr>
            <p:spPr bwMode="auto">
              <a:xfrm>
                <a:off x="4722" y="3195"/>
                <a:ext cx="1080" cy="6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3" name="Line 17"/>
              <p:cNvSpPr>
                <a:spLocks noChangeShapeType="1"/>
              </p:cNvSpPr>
              <p:nvPr/>
            </p:nvSpPr>
            <p:spPr bwMode="auto">
              <a:xfrm>
                <a:off x="4738" y="3315"/>
                <a:ext cx="300" cy="11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4" name="Oval 18"/>
              <p:cNvSpPr>
                <a:spLocks noChangeArrowheads="1"/>
              </p:cNvSpPr>
              <p:nvPr/>
            </p:nvSpPr>
            <p:spPr bwMode="auto">
              <a:xfrm>
                <a:off x="3705" y="3870"/>
                <a:ext cx="148" cy="21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5" name="Oval 19"/>
              <p:cNvSpPr>
                <a:spLocks noChangeArrowheads="1"/>
              </p:cNvSpPr>
              <p:nvPr/>
            </p:nvSpPr>
            <p:spPr bwMode="auto">
              <a:xfrm>
                <a:off x="3930" y="4170"/>
                <a:ext cx="147" cy="21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6" name="Oval 20"/>
              <p:cNvSpPr>
                <a:spLocks noChangeArrowheads="1"/>
              </p:cNvSpPr>
              <p:nvPr/>
            </p:nvSpPr>
            <p:spPr bwMode="auto">
              <a:xfrm>
                <a:off x="4274" y="4380"/>
                <a:ext cx="147" cy="21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7" name="Oval 21"/>
              <p:cNvSpPr>
                <a:spLocks noChangeArrowheads="1"/>
              </p:cNvSpPr>
              <p:nvPr/>
            </p:nvSpPr>
            <p:spPr bwMode="auto">
              <a:xfrm>
                <a:off x="4663" y="4485"/>
                <a:ext cx="147" cy="21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8" name="Oval 22"/>
              <p:cNvSpPr>
                <a:spLocks noChangeArrowheads="1"/>
              </p:cNvSpPr>
              <p:nvPr/>
            </p:nvSpPr>
            <p:spPr bwMode="auto">
              <a:xfrm>
                <a:off x="5013" y="4500"/>
                <a:ext cx="147" cy="21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9" name="Oval 23"/>
              <p:cNvSpPr>
                <a:spLocks noChangeArrowheads="1"/>
              </p:cNvSpPr>
              <p:nvPr/>
            </p:nvSpPr>
            <p:spPr bwMode="auto">
              <a:xfrm>
                <a:off x="5357" y="4365"/>
                <a:ext cx="147" cy="21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0" name="Oval 24"/>
              <p:cNvSpPr>
                <a:spLocks noChangeArrowheads="1"/>
              </p:cNvSpPr>
              <p:nvPr/>
            </p:nvSpPr>
            <p:spPr bwMode="auto">
              <a:xfrm>
                <a:off x="5580" y="4110"/>
                <a:ext cx="148" cy="21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1" name="Oval 25"/>
              <p:cNvSpPr>
                <a:spLocks noChangeArrowheads="1"/>
              </p:cNvSpPr>
              <p:nvPr/>
            </p:nvSpPr>
            <p:spPr bwMode="auto">
              <a:xfrm>
                <a:off x="5686" y="3855"/>
                <a:ext cx="148" cy="21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2" name="Rectangle 26"/>
              <p:cNvSpPr>
                <a:spLocks noChangeArrowheads="1"/>
              </p:cNvSpPr>
              <p:nvPr/>
            </p:nvSpPr>
            <p:spPr bwMode="auto">
              <a:xfrm>
                <a:off x="4724" y="3075"/>
                <a:ext cx="1424" cy="120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43" name="Text Box 27"/>
            <p:cNvSpPr txBox="1">
              <a:spLocks noChangeArrowheads="1"/>
            </p:cNvSpPr>
            <p:nvPr/>
          </p:nvSpPr>
          <p:spPr bwMode="auto">
            <a:xfrm>
              <a:off x="4634" y="2724"/>
              <a:ext cx="466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1000">
                  <a:latin typeface="Times New Roman" pitchFamily="18" charset="0"/>
                </a:rPr>
                <a:t>P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0" grpId="0"/>
      <p:bldP spid="92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908050"/>
            <a:ext cx="91440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研究方法</a:t>
            </a:r>
            <a:r>
              <a:rPr kumimoji="1" lang="zh-CN" altLang="en-US" sz="2800">
                <a:latin typeface="Times New Roman" pitchFamily="18" charset="0"/>
              </a:rPr>
              <a:t>：</a:t>
            </a:r>
            <a:r>
              <a:rPr kumimoji="1" lang="zh-CN" altLang="en-US" sz="2400" b="1">
                <a:latin typeface="Times New Roman" pitchFamily="18" charset="0"/>
              </a:rPr>
              <a:t>探究物理规律时，应该是由简单到复杂，逐步深入，先对简单的物理现象进行探究，然后加以推广深化。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2659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844675"/>
            <a:ext cx="1403350" cy="194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1844675"/>
            <a:ext cx="80645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800">
                <a:latin typeface="Calibri" pitchFamily="34" charset="0"/>
                <a:ea typeface="黑体" pitchFamily="2" charset="-122"/>
                <a:cs typeface="Times New Roman" pitchFamily="18" charset="0"/>
              </a:rPr>
              <a:t>情景设置：</a:t>
            </a:r>
            <a:r>
              <a:rPr kumimoji="1" lang="zh-CN" altLang="en-US" sz="2400" b="1">
                <a:latin typeface="宋体" pitchFamily="2" charset="-122"/>
                <a:ea typeface="黑体" pitchFamily="2" charset="-122"/>
                <a:cs typeface="Times New Roman" pitchFamily="18" charset="0"/>
              </a:rPr>
              <a:t>质量为</a:t>
            </a:r>
            <a:r>
              <a:rPr kumimoji="1" lang="en-US" altLang="zh-CN" sz="2400" b="1"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1" lang="zh-CN" altLang="en-US" sz="2400" b="1">
                <a:latin typeface="宋体" pitchFamily="2" charset="-122"/>
                <a:ea typeface="Calibri" pitchFamily="34" charset="0"/>
                <a:cs typeface="Times New Roman" pitchFamily="18" charset="0"/>
              </a:rPr>
              <a:t>的物体自由下落过程中经过高度</a:t>
            </a:r>
            <a:r>
              <a:rPr kumimoji="1" lang="en-US" altLang="zh-CN" sz="2400" b="1" i="1">
                <a:latin typeface="Calibri" pitchFamily="34" charset="0"/>
              </a:rPr>
              <a:t>h</a:t>
            </a:r>
            <a:r>
              <a:rPr kumimoji="1" lang="en-US" altLang="zh-CN" sz="2400" b="1" baseline="-30000">
                <a:latin typeface="Calibri" pitchFamily="34" charset="0"/>
              </a:rPr>
              <a:t>1   </a:t>
            </a:r>
          </a:p>
          <a:p>
            <a:r>
              <a:rPr kumimoji="1" lang="zh-CN" altLang="en-US" sz="2400" b="1">
                <a:latin typeface="宋体" pitchFamily="2" charset="-122"/>
                <a:cs typeface="Times New Roman" pitchFamily="18" charset="0"/>
              </a:rPr>
              <a:t>的</a:t>
            </a:r>
            <a:r>
              <a:rPr kumimoji="1" lang="en-US" altLang="zh-CN" sz="2400" b="1">
                <a:latin typeface="Calibri" pitchFamily="34" charset="0"/>
              </a:rPr>
              <a:t>A</a:t>
            </a:r>
            <a:r>
              <a:rPr kumimoji="1" lang="zh-CN" altLang="en-US" sz="2400" b="1">
                <a:latin typeface="宋体" pitchFamily="2" charset="-122"/>
                <a:cs typeface="Times New Roman" pitchFamily="18" charset="0"/>
              </a:rPr>
              <a:t>点速度</a:t>
            </a:r>
            <a:r>
              <a:rPr kumimoji="1" lang="en-US" altLang="zh-CN" sz="2400" b="1" i="1">
                <a:latin typeface="Calibri" pitchFamily="34" charset="0"/>
              </a:rPr>
              <a:t>v</a:t>
            </a:r>
            <a:r>
              <a:rPr kumimoji="1" lang="en-US" altLang="zh-CN" sz="2400" b="1" baseline="-30000">
                <a:latin typeface="Calibri" pitchFamily="34" charset="0"/>
              </a:rPr>
              <a:t>1</a:t>
            </a:r>
            <a:r>
              <a:rPr kumimoji="1" lang="zh-CN" altLang="en-US" sz="2400" b="1">
                <a:latin typeface="宋体" pitchFamily="2" charset="-122"/>
                <a:cs typeface="Times New Roman" pitchFamily="18" charset="0"/>
              </a:rPr>
              <a:t>，高度</a:t>
            </a:r>
            <a:r>
              <a:rPr kumimoji="1" lang="en-US" altLang="zh-CN" sz="2400" b="1" i="1">
                <a:latin typeface="Calibri" pitchFamily="34" charset="0"/>
              </a:rPr>
              <a:t>h</a:t>
            </a:r>
            <a:r>
              <a:rPr kumimoji="1" lang="en-US" altLang="zh-CN" sz="2400" b="1" baseline="-30000">
                <a:latin typeface="Calibri" pitchFamily="34" charset="0"/>
              </a:rPr>
              <a:t>2</a:t>
            </a:r>
            <a:r>
              <a:rPr kumimoji="1" lang="zh-CN" altLang="en-US" sz="2400" b="1">
                <a:latin typeface="宋体" pitchFamily="2" charset="-122"/>
                <a:cs typeface="Times New Roman" pitchFamily="18" charset="0"/>
              </a:rPr>
              <a:t>的</a:t>
            </a:r>
            <a:r>
              <a:rPr kumimoji="1" lang="en-US" altLang="zh-CN" sz="2400" b="1">
                <a:latin typeface="Calibri" pitchFamily="34" charset="0"/>
              </a:rPr>
              <a:t>B</a:t>
            </a:r>
            <a:r>
              <a:rPr kumimoji="1" lang="zh-CN" altLang="en-US" sz="2400" b="1">
                <a:latin typeface="宋体" pitchFamily="2" charset="-122"/>
                <a:cs typeface="Times New Roman" pitchFamily="18" charset="0"/>
              </a:rPr>
              <a:t>点时速度为</a:t>
            </a:r>
            <a:r>
              <a:rPr kumimoji="1" lang="en-US" altLang="zh-CN" sz="2400" b="1" i="1">
                <a:latin typeface="Calibri" pitchFamily="34" charset="0"/>
              </a:rPr>
              <a:t>v</a:t>
            </a:r>
            <a:r>
              <a:rPr kumimoji="1" lang="en-US" altLang="zh-CN" sz="2400" b="1" baseline="-30000">
                <a:latin typeface="Calibri" pitchFamily="34" charset="0"/>
              </a:rPr>
              <a:t>2</a:t>
            </a:r>
            <a:r>
              <a:rPr kumimoji="1" lang="zh-CN" altLang="en-US" sz="2400" b="1">
                <a:latin typeface="宋体" pitchFamily="2" charset="-122"/>
                <a:cs typeface="Times New Roman" pitchFamily="18" charset="0"/>
              </a:rPr>
              <a:t>，不计空气阻  </a:t>
            </a:r>
          </a:p>
          <a:p>
            <a:r>
              <a:rPr kumimoji="1" lang="zh-CN" altLang="en-US" sz="2400" b="1">
                <a:latin typeface="宋体" pitchFamily="2" charset="-122"/>
                <a:cs typeface="Times New Roman" pitchFamily="18" charset="0"/>
              </a:rPr>
              <a:t>力，分析</a:t>
            </a:r>
            <a:r>
              <a:rPr kumimoji="1" lang="en-US" altLang="zh-CN" sz="2400" b="1">
                <a:latin typeface="Calibri" pitchFamily="34" charset="0"/>
              </a:rPr>
              <a:t>A</a:t>
            </a:r>
            <a:r>
              <a:rPr kumimoji="1" lang="zh-CN" altLang="en-US" sz="2400" b="1">
                <a:latin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b="1">
                <a:latin typeface="Calibri" pitchFamily="34" charset="0"/>
              </a:rPr>
              <a:t>B</a:t>
            </a:r>
            <a:r>
              <a:rPr kumimoji="1" lang="zh-CN" altLang="en-US" sz="2400" b="1">
                <a:latin typeface="宋体" pitchFamily="2" charset="-122"/>
                <a:cs typeface="Times New Roman" pitchFamily="18" charset="0"/>
              </a:rPr>
              <a:t>两位置的机械能的关系。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50825" y="3357563"/>
            <a:ext cx="8675688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        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由动能定理    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</a:rPr>
              <a:t>G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=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mv</a:t>
            </a:r>
            <a:r>
              <a:rPr kumimoji="1" lang="en-US" altLang="zh-CN" sz="2800" b="1" i="1" baseline="-2500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baseline="3000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/2-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mv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en-US" altLang="zh-CN" sz="2800" b="1" baseline="3000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/2=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 E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</a:rPr>
              <a:t>K2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-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</a:rPr>
              <a:t>K1</a:t>
            </a:r>
          </a:p>
          <a:p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                          </a:t>
            </a:r>
            <a:r>
              <a:rPr kumimoji="1" lang="zh-CN" altLang="en-US" sz="2800" b="1" i="1">
                <a:solidFill>
                  <a:srgbClr val="0000FF"/>
                </a:solidFill>
                <a:latin typeface="Times New Roman" pitchFamily="18" charset="0"/>
              </a:rPr>
              <a:t>又    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</a:rPr>
              <a:t>G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=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mgh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-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mgh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i="1" baseline="-250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=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 E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</a:rPr>
              <a:t>P1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-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</a:rPr>
              <a:t>P2</a:t>
            </a:r>
          </a:p>
          <a:p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                    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得到    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</a:rPr>
              <a:t>K2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-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</a:rPr>
              <a:t>K1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=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</a:rPr>
              <a:t>P1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-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</a:rPr>
              <a:t>P2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   ①</a:t>
            </a:r>
          </a:p>
          <a:p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         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移项后，得   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</a:rPr>
              <a:t>P2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</a:rPr>
              <a:t>K2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=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</a:rPr>
              <a:t>P1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</a:rPr>
              <a:t>K1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 ②</a:t>
            </a:r>
          </a:p>
          <a:p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                         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即   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=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573088" y="5734050"/>
            <a:ext cx="796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由于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是任意选择的，所以在整个过程中机械能守恒。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84213" y="6165850"/>
            <a:ext cx="7705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得出结论：</a:t>
            </a:r>
            <a:r>
              <a:rPr kumimoji="1" lang="zh-CN" altLang="en-US" sz="2800" b="1">
                <a:latin typeface="Times New Roman" pitchFamily="18" charset="0"/>
              </a:rPr>
              <a:t>自由下落过程物体机械能守恒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228600" y="188913"/>
            <a:ext cx="3243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）理论分析：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5" grpId="0"/>
      <p:bldP spid="10246" grpId="0"/>
      <p:bldP spid="10247" grpId="0"/>
      <p:bldP spid="102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042988" y="200025"/>
            <a:ext cx="589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探究三：机械能守恒是否有条件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50825" y="1052513"/>
            <a:ext cx="6613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举例分析：</a:t>
            </a:r>
            <a:r>
              <a:rPr kumimoji="1" lang="zh-CN" altLang="en-US" sz="2800" b="1">
                <a:latin typeface="Times New Roman" pitchFamily="18" charset="0"/>
              </a:rPr>
              <a:t>分析如下情况机械能是否守恒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68313" y="1670050"/>
            <a:ext cx="5092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例（</a:t>
            </a:r>
            <a:r>
              <a:rPr kumimoji="1" lang="en-US" altLang="zh-CN" sz="2800" b="1">
                <a:latin typeface="Times New Roman" pitchFamily="18" charset="0"/>
              </a:rPr>
              <a:t>1</a:t>
            </a:r>
            <a:r>
              <a:rPr kumimoji="1" lang="zh-CN" altLang="en-US" sz="2800" b="1">
                <a:latin typeface="Times New Roman" pitchFamily="18" charset="0"/>
              </a:rPr>
              <a:t>） 物体沿光滑斜面下滑    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420938"/>
            <a:ext cx="2555875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0" name="Group 6"/>
          <p:cNvGrpSpPr>
            <a:grpSpLocks/>
          </p:cNvGrpSpPr>
          <p:nvPr/>
        </p:nvGrpSpPr>
        <p:grpSpPr bwMode="auto">
          <a:xfrm>
            <a:off x="1619250" y="2205038"/>
            <a:ext cx="3867150" cy="1223962"/>
            <a:chOff x="1111" y="2024"/>
            <a:chExt cx="2154" cy="499"/>
          </a:xfrm>
        </p:grpSpPr>
        <p:graphicFrame>
          <p:nvGraphicFramePr>
            <p:cNvPr id="11271" name="Object 7"/>
            <p:cNvGraphicFramePr>
              <a:graphicFrameLocks noChangeAspect="1"/>
            </p:cNvGraphicFramePr>
            <p:nvPr/>
          </p:nvGraphicFramePr>
          <p:xfrm>
            <a:off x="2426" y="2069"/>
            <a:ext cx="174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6" name="公式" r:id="rId4" imgW="139700" imgH="368300" progId="Equation.3">
                    <p:embed/>
                  </p:oleObj>
                </mc:Choice>
                <mc:Fallback>
                  <p:oleObj name="公式" r:id="rId4" imgW="139700" imgH="3683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069"/>
                          <a:ext cx="174" cy="4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72" name="Group 8"/>
            <p:cNvGrpSpPr>
              <a:grpSpLocks/>
            </p:cNvGrpSpPr>
            <p:nvPr/>
          </p:nvGrpSpPr>
          <p:grpSpPr bwMode="auto">
            <a:xfrm>
              <a:off x="1111" y="2024"/>
              <a:ext cx="2154" cy="499"/>
              <a:chOff x="1066" y="1525"/>
              <a:chExt cx="2154" cy="499"/>
            </a:xfrm>
          </p:grpSpPr>
          <p:graphicFrame>
            <p:nvGraphicFramePr>
              <p:cNvPr id="11273" name="Object 9"/>
              <p:cNvGraphicFramePr>
                <a:graphicFrameLocks noChangeAspect="1"/>
              </p:cNvGraphicFramePr>
              <p:nvPr/>
            </p:nvGraphicFramePr>
            <p:xfrm>
              <a:off x="1610" y="1525"/>
              <a:ext cx="192" cy="4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7" name="公式" r:id="rId6" imgW="139700" imgH="368300" progId="Equation.3">
                      <p:embed/>
                    </p:oleObj>
                  </mc:Choice>
                  <mc:Fallback>
                    <p:oleObj name="公式" r:id="rId6" imgW="139700" imgH="3683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0" y="1525"/>
                            <a:ext cx="192" cy="49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74" name="Rectangle 10"/>
              <p:cNvSpPr>
                <a:spLocks noChangeArrowheads="1"/>
              </p:cNvSpPr>
              <p:nvPr/>
            </p:nvSpPr>
            <p:spPr bwMode="auto">
              <a:xfrm>
                <a:off x="1066" y="1674"/>
                <a:ext cx="576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kumimoji="1" lang="en-US" altLang="zh-CN" sz="2800" i="1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W</a:t>
                </a:r>
                <a:r>
                  <a:rPr kumimoji="1" lang="en-US" altLang="zh-CN" sz="2800" baseline="-3000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G</a:t>
                </a:r>
                <a:r>
                  <a:rPr kumimoji="1" lang="en-US" altLang="zh-CN" sz="280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=</a:t>
                </a:r>
                <a:endParaRPr kumimoji="1" lang="en-US" altLang="zh-CN" sz="2800">
                  <a:latin typeface="Times New Roman" pitchFamily="18" charset="0"/>
                  <a:ea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11275" name="Rectangle 11"/>
              <p:cNvSpPr>
                <a:spLocks noChangeArrowheads="1"/>
              </p:cNvSpPr>
              <p:nvPr/>
            </p:nvSpPr>
            <p:spPr bwMode="auto">
              <a:xfrm>
                <a:off x="1746" y="1674"/>
                <a:ext cx="660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kumimoji="1" lang="en-US" altLang="zh-CN" sz="2800" i="1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mv</a:t>
                </a:r>
                <a:r>
                  <a:rPr kumimoji="1" lang="en-US" altLang="zh-CN" sz="2800" baseline="-3000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2</a:t>
                </a:r>
                <a:r>
                  <a:rPr kumimoji="1" lang="en-US" altLang="zh-CN" sz="2800" baseline="3000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2</a:t>
                </a:r>
                <a:r>
                  <a:rPr kumimoji="1" lang="en-US" altLang="zh-CN" sz="2800"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11276" name="Rectangle 12"/>
              <p:cNvSpPr>
                <a:spLocks noChangeArrowheads="1"/>
              </p:cNvSpPr>
              <p:nvPr/>
            </p:nvSpPr>
            <p:spPr bwMode="auto">
              <a:xfrm>
                <a:off x="2517" y="1674"/>
                <a:ext cx="70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1" lang="en-US" altLang="zh-CN" sz="2800" i="1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mv</a:t>
                </a:r>
                <a:r>
                  <a:rPr kumimoji="1" lang="en-US" altLang="zh-CN" sz="2800" baseline="-3000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1</a:t>
                </a:r>
                <a:r>
                  <a:rPr kumimoji="1" lang="en-US" altLang="zh-CN" sz="2800" baseline="3000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2     </a:t>
                </a:r>
                <a:endParaRPr kumimoji="1" lang="en-US" altLang="zh-CN" sz="2800">
                  <a:latin typeface="Times New Roman" pitchFamily="18" charset="0"/>
                  <a:ea typeface="Calibri" pitchFamily="34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1619250" y="3429000"/>
            <a:ext cx="253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800" i="1">
                <a:latin typeface="Times New Roman" pitchFamily="18" charset="0"/>
              </a:rPr>
              <a:t>W</a:t>
            </a:r>
            <a:r>
              <a:rPr kumimoji="1" lang="en-US" altLang="zh-CN" sz="2800" baseline="-25000">
                <a:latin typeface="Times New Roman" pitchFamily="18" charset="0"/>
              </a:rPr>
              <a:t>G</a:t>
            </a:r>
            <a:r>
              <a:rPr kumimoji="1" lang="en-US" altLang="zh-CN" sz="2800">
                <a:latin typeface="Times New Roman" pitchFamily="18" charset="0"/>
              </a:rPr>
              <a:t>=</a:t>
            </a:r>
            <a:r>
              <a:rPr kumimoji="1" lang="en-US" altLang="zh-CN" sz="2800" i="1">
                <a:latin typeface="Times New Roman" pitchFamily="18" charset="0"/>
              </a:rPr>
              <a:t>mgh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en-US" altLang="zh-CN" sz="2800">
                <a:latin typeface="Times New Roman" pitchFamily="18" charset="0"/>
              </a:rPr>
              <a:t>-</a:t>
            </a:r>
            <a:r>
              <a:rPr kumimoji="1" lang="en-US" altLang="zh-CN" sz="2800" i="1">
                <a:latin typeface="Times New Roman" pitchFamily="18" charset="0"/>
              </a:rPr>
              <a:t>mgh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3735388" y="2690813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100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1" lang="en-US" altLang="zh-CN" sz="240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0" y="3113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0" y="3113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281" name="Group 17"/>
          <p:cNvGrpSpPr>
            <a:grpSpLocks/>
          </p:cNvGrpSpPr>
          <p:nvPr/>
        </p:nvGrpSpPr>
        <p:grpSpPr bwMode="auto">
          <a:xfrm>
            <a:off x="1619250" y="3933825"/>
            <a:ext cx="5311775" cy="1008063"/>
            <a:chOff x="1020" y="2478"/>
            <a:chExt cx="3346" cy="635"/>
          </a:xfrm>
        </p:grpSpPr>
        <p:grpSp>
          <p:nvGrpSpPr>
            <p:cNvPr id="11282" name="Group 18"/>
            <p:cNvGrpSpPr>
              <a:grpSpLocks/>
            </p:cNvGrpSpPr>
            <p:nvPr/>
          </p:nvGrpSpPr>
          <p:grpSpPr bwMode="auto">
            <a:xfrm>
              <a:off x="1020" y="2478"/>
              <a:ext cx="1134" cy="635"/>
              <a:chOff x="1292" y="2659"/>
              <a:chExt cx="1134" cy="635"/>
            </a:xfrm>
          </p:grpSpPr>
          <p:graphicFrame>
            <p:nvGraphicFramePr>
              <p:cNvPr id="11283" name="Object 19"/>
              <p:cNvGraphicFramePr>
                <a:graphicFrameLocks noChangeAspect="1"/>
              </p:cNvGraphicFramePr>
              <p:nvPr/>
            </p:nvGraphicFramePr>
            <p:xfrm>
              <a:off x="1292" y="2659"/>
              <a:ext cx="244" cy="6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8" name="公式" r:id="rId8" imgW="139700" imgH="368300" progId="Equation.3">
                      <p:embed/>
                    </p:oleObj>
                  </mc:Choice>
                  <mc:Fallback>
                    <p:oleObj name="公式" r:id="rId8" imgW="139700" imgH="3683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2" y="2659"/>
                            <a:ext cx="244" cy="6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4" name="Rectangle 20"/>
              <p:cNvSpPr>
                <a:spLocks noChangeArrowheads="1"/>
              </p:cNvSpPr>
              <p:nvPr/>
            </p:nvSpPr>
            <p:spPr bwMode="auto">
              <a:xfrm>
                <a:off x="1429" y="2840"/>
                <a:ext cx="99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kumimoji="1" lang="en-US" altLang="zh-CN" sz="2800" i="1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mv</a:t>
                </a:r>
                <a:r>
                  <a:rPr kumimoji="1" lang="en-US" altLang="zh-CN" sz="2800" baseline="-3000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2</a:t>
                </a:r>
                <a:r>
                  <a:rPr kumimoji="1" lang="en-US" altLang="zh-CN" sz="2800" baseline="3000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2</a:t>
                </a:r>
                <a:r>
                  <a:rPr kumimoji="1" lang="en-US" altLang="zh-CN" sz="2800"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</a:t>
                </a:r>
              </a:p>
            </p:txBody>
          </p:sp>
        </p:grpSp>
        <p:grpSp>
          <p:nvGrpSpPr>
            <p:cNvPr id="11285" name="Group 21"/>
            <p:cNvGrpSpPr>
              <a:grpSpLocks/>
            </p:cNvGrpSpPr>
            <p:nvPr/>
          </p:nvGrpSpPr>
          <p:grpSpPr bwMode="auto">
            <a:xfrm>
              <a:off x="1973" y="2523"/>
              <a:ext cx="777" cy="589"/>
              <a:chOff x="340" y="2750"/>
              <a:chExt cx="777" cy="589"/>
            </a:xfrm>
          </p:grpSpPr>
          <p:graphicFrame>
            <p:nvGraphicFramePr>
              <p:cNvPr id="11286" name="Object 22"/>
              <p:cNvGraphicFramePr>
                <a:graphicFrameLocks noChangeAspect="1"/>
              </p:cNvGraphicFramePr>
              <p:nvPr/>
            </p:nvGraphicFramePr>
            <p:xfrm>
              <a:off x="340" y="2750"/>
              <a:ext cx="226" cy="5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9" name="公式" r:id="rId9" imgW="139700" imgH="368300" progId="Equation.3">
                      <p:embed/>
                    </p:oleObj>
                  </mc:Choice>
                  <mc:Fallback>
                    <p:oleObj name="公式" r:id="rId9" imgW="139700" imgH="36830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" y="2750"/>
                            <a:ext cx="226" cy="5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7" name="Rectangle 23"/>
              <p:cNvSpPr>
                <a:spLocks noChangeArrowheads="1"/>
              </p:cNvSpPr>
              <p:nvPr/>
            </p:nvSpPr>
            <p:spPr bwMode="auto">
              <a:xfrm>
                <a:off x="476" y="2886"/>
                <a:ext cx="6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1" lang="en-US" altLang="zh-CN" sz="2800" i="1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mv</a:t>
                </a:r>
                <a:r>
                  <a:rPr kumimoji="1" lang="en-US" altLang="zh-CN" sz="2800" baseline="-3000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1</a:t>
                </a:r>
                <a:r>
                  <a:rPr kumimoji="1" lang="en-US" altLang="zh-CN" sz="2800" baseline="3000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2</a:t>
                </a:r>
                <a:r>
                  <a:rPr kumimoji="1" lang="en-US" altLang="zh-CN" sz="2800"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</a:t>
                </a:r>
              </a:p>
            </p:txBody>
          </p:sp>
        </p:grp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2880" y="2704"/>
              <a:ext cx="6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latin typeface="Times New Roman" pitchFamily="18" charset="0"/>
                </a:rPr>
                <a:t>mgh</a:t>
              </a:r>
              <a:r>
                <a:rPr kumimoji="1" lang="en-US" altLang="zh-CN" sz="2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3696" y="2704"/>
              <a:ext cx="6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latin typeface="Times New Roman" pitchFamily="18" charset="0"/>
                </a:rPr>
                <a:t>mgh</a:t>
              </a:r>
              <a:r>
                <a:rPr kumimoji="1" lang="en-US" altLang="zh-CN" sz="2800">
                  <a:latin typeface="Times New Roman" pitchFamily="18" charset="0"/>
                </a:rPr>
                <a:t>2 </a:t>
              </a:r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1701" y="2704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—</a:t>
              </a: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2653" y="2750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=</a:t>
              </a:r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3424" y="2704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—</a:t>
              </a:r>
            </a:p>
          </p:txBody>
        </p:sp>
      </p:grpSp>
      <p:grpSp>
        <p:nvGrpSpPr>
          <p:cNvPr id="11293" name="Group 29"/>
          <p:cNvGrpSpPr>
            <a:grpSpLocks/>
          </p:cNvGrpSpPr>
          <p:nvPr/>
        </p:nvGrpSpPr>
        <p:grpSpPr bwMode="auto">
          <a:xfrm>
            <a:off x="1692275" y="4868863"/>
            <a:ext cx="5367338" cy="1008062"/>
            <a:chOff x="1066" y="3067"/>
            <a:chExt cx="3381" cy="635"/>
          </a:xfrm>
        </p:grpSpPr>
        <p:grpSp>
          <p:nvGrpSpPr>
            <p:cNvPr id="11294" name="Group 30"/>
            <p:cNvGrpSpPr>
              <a:grpSpLocks/>
            </p:cNvGrpSpPr>
            <p:nvPr/>
          </p:nvGrpSpPr>
          <p:grpSpPr bwMode="auto">
            <a:xfrm>
              <a:off x="1066" y="3067"/>
              <a:ext cx="1134" cy="635"/>
              <a:chOff x="1292" y="2659"/>
              <a:chExt cx="1134" cy="635"/>
            </a:xfrm>
          </p:grpSpPr>
          <p:graphicFrame>
            <p:nvGraphicFramePr>
              <p:cNvPr id="11295" name="Object 31"/>
              <p:cNvGraphicFramePr>
                <a:graphicFrameLocks noChangeAspect="1"/>
              </p:cNvGraphicFramePr>
              <p:nvPr/>
            </p:nvGraphicFramePr>
            <p:xfrm>
              <a:off x="1292" y="2659"/>
              <a:ext cx="244" cy="6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0" name="公式" r:id="rId10" imgW="139700" imgH="368300" progId="Equation.3">
                      <p:embed/>
                    </p:oleObj>
                  </mc:Choice>
                  <mc:Fallback>
                    <p:oleObj name="公式" r:id="rId10" imgW="139700" imgH="36830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2" y="2659"/>
                            <a:ext cx="244" cy="6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96" name="Rectangle 32"/>
              <p:cNvSpPr>
                <a:spLocks noChangeArrowheads="1"/>
              </p:cNvSpPr>
              <p:nvPr/>
            </p:nvSpPr>
            <p:spPr bwMode="auto">
              <a:xfrm>
                <a:off x="1429" y="2840"/>
                <a:ext cx="99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kumimoji="1" lang="en-US" altLang="zh-CN" sz="2800" i="1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mv</a:t>
                </a:r>
                <a:r>
                  <a:rPr kumimoji="1" lang="en-US" altLang="zh-CN" sz="2800" baseline="-3000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2</a:t>
                </a:r>
                <a:r>
                  <a:rPr kumimoji="1" lang="en-US" altLang="zh-CN" sz="2800" baseline="3000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2</a:t>
                </a:r>
                <a:r>
                  <a:rPr kumimoji="1" lang="en-US" altLang="zh-CN" sz="2800"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</a:t>
                </a:r>
              </a:p>
            </p:txBody>
          </p:sp>
        </p:grpSp>
        <p:grpSp>
          <p:nvGrpSpPr>
            <p:cNvPr id="11297" name="Group 33"/>
            <p:cNvGrpSpPr>
              <a:grpSpLocks/>
            </p:cNvGrpSpPr>
            <p:nvPr/>
          </p:nvGrpSpPr>
          <p:grpSpPr bwMode="auto">
            <a:xfrm>
              <a:off x="2789" y="3113"/>
              <a:ext cx="777" cy="589"/>
              <a:chOff x="340" y="2750"/>
              <a:chExt cx="777" cy="589"/>
            </a:xfrm>
          </p:grpSpPr>
          <p:graphicFrame>
            <p:nvGraphicFramePr>
              <p:cNvPr id="11298" name="Object 34"/>
              <p:cNvGraphicFramePr>
                <a:graphicFrameLocks noChangeAspect="1"/>
              </p:cNvGraphicFramePr>
              <p:nvPr/>
            </p:nvGraphicFramePr>
            <p:xfrm>
              <a:off x="340" y="2750"/>
              <a:ext cx="226" cy="5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1" name="公式" r:id="rId11" imgW="139700" imgH="368300" progId="Equation.3">
                      <p:embed/>
                    </p:oleObj>
                  </mc:Choice>
                  <mc:Fallback>
                    <p:oleObj name="公式" r:id="rId11" imgW="139700" imgH="36830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" y="2750"/>
                            <a:ext cx="226" cy="5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99" name="Rectangle 35"/>
              <p:cNvSpPr>
                <a:spLocks noChangeArrowheads="1"/>
              </p:cNvSpPr>
              <p:nvPr/>
            </p:nvSpPr>
            <p:spPr bwMode="auto">
              <a:xfrm>
                <a:off x="476" y="2886"/>
                <a:ext cx="6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1" lang="en-US" altLang="zh-CN" sz="2800" i="1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mv</a:t>
                </a:r>
                <a:r>
                  <a:rPr kumimoji="1" lang="en-US" altLang="zh-CN" sz="2800" baseline="-3000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1</a:t>
                </a:r>
                <a:r>
                  <a:rPr kumimoji="1" lang="en-US" altLang="zh-CN" sz="2800" baseline="3000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2</a:t>
                </a:r>
                <a:r>
                  <a:rPr kumimoji="1" lang="en-US" altLang="zh-CN" sz="2800"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</a:t>
                </a:r>
              </a:p>
            </p:txBody>
          </p:sp>
        </p:grpSp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3833" y="3249"/>
              <a:ext cx="6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latin typeface="Times New Roman" pitchFamily="18" charset="0"/>
                </a:rPr>
                <a:t>mgh</a:t>
              </a:r>
              <a:r>
                <a:rPr kumimoji="1" lang="en-US" altLang="zh-CN" sz="2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301" name="Rectangle 37"/>
            <p:cNvSpPr>
              <a:spLocks noChangeArrowheads="1"/>
            </p:cNvSpPr>
            <p:nvPr/>
          </p:nvSpPr>
          <p:spPr bwMode="auto">
            <a:xfrm>
              <a:off x="1927" y="3294"/>
              <a:ext cx="6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i="1">
                  <a:latin typeface="Times New Roman" pitchFamily="18" charset="0"/>
                </a:rPr>
                <a:t>mgh</a:t>
              </a:r>
              <a:r>
                <a:rPr kumimoji="1" lang="en-US" altLang="zh-CN" sz="2800">
                  <a:latin typeface="Times New Roman" pitchFamily="18" charset="0"/>
                </a:rPr>
                <a:t>2 </a:t>
              </a:r>
            </a:p>
          </p:txBody>
        </p:sp>
        <p:sp>
          <p:nvSpPr>
            <p:cNvPr id="11302" name="Text Box 38"/>
            <p:cNvSpPr txBox="1">
              <a:spLocks noChangeArrowheads="1"/>
            </p:cNvSpPr>
            <p:nvPr/>
          </p:nvSpPr>
          <p:spPr bwMode="auto">
            <a:xfrm>
              <a:off x="2562" y="3294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=</a:t>
              </a:r>
            </a:p>
          </p:txBody>
        </p:sp>
        <p:sp>
          <p:nvSpPr>
            <p:cNvPr id="11303" name="Text Box 39"/>
            <p:cNvSpPr txBox="1">
              <a:spLocks noChangeArrowheads="1"/>
            </p:cNvSpPr>
            <p:nvPr/>
          </p:nvSpPr>
          <p:spPr bwMode="auto">
            <a:xfrm>
              <a:off x="1701" y="3339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1304" name="Text Box 40"/>
            <p:cNvSpPr txBox="1">
              <a:spLocks noChangeArrowheads="1"/>
            </p:cNvSpPr>
            <p:nvPr/>
          </p:nvSpPr>
          <p:spPr bwMode="auto">
            <a:xfrm>
              <a:off x="3560" y="3294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+</a:t>
              </a:r>
            </a:p>
          </p:txBody>
        </p:sp>
      </p:grp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2051050" y="5949950"/>
            <a:ext cx="2058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机械能守恒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113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113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/>
      <p:bldP spid="11277" grpId="0"/>
      <p:bldP spid="113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773238"/>
            <a:ext cx="1889125" cy="22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187450" y="303213"/>
            <a:ext cx="65293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3200" b="1">
                <a:latin typeface="宋体" pitchFamily="2" charset="-122"/>
                <a:cs typeface="Times New Roman" pitchFamily="18" charset="0"/>
              </a:rPr>
              <a:t>例（</a:t>
            </a:r>
            <a:r>
              <a:rPr kumimoji="1" lang="en-US" altLang="zh-CN" sz="3200" b="1">
                <a:latin typeface="Calibri" pitchFamily="34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1" lang="zh-CN" altLang="en-US" sz="3200" b="1">
                <a:latin typeface="宋体" pitchFamily="2" charset="-122"/>
                <a:cs typeface="Times New Roman" pitchFamily="18" charset="0"/>
              </a:rPr>
              <a:t>）探究二中例题计空气阻力时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2294" name="Group 6"/>
          <p:cNvGrpSpPr>
            <a:grpSpLocks/>
          </p:cNvGrpSpPr>
          <p:nvPr/>
        </p:nvGrpSpPr>
        <p:grpSpPr bwMode="auto">
          <a:xfrm>
            <a:off x="1403350" y="908050"/>
            <a:ext cx="4402138" cy="1008063"/>
            <a:chOff x="748" y="663"/>
            <a:chExt cx="2773" cy="635"/>
          </a:xfrm>
        </p:grpSpPr>
        <p:grpSp>
          <p:nvGrpSpPr>
            <p:cNvPr id="12295" name="Group 7"/>
            <p:cNvGrpSpPr>
              <a:grpSpLocks/>
            </p:cNvGrpSpPr>
            <p:nvPr/>
          </p:nvGrpSpPr>
          <p:grpSpPr bwMode="auto">
            <a:xfrm>
              <a:off x="1791" y="663"/>
              <a:ext cx="1134" cy="635"/>
              <a:chOff x="1292" y="2659"/>
              <a:chExt cx="1134" cy="635"/>
            </a:xfrm>
          </p:grpSpPr>
          <p:graphicFrame>
            <p:nvGraphicFramePr>
              <p:cNvPr id="12296" name="Object 8"/>
              <p:cNvGraphicFramePr>
                <a:graphicFrameLocks noChangeAspect="1"/>
              </p:cNvGraphicFramePr>
              <p:nvPr/>
            </p:nvGraphicFramePr>
            <p:xfrm>
              <a:off x="1292" y="2659"/>
              <a:ext cx="244" cy="6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36" name="公式" r:id="rId4" imgW="139700" imgH="368300" progId="Equation.3">
                      <p:embed/>
                    </p:oleObj>
                  </mc:Choice>
                  <mc:Fallback>
                    <p:oleObj name="公式" r:id="rId4" imgW="139700" imgH="3683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2" y="2659"/>
                            <a:ext cx="244" cy="6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297" name="Rectangle 9"/>
              <p:cNvSpPr>
                <a:spLocks noChangeArrowheads="1"/>
              </p:cNvSpPr>
              <p:nvPr/>
            </p:nvSpPr>
            <p:spPr bwMode="auto">
              <a:xfrm>
                <a:off x="1429" y="2840"/>
                <a:ext cx="99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kumimoji="1" lang="en-US" altLang="zh-CN" sz="2800" i="1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mv</a:t>
                </a:r>
                <a:r>
                  <a:rPr kumimoji="1" lang="en-US" altLang="zh-CN" sz="2800" baseline="-3000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2</a:t>
                </a:r>
                <a:r>
                  <a:rPr kumimoji="1" lang="en-US" altLang="zh-CN" sz="2800" baseline="3000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2</a:t>
                </a:r>
                <a:r>
                  <a:rPr kumimoji="1" lang="en-US" altLang="zh-CN" sz="2800"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</a:t>
                </a:r>
              </a:p>
            </p:txBody>
          </p:sp>
        </p:grpSp>
        <p:grpSp>
          <p:nvGrpSpPr>
            <p:cNvPr id="12298" name="Group 10"/>
            <p:cNvGrpSpPr>
              <a:grpSpLocks/>
            </p:cNvGrpSpPr>
            <p:nvPr/>
          </p:nvGrpSpPr>
          <p:grpSpPr bwMode="auto">
            <a:xfrm>
              <a:off x="2744" y="709"/>
              <a:ext cx="777" cy="589"/>
              <a:chOff x="340" y="2750"/>
              <a:chExt cx="777" cy="589"/>
            </a:xfrm>
          </p:grpSpPr>
          <p:graphicFrame>
            <p:nvGraphicFramePr>
              <p:cNvPr id="12299" name="Object 11"/>
              <p:cNvGraphicFramePr>
                <a:graphicFrameLocks noChangeAspect="1"/>
              </p:cNvGraphicFramePr>
              <p:nvPr/>
            </p:nvGraphicFramePr>
            <p:xfrm>
              <a:off x="340" y="2750"/>
              <a:ext cx="226" cy="5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37" name="公式" r:id="rId6" imgW="139700" imgH="368300" progId="Equation.3">
                      <p:embed/>
                    </p:oleObj>
                  </mc:Choice>
                  <mc:Fallback>
                    <p:oleObj name="公式" r:id="rId6" imgW="139700" imgH="3683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" y="2750"/>
                            <a:ext cx="226" cy="5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0" name="Rectangle 12"/>
              <p:cNvSpPr>
                <a:spLocks noChangeArrowheads="1"/>
              </p:cNvSpPr>
              <p:nvPr/>
            </p:nvSpPr>
            <p:spPr bwMode="auto">
              <a:xfrm>
                <a:off x="476" y="2886"/>
                <a:ext cx="6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1" lang="en-US" altLang="zh-CN" sz="2800" i="1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mv</a:t>
                </a:r>
                <a:r>
                  <a:rPr kumimoji="1" lang="en-US" altLang="zh-CN" sz="2800" baseline="-3000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1</a:t>
                </a:r>
                <a:r>
                  <a:rPr kumimoji="1" lang="en-US" altLang="zh-CN" sz="2800" baseline="3000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2</a:t>
                </a:r>
                <a:r>
                  <a:rPr kumimoji="1" lang="en-US" altLang="zh-CN" sz="2800"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</a:t>
                </a:r>
              </a:p>
            </p:txBody>
          </p:sp>
        </p:grp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748" y="845"/>
              <a:ext cx="12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sz="2800" i="1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W</a:t>
              </a:r>
              <a:r>
                <a:rPr kumimoji="1" lang="en-US" altLang="zh-CN" sz="2800" baseline="-3000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G</a:t>
              </a:r>
              <a:r>
                <a:rPr kumimoji="1" lang="en-US" altLang="zh-CN" sz="2400"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—</a:t>
              </a:r>
              <a:r>
                <a:rPr kumimoji="1" lang="en-US" altLang="zh-CN" sz="2800"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W</a:t>
              </a:r>
              <a:r>
                <a:rPr kumimoji="1" lang="en-US" altLang="zh-CN" sz="2000"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F</a:t>
              </a:r>
              <a:r>
                <a:rPr kumimoji="1" lang="en-US" altLang="zh-CN" sz="2400"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1" lang="en-US" altLang="zh-CN" sz="280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=</a:t>
              </a:r>
            </a:p>
          </p:txBody>
        </p:sp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2426" y="845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—</a:t>
              </a:r>
            </a:p>
          </p:txBody>
        </p:sp>
      </p:grp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1331913" y="1989138"/>
            <a:ext cx="313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800" i="1">
                <a:latin typeface="Times New Roman" pitchFamily="18" charset="0"/>
              </a:rPr>
              <a:t>W</a:t>
            </a:r>
            <a:r>
              <a:rPr kumimoji="1" lang="en-US" altLang="zh-CN" sz="2800" baseline="-25000">
                <a:latin typeface="Times New Roman" pitchFamily="18" charset="0"/>
              </a:rPr>
              <a:t>G</a:t>
            </a:r>
            <a:r>
              <a:rPr kumimoji="1" lang="en-US" altLang="zh-CN" sz="2800">
                <a:latin typeface="Times New Roman" pitchFamily="18" charset="0"/>
              </a:rPr>
              <a:t>=</a:t>
            </a:r>
            <a:r>
              <a:rPr kumimoji="1" lang="en-US" altLang="zh-CN" sz="2800" i="1">
                <a:latin typeface="Times New Roman" pitchFamily="18" charset="0"/>
              </a:rPr>
              <a:t>mgh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en-US" altLang="zh-CN" sz="2800">
                <a:latin typeface="Times New Roman" pitchFamily="18" charset="0"/>
              </a:rPr>
              <a:t>-</a:t>
            </a:r>
            <a:r>
              <a:rPr kumimoji="1" lang="en-US" altLang="zh-CN" sz="2800" i="1">
                <a:latin typeface="Times New Roman" pitchFamily="18" charset="0"/>
              </a:rPr>
              <a:t>mgh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</a:p>
        </p:txBody>
      </p:sp>
      <p:grpSp>
        <p:nvGrpSpPr>
          <p:cNvPr id="12304" name="Group 16"/>
          <p:cNvGrpSpPr>
            <a:grpSpLocks/>
          </p:cNvGrpSpPr>
          <p:nvPr/>
        </p:nvGrpSpPr>
        <p:grpSpPr bwMode="auto">
          <a:xfrm>
            <a:off x="1331913" y="2636838"/>
            <a:ext cx="5975350" cy="1008062"/>
            <a:chOff x="839" y="1570"/>
            <a:chExt cx="3764" cy="635"/>
          </a:xfrm>
        </p:grpSpPr>
        <p:sp>
          <p:nvSpPr>
            <p:cNvPr id="12305" name="Rectangle 17"/>
            <p:cNvSpPr>
              <a:spLocks noChangeArrowheads="1"/>
            </p:cNvSpPr>
            <p:nvPr/>
          </p:nvSpPr>
          <p:spPr bwMode="auto">
            <a:xfrm>
              <a:off x="3243" y="1752"/>
              <a:ext cx="5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latin typeface="Times New Roman" pitchFamily="18" charset="0"/>
                </a:rPr>
                <a:t>mgh</a:t>
              </a:r>
              <a:r>
                <a:rPr kumimoji="1" lang="en-US" altLang="zh-CN" sz="28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06" name="Rectangle 18"/>
            <p:cNvSpPr>
              <a:spLocks noChangeArrowheads="1"/>
            </p:cNvSpPr>
            <p:nvPr/>
          </p:nvSpPr>
          <p:spPr bwMode="auto">
            <a:xfrm>
              <a:off x="3969" y="1752"/>
              <a:ext cx="6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latin typeface="Times New Roman" pitchFamily="18" charset="0"/>
                </a:rPr>
                <a:t>mgh</a:t>
              </a:r>
              <a:r>
                <a:rPr kumimoji="1" lang="en-US" altLang="zh-CN" sz="2800" baseline="-25000">
                  <a:latin typeface="Times New Roman" pitchFamily="18" charset="0"/>
                </a:rPr>
                <a:t>2</a:t>
              </a:r>
              <a:r>
                <a:rPr kumimoji="1" lang="en-US" altLang="zh-CN" sz="2800">
                  <a:latin typeface="Times New Roman" pitchFamily="18" charset="0"/>
                </a:rPr>
                <a:t> </a:t>
              </a:r>
            </a:p>
          </p:txBody>
        </p:sp>
        <p:grpSp>
          <p:nvGrpSpPr>
            <p:cNvPr id="12307" name="Group 19"/>
            <p:cNvGrpSpPr>
              <a:grpSpLocks/>
            </p:cNvGrpSpPr>
            <p:nvPr/>
          </p:nvGrpSpPr>
          <p:grpSpPr bwMode="auto">
            <a:xfrm>
              <a:off x="839" y="1570"/>
              <a:ext cx="1134" cy="635"/>
              <a:chOff x="1292" y="2659"/>
              <a:chExt cx="1134" cy="635"/>
            </a:xfrm>
          </p:grpSpPr>
          <p:graphicFrame>
            <p:nvGraphicFramePr>
              <p:cNvPr id="12308" name="Object 20"/>
              <p:cNvGraphicFramePr>
                <a:graphicFrameLocks noChangeAspect="1"/>
              </p:cNvGraphicFramePr>
              <p:nvPr/>
            </p:nvGraphicFramePr>
            <p:xfrm>
              <a:off x="1292" y="2659"/>
              <a:ext cx="244" cy="6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38" name="公式" r:id="rId8" imgW="139700" imgH="368300" progId="Equation.3">
                      <p:embed/>
                    </p:oleObj>
                  </mc:Choice>
                  <mc:Fallback>
                    <p:oleObj name="公式" r:id="rId8" imgW="139700" imgH="3683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2" y="2659"/>
                            <a:ext cx="244" cy="6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9" name="Rectangle 21"/>
              <p:cNvSpPr>
                <a:spLocks noChangeArrowheads="1"/>
              </p:cNvSpPr>
              <p:nvPr/>
            </p:nvSpPr>
            <p:spPr bwMode="auto">
              <a:xfrm>
                <a:off x="1429" y="2840"/>
                <a:ext cx="99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kumimoji="1" lang="en-US" altLang="zh-CN" sz="2800" i="1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mv</a:t>
                </a:r>
                <a:r>
                  <a:rPr kumimoji="1" lang="en-US" altLang="zh-CN" sz="2800" baseline="-3000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2</a:t>
                </a:r>
                <a:r>
                  <a:rPr kumimoji="1" lang="en-US" altLang="zh-CN" sz="2800" baseline="3000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2</a:t>
                </a:r>
                <a:r>
                  <a:rPr kumimoji="1" lang="en-US" altLang="zh-CN" sz="2800"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</a:t>
                </a:r>
              </a:p>
            </p:txBody>
          </p:sp>
        </p:grpSp>
        <p:grpSp>
          <p:nvGrpSpPr>
            <p:cNvPr id="12310" name="Group 22"/>
            <p:cNvGrpSpPr>
              <a:grpSpLocks/>
            </p:cNvGrpSpPr>
            <p:nvPr/>
          </p:nvGrpSpPr>
          <p:grpSpPr bwMode="auto">
            <a:xfrm>
              <a:off x="1791" y="1616"/>
              <a:ext cx="777" cy="589"/>
              <a:chOff x="340" y="2750"/>
              <a:chExt cx="777" cy="589"/>
            </a:xfrm>
          </p:grpSpPr>
          <p:graphicFrame>
            <p:nvGraphicFramePr>
              <p:cNvPr id="12311" name="Object 23"/>
              <p:cNvGraphicFramePr>
                <a:graphicFrameLocks noChangeAspect="1"/>
              </p:cNvGraphicFramePr>
              <p:nvPr/>
            </p:nvGraphicFramePr>
            <p:xfrm>
              <a:off x="340" y="2750"/>
              <a:ext cx="226" cy="5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39" name="公式" r:id="rId9" imgW="139700" imgH="368300" progId="Equation.3">
                      <p:embed/>
                    </p:oleObj>
                  </mc:Choice>
                  <mc:Fallback>
                    <p:oleObj name="公式" r:id="rId9" imgW="139700" imgH="3683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" y="2750"/>
                            <a:ext cx="226" cy="5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12" name="Rectangle 24"/>
              <p:cNvSpPr>
                <a:spLocks noChangeArrowheads="1"/>
              </p:cNvSpPr>
              <p:nvPr/>
            </p:nvSpPr>
            <p:spPr bwMode="auto">
              <a:xfrm>
                <a:off x="476" y="2886"/>
                <a:ext cx="6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1" lang="en-US" altLang="zh-CN" sz="2800" i="1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mv</a:t>
                </a:r>
                <a:r>
                  <a:rPr kumimoji="1" lang="en-US" altLang="zh-CN" sz="2800" baseline="-3000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1</a:t>
                </a:r>
                <a:r>
                  <a:rPr kumimoji="1" lang="en-US" altLang="zh-CN" sz="2800" baseline="3000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2</a:t>
                </a:r>
                <a:r>
                  <a:rPr kumimoji="1" lang="en-US" altLang="zh-CN" sz="2800"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</a:t>
                </a:r>
              </a:p>
            </p:txBody>
          </p:sp>
        </p:grpSp>
        <p:sp>
          <p:nvSpPr>
            <p:cNvPr id="12313" name="Rectangle 25"/>
            <p:cNvSpPr>
              <a:spLocks noChangeArrowheads="1"/>
            </p:cNvSpPr>
            <p:nvPr/>
          </p:nvSpPr>
          <p:spPr bwMode="auto">
            <a:xfrm>
              <a:off x="2653" y="1765"/>
              <a:ext cx="4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itchFamily="18" charset="0"/>
                </a:rPr>
                <a:t>W</a:t>
              </a:r>
              <a:r>
                <a:rPr kumimoji="1" lang="en-US" altLang="zh-CN" sz="20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2314" name="Text Box 26"/>
            <p:cNvSpPr txBox="1">
              <a:spLocks noChangeArrowheads="1"/>
            </p:cNvSpPr>
            <p:nvPr/>
          </p:nvSpPr>
          <p:spPr bwMode="auto">
            <a:xfrm>
              <a:off x="1519" y="1752"/>
              <a:ext cx="1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—</a:t>
              </a:r>
            </a:p>
          </p:txBody>
        </p:sp>
        <p:sp>
          <p:nvSpPr>
            <p:cNvPr id="12315" name="Text Box 27"/>
            <p:cNvSpPr txBox="1">
              <a:spLocks noChangeArrowheads="1"/>
            </p:cNvSpPr>
            <p:nvPr/>
          </p:nvSpPr>
          <p:spPr bwMode="auto">
            <a:xfrm>
              <a:off x="2381" y="1797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＋</a:t>
              </a:r>
            </a:p>
          </p:txBody>
        </p:sp>
        <p:sp>
          <p:nvSpPr>
            <p:cNvPr id="12316" name="Text Box 28"/>
            <p:cNvSpPr txBox="1">
              <a:spLocks noChangeArrowheads="1"/>
            </p:cNvSpPr>
            <p:nvPr/>
          </p:nvSpPr>
          <p:spPr bwMode="auto">
            <a:xfrm>
              <a:off x="3016" y="1797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=</a:t>
              </a:r>
            </a:p>
          </p:txBody>
        </p:sp>
        <p:sp>
          <p:nvSpPr>
            <p:cNvPr id="12317" name="Text Box 29"/>
            <p:cNvSpPr txBox="1">
              <a:spLocks noChangeArrowheads="1"/>
            </p:cNvSpPr>
            <p:nvPr/>
          </p:nvSpPr>
          <p:spPr bwMode="auto">
            <a:xfrm>
              <a:off x="3742" y="1752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—</a:t>
              </a:r>
            </a:p>
          </p:txBody>
        </p:sp>
      </p:grp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3527425" y="5013325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机械能不守恒 </a:t>
            </a:r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1592263" y="5805488"/>
            <a:ext cx="6256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结论：只有重力做功时，总机械能守恒</a:t>
            </a:r>
          </a:p>
        </p:txBody>
      </p:sp>
      <p:grpSp>
        <p:nvGrpSpPr>
          <p:cNvPr id="12320" name="Group 32"/>
          <p:cNvGrpSpPr>
            <a:grpSpLocks/>
          </p:cNvGrpSpPr>
          <p:nvPr/>
        </p:nvGrpSpPr>
        <p:grpSpPr bwMode="auto">
          <a:xfrm>
            <a:off x="1116013" y="3573463"/>
            <a:ext cx="5741987" cy="1150937"/>
            <a:chOff x="703" y="2024"/>
            <a:chExt cx="3617" cy="725"/>
          </a:xfrm>
        </p:grpSpPr>
        <p:sp>
          <p:nvSpPr>
            <p:cNvPr id="12321" name="Text Box 33"/>
            <p:cNvSpPr txBox="1">
              <a:spLocks noChangeArrowheads="1"/>
            </p:cNvSpPr>
            <p:nvPr/>
          </p:nvSpPr>
          <p:spPr bwMode="auto">
            <a:xfrm>
              <a:off x="2154" y="2296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＋</a:t>
              </a:r>
            </a:p>
          </p:txBody>
        </p:sp>
        <p:grpSp>
          <p:nvGrpSpPr>
            <p:cNvPr id="12322" name="Group 34"/>
            <p:cNvGrpSpPr>
              <a:grpSpLocks/>
            </p:cNvGrpSpPr>
            <p:nvPr/>
          </p:nvGrpSpPr>
          <p:grpSpPr bwMode="auto">
            <a:xfrm>
              <a:off x="703" y="2024"/>
              <a:ext cx="3617" cy="725"/>
              <a:chOff x="793" y="2523"/>
              <a:chExt cx="3617" cy="725"/>
            </a:xfrm>
          </p:grpSpPr>
          <p:sp>
            <p:nvSpPr>
              <p:cNvPr id="12323" name="Rectangle 35"/>
              <p:cNvSpPr>
                <a:spLocks noChangeArrowheads="1"/>
              </p:cNvSpPr>
              <p:nvPr/>
            </p:nvSpPr>
            <p:spPr bwMode="auto">
              <a:xfrm>
                <a:off x="1701" y="2750"/>
                <a:ext cx="6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>
                    <a:latin typeface="Times New Roman" pitchFamily="18" charset="0"/>
                  </a:rPr>
                  <a:t>mgh</a:t>
                </a:r>
                <a:r>
                  <a:rPr kumimoji="1" lang="en-US" altLang="zh-CN" sz="2800" baseline="-25000">
                    <a:latin typeface="Times New Roman" pitchFamily="18" charset="0"/>
                  </a:rPr>
                  <a:t>2 </a:t>
                </a:r>
              </a:p>
            </p:txBody>
          </p:sp>
          <p:sp>
            <p:nvSpPr>
              <p:cNvPr id="12324" name="Rectangle 36"/>
              <p:cNvSpPr>
                <a:spLocks noChangeArrowheads="1"/>
              </p:cNvSpPr>
              <p:nvPr/>
            </p:nvSpPr>
            <p:spPr bwMode="auto">
              <a:xfrm>
                <a:off x="2426" y="2795"/>
                <a:ext cx="4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>
                    <a:latin typeface="Times New Roman" pitchFamily="18" charset="0"/>
                  </a:rPr>
                  <a:t>W</a:t>
                </a:r>
                <a:r>
                  <a:rPr kumimoji="1" lang="en-US" altLang="zh-CN" sz="2000">
                    <a:latin typeface="Times New Roman" pitchFamily="18" charset="0"/>
                  </a:rPr>
                  <a:t>F</a:t>
                </a:r>
              </a:p>
            </p:txBody>
          </p:sp>
          <p:grpSp>
            <p:nvGrpSpPr>
              <p:cNvPr id="12325" name="Group 37"/>
              <p:cNvGrpSpPr>
                <a:grpSpLocks/>
              </p:cNvGrpSpPr>
              <p:nvPr/>
            </p:nvGrpSpPr>
            <p:grpSpPr bwMode="auto">
              <a:xfrm>
                <a:off x="793" y="2523"/>
                <a:ext cx="3617" cy="725"/>
                <a:chOff x="748" y="2160"/>
                <a:chExt cx="3617" cy="725"/>
              </a:xfrm>
            </p:grpSpPr>
            <p:grpSp>
              <p:nvGrpSpPr>
                <p:cNvPr id="12326" name="Group 38"/>
                <p:cNvGrpSpPr>
                  <a:grpSpLocks/>
                </p:cNvGrpSpPr>
                <p:nvPr/>
              </p:nvGrpSpPr>
              <p:grpSpPr bwMode="auto">
                <a:xfrm>
                  <a:off x="748" y="2160"/>
                  <a:ext cx="1134" cy="635"/>
                  <a:chOff x="1292" y="2659"/>
                  <a:chExt cx="1134" cy="635"/>
                </a:xfrm>
              </p:grpSpPr>
              <p:graphicFrame>
                <p:nvGraphicFramePr>
                  <p:cNvPr id="12327" name="Object 39"/>
                  <p:cNvGraphicFramePr>
                    <a:graphicFrameLocks noChangeAspect="1"/>
                  </p:cNvGraphicFramePr>
                  <p:nvPr/>
                </p:nvGraphicFramePr>
                <p:xfrm>
                  <a:off x="1292" y="2659"/>
                  <a:ext cx="244" cy="63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340" name="公式" r:id="rId10" imgW="139700" imgH="368300" progId="Equation.3">
                          <p:embed/>
                        </p:oleObj>
                      </mc:Choice>
                      <mc:Fallback>
                        <p:oleObj name="公式" r:id="rId10" imgW="139700" imgH="368300" progId="Equation.3">
                          <p:embed/>
                          <p:pic>
                            <p:nvPicPr>
                              <p:cNvPr id="0" name="Object 3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92" y="2659"/>
                                <a:ext cx="244" cy="63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2328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429" y="2840"/>
                    <a:ext cx="997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r>
                      <a:rPr kumimoji="1" lang="en-US" altLang="zh-CN" sz="2800" i="1"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mv</a:t>
                    </a:r>
                    <a:r>
                      <a:rPr kumimoji="1" lang="en-US" altLang="zh-CN" sz="2800" baseline="-30000"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2</a:t>
                    </a:r>
                    <a:r>
                      <a:rPr kumimoji="1" lang="en-US" altLang="zh-CN" sz="2800" baseline="30000"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2</a:t>
                    </a:r>
                    <a:r>
                      <a:rPr kumimoji="1" lang="en-US" altLang="zh-CN" sz="2800"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 </a:t>
                    </a:r>
                  </a:p>
                </p:txBody>
              </p:sp>
            </p:grpSp>
            <p:sp>
              <p:nvSpPr>
                <p:cNvPr id="1232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429" y="2432"/>
                  <a:ext cx="63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zh-CN" altLang="en-US" sz="2400">
                      <a:latin typeface="Times New Roman" pitchFamily="18" charset="0"/>
                    </a:rPr>
                    <a:t>＋</a:t>
                  </a:r>
                </a:p>
              </p:txBody>
            </p:sp>
            <p:sp>
              <p:nvSpPr>
                <p:cNvPr id="12330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744" y="2478"/>
                  <a:ext cx="45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>
                      <a:latin typeface="Times New Roman" pitchFamily="18" charset="0"/>
                    </a:rPr>
                    <a:t>=</a:t>
                  </a:r>
                </a:p>
              </p:txBody>
            </p:sp>
            <p:grpSp>
              <p:nvGrpSpPr>
                <p:cNvPr id="12331" name="Group 43"/>
                <p:cNvGrpSpPr>
                  <a:grpSpLocks/>
                </p:cNvGrpSpPr>
                <p:nvPr/>
              </p:nvGrpSpPr>
              <p:grpSpPr bwMode="auto">
                <a:xfrm>
                  <a:off x="2925" y="2296"/>
                  <a:ext cx="777" cy="589"/>
                  <a:chOff x="340" y="2750"/>
                  <a:chExt cx="777" cy="589"/>
                </a:xfrm>
              </p:grpSpPr>
              <p:graphicFrame>
                <p:nvGraphicFramePr>
                  <p:cNvPr id="12332" name="Object 44"/>
                  <p:cNvGraphicFramePr>
                    <a:graphicFrameLocks noChangeAspect="1"/>
                  </p:cNvGraphicFramePr>
                  <p:nvPr/>
                </p:nvGraphicFramePr>
                <p:xfrm>
                  <a:off x="340" y="2750"/>
                  <a:ext cx="226" cy="58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341" name="公式" r:id="rId11" imgW="139700" imgH="368300" progId="Equation.3">
                          <p:embed/>
                        </p:oleObj>
                      </mc:Choice>
                      <mc:Fallback>
                        <p:oleObj name="公式" r:id="rId11" imgW="139700" imgH="368300" progId="Equation.3">
                          <p:embed/>
                          <p:pic>
                            <p:nvPicPr>
                              <p:cNvPr id="0" name="Object 4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40" y="2750"/>
                                <a:ext cx="226" cy="589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233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476" y="2886"/>
                    <a:ext cx="641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kumimoji="1" lang="en-US" altLang="zh-CN" sz="2800" i="1"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mv</a:t>
                    </a:r>
                    <a:r>
                      <a:rPr kumimoji="1" lang="en-US" altLang="zh-CN" sz="2800" baseline="-30000"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1</a:t>
                    </a:r>
                    <a:r>
                      <a:rPr kumimoji="1" lang="en-US" altLang="zh-CN" sz="2800" baseline="30000"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2</a:t>
                    </a:r>
                    <a:r>
                      <a:rPr kumimoji="1" lang="en-US" altLang="zh-CN" sz="2800"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 </a:t>
                    </a:r>
                  </a:p>
                </p:txBody>
              </p:sp>
            </p:grpSp>
            <p:sp>
              <p:nvSpPr>
                <p:cNvPr id="12334" name="Rectangle 46"/>
                <p:cNvSpPr>
                  <a:spLocks noChangeArrowheads="1"/>
                </p:cNvSpPr>
                <p:nvPr/>
              </p:nvSpPr>
              <p:spPr bwMode="auto">
                <a:xfrm>
                  <a:off x="3787" y="2432"/>
                  <a:ext cx="57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 i="1">
                      <a:latin typeface="Times New Roman" pitchFamily="18" charset="0"/>
                    </a:rPr>
                    <a:t>mgh</a:t>
                  </a:r>
                  <a:r>
                    <a:rPr kumimoji="1" lang="en-US" altLang="zh-CN" sz="2800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2335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560" y="2478"/>
                  <a:ext cx="63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zh-CN" altLang="en-US" sz="2400">
                      <a:latin typeface="Times New Roman" pitchFamily="18" charset="0"/>
                    </a:rPr>
                    <a:t>＋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123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123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3" grpId="0"/>
      <p:bldP spid="12318" grpId="0"/>
      <p:bldP spid="12319" grpId="0"/>
    </p:bldLst>
  </p:timing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17</TotalTime>
  <Words>1604</Words>
  <Application>Microsoft Office PowerPoint</Application>
  <PresentationFormat>全屏显示(4:3)</PresentationFormat>
  <Paragraphs>176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 2</vt:lpstr>
      <vt:lpstr>Wingdings</vt:lpstr>
      <vt:lpstr>Times New Roman</vt:lpstr>
      <vt:lpstr>Calibri</vt:lpstr>
      <vt:lpstr>楷体_GB2312</vt:lpstr>
      <vt:lpstr>黑体</vt:lpstr>
      <vt:lpstr>Verdana</vt:lpstr>
      <vt:lpstr>隶书</vt:lpstr>
      <vt:lpstr>华文新魏</vt:lpstr>
      <vt:lpstr>砖雕艺术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17</cp:revision>
  <cp:lastPrinted>1601-01-01T00:00:00Z</cp:lastPrinted>
  <dcterms:created xsi:type="dcterms:W3CDTF">1601-01-01T00:00:00Z</dcterms:created>
  <dcterms:modified xsi:type="dcterms:W3CDTF">2014-09-18T06:06:35Z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