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D501FFF-D960-4615-A6AD-C88E7C445D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3DF78-4CCA-4005-99AC-1E65D0AAF8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5392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E0CF6-A287-4B97-BAC9-05DB38C3C2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4232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0"/>
            <a:ext cx="8540750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49275427-A815-4D20-8FBC-5D644A64AA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9250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6FE24-F935-4CF8-ACA6-912BF399B1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5494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B821B-16F1-43E9-8F6F-08D3C23837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8498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F5688-577D-4EA8-A007-0B9E418A06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6603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F8FE2-2BAE-4CBD-9B94-58A53E9FE6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577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1E942-46EE-4DF4-B881-A4E228AF38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8760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1A348-C95C-4B6B-8239-A577507D32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8448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CDF3F-465D-4F7C-B285-3C1A491764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9322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C8CD2-2E63-4120-8179-D658C75AA7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7796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B6C9D3-473B-4616-BD3F-55FC490C30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2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143000" y="4924425"/>
            <a:ext cx="68897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第七章  机械能守恒定律</a:t>
            </a:r>
            <a:endParaRPr lang="zh-CN" altLang="en-US" sz="4000">
              <a:solidFill>
                <a:srgbClr val="003399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第八节  机械能守恒定律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912938" y="1271588"/>
            <a:ext cx="6116637" cy="2041525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2" charset="-122"/>
              </a:rPr>
              <a:t>       </a:t>
            </a:r>
            <a:r>
              <a:rPr lang="zh-CN" altLang="en-US" sz="3200" b="1">
                <a:ea typeface="黑体" pitchFamily="2" charset="-122"/>
              </a:rPr>
              <a:t>在</a:t>
            </a:r>
            <a:r>
              <a:rPr lang="zh-CN" altLang="en-US" sz="3200" b="1">
                <a:solidFill>
                  <a:srgbClr val="FF3305"/>
                </a:solidFill>
                <a:ea typeface="黑体" pitchFamily="2" charset="-122"/>
              </a:rPr>
              <a:t>只有重力或弹力做功</a:t>
            </a:r>
            <a:r>
              <a:rPr lang="zh-CN" altLang="en-US" sz="3200" b="1">
                <a:ea typeface="黑体" pitchFamily="2" charset="-122"/>
              </a:rPr>
              <a:t>的物体系统内，物体的动能和势能可以相互转化，而总的机械能保持不变。</a:t>
            </a:r>
            <a:endParaRPr lang="el-GR" altLang="en-US" sz="3200" b="1">
              <a:ea typeface="黑体" pitchFamily="2" charset="-122"/>
            </a:endParaRP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982663" y="839788"/>
            <a:ext cx="1303337" cy="647700"/>
          </a:xfrm>
          <a:prstGeom prst="wedgeRoundRectCallout">
            <a:avLst>
              <a:gd name="adj1" fmla="val 21009"/>
              <a:gd name="adj2" fmla="val 8823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内容</a:t>
            </a:r>
            <a:endParaRPr lang="zh-CN" altLang="en-US" sz="3200" b="1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578100" y="3321050"/>
            <a:ext cx="5956300" cy="641350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1">
                <a:latin typeface="Times New Roman" pitchFamily="18" charset="0"/>
              </a:rPr>
              <a:t>E</a:t>
            </a:r>
            <a:r>
              <a:rPr lang="en-US" sz="3600" b="1" i="1" baseline="-25000">
                <a:latin typeface="Times New Roman" pitchFamily="18" charset="0"/>
              </a:rPr>
              <a:t>K</a:t>
            </a:r>
            <a:r>
              <a:rPr lang="en-US" sz="3600" b="1" baseline="-25000">
                <a:latin typeface="Times New Roman" pitchFamily="18" charset="0"/>
              </a:rPr>
              <a:t>2</a:t>
            </a:r>
            <a:r>
              <a:rPr lang="en-US" sz="3600" b="1" i="1">
                <a:latin typeface="Times New Roman" pitchFamily="18" charset="0"/>
              </a:rPr>
              <a:t>+E</a:t>
            </a:r>
            <a:r>
              <a:rPr lang="en-US" sz="3600" b="1" i="1" baseline="-25000">
                <a:latin typeface="Times New Roman" pitchFamily="18" charset="0"/>
              </a:rPr>
              <a:t>P</a:t>
            </a:r>
            <a:r>
              <a:rPr lang="en-US" sz="3600" b="1" baseline="-25000">
                <a:latin typeface="Times New Roman" pitchFamily="18" charset="0"/>
              </a:rPr>
              <a:t>2</a:t>
            </a:r>
            <a:r>
              <a:rPr lang="en-US" sz="3600" b="1" i="1">
                <a:latin typeface="Times New Roman" pitchFamily="18" charset="0"/>
              </a:rPr>
              <a:t>=E</a:t>
            </a:r>
            <a:r>
              <a:rPr lang="en-US" sz="3600" b="1" i="1" baseline="-25000">
                <a:latin typeface="Times New Roman" pitchFamily="18" charset="0"/>
              </a:rPr>
              <a:t>K</a:t>
            </a:r>
            <a:r>
              <a:rPr lang="en-US" sz="3600" b="1" baseline="-25000">
                <a:latin typeface="Times New Roman" pitchFamily="18" charset="0"/>
              </a:rPr>
              <a:t>1</a:t>
            </a:r>
            <a:r>
              <a:rPr lang="en-US" sz="3600" b="1" i="1">
                <a:latin typeface="Times New Roman" pitchFamily="18" charset="0"/>
              </a:rPr>
              <a:t>+E</a:t>
            </a:r>
            <a:r>
              <a:rPr lang="en-US" sz="3600" b="1" i="1" baseline="-25000">
                <a:latin typeface="Times New Roman" pitchFamily="18" charset="0"/>
              </a:rPr>
              <a:t>P</a:t>
            </a:r>
            <a:r>
              <a:rPr lang="en-US" sz="3600" b="1" baseline="-25000">
                <a:latin typeface="Times New Roman" pitchFamily="18" charset="0"/>
              </a:rPr>
              <a:t>1</a:t>
            </a:r>
            <a:r>
              <a:rPr lang="en-US" sz="3600" b="1" i="1" baseline="-25000">
                <a:latin typeface="Times New Roman" pitchFamily="18" charset="0"/>
              </a:rPr>
              <a:t>  </a:t>
            </a:r>
            <a:r>
              <a:rPr lang="en-US" sz="3600" b="1" i="1">
                <a:latin typeface="Times New Roman" pitchFamily="18" charset="0"/>
              </a:rPr>
              <a:t>  </a:t>
            </a:r>
            <a:r>
              <a:rPr lang="zh-CN" altLang="en-US" sz="3600" b="1">
                <a:latin typeface="Times New Roman" pitchFamily="18" charset="0"/>
                <a:ea typeface="黑体" pitchFamily="2" charset="-122"/>
              </a:rPr>
              <a:t>即</a:t>
            </a:r>
            <a:r>
              <a:rPr lang="en-US" sz="3600" b="1" i="1">
                <a:latin typeface="Times New Roman" pitchFamily="18" charset="0"/>
              </a:rPr>
              <a:t>E</a:t>
            </a:r>
            <a:r>
              <a:rPr lang="en-US" sz="3600" b="1" baseline="-25000">
                <a:latin typeface="Times New Roman" pitchFamily="18" charset="0"/>
              </a:rPr>
              <a:t>2</a:t>
            </a:r>
            <a:r>
              <a:rPr lang="en-US" sz="3600" b="1" i="1">
                <a:latin typeface="Times New Roman" pitchFamily="18" charset="0"/>
              </a:rPr>
              <a:t>=E</a:t>
            </a:r>
            <a:r>
              <a:rPr lang="en-US" sz="3600" b="1" baseline="-25000">
                <a:latin typeface="Times New Roman" pitchFamily="18" charset="0"/>
              </a:rPr>
              <a:t>1</a:t>
            </a:r>
            <a:endParaRPr lang="el-GR" altLang="en-US" sz="3600" b="1" baseline="-25000">
              <a:latin typeface="Times New Roman" pitchFamily="18" charset="0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578100" y="5013325"/>
            <a:ext cx="4918075" cy="701675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altLang="en-US" sz="4000" b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40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4000" b="1" baseline="-25000">
                <a:latin typeface="Times New Roman" pitchFamily="18" charset="0"/>
                <a:cs typeface="Times New Roman" pitchFamily="18" charset="0"/>
              </a:rPr>
              <a:t>减</a:t>
            </a:r>
            <a:r>
              <a:rPr lang="en-US" sz="4000" b="1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l-GR" altLang="en-US" sz="4000" b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40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4000" b="1" baseline="-25000">
                <a:latin typeface="Times New Roman" pitchFamily="18" charset="0"/>
                <a:cs typeface="Times New Roman" pitchFamily="18" charset="0"/>
              </a:rPr>
              <a:t>增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578100" y="4114800"/>
            <a:ext cx="6261100" cy="701675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i="1">
                <a:latin typeface="Times New Roman" pitchFamily="18" charset="0"/>
              </a:rPr>
              <a:t>mgh</a:t>
            </a:r>
            <a:r>
              <a:rPr lang="en-US" sz="4000" b="1" baseline="-25000">
                <a:latin typeface="Times New Roman" pitchFamily="18" charset="0"/>
              </a:rPr>
              <a:t>2</a:t>
            </a:r>
            <a:r>
              <a:rPr lang="en-US" sz="4000" b="1" i="1">
                <a:latin typeface="Times New Roman" pitchFamily="18" charset="0"/>
              </a:rPr>
              <a:t>+mv</a:t>
            </a:r>
            <a:r>
              <a:rPr lang="en-US" sz="4000" b="1" baseline="-25000">
                <a:latin typeface="Times New Roman" pitchFamily="18" charset="0"/>
              </a:rPr>
              <a:t>2</a:t>
            </a:r>
            <a:r>
              <a:rPr lang="en-US" sz="4000" b="1" i="1" baseline="30000">
                <a:latin typeface="Times New Roman" pitchFamily="18" charset="0"/>
              </a:rPr>
              <a:t>2</a:t>
            </a:r>
            <a:r>
              <a:rPr lang="en-US" sz="4000" b="1" i="1">
                <a:latin typeface="Times New Roman" pitchFamily="18" charset="0"/>
              </a:rPr>
              <a:t>/</a:t>
            </a:r>
            <a:r>
              <a:rPr lang="en-US" sz="4000" b="1">
                <a:latin typeface="Times New Roman" pitchFamily="18" charset="0"/>
              </a:rPr>
              <a:t>2</a:t>
            </a:r>
            <a:r>
              <a:rPr lang="en-US" sz="4000" b="1" i="1">
                <a:latin typeface="Times New Roman" pitchFamily="18" charset="0"/>
              </a:rPr>
              <a:t>=mgh</a:t>
            </a:r>
            <a:r>
              <a:rPr lang="en-US" sz="4000" b="1" baseline="-25000">
                <a:latin typeface="Times New Roman" pitchFamily="18" charset="0"/>
              </a:rPr>
              <a:t>1</a:t>
            </a:r>
            <a:r>
              <a:rPr lang="en-US" sz="4000" b="1" i="1">
                <a:latin typeface="Times New Roman" pitchFamily="18" charset="0"/>
              </a:rPr>
              <a:t>+mv</a:t>
            </a:r>
            <a:r>
              <a:rPr lang="en-US" sz="4000" b="1" baseline="-25000">
                <a:latin typeface="Times New Roman" pitchFamily="18" charset="0"/>
              </a:rPr>
              <a:t>1</a:t>
            </a:r>
            <a:r>
              <a:rPr lang="en-US" sz="4000" b="1" i="1" baseline="30000">
                <a:latin typeface="Times New Roman" pitchFamily="18" charset="0"/>
              </a:rPr>
              <a:t>2</a:t>
            </a:r>
            <a:r>
              <a:rPr lang="en-US" sz="4000" b="1" i="1">
                <a:latin typeface="Times New Roman" pitchFamily="18" charset="0"/>
              </a:rPr>
              <a:t>/</a:t>
            </a:r>
            <a:r>
              <a:rPr lang="en-US" sz="4000" b="1">
                <a:latin typeface="Times New Roman" pitchFamily="18" charset="0"/>
              </a:rPr>
              <a:t>2</a:t>
            </a:r>
            <a:endParaRPr lang="el-GR" altLang="en-US" sz="4000" b="1" baseline="-25000">
              <a:latin typeface="Times New Roman" pitchFamily="18" charset="0"/>
            </a:endParaRPr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982663" y="3576638"/>
            <a:ext cx="1528762" cy="1727200"/>
            <a:chOff x="0" y="0"/>
            <a:chExt cx="1043" cy="1088"/>
          </a:xfrm>
        </p:grpSpPr>
        <p:sp>
          <p:nvSpPr>
            <p:cNvPr id="13321" name="AutoShape 9"/>
            <p:cNvSpPr>
              <a:spLocks noChangeArrowheads="1"/>
            </p:cNvSpPr>
            <p:nvPr/>
          </p:nvSpPr>
          <p:spPr bwMode="auto">
            <a:xfrm>
              <a:off x="0" y="272"/>
              <a:ext cx="952" cy="408"/>
            </a:xfrm>
            <a:prstGeom prst="wedgeRoundRectCallout">
              <a:avLst>
                <a:gd name="adj1" fmla="val 50315"/>
                <a:gd name="adj2" fmla="val 101227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表达式</a:t>
              </a:r>
              <a:endPara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3322" name="AutoShape 10"/>
            <p:cNvSpPr>
              <a:spLocks/>
            </p:cNvSpPr>
            <p:nvPr/>
          </p:nvSpPr>
          <p:spPr bwMode="auto">
            <a:xfrm>
              <a:off x="952" y="0"/>
              <a:ext cx="91" cy="1088"/>
            </a:xfrm>
            <a:prstGeom prst="leftBrace">
              <a:avLst>
                <a:gd name="adj1" fmla="val 99634"/>
                <a:gd name="adj2" fmla="val 50000"/>
              </a:avLst>
            </a:prstGeom>
            <a:noFill/>
            <a:ln w="57150">
              <a:solidFill>
                <a:srgbClr val="FF330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600" b="1">
                <a:ea typeface="华文新魏" pitchFamily="2" charset="-122"/>
              </a:endParaRPr>
            </a:p>
          </p:txBody>
        </p:sp>
      </p:grp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1049338" y="5592763"/>
            <a:ext cx="6248400" cy="1112837"/>
            <a:chOff x="0" y="0"/>
            <a:chExt cx="4264" cy="701"/>
          </a:xfrm>
        </p:grpSpPr>
        <p:sp>
          <p:nvSpPr>
            <p:cNvPr id="13324" name="AutoShape 12"/>
            <p:cNvSpPr>
              <a:spLocks noChangeArrowheads="1"/>
            </p:cNvSpPr>
            <p:nvPr/>
          </p:nvSpPr>
          <p:spPr bwMode="auto">
            <a:xfrm>
              <a:off x="0" y="0"/>
              <a:ext cx="861" cy="408"/>
            </a:xfrm>
            <a:prstGeom prst="wedgeRoundRectCallout">
              <a:avLst>
                <a:gd name="adj1" fmla="val 74620"/>
                <a:gd name="adj2" fmla="val 96569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说明</a:t>
              </a:r>
              <a:endParaRPr lang="zh-CN" altLang="en-US" sz="2800" b="1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088" y="374"/>
              <a:ext cx="3176" cy="327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中间式中参考面一般选地面</a:t>
              </a:r>
              <a:endParaRPr lang="zh-CN" altLang="en-US" sz="2800" b="1" baseline="-250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13326" name="Rectangle 14"/>
          <p:cNvSpPr>
            <a:spLocks noRot="1" noChangeArrowheads="1"/>
          </p:cNvSpPr>
          <p:nvPr/>
        </p:nvSpPr>
        <p:spPr bwMode="auto">
          <a:xfrm>
            <a:off x="152400" y="152400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结论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332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 autoUpdateAnimBg="0"/>
      <p:bldP spid="13318" grpId="0" animBg="1" autoUpdateAnimBg="0"/>
      <p:bldP spid="13319" grpId="0" animBg="1" autoUpdateAnimBg="0"/>
      <p:bldP spid="133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Rot="1" noChangeArrowheads="1"/>
          </p:cNvSpPr>
          <p:nvPr/>
        </p:nvSpPr>
        <p:spPr bwMode="auto">
          <a:xfrm>
            <a:off x="1600200" y="228600"/>
            <a:ext cx="5867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zh-CN" altLang="en-US" sz="3600" b="1">
                <a:solidFill>
                  <a:srgbClr val="0000FF"/>
                </a:solidFill>
                <a:ea typeface="黑体" pitchFamily="2" charset="-122"/>
              </a:rPr>
              <a:t>机械能守恒的条件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04800" y="984250"/>
            <a:ext cx="8534400" cy="412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04800">
              <a:lnSpc>
                <a:spcPct val="105000"/>
              </a:lnSpc>
            </a:pPr>
            <a:r>
              <a:rPr lang="en-US" altLang="zh-CN" sz="2800" b="1">
                <a:ea typeface="楷体_GB2312" pitchFamily="49" charset="-122"/>
              </a:rPr>
              <a:t>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在具体判断机械能是否守恒时，一般从以下两方面考虑：</a:t>
            </a:r>
          </a:p>
          <a:p>
            <a:pPr indent="304800">
              <a:lnSpc>
                <a:spcPct val="105000"/>
              </a:lnSpc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①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对于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某个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物体，只受重力（弹力）做功；</a:t>
            </a:r>
            <a:r>
              <a:rPr lang="zh-CN" altLang="en-US" sz="2800" b="1">
                <a:solidFill>
                  <a:srgbClr val="FF3305"/>
                </a:solidFill>
                <a:latin typeface="黑体" pitchFamily="2" charset="-122"/>
                <a:ea typeface="黑体" pitchFamily="2" charset="-122"/>
              </a:rPr>
              <a:t>受其它力，而其他力不做功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则该物体的机械能守恒。</a:t>
            </a:r>
            <a:r>
              <a:rPr lang="en-US" sz="2800" b="1">
                <a:latin typeface="黑体" pitchFamily="2" charset="-122"/>
                <a:ea typeface="黑体" pitchFamily="2" charset="-122"/>
              </a:rPr>
              <a:t></a:t>
            </a:r>
          </a:p>
          <a:p>
            <a:pPr indent="304800">
              <a:lnSpc>
                <a:spcPct val="105000"/>
              </a:lnSpc>
            </a:pPr>
            <a:r>
              <a:rPr lang="en-US" sz="2800" b="1">
                <a:latin typeface="黑体" pitchFamily="2" charset="-122"/>
                <a:ea typeface="黑体" pitchFamily="2" charset="-122"/>
              </a:rPr>
              <a:t>②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对于由两个或两个以上物体</a:t>
            </a:r>
            <a:r>
              <a:rPr lang="en-US" sz="2800" b="1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包括弹簧在内组成的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，如果系统只有重力做功或弹力做功，物体间只有动能、重力势能和弹性势能之间的相互转化，系统与外界没有机械能的转移，系统内部没有机械能与其他形式能的转化系统的机械能就守恒。</a:t>
            </a:r>
            <a:endParaRPr lang="en-US" sz="2800" b="1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0" y="5229225"/>
            <a:ext cx="7643813" cy="1295400"/>
            <a:chOff x="0" y="0"/>
            <a:chExt cx="3719" cy="816"/>
          </a:xfrm>
        </p:grpSpPr>
        <p:sp>
          <p:nvSpPr>
            <p:cNvPr id="14342" name="AutoShape 6"/>
            <p:cNvSpPr>
              <a:spLocks noChangeArrowheads="1"/>
            </p:cNvSpPr>
            <p:nvPr/>
          </p:nvSpPr>
          <p:spPr bwMode="auto">
            <a:xfrm>
              <a:off x="0" y="0"/>
              <a:ext cx="861" cy="408"/>
            </a:xfrm>
            <a:prstGeom prst="wedgeRoundRectCallout">
              <a:avLst>
                <a:gd name="adj1" fmla="val 74620"/>
                <a:gd name="adj2" fmla="val 96569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32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条件</a:t>
              </a:r>
              <a:endParaRPr lang="zh-CN" altLang="en-US" sz="32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1088" y="374"/>
              <a:ext cx="2631" cy="442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0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只有重力、弹力做功</a:t>
              </a:r>
              <a:endParaRPr lang="zh-CN" altLang="en-US" sz="4000" b="1" baseline="-250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Rot="1" noChangeArrowheads="1"/>
          </p:cNvSpPr>
          <p:nvPr/>
        </p:nvSpPr>
        <p:spPr bwMode="auto">
          <a:xfrm>
            <a:off x="152400" y="0"/>
            <a:ext cx="57626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>
                <a:solidFill>
                  <a:srgbClr val="0000FF"/>
                </a:solidFill>
                <a:ea typeface="黑体" pitchFamily="2" charset="-122"/>
              </a:rPr>
              <a:t>说一说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343400" y="257175"/>
            <a:ext cx="1752600" cy="1800225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下列实例中哪些情况机械能是守恒的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6096000" y="4114800"/>
            <a:ext cx="3048000" cy="2743200"/>
            <a:chOff x="0" y="0"/>
            <a:chExt cx="1920" cy="1728"/>
          </a:xfrm>
        </p:grpSpPr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920" cy="1728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144" y="815"/>
              <a:ext cx="1710" cy="8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ea typeface="黑体" pitchFamily="2" charset="-122"/>
                </a:rPr>
                <a:t>用绳拉着一个物体沿着光滑的斜面匀速上升。</a:t>
              </a:r>
            </a:p>
          </p:txBody>
        </p:sp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 flipH="1">
              <a:off x="192" y="88"/>
              <a:ext cx="1632" cy="680"/>
            </a:xfrm>
            <a:prstGeom prst="rtTriangle">
              <a:avLst/>
            </a:prstGeom>
            <a:solidFill>
              <a:srgbClr val="B2B2B2">
                <a:alpha val="79999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 rot="20220115">
              <a:off x="683" y="336"/>
              <a:ext cx="181" cy="181"/>
            </a:xfrm>
            <a:prstGeom prst="rect">
              <a:avLst/>
            </a:prstGeom>
            <a:solidFill>
              <a:srgbClr val="000000">
                <a:alpha val="79999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5369" name="Picture 9" descr="不飞也许会死掉~~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3370263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838200" y="3490913"/>
            <a:ext cx="3352800" cy="946150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跳伞员利用降落伞在空中匀速下落</a:t>
            </a:r>
            <a:endParaRPr lang="zh-CN" altLang="en-US" sz="2800"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15371" name="Picture 11" descr="U2137P6T12D2798270F44DT200703131203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0"/>
            <a:ext cx="2957512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6096000" y="3213100"/>
            <a:ext cx="3048000" cy="946150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抛出的篮球在空中运动（不计阻力）</a:t>
            </a:r>
          </a:p>
        </p:txBody>
      </p:sp>
      <p:grpSp>
        <p:nvGrpSpPr>
          <p:cNvPr id="15373" name="Group 13"/>
          <p:cNvGrpSpPr>
            <a:grpSpLocks/>
          </p:cNvGrpSpPr>
          <p:nvPr/>
        </p:nvGrpSpPr>
        <p:grpSpPr bwMode="auto">
          <a:xfrm>
            <a:off x="538163" y="4800600"/>
            <a:ext cx="5024437" cy="1905000"/>
            <a:chOff x="0" y="0"/>
            <a:chExt cx="3168" cy="1200"/>
          </a:xfrm>
        </p:grpSpPr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3168" cy="1200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1680" y="66"/>
              <a:ext cx="1488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光滑水平面上运动的小球，把弹簧压缩后又被弹回来。</a:t>
              </a:r>
            </a:p>
          </p:txBody>
        </p:sp>
        <p:grpSp>
          <p:nvGrpSpPr>
            <p:cNvPr id="15376" name="Group 16"/>
            <p:cNvGrpSpPr>
              <a:grpSpLocks/>
            </p:cNvGrpSpPr>
            <p:nvPr/>
          </p:nvGrpSpPr>
          <p:grpSpPr bwMode="auto">
            <a:xfrm>
              <a:off x="96" y="144"/>
              <a:ext cx="1488" cy="957"/>
              <a:chOff x="0" y="0"/>
              <a:chExt cx="1488" cy="957"/>
            </a:xfrm>
          </p:grpSpPr>
          <p:sp>
            <p:nvSpPr>
              <p:cNvPr id="15377" name="未知"/>
              <p:cNvSpPr>
                <a:spLocks/>
              </p:cNvSpPr>
              <p:nvPr/>
            </p:nvSpPr>
            <p:spPr bwMode="auto">
              <a:xfrm rot="16200000">
                <a:off x="399" y="287"/>
                <a:ext cx="180" cy="679"/>
              </a:xfrm>
              <a:custGeom>
                <a:avLst/>
                <a:gdLst>
                  <a:gd name="T0" fmla="*/ 1000 w 2000"/>
                  <a:gd name="T1" fmla="*/ 10 h 4864"/>
                  <a:gd name="T2" fmla="*/ 1707 w 2000"/>
                  <a:gd name="T3" fmla="*/ 190 h 4864"/>
                  <a:gd name="T4" fmla="*/ 2000 w 2000"/>
                  <a:gd name="T5" fmla="*/ 510 h 4864"/>
                  <a:gd name="T6" fmla="*/ 1707 w 2000"/>
                  <a:gd name="T7" fmla="*/ 830 h 4864"/>
                  <a:gd name="T8" fmla="*/ 1000 w 2000"/>
                  <a:gd name="T9" fmla="*/ 1010 h 4864"/>
                  <a:gd name="T10" fmla="*/ 293 w 2000"/>
                  <a:gd name="T11" fmla="*/ 990 h 4864"/>
                  <a:gd name="T12" fmla="*/ 0 w 2000"/>
                  <a:gd name="T13" fmla="*/ 830 h 4864"/>
                  <a:gd name="T14" fmla="*/ 293 w 2000"/>
                  <a:gd name="T15" fmla="*/ 670 h 4864"/>
                  <a:gd name="T16" fmla="*/ 1000 w 2000"/>
                  <a:gd name="T17" fmla="*/ 650 h 4864"/>
                  <a:gd name="T18" fmla="*/ 1707 w 2000"/>
                  <a:gd name="T19" fmla="*/ 830 h 4864"/>
                  <a:gd name="T20" fmla="*/ 2000 w 2000"/>
                  <a:gd name="T21" fmla="*/ 1150 h 4864"/>
                  <a:gd name="T22" fmla="*/ 1707 w 2000"/>
                  <a:gd name="T23" fmla="*/ 1470 h 4864"/>
                  <a:gd name="T24" fmla="*/ 1000 w 2000"/>
                  <a:gd name="T25" fmla="*/ 1650 h 4864"/>
                  <a:gd name="T26" fmla="*/ 293 w 2000"/>
                  <a:gd name="T27" fmla="*/ 1630 h 4864"/>
                  <a:gd name="T28" fmla="*/ 0 w 2000"/>
                  <a:gd name="T29" fmla="*/ 1470 h 4864"/>
                  <a:gd name="T30" fmla="*/ 293 w 2000"/>
                  <a:gd name="T31" fmla="*/ 1310 h 4864"/>
                  <a:gd name="T32" fmla="*/ 1000 w 2000"/>
                  <a:gd name="T33" fmla="*/ 1290 h 4864"/>
                  <a:gd name="T34" fmla="*/ 1707 w 2000"/>
                  <a:gd name="T35" fmla="*/ 1470 h 4864"/>
                  <a:gd name="T36" fmla="*/ 2000 w 2000"/>
                  <a:gd name="T37" fmla="*/ 1790 h 4864"/>
                  <a:gd name="T38" fmla="*/ 1707 w 2000"/>
                  <a:gd name="T39" fmla="*/ 2110 h 4864"/>
                  <a:gd name="T40" fmla="*/ 1000 w 2000"/>
                  <a:gd name="T41" fmla="*/ 2290 h 4864"/>
                  <a:gd name="T42" fmla="*/ 293 w 2000"/>
                  <a:gd name="T43" fmla="*/ 2270 h 4864"/>
                  <a:gd name="T44" fmla="*/ 0 w 2000"/>
                  <a:gd name="T45" fmla="*/ 2110 h 4864"/>
                  <a:gd name="T46" fmla="*/ 293 w 2000"/>
                  <a:gd name="T47" fmla="*/ 1950 h 4864"/>
                  <a:gd name="T48" fmla="*/ 1000 w 2000"/>
                  <a:gd name="T49" fmla="*/ 1930 h 4864"/>
                  <a:gd name="T50" fmla="*/ 1707 w 2000"/>
                  <a:gd name="T51" fmla="*/ 2110 h 4864"/>
                  <a:gd name="T52" fmla="*/ 2000 w 2000"/>
                  <a:gd name="T53" fmla="*/ 2430 h 4864"/>
                  <a:gd name="T54" fmla="*/ 1707 w 2000"/>
                  <a:gd name="T55" fmla="*/ 2750 h 4864"/>
                  <a:gd name="T56" fmla="*/ 1000 w 2000"/>
                  <a:gd name="T57" fmla="*/ 2930 h 4864"/>
                  <a:gd name="T58" fmla="*/ 293 w 2000"/>
                  <a:gd name="T59" fmla="*/ 2910 h 4864"/>
                  <a:gd name="T60" fmla="*/ 0 w 2000"/>
                  <a:gd name="T61" fmla="*/ 2750 h 4864"/>
                  <a:gd name="T62" fmla="*/ 293 w 2000"/>
                  <a:gd name="T63" fmla="*/ 2590 h 4864"/>
                  <a:gd name="T64" fmla="*/ 1000 w 2000"/>
                  <a:gd name="T65" fmla="*/ 2570 h 4864"/>
                  <a:gd name="T66" fmla="*/ 1707 w 2000"/>
                  <a:gd name="T67" fmla="*/ 2750 h 4864"/>
                  <a:gd name="T68" fmla="*/ 2000 w 2000"/>
                  <a:gd name="T69" fmla="*/ 3070 h 4864"/>
                  <a:gd name="T70" fmla="*/ 1707 w 2000"/>
                  <a:gd name="T71" fmla="*/ 3390 h 4864"/>
                  <a:gd name="T72" fmla="*/ 1000 w 2000"/>
                  <a:gd name="T73" fmla="*/ 3570 h 4864"/>
                  <a:gd name="T74" fmla="*/ 293 w 2000"/>
                  <a:gd name="T75" fmla="*/ 3550 h 4864"/>
                  <a:gd name="T76" fmla="*/ 0 w 2000"/>
                  <a:gd name="T77" fmla="*/ 3390 h 4864"/>
                  <a:gd name="T78" fmla="*/ 293 w 2000"/>
                  <a:gd name="T79" fmla="*/ 3230 h 4864"/>
                  <a:gd name="T80" fmla="*/ 1000 w 2000"/>
                  <a:gd name="T81" fmla="*/ 3210 h 4864"/>
                  <a:gd name="T82" fmla="*/ 1707 w 2000"/>
                  <a:gd name="T83" fmla="*/ 3390 h 4864"/>
                  <a:gd name="T84" fmla="*/ 2000 w 2000"/>
                  <a:gd name="T85" fmla="*/ 3710 h 4864"/>
                  <a:gd name="T86" fmla="*/ 1707 w 2000"/>
                  <a:gd name="T87" fmla="*/ 4030 h 4864"/>
                  <a:gd name="T88" fmla="*/ 1000 w 2000"/>
                  <a:gd name="T89" fmla="*/ 4210 h 4864"/>
                  <a:gd name="T90" fmla="*/ 293 w 2000"/>
                  <a:gd name="T91" fmla="*/ 4190 h 4864"/>
                  <a:gd name="T92" fmla="*/ 0 w 2000"/>
                  <a:gd name="T93" fmla="*/ 4030 h 4864"/>
                  <a:gd name="T94" fmla="*/ 293 w 2000"/>
                  <a:gd name="T95" fmla="*/ 3870 h 4864"/>
                  <a:gd name="T96" fmla="*/ 1000 w 2000"/>
                  <a:gd name="T97" fmla="*/ 3850 h 4864"/>
                  <a:gd name="T98" fmla="*/ 1707 w 2000"/>
                  <a:gd name="T99" fmla="*/ 4030 h 4864"/>
                  <a:gd name="T100" fmla="*/ 2000 w 2000"/>
                  <a:gd name="T101" fmla="*/ 4350 h 4864"/>
                  <a:gd name="T102" fmla="*/ 1707 w 2000"/>
                  <a:gd name="T103" fmla="*/ 4670 h 4864"/>
                  <a:gd name="T104" fmla="*/ 1000 w 2000"/>
                  <a:gd name="T105" fmla="*/ 4850 h 4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00" h="4864">
                    <a:moveTo>
                      <a:pt x="617" y="16"/>
                    </a:moveTo>
                    <a:cubicBezTo>
                      <a:pt x="744" y="8"/>
                      <a:pt x="872" y="0"/>
                      <a:pt x="1000" y="10"/>
                    </a:cubicBezTo>
                    <a:cubicBezTo>
                      <a:pt x="1128" y="20"/>
                      <a:pt x="1265" y="46"/>
                      <a:pt x="1383" y="76"/>
                    </a:cubicBezTo>
                    <a:cubicBezTo>
                      <a:pt x="1501" y="106"/>
                      <a:pt x="1617" y="146"/>
                      <a:pt x="1707" y="190"/>
                    </a:cubicBezTo>
                    <a:cubicBezTo>
                      <a:pt x="1797" y="234"/>
                      <a:pt x="1875" y="287"/>
                      <a:pt x="1924" y="340"/>
                    </a:cubicBezTo>
                    <a:cubicBezTo>
                      <a:pt x="1973" y="393"/>
                      <a:pt x="2000" y="453"/>
                      <a:pt x="2000" y="510"/>
                    </a:cubicBezTo>
                    <a:cubicBezTo>
                      <a:pt x="2000" y="567"/>
                      <a:pt x="1973" y="627"/>
                      <a:pt x="1924" y="680"/>
                    </a:cubicBezTo>
                    <a:cubicBezTo>
                      <a:pt x="1875" y="733"/>
                      <a:pt x="1797" y="786"/>
                      <a:pt x="1707" y="830"/>
                    </a:cubicBezTo>
                    <a:cubicBezTo>
                      <a:pt x="1617" y="874"/>
                      <a:pt x="1501" y="914"/>
                      <a:pt x="1383" y="944"/>
                    </a:cubicBezTo>
                    <a:cubicBezTo>
                      <a:pt x="1265" y="974"/>
                      <a:pt x="1128" y="997"/>
                      <a:pt x="1000" y="1010"/>
                    </a:cubicBezTo>
                    <a:cubicBezTo>
                      <a:pt x="872" y="1023"/>
                      <a:pt x="735" y="1027"/>
                      <a:pt x="617" y="1024"/>
                    </a:cubicBezTo>
                    <a:cubicBezTo>
                      <a:pt x="499" y="1021"/>
                      <a:pt x="383" y="1007"/>
                      <a:pt x="293" y="990"/>
                    </a:cubicBezTo>
                    <a:cubicBezTo>
                      <a:pt x="203" y="973"/>
                      <a:pt x="125" y="947"/>
                      <a:pt x="76" y="920"/>
                    </a:cubicBezTo>
                    <a:cubicBezTo>
                      <a:pt x="27" y="893"/>
                      <a:pt x="0" y="860"/>
                      <a:pt x="0" y="830"/>
                    </a:cubicBezTo>
                    <a:cubicBezTo>
                      <a:pt x="0" y="800"/>
                      <a:pt x="27" y="767"/>
                      <a:pt x="76" y="740"/>
                    </a:cubicBezTo>
                    <a:cubicBezTo>
                      <a:pt x="125" y="713"/>
                      <a:pt x="203" y="687"/>
                      <a:pt x="293" y="670"/>
                    </a:cubicBezTo>
                    <a:cubicBezTo>
                      <a:pt x="383" y="653"/>
                      <a:pt x="499" y="639"/>
                      <a:pt x="617" y="636"/>
                    </a:cubicBezTo>
                    <a:cubicBezTo>
                      <a:pt x="735" y="633"/>
                      <a:pt x="872" y="637"/>
                      <a:pt x="1000" y="650"/>
                    </a:cubicBezTo>
                    <a:cubicBezTo>
                      <a:pt x="1128" y="663"/>
                      <a:pt x="1265" y="686"/>
                      <a:pt x="1383" y="716"/>
                    </a:cubicBezTo>
                    <a:cubicBezTo>
                      <a:pt x="1501" y="746"/>
                      <a:pt x="1617" y="786"/>
                      <a:pt x="1707" y="830"/>
                    </a:cubicBezTo>
                    <a:cubicBezTo>
                      <a:pt x="1797" y="874"/>
                      <a:pt x="1875" y="927"/>
                      <a:pt x="1924" y="980"/>
                    </a:cubicBezTo>
                    <a:cubicBezTo>
                      <a:pt x="1973" y="1033"/>
                      <a:pt x="2000" y="1093"/>
                      <a:pt x="2000" y="1150"/>
                    </a:cubicBezTo>
                    <a:cubicBezTo>
                      <a:pt x="2000" y="1207"/>
                      <a:pt x="1973" y="1267"/>
                      <a:pt x="1924" y="1320"/>
                    </a:cubicBezTo>
                    <a:cubicBezTo>
                      <a:pt x="1875" y="1373"/>
                      <a:pt x="1797" y="1426"/>
                      <a:pt x="1707" y="1470"/>
                    </a:cubicBezTo>
                    <a:cubicBezTo>
                      <a:pt x="1617" y="1514"/>
                      <a:pt x="1501" y="1554"/>
                      <a:pt x="1383" y="1584"/>
                    </a:cubicBezTo>
                    <a:cubicBezTo>
                      <a:pt x="1265" y="1614"/>
                      <a:pt x="1128" y="1637"/>
                      <a:pt x="1000" y="1650"/>
                    </a:cubicBezTo>
                    <a:cubicBezTo>
                      <a:pt x="872" y="1663"/>
                      <a:pt x="735" y="1667"/>
                      <a:pt x="617" y="1664"/>
                    </a:cubicBezTo>
                    <a:cubicBezTo>
                      <a:pt x="499" y="1661"/>
                      <a:pt x="383" y="1647"/>
                      <a:pt x="293" y="1630"/>
                    </a:cubicBezTo>
                    <a:cubicBezTo>
                      <a:pt x="203" y="1613"/>
                      <a:pt x="125" y="1587"/>
                      <a:pt x="76" y="1560"/>
                    </a:cubicBezTo>
                    <a:cubicBezTo>
                      <a:pt x="27" y="1533"/>
                      <a:pt x="0" y="1500"/>
                      <a:pt x="0" y="1470"/>
                    </a:cubicBezTo>
                    <a:cubicBezTo>
                      <a:pt x="0" y="1440"/>
                      <a:pt x="27" y="1407"/>
                      <a:pt x="76" y="1380"/>
                    </a:cubicBezTo>
                    <a:cubicBezTo>
                      <a:pt x="125" y="1353"/>
                      <a:pt x="203" y="1327"/>
                      <a:pt x="293" y="1310"/>
                    </a:cubicBezTo>
                    <a:cubicBezTo>
                      <a:pt x="383" y="1293"/>
                      <a:pt x="499" y="1279"/>
                      <a:pt x="617" y="1276"/>
                    </a:cubicBezTo>
                    <a:cubicBezTo>
                      <a:pt x="735" y="1273"/>
                      <a:pt x="872" y="1277"/>
                      <a:pt x="1000" y="1290"/>
                    </a:cubicBezTo>
                    <a:cubicBezTo>
                      <a:pt x="1128" y="1303"/>
                      <a:pt x="1265" y="1326"/>
                      <a:pt x="1383" y="1356"/>
                    </a:cubicBezTo>
                    <a:cubicBezTo>
                      <a:pt x="1501" y="1386"/>
                      <a:pt x="1617" y="1426"/>
                      <a:pt x="1707" y="1470"/>
                    </a:cubicBezTo>
                    <a:cubicBezTo>
                      <a:pt x="1797" y="1514"/>
                      <a:pt x="1875" y="1567"/>
                      <a:pt x="1924" y="1620"/>
                    </a:cubicBezTo>
                    <a:cubicBezTo>
                      <a:pt x="1973" y="1673"/>
                      <a:pt x="2000" y="1733"/>
                      <a:pt x="2000" y="1790"/>
                    </a:cubicBezTo>
                    <a:cubicBezTo>
                      <a:pt x="2000" y="1847"/>
                      <a:pt x="1973" y="1907"/>
                      <a:pt x="1924" y="1960"/>
                    </a:cubicBezTo>
                    <a:cubicBezTo>
                      <a:pt x="1875" y="2013"/>
                      <a:pt x="1797" y="2066"/>
                      <a:pt x="1707" y="2110"/>
                    </a:cubicBezTo>
                    <a:cubicBezTo>
                      <a:pt x="1617" y="2154"/>
                      <a:pt x="1501" y="2194"/>
                      <a:pt x="1383" y="2224"/>
                    </a:cubicBezTo>
                    <a:cubicBezTo>
                      <a:pt x="1265" y="2254"/>
                      <a:pt x="1128" y="2277"/>
                      <a:pt x="1000" y="2290"/>
                    </a:cubicBezTo>
                    <a:cubicBezTo>
                      <a:pt x="872" y="2303"/>
                      <a:pt x="735" y="2307"/>
                      <a:pt x="617" y="2304"/>
                    </a:cubicBezTo>
                    <a:cubicBezTo>
                      <a:pt x="499" y="2301"/>
                      <a:pt x="383" y="2287"/>
                      <a:pt x="293" y="2270"/>
                    </a:cubicBezTo>
                    <a:cubicBezTo>
                      <a:pt x="203" y="2253"/>
                      <a:pt x="125" y="2227"/>
                      <a:pt x="76" y="2200"/>
                    </a:cubicBezTo>
                    <a:cubicBezTo>
                      <a:pt x="27" y="2173"/>
                      <a:pt x="0" y="2140"/>
                      <a:pt x="0" y="2110"/>
                    </a:cubicBezTo>
                    <a:cubicBezTo>
                      <a:pt x="0" y="2080"/>
                      <a:pt x="27" y="2047"/>
                      <a:pt x="76" y="2020"/>
                    </a:cubicBezTo>
                    <a:cubicBezTo>
                      <a:pt x="125" y="1993"/>
                      <a:pt x="203" y="1967"/>
                      <a:pt x="293" y="1950"/>
                    </a:cubicBezTo>
                    <a:cubicBezTo>
                      <a:pt x="383" y="1933"/>
                      <a:pt x="499" y="1919"/>
                      <a:pt x="617" y="1916"/>
                    </a:cubicBezTo>
                    <a:cubicBezTo>
                      <a:pt x="735" y="1913"/>
                      <a:pt x="872" y="1917"/>
                      <a:pt x="1000" y="1930"/>
                    </a:cubicBezTo>
                    <a:cubicBezTo>
                      <a:pt x="1128" y="1943"/>
                      <a:pt x="1265" y="1966"/>
                      <a:pt x="1383" y="1996"/>
                    </a:cubicBezTo>
                    <a:cubicBezTo>
                      <a:pt x="1501" y="2026"/>
                      <a:pt x="1617" y="2066"/>
                      <a:pt x="1707" y="2110"/>
                    </a:cubicBezTo>
                    <a:cubicBezTo>
                      <a:pt x="1797" y="2154"/>
                      <a:pt x="1875" y="2207"/>
                      <a:pt x="1924" y="2260"/>
                    </a:cubicBezTo>
                    <a:cubicBezTo>
                      <a:pt x="1973" y="2313"/>
                      <a:pt x="2000" y="2373"/>
                      <a:pt x="2000" y="2430"/>
                    </a:cubicBezTo>
                    <a:cubicBezTo>
                      <a:pt x="2000" y="2487"/>
                      <a:pt x="1973" y="2547"/>
                      <a:pt x="1924" y="2600"/>
                    </a:cubicBezTo>
                    <a:cubicBezTo>
                      <a:pt x="1875" y="2653"/>
                      <a:pt x="1797" y="2706"/>
                      <a:pt x="1707" y="2750"/>
                    </a:cubicBezTo>
                    <a:cubicBezTo>
                      <a:pt x="1617" y="2794"/>
                      <a:pt x="1501" y="2834"/>
                      <a:pt x="1383" y="2864"/>
                    </a:cubicBezTo>
                    <a:cubicBezTo>
                      <a:pt x="1265" y="2894"/>
                      <a:pt x="1128" y="2917"/>
                      <a:pt x="1000" y="2930"/>
                    </a:cubicBezTo>
                    <a:cubicBezTo>
                      <a:pt x="872" y="2943"/>
                      <a:pt x="735" y="2947"/>
                      <a:pt x="617" y="2944"/>
                    </a:cubicBezTo>
                    <a:cubicBezTo>
                      <a:pt x="499" y="2941"/>
                      <a:pt x="383" y="2927"/>
                      <a:pt x="293" y="2910"/>
                    </a:cubicBezTo>
                    <a:cubicBezTo>
                      <a:pt x="203" y="2893"/>
                      <a:pt x="125" y="2867"/>
                      <a:pt x="76" y="2840"/>
                    </a:cubicBezTo>
                    <a:cubicBezTo>
                      <a:pt x="27" y="2813"/>
                      <a:pt x="0" y="2780"/>
                      <a:pt x="0" y="2750"/>
                    </a:cubicBezTo>
                    <a:cubicBezTo>
                      <a:pt x="0" y="2720"/>
                      <a:pt x="27" y="2687"/>
                      <a:pt x="76" y="2660"/>
                    </a:cubicBezTo>
                    <a:cubicBezTo>
                      <a:pt x="125" y="2633"/>
                      <a:pt x="203" y="2607"/>
                      <a:pt x="293" y="2590"/>
                    </a:cubicBezTo>
                    <a:cubicBezTo>
                      <a:pt x="383" y="2573"/>
                      <a:pt x="499" y="2559"/>
                      <a:pt x="617" y="2556"/>
                    </a:cubicBezTo>
                    <a:cubicBezTo>
                      <a:pt x="735" y="2553"/>
                      <a:pt x="872" y="2557"/>
                      <a:pt x="1000" y="2570"/>
                    </a:cubicBezTo>
                    <a:cubicBezTo>
                      <a:pt x="1128" y="2583"/>
                      <a:pt x="1265" y="2606"/>
                      <a:pt x="1383" y="2636"/>
                    </a:cubicBezTo>
                    <a:cubicBezTo>
                      <a:pt x="1501" y="2666"/>
                      <a:pt x="1617" y="2706"/>
                      <a:pt x="1707" y="2750"/>
                    </a:cubicBezTo>
                    <a:cubicBezTo>
                      <a:pt x="1797" y="2794"/>
                      <a:pt x="1875" y="2847"/>
                      <a:pt x="1924" y="2900"/>
                    </a:cubicBezTo>
                    <a:cubicBezTo>
                      <a:pt x="1973" y="2953"/>
                      <a:pt x="2000" y="3013"/>
                      <a:pt x="2000" y="3070"/>
                    </a:cubicBezTo>
                    <a:cubicBezTo>
                      <a:pt x="2000" y="3127"/>
                      <a:pt x="1973" y="3187"/>
                      <a:pt x="1924" y="3240"/>
                    </a:cubicBezTo>
                    <a:cubicBezTo>
                      <a:pt x="1875" y="3293"/>
                      <a:pt x="1797" y="3346"/>
                      <a:pt x="1707" y="3390"/>
                    </a:cubicBezTo>
                    <a:cubicBezTo>
                      <a:pt x="1617" y="3434"/>
                      <a:pt x="1501" y="3474"/>
                      <a:pt x="1383" y="3504"/>
                    </a:cubicBezTo>
                    <a:cubicBezTo>
                      <a:pt x="1265" y="3534"/>
                      <a:pt x="1128" y="3557"/>
                      <a:pt x="1000" y="3570"/>
                    </a:cubicBezTo>
                    <a:cubicBezTo>
                      <a:pt x="872" y="3583"/>
                      <a:pt x="735" y="3587"/>
                      <a:pt x="617" y="3584"/>
                    </a:cubicBezTo>
                    <a:cubicBezTo>
                      <a:pt x="499" y="3581"/>
                      <a:pt x="383" y="3567"/>
                      <a:pt x="293" y="3550"/>
                    </a:cubicBezTo>
                    <a:cubicBezTo>
                      <a:pt x="203" y="3533"/>
                      <a:pt x="125" y="3507"/>
                      <a:pt x="76" y="3480"/>
                    </a:cubicBezTo>
                    <a:cubicBezTo>
                      <a:pt x="27" y="3453"/>
                      <a:pt x="0" y="3420"/>
                      <a:pt x="0" y="3390"/>
                    </a:cubicBezTo>
                    <a:cubicBezTo>
                      <a:pt x="0" y="3360"/>
                      <a:pt x="27" y="3327"/>
                      <a:pt x="76" y="3300"/>
                    </a:cubicBezTo>
                    <a:cubicBezTo>
                      <a:pt x="125" y="3273"/>
                      <a:pt x="203" y="3247"/>
                      <a:pt x="293" y="3230"/>
                    </a:cubicBezTo>
                    <a:cubicBezTo>
                      <a:pt x="383" y="3213"/>
                      <a:pt x="499" y="3199"/>
                      <a:pt x="617" y="3196"/>
                    </a:cubicBezTo>
                    <a:cubicBezTo>
                      <a:pt x="735" y="3193"/>
                      <a:pt x="872" y="3197"/>
                      <a:pt x="1000" y="3210"/>
                    </a:cubicBezTo>
                    <a:cubicBezTo>
                      <a:pt x="1128" y="3223"/>
                      <a:pt x="1265" y="3246"/>
                      <a:pt x="1383" y="3276"/>
                    </a:cubicBezTo>
                    <a:cubicBezTo>
                      <a:pt x="1501" y="3306"/>
                      <a:pt x="1617" y="3346"/>
                      <a:pt x="1707" y="3390"/>
                    </a:cubicBezTo>
                    <a:cubicBezTo>
                      <a:pt x="1797" y="3434"/>
                      <a:pt x="1875" y="3487"/>
                      <a:pt x="1924" y="3540"/>
                    </a:cubicBezTo>
                    <a:cubicBezTo>
                      <a:pt x="1973" y="3593"/>
                      <a:pt x="2000" y="3653"/>
                      <a:pt x="2000" y="3710"/>
                    </a:cubicBezTo>
                    <a:cubicBezTo>
                      <a:pt x="2000" y="3767"/>
                      <a:pt x="1973" y="3827"/>
                      <a:pt x="1924" y="3880"/>
                    </a:cubicBezTo>
                    <a:cubicBezTo>
                      <a:pt x="1875" y="3933"/>
                      <a:pt x="1797" y="3986"/>
                      <a:pt x="1707" y="4030"/>
                    </a:cubicBezTo>
                    <a:cubicBezTo>
                      <a:pt x="1617" y="4074"/>
                      <a:pt x="1501" y="4114"/>
                      <a:pt x="1383" y="4144"/>
                    </a:cubicBezTo>
                    <a:cubicBezTo>
                      <a:pt x="1265" y="4174"/>
                      <a:pt x="1128" y="4197"/>
                      <a:pt x="1000" y="4210"/>
                    </a:cubicBezTo>
                    <a:cubicBezTo>
                      <a:pt x="872" y="4223"/>
                      <a:pt x="735" y="4227"/>
                      <a:pt x="617" y="4224"/>
                    </a:cubicBezTo>
                    <a:cubicBezTo>
                      <a:pt x="499" y="4221"/>
                      <a:pt x="383" y="4207"/>
                      <a:pt x="293" y="4190"/>
                    </a:cubicBezTo>
                    <a:cubicBezTo>
                      <a:pt x="203" y="4173"/>
                      <a:pt x="125" y="4147"/>
                      <a:pt x="76" y="4120"/>
                    </a:cubicBezTo>
                    <a:cubicBezTo>
                      <a:pt x="27" y="4093"/>
                      <a:pt x="0" y="4060"/>
                      <a:pt x="0" y="4030"/>
                    </a:cubicBezTo>
                    <a:cubicBezTo>
                      <a:pt x="0" y="4000"/>
                      <a:pt x="27" y="3967"/>
                      <a:pt x="76" y="3940"/>
                    </a:cubicBezTo>
                    <a:cubicBezTo>
                      <a:pt x="125" y="3913"/>
                      <a:pt x="203" y="3887"/>
                      <a:pt x="293" y="3870"/>
                    </a:cubicBezTo>
                    <a:cubicBezTo>
                      <a:pt x="383" y="3853"/>
                      <a:pt x="499" y="3839"/>
                      <a:pt x="617" y="3836"/>
                    </a:cubicBezTo>
                    <a:cubicBezTo>
                      <a:pt x="735" y="3833"/>
                      <a:pt x="872" y="3837"/>
                      <a:pt x="1000" y="3850"/>
                    </a:cubicBezTo>
                    <a:cubicBezTo>
                      <a:pt x="1128" y="3863"/>
                      <a:pt x="1265" y="3886"/>
                      <a:pt x="1383" y="3916"/>
                    </a:cubicBezTo>
                    <a:cubicBezTo>
                      <a:pt x="1501" y="3946"/>
                      <a:pt x="1617" y="3986"/>
                      <a:pt x="1707" y="4030"/>
                    </a:cubicBezTo>
                    <a:cubicBezTo>
                      <a:pt x="1797" y="4074"/>
                      <a:pt x="1875" y="4127"/>
                      <a:pt x="1924" y="4180"/>
                    </a:cubicBezTo>
                    <a:cubicBezTo>
                      <a:pt x="1973" y="4233"/>
                      <a:pt x="2000" y="4293"/>
                      <a:pt x="2000" y="4350"/>
                    </a:cubicBezTo>
                    <a:cubicBezTo>
                      <a:pt x="2000" y="4407"/>
                      <a:pt x="1973" y="4467"/>
                      <a:pt x="1924" y="4520"/>
                    </a:cubicBezTo>
                    <a:cubicBezTo>
                      <a:pt x="1875" y="4573"/>
                      <a:pt x="1797" y="4626"/>
                      <a:pt x="1707" y="4670"/>
                    </a:cubicBezTo>
                    <a:cubicBezTo>
                      <a:pt x="1617" y="4714"/>
                      <a:pt x="1501" y="4754"/>
                      <a:pt x="1383" y="4784"/>
                    </a:cubicBezTo>
                    <a:cubicBezTo>
                      <a:pt x="1265" y="4814"/>
                      <a:pt x="1128" y="4837"/>
                      <a:pt x="1000" y="4850"/>
                    </a:cubicBezTo>
                    <a:cubicBezTo>
                      <a:pt x="872" y="4863"/>
                      <a:pt x="744" y="4863"/>
                      <a:pt x="617" y="4864"/>
                    </a:cubicBezTo>
                  </a:path>
                </a:pathLst>
              </a:custGeom>
              <a:noFill/>
              <a:ln w="28575" cmpd="sng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8" name="Line 18"/>
              <p:cNvSpPr>
                <a:spLocks noChangeShapeType="1"/>
              </p:cNvSpPr>
              <p:nvPr/>
            </p:nvSpPr>
            <p:spPr bwMode="auto">
              <a:xfrm flipH="1">
                <a:off x="1008" y="384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9" name="Rectangle 19"/>
              <p:cNvSpPr>
                <a:spLocks noChangeArrowheads="1"/>
              </p:cNvSpPr>
              <p:nvPr/>
            </p:nvSpPr>
            <p:spPr bwMode="auto">
              <a:xfrm>
                <a:off x="1104" y="48"/>
                <a:ext cx="21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3200" b="1" i="1">
                    <a:latin typeface="Times New Roman" pitchFamily="18" charset="0"/>
                    <a:ea typeface="华文楷体" pitchFamily="2" charset="-122"/>
                  </a:rPr>
                  <a:t>v</a:t>
                </a:r>
              </a:p>
            </p:txBody>
          </p:sp>
          <p:sp>
            <p:nvSpPr>
              <p:cNvPr id="15380" name="Oval 20"/>
              <p:cNvSpPr>
                <a:spLocks noChangeAspect="1" noChangeArrowheads="1"/>
              </p:cNvSpPr>
              <p:nvPr/>
            </p:nvSpPr>
            <p:spPr bwMode="auto">
              <a:xfrm>
                <a:off x="1073" y="489"/>
                <a:ext cx="271" cy="27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1765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1" name="Rectangle 21"/>
              <p:cNvSpPr>
                <a:spLocks noChangeArrowheads="1"/>
              </p:cNvSpPr>
              <p:nvPr/>
            </p:nvSpPr>
            <p:spPr bwMode="auto">
              <a:xfrm rot="5400000">
                <a:off x="-380" y="377"/>
                <a:ext cx="912" cy="151"/>
              </a:xfrm>
              <a:prstGeom prst="rect">
                <a:avLst/>
              </a:prstGeom>
              <a:gradFill rotWithShape="1">
                <a:gsLst>
                  <a:gs pos="0">
                    <a:srgbClr val="663012"/>
                  </a:gs>
                  <a:gs pos="30000">
                    <a:srgbClr val="A65528"/>
                  </a:gs>
                  <a:gs pos="70000">
                    <a:srgbClr val="D49E6C"/>
                  </a:gs>
                  <a:gs pos="100000">
                    <a:srgbClr val="D6B19C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2" name="Rectangle 22"/>
              <p:cNvSpPr>
                <a:spLocks noChangeArrowheads="1"/>
              </p:cNvSpPr>
              <p:nvPr/>
            </p:nvSpPr>
            <p:spPr bwMode="auto">
              <a:xfrm>
                <a:off x="0" y="758"/>
                <a:ext cx="1488" cy="199"/>
              </a:xfrm>
              <a:prstGeom prst="rect">
                <a:avLst/>
              </a:prstGeom>
              <a:gradFill rotWithShape="1">
                <a:gsLst>
                  <a:gs pos="0">
                    <a:srgbClr val="663012"/>
                  </a:gs>
                  <a:gs pos="30000">
                    <a:srgbClr val="A65528"/>
                  </a:gs>
                  <a:gs pos="70000">
                    <a:srgbClr val="D49E6C"/>
                  </a:gs>
                  <a:gs pos="100000">
                    <a:srgbClr val="D6B19C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4419600" y="2263775"/>
            <a:ext cx="1600200" cy="1927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黑体" pitchFamily="2" charset="-122"/>
                <a:ea typeface="黑体" pitchFamily="2" charset="-122"/>
              </a:rPr>
              <a:t>水平面上受向右的拉力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F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作用下匀速运动的物体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10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ldLvl="0" animBg="1" autoUpdateAnimBg="0"/>
      <p:bldP spid="15370" grpId="0" animBg="1" autoUpdateAnimBg="0"/>
      <p:bldP spid="15372" grpId="0" animBg="1" autoUpdateAnimBg="0"/>
      <p:bldP spid="15383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81000" y="5334000"/>
            <a:ext cx="8305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>
                <a:ea typeface="楷体_GB2312" pitchFamily="49" charset="-122"/>
              </a:rPr>
              <a:t>       </a:t>
            </a:r>
            <a:r>
              <a:rPr lang="zh-CN" altLang="en-US" sz="2800" b="1">
                <a:ea typeface="黑体" pitchFamily="2" charset="-122"/>
              </a:rPr>
              <a:t>进站前关闭发动机，机车凭惯性上坡，动能变成势能储存起来，出站时下坡，势能变成动能，节省了能源。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4011612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ea typeface="黑体" pitchFamily="2" charset="-122"/>
              </a:rPr>
              <a:t>生活中的实例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5502275" y="388938"/>
            <a:ext cx="3257550" cy="4264025"/>
            <a:chOff x="0" y="0"/>
            <a:chExt cx="2223" cy="2686"/>
          </a:xfrm>
        </p:grpSpPr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2223" cy="2686"/>
            </a:xfrm>
            <a:prstGeom prst="rect">
              <a:avLst/>
            </a:prstGeom>
            <a:solidFill>
              <a:schemeClr val="tx1">
                <a:alpha val="7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sz="4400" b="1">
                  <a:latin typeface="黑体" pitchFamily="2" charset="-122"/>
                  <a:ea typeface="黑体" pitchFamily="2" charset="-122"/>
                </a:rPr>
                <a:t> 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endParaRPr lang="en-US" altLang="zh-CN" sz="2800" b="1">
                <a:latin typeface="黑体" pitchFamily="2" charset="-122"/>
                <a:ea typeface="黑体" pitchFamily="2" charset="-122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endParaRPr lang="en-US" altLang="zh-CN" sz="2800" b="1">
                <a:latin typeface="黑体" pitchFamily="2" charset="-122"/>
                <a:ea typeface="黑体" pitchFamily="2" charset="-122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endParaRPr lang="en-US" altLang="zh-CN" sz="2800" b="1">
                <a:latin typeface="黑体" pitchFamily="2" charset="-122"/>
                <a:ea typeface="黑体" pitchFamily="2" charset="-122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endParaRPr lang="en-US" altLang="zh-CN" b="1">
                <a:latin typeface="黑体" pitchFamily="2" charset="-122"/>
                <a:ea typeface="黑体" pitchFamily="2" charset="-122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endParaRPr lang="en-US" altLang="zh-CN" b="1">
                <a:latin typeface="黑体" pitchFamily="2" charset="-122"/>
                <a:ea typeface="黑体" pitchFamily="2" charset="-122"/>
              </a:endParaRPr>
            </a:p>
          </p:txBody>
        </p:sp>
        <p:pic>
          <p:nvPicPr>
            <p:cNvPr id="16391" name="Picture 7" descr="222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" y="91"/>
              <a:ext cx="2064" cy="1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92" name="Group 8"/>
            <p:cNvGrpSpPr>
              <a:grpSpLocks/>
            </p:cNvGrpSpPr>
            <p:nvPr/>
          </p:nvGrpSpPr>
          <p:grpSpPr bwMode="auto">
            <a:xfrm>
              <a:off x="17" y="1588"/>
              <a:ext cx="2161" cy="998"/>
              <a:chOff x="0" y="0"/>
              <a:chExt cx="2109" cy="998"/>
            </a:xfrm>
          </p:grpSpPr>
          <p:sp>
            <p:nvSpPr>
              <p:cNvPr id="16393" name="Line 9"/>
              <p:cNvSpPr>
                <a:spLocks noChangeShapeType="1"/>
              </p:cNvSpPr>
              <p:nvPr/>
            </p:nvSpPr>
            <p:spPr bwMode="auto">
              <a:xfrm flipV="1">
                <a:off x="91" y="499"/>
                <a:ext cx="499" cy="272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4" name="Line 10"/>
              <p:cNvSpPr>
                <a:spLocks noChangeShapeType="1"/>
              </p:cNvSpPr>
              <p:nvPr/>
            </p:nvSpPr>
            <p:spPr bwMode="auto">
              <a:xfrm>
                <a:off x="590" y="499"/>
                <a:ext cx="86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5" name="Line 11"/>
              <p:cNvSpPr>
                <a:spLocks noChangeShapeType="1"/>
              </p:cNvSpPr>
              <p:nvPr/>
            </p:nvSpPr>
            <p:spPr bwMode="auto">
              <a:xfrm>
                <a:off x="1452" y="499"/>
                <a:ext cx="453" cy="272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6" name="Line 12"/>
              <p:cNvSpPr>
                <a:spLocks noChangeShapeType="1"/>
              </p:cNvSpPr>
              <p:nvPr/>
            </p:nvSpPr>
            <p:spPr bwMode="auto">
              <a:xfrm flipV="1">
                <a:off x="91" y="544"/>
                <a:ext cx="499" cy="272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7" name="Line 13"/>
              <p:cNvSpPr>
                <a:spLocks noChangeShapeType="1"/>
              </p:cNvSpPr>
              <p:nvPr/>
            </p:nvSpPr>
            <p:spPr bwMode="auto">
              <a:xfrm>
                <a:off x="590" y="544"/>
                <a:ext cx="86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8" name="Line 14"/>
              <p:cNvSpPr>
                <a:spLocks noChangeShapeType="1"/>
              </p:cNvSpPr>
              <p:nvPr/>
            </p:nvSpPr>
            <p:spPr bwMode="auto">
              <a:xfrm>
                <a:off x="1452" y="544"/>
                <a:ext cx="453" cy="272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9" name="Line 15"/>
              <p:cNvSpPr>
                <a:spLocks noChangeShapeType="1"/>
              </p:cNvSpPr>
              <p:nvPr/>
            </p:nvSpPr>
            <p:spPr bwMode="auto">
              <a:xfrm flipV="1">
                <a:off x="91" y="181"/>
                <a:ext cx="499" cy="272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0" name="Line 16"/>
              <p:cNvSpPr>
                <a:spLocks noChangeShapeType="1"/>
              </p:cNvSpPr>
              <p:nvPr/>
            </p:nvSpPr>
            <p:spPr bwMode="auto">
              <a:xfrm>
                <a:off x="590" y="181"/>
                <a:ext cx="862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1" name="Line 17"/>
              <p:cNvSpPr>
                <a:spLocks noChangeShapeType="1"/>
              </p:cNvSpPr>
              <p:nvPr/>
            </p:nvSpPr>
            <p:spPr bwMode="auto">
              <a:xfrm>
                <a:off x="1452" y="181"/>
                <a:ext cx="453" cy="272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2" name="Line 18"/>
              <p:cNvSpPr>
                <a:spLocks noChangeShapeType="1"/>
              </p:cNvSpPr>
              <p:nvPr/>
            </p:nvSpPr>
            <p:spPr bwMode="auto">
              <a:xfrm>
                <a:off x="0" y="998"/>
                <a:ext cx="2109" cy="0"/>
              </a:xfrm>
              <a:prstGeom prst="line">
                <a:avLst/>
              </a:prstGeom>
              <a:noFill/>
              <a:ln w="635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3" name="Line 19"/>
              <p:cNvSpPr>
                <a:spLocks noChangeShapeType="1"/>
              </p:cNvSpPr>
              <p:nvPr/>
            </p:nvSpPr>
            <p:spPr bwMode="auto">
              <a:xfrm>
                <a:off x="318" y="317"/>
                <a:ext cx="0" cy="318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4" name="Line 20"/>
              <p:cNvSpPr>
                <a:spLocks noChangeShapeType="1"/>
              </p:cNvSpPr>
              <p:nvPr/>
            </p:nvSpPr>
            <p:spPr bwMode="auto">
              <a:xfrm>
                <a:off x="318" y="680"/>
                <a:ext cx="0" cy="318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5" name="Line 21"/>
              <p:cNvSpPr>
                <a:spLocks noChangeShapeType="1"/>
              </p:cNvSpPr>
              <p:nvPr/>
            </p:nvSpPr>
            <p:spPr bwMode="auto">
              <a:xfrm>
                <a:off x="363" y="680"/>
                <a:ext cx="0" cy="318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6" name="Line 22"/>
              <p:cNvSpPr>
                <a:spLocks noChangeShapeType="1"/>
              </p:cNvSpPr>
              <p:nvPr/>
            </p:nvSpPr>
            <p:spPr bwMode="auto">
              <a:xfrm>
                <a:off x="635" y="181"/>
                <a:ext cx="0" cy="318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7" name="Line 23"/>
              <p:cNvSpPr>
                <a:spLocks noChangeShapeType="1"/>
              </p:cNvSpPr>
              <p:nvPr/>
            </p:nvSpPr>
            <p:spPr bwMode="auto">
              <a:xfrm flipH="1">
                <a:off x="635" y="544"/>
                <a:ext cx="0" cy="454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8" name="Line 24"/>
              <p:cNvSpPr>
                <a:spLocks noChangeShapeType="1"/>
              </p:cNvSpPr>
              <p:nvPr/>
            </p:nvSpPr>
            <p:spPr bwMode="auto">
              <a:xfrm>
                <a:off x="681" y="544"/>
                <a:ext cx="0" cy="454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9" name="Line 25"/>
              <p:cNvSpPr>
                <a:spLocks noChangeShapeType="1"/>
              </p:cNvSpPr>
              <p:nvPr/>
            </p:nvSpPr>
            <p:spPr bwMode="auto">
              <a:xfrm>
                <a:off x="1360" y="181"/>
                <a:ext cx="0" cy="318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0" name="Line 26"/>
              <p:cNvSpPr>
                <a:spLocks noChangeShapeType="1"/>
              </p:cNvSpPr>
              <p:nvPr/>
            </p:nvSpPr>
            <p:spPr bwMode="auto">
              <a:xfrm flipH="1">
                <a:off x="1360" y="544"/>
                <a:ext cx="0" cy="454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1" name="Line 27"/>
              <p:cNvSpPr>
                <a:spLocks noChangeShapeType="1"/>
              </p:cNvSpPr>
              <p:nvPr/>
            </p:nvSpPr>
            <p:spPr bwMode="auto">
              <a:xfrm>
                <a:off x="1406" y="544"/>
                <a:ext cx="0" cy="454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Line 28"/>
              <p:cNvSpPr>
                <a:spLocks noChangeShapeType="1"/>
              </p:cNvSpPr>
              <p:nvPr/>
            </p:nvSpPr>
            <p:spPr bwMode="auto">
              <a:xfrm>
                <a:off x="1679" y="317"/>
                <a:ext cx="0" cy="318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3" name="Line 29"/>
              <p:cNvSpPr>
                <a:spLocks noChangeShapeType="1"/>
              </p:cNvSpPr>
              <p:nvPr/>
            </p:nvSpPr>
            <p:spPr bwMode="auto">
              <a:xfrm>
                <a:off x="1679" y="680"/>
                <a:ext cx="0" cy="318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4" name="Line 30"/>
              <p:cNvSpPr>
                <a:spLocks noChangeShapeType="1"/>
              </p:cNvSpPr>
              <p:nvPr/>
            </p:nvSpPr>
            <p:spPr bwMode="auto">
              <a:xfrm>
                <a:off x="1724" y="725"/>
                <a:ext cx="0" cy="273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5" name="Rectangle 31"/>
              <p:cNvSpPr>
                <a:spLocks noChangeArrowheads="1"/>
              </p:cNvSpPr>
              <p:nvPr/>
            </p:nvSpPr>
            <p:spPr bwMode="auto">
              <a:xfrm>
                <a:off x="726" y="317"/>
                <a:ext cx="544" cy="136"/>
              </a:xfrm>
              <a:prstGeom prst="rect">
                <a:avLst/>
              </a:prstGeom>
              <a:noFill/>
              <a:ln w="1587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6" name="Oval 32"/>
              <p:cNvSpPr>
                <a:spLocks noChangeArrowheads="1"/>
              </p:cNvSpPr>
              <p:nvPr/>
            </p:nvSpPr>
            <p:spPr bwMode="auto">
              <a:xfrm>
                <a:off x="817" y="453"/>
                <a:ext cx="90" cy="91"/>
              </a:xfrm>
              <a:prstGeom prst="ellips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7" name="Oval 33"/>
              <p:cNvSpPr>
                <a:spLocks noChangeArrowheads="1"/>
              </p:cNvSpPr>
              <p:nvPr/>
            </p:nvSpPr>
            <p:spPr bwMode="auto">
              <a:xfrm>
                <a:off x="1089" y="453"/>
                <a:ext cx="90" cy="91"/>
              </a:xfrm>
              <a:prstGeom prst="ellips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8" name="Rectangle 34"/>
              <p:cNvSpPr>
                <a:spLocks noChangeArrowheads="1"/>
              </p:cNvSpPr>
              <p:nvPr/>
            </p:nvSpPr>
            <p:spPr bwMode="auto">
              <a:xfrm>
                <a:off x="771" y="363"/>
                <a:ext cx="91" cy="45"/>
              </a:xfrm>
              <a:prstGeom prst="rect">
                <a:avLst/>
              </a:prstGeom>
              <a:noFill/>
              <a:ln w="1587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9" name="Rectangle 35"/>
              <p:cNvSpPr>
                <a:spLocks noChangeArrowheads="1"/>
              </p:cNvSpPr>
              <p:nvPr/>
            </p:nvSpPr>
            <p:spPr bwMode="auto">
              <a:xfrm>
                <a:off x="952" y="363"/>
                <a:ext cx="91" cy="45"/>
              </a:xfrm>
              <a:prstGeom prst="rect">
                <a:avLst/>
              </a:prstGeom>
              <a:noFill/>
              <a:ln w="1587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0" name="Rectangle 36"/>
              <p:cNvSpPr>
                <a:spLocks noChangeArrowheads="1"/>
              </p:cNvSpPr>
              <p:nvPr/>
            </p:nvSpPr>
            <p:spPr bwMode="auto">
              <a:xfrm>
                <a:off x="1134" y="363"/>
                <a:ext cx="91" cy="45"/>
              </a:xfrm>
              <a:prstGeom prst="rect">
                <a:avLst/>
              </a:prstGeom>
              <a:noFill/>
              <a:ln w="1587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1" name="Text Box 37"/>
              <p:cNvSpPr txBox="1">
                <a:spLocks noChangeArrowheads="1"/>
              </p:cNvSpPr>
              <p:nvPr/>
            </p:nvSpPr>
            <p:spPr bwMode="auto">
              <a:xfrm>
                <a:off x="998" y="0"/>
                <a:ext cx="36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zh-CN" altLang="en-US" sz="1400" b="1">
                    <a:ea typeface="楷体_GB2312" pitchFamily="49" charset="-122"/>
                  </a:rPr>
                  <a:t>车站</a:t>
                </a:r>
              </a:p>
            </p:txBody>
          </p:sp>
          <p:sp>
            <p:nvSpPr>
              <p:cNvPr id="16422" name="Rectangle 38"/>
              <p:cNvSpPr>
                <a:spLocks noChangeArrowheads="1"/>
              </p:cNvSpPr>
              <p:nvPr/>
            </p:nvSpPr>
            <p:spPr bwMode="auto">
              <a:xfrm>
                <a:off x="1043" y="45"/>
                <a:ext cx="273" cy="136"/>
              </a:xfrm>
              <a:prstGeom prst="rect">
                <a:avLst/>
              </a:prstGeom>
              <a:noFill/>
              <a:ln w="1587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800">
                  <a:solidFill>
                    <a:srgbClr val="FF6699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554038" y="1023938"/>
            <a:ext cx="4911725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>
                <a:ea typeface="楷体_GB2312" pitchFamily="49" charset="-122"/>
              </a:rPr>
              <a:t>        </a:t>
            </a:r>
            <a:r>
              <a:rPr lang="zh-CN" altLang="en-US" sz="2800" b="1">
                <a:ea typeface="黑体" pitchFamily="2" charset="-122"/>
              </a:rPr>
              <a:t>随着人类能量消耗的迅速增加，如何有效地提高能量的利用率，是人类所面临的一项重要任务，右图是上海“明珠线”某轻轨车站的设计方案，与站台连接的轨道有一个小的坡度。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457200" y="4311650"/>
            <a:ext cx="48974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明珠号列车为什么在站台上要设置一个小小的坡度？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endParaRPr lang="zh-CN" altLang="en-US" sz="2400" b="1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63563" y="981075"/>
            <a:ext cx="804703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、（多选）</a:t>
            </a:r>
            <a:r>
              <a:rPr lang="en-US" sz="2800" b="1">
                <a:latin typeface="黑体" pitchFamily="2" charset="-122"/>
                <a:ea typeface="黑体" pitchFamily="2" charset="-122"/>
              </a:rPr>
              <a:t>下列几种情况中，机械能一定守恒的是：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                          （     ）</a:t>
            </a: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sz="2800" b="1">
                <a:latin typeface="黑体" pitchFamily="2" charset="-122"/>
                <a:ea typeface="黑体" pitchFamily="2" charset="-122"/>
              </a:rPr>
              <a:t>A.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做匀速直线（</a:t>
            </a:r>
            <a:r>
              <a:rPr lang="en-US" sz="2800" b="1" i="1">
                <a:ea typeface="黑体" pitchFamily="2" charset="-122"/>
              </a:rPr>
              <a:t>F</a:t>
            </a:r>
            <a:r>
              <a:rPr lang="zh-CN" altLang="en-US" sz="2800" b="1" baseline="-25000">
                <a:latin typeface="黑体" pitchFamily="2" charset="-122"/>
                <a:ea typeface="黑体" pitchFamily="2" charset="-122"/>
              </a:rPr>
              <a:t>合</a:t>
            </a:r>
            <a:r>
              <a:rPr lang="en-US" sz="2800" b="1">
                <a:latin typeface="黑体" pitchFamily="2" charset="-122"/>
                <a:ea typeface="黑体" pitchFamily="2" charset="-122"/>
              </a:rPr>
              <a:t>=0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）运动的物体 </a:t>
            </a: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sz="2800" b="1">
                <a:latin typeface="黑体" pitchFamily="2" charset="-122"/>
                <a:ea typeface="黑体" pitchFamily="2" charset="-122"/>
              </a:rPr>
              <a:t>B.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水平抛出的物体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（不计空气阻力）</a:t>
            </a: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sz="2800" b="1">
                <a:latin typeface="黑体" pitchFamily="2" charset="-122"/>
                <a:ea typeface="黑体" pitchFamily="2" charset="-122"/>
              </a:rPr>
              <a:t>C.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固定光滑曲面上运动的物体，</a:t>
            </a: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如图所示</a:t>
            </a: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sz="2800" b="1">
                <a:latin typeface="黑体" pitchFamily="2" charset="-122"/>
                <a:ea typeface="黑体" pitchFamily="2" charset="-122"/>
              </a:rPr>
              <a:t>D.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物体以</a:t>
            </a:r>
            <a:r>
              <a:rPr lang="en-US" sz="2800" b="1">
                <a:latin typeface="黑体" pitchFamily="2" charset="-122"/>
                <a:ea typeface="黑体" pitchFamily="2" charset="-122"/>
              </a:rPr>
              <a:t>0.8g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的加速度竖直向</a:t>
            </a: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上做匀减速运动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096000" y="3200400"/>
          <a:ext cx="2717800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r:id="rId3" imgW="2438717" imgH="1981517" progId="Word.Picture.8">
                  <p:embed/>
                </p:oleObj>
              </mc:Choice>
              <mc:Fallback>
                <p:oleObj r:id="rId3" imgW="2438717" imgH="1981517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5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200400"/>
                        <a:ext cx="2717800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4"/>
          <p:cNvSpPr>
            <a:spLocks noRot="1" noChangeArrowheads="1"/>
          </p:cNvSpPr>
          <p:nvPr/>
        </p:nvSpPr>
        <p:spPr bwMode="auto">
          <a:xfrm>
            <a:off x="3200400" y="228600"/>
            <a:ext cx="228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>
                <a:solidFill>
                  <a:srgbClr val="FF0000"/>
                </a:solidFill>
                <a:ea typeface="黑体" pitchFamily="2" charset="-122"/>
              </a:rPr>
              <a:t>随堂练习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773113" y="6019800"/>
            <a:ext cx="7526337" cy="519113"/>
          </a:xfrm>
          <a:prstGeom prst="rect">
            <a:avLst/>
          </a:prstGeom>
          <a:solidFill>
            <a:srgbClr val="FFFFCC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点评：机械能是否守恒与物体的运动状态无关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6878638" y="1557338"/>
            <a:ext cx="817562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sz="3200" b="1">
                <a:solidFill>
                  <a:srgbClr val="FF3305"/>
                </a:solidFill>
                <a:latin typeface="Times New Roman" pitchFamily="18" charset="0"/>
              </a:rPr>
              <a:t>BC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 autoUpdateAnimBg="0"/>
      <p:bldP spid="1741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04800" y="920750"/>
            <a:ext cx="8543925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、（单选）</a:t>
            </a:r>
            <a:r>
              <a:rPr lang="en-US" sz="2800" b="1">
                <a:latin typeface="黑体" pitchFamily="2" charset="-122"/>
                <a:ea typeface="黑体" pitchFamily="2" charset="-122"/>
              </a:rPr>
              <a:t>下列关于物体机械能守恒的说法中，正确的是：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                            （    ）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sz="2800" b="1">
                <a:latin typeface="黑体" pitchFamily="2" charset="-122"/>
                <a:ea typeface="黑体" pitchFamily="2" charset="-122"/>
              </a:rPr>
              <a:t>A.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做匀速直线运动的物体机械能一定守恒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sz="2800" b="1">
                <a:latin typeface="黑体" pitchFamily="2" charset="-122"/>
                <a:ea typeface="黑体" pitchFamily="2" charset="-122"/>
              </a:rPr>
              <a:t>B.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合外力对物体不做功，物体的机械能一定守恒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sz="2800" b="1">
                <a:latin typeface="黑体" pitchFamily="2" charset="-122"/>
                <a:ea typeface="黑体" pitchFamily="2" charset="-122"/>
              </a:rPr>
              <a:t>C.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物体只发生动能与势能的相互转化时，物体的机械能守恒 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sz="2800" b="1">
                <a:latin typeface="黑体" pitchFamily="2" charset="-122"/>
                <a:ea typeface="黑体" pitchFamily="2" charset="-122"/>
              </a:rPr>
              <a:t>D.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运动的物体，若受合外力为零，则其机械能一定守恒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sz="2800" b="1">
                <a:latin typeface="黑体" pitchFamily="2" charset="-122"/>
                <a:ea typeface="黑体" pitchFamily="2" charset="-122"/>
              </a:rPr>
              <a:t>E.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做匀变速运动的物体的机械能不可能守恒</a:t>
            </a:r>
          </a:p>
        </p:txBody>
      </p:sp>
      <p:sp>
        <p:nvSpPr>
          <p:cNvPr id="18435" name="Rectangle 3"/>
          <p:cNvSpPr>
            <a:spLocks noRot="1" noChangeArrowheads="1"/>
          </p:cNvSpPr>
          <p:nvPr/>
        </p:nvSpPr>
        <p:spPr bwMode="auto">
          <a:xfrm>
            <a:off x="1066800" y="228600"/>
            <a:ext cx="7010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3200" b="1">
                <a:solidFill>
                  <a:srgbClr val="FF0000"/>
                </a:solidFill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ea typeface="黑体" pitchFamily="2" charset="-122"/>
              </a:rPr>
              <a:t>、</a:t>
            </a:r>
            <a:r>
              <a:rPr lang="en-US" sz="3200" b="1">
                <a:solidFill>
                  <a:srgbClr val="FF0000"/>
                </a:solidFill>
                <a:ea typeface="黑体" pitchFamily="2" charset="-122"/>
              </a:rPr>
              <a:t>考查</a:t>
            </a:r>
            <a:r>
              <a:rPr lang="en-US" sz="3200" b="1">
                <a:solidFill>
                  <a:srgbClr val="0000FF"/>
                </a:solidFill>
                <a:ea typeface="黑体" pitchFamily="2" charset="-122"/>
              </a:rPr>
              <a:t>守恒条件理解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73113" y="5910263"/>
            <a:ext cx="7526337" cy="519112"/>
          </a:xfrm>
          <a:prstGeom prst="rect">
            <a:avLst/>
          </a:prstGeom>
          <a:solidFill>
            <a:srgbClr val="FFFFCC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点评：机械能是否守恒与物体的运动状态无关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294563" y="1447800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3305"/>
                </a:solidFill>
                <a:latin typeface="Times New Roman" pitchFamily="18" charset="0"/>
              </a:rPr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1843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Rot="1" noChangeArrowheads="1"/>
          </p:cNvSpPr>
          <p:nvPr/>
        </p:nvSpPr>
        <p:spPr bwMode="auto">
          <a:xfrm>
            <a:off x="990600" y="228600"/>
            <a:ext cx="7162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应用：课本例题</a:t>
            </a:r>
          </a:p>
        </p:txBody>
      </p:sp>
      <p:grpSp>
        <p:nvGrpSpPr>
          <p:cNvPr id="19459" name="Group 3"/>
          <p:cNvGrpSpPr>
            <a:grpSpLocks noChangeAspect="1"/>
          </p:cNvGrpSpPr>
          <p:nvPr/>
        </p:nvGrpSpPr>
        <p:grpSpPr bwMode="auto">
          <a:xfrm>
            <a:off x="993775" y="1630363"/>
            <a:ext cx="7235825" cy="4465637"/>
            <a:chOff x="0" y="0"/>
            <a:chExt cx="4937" cy="2705"/>
          </a:xfrm>
        </p:grpSpPr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57" cy="2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1" name="Picture 5"/>
            <p:cNvPicPr>
              <a:picLocks noChangeAspect="1" noChangeArrowheads="1"/>
            </p:cNvPicPr>
            <p:nvPr/>
          </p:nvPicPr>
          <p:blipFill>
            <a:blip r:embed="rId4">
              <a:lum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14"/>
              <a:ext cx="4937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2397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4572000" y="595313"/>
          <a:ext cx="3389313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r:id="rId5" imgW="4983480" imgH="6389640" progId="Word.Picture.8">
                  <p:embed/>
                </p:oleObj>
              </mc:Choice>
              <mc:Fallback>
                <p:oleObj r:id="rId5" imgW="4983480" imgH="638964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95313"/>
                        <a:ext cx="3389313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946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0" y="620713"/>
            <a:ext cx="3968750" cy="3535362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3" name="Rectangle 3"/>
          <p:cNvSpPr>
            <a:spLocks noRot="1" noChangeArrowheads="1"/>
          </p:cNvSpPr>
          <p:nvPr/>
        </p:nvSpPr>
        <p:spPr bwMode="auto">
          <a:xfrm>
            <a:off x="2743200" y="152400"/>
            <a:ext cx="3733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课本例题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81000" y="869950"/>
            <a:ext cx="3933825" cy="3016250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把一个小球用细绳悬挂起来，就成为一个摆，摆长为</a:t>
            </a:r>
            <a:r>
              <a:rPr lang="en-US" sz="3200" b="1" i="1"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，最大偏角为</a:t>
            </a:r>
            <a:r>
              <a:rPr lang="en-US" sz="3200" b="1" i="1">
                <a:latin typeface="Times New Roman" pitchFamily="18" charset="0"/>
                <a:ea typeface="楷体_GB2312" pitchFamily="49" charset="-122"/>
              </a:rPr>
              <a:t>θ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。小球运动到最低位置时的速度是多大？</a:t>
            </a: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4572000" y="-1249363"/>
            <a:ext cx="4216400" cy="5391151"/>
            <a:chOff x="0" y="0"/>
            <a:chExt cx="2877" cy="3399"/>
          </a:xfrm>
        </p:grpSpPr>
        <p:grpSp>
          <p:nvGrpSpPr>
            <p:cNvPr id="20486" name="Group 6"/>
            <p:cNvGrpSpPr>
              <a:grpSpLocks/>
            </p:cNvGrpSpPr>
            <p:nvPr/>
          </p:nvGrpSpPr>
          <p:grpSpPr bwMode="auto">
            <a:xfrm>
              <a:off x="0" y="0"/>
              <a:ext cx="2877" cy="2920"/>
              <a:chOff x="0" y="0"/>
              <a:chExt cx="2656" cy="2920"/>
            </a:xfrm>
          </p:grpSpPr>
          <p:grpSp>
            <p:nvGrpSpPr>
              <p:cNvPr id="20487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656" cy="2632"/>
                <a:chOff x="0" y="0"/>
                <a:chExt cx="2656" cy="2632"/>
              </a:xfrm>
            </p:grpSpPr>
            <p:sp>
              <p:nvSpPr>
                <p:cNvPr id="20488" name="PubPieSlice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2656" cy="2632"/>
                </a:xfrm>
                <a:custGeom>
                  <a:avLst/>
                  <a:gdLst>
                    <a:gd name="G0" fmla="+- 0 0 0"/>
                    <a:gd name="G1" fmla="sin 10800 8508133"/>
                    <a:gd name="G2" fmla="cos 10800 8508133"/>
                    <a:gd name="G3" fmla="sin 10800 3299696"/>
                    <a:gd name="G4" fmla="cos 10800 3299696"/>
                    <a:gd name="G5" fmla="+- G1 10800 0"/>
                    <a:gd name="G6" fmla="+- G2 10800 0"/>
                    <a:gd name="G7" fmla="+- G3 10800 0"/>
                    <a:gd name="G8" fmla="+- G4 10800 0"/>
                    <a:gd name="G9" fmla="+- 10800 0 0"/>
                    <a:gd name="T0" fmla="*/ 3883 w 21600"/>
                    <a:gd name="T1" fmla="*/ 19094 h 21600"/>
                    <a:gd name="T2" fmla="*/ 10800 w 21600"/>
                    <a:gd name="T3" fmla="*/ 10800 h 21600"/>
                    <a:gd name="T4" fmla="*/ 17691 w 21600"/>
                    <a:gd name="T5" fmla="*/ 19115 h 21600"/>
                    <a:gd name="T6" fmla="*/ 3163 w 21600"/>
                    <a:gd name="T7" fmla="*/ 3163 h 21600"/>
                    <a:gd name="T8" fmla="*/ 18437 w 21600"/>
                    <a:gd name="T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T6" t="T7" r="T8" b="T9"/>
                  <a:pathLst>
                    <a:path w="21600" h="21600">
                      <a:moveTo>
                        <a:pt x="3882" y="19094"/>
                      </a:moveTo>
                      <a:cubicBezTo>
                        <a:pt x="5824" y="20713"/>
                        <a:pt x="8272" y="21600"/>
                        <a:pt x="10800" y="21600"/>
                      </a:cubicBezTo>
                      <a:cubicBezTo>
                        <a:pt x="13316" y="21599"/>
                        <a:pt x="15753" y="20721"/>
                        <a:pt x="17691" y="19115"/>
                      </a:cubicBezTo>
                      <a:lnTo>
                        <a:pt x="10800" y="108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89" name="Line 9"/>
                <p:cNvSpPr>
                  <a:spLocks noChangeShapeType="1"/>
                </p:cNvSpPr>
                <p:nvPr/>
              </p:nvSpPr>
              <p:spPr bwMode="auto">
                <a:xfrm>
                  <a:off x="472" y="2320"/>
                  <a:ext cx="1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0" name="Group 10"/>
              <p:cNvGrpSpPr>
                <a:grpSpLocks/>
              </p:cNvGrpSpPr>
              <p:nvPr/>
            </p:nvGrpSpPr>
            <p:grpSpPr bwMode="auto">
              <a:xfrm>
                <a:off x="184" y="1168"/>
                <a:ext cx="2352" cy="1752"/>
                <a:chOff x="0" y="0"/>
                <a:chExt cx="2352" cy="1752"/>
              </a:xfrm>
            </p:grpSpPr>
            <p:grpSp>
              <p:nvGrpSpPr>
                <p:cNvPr id="20491" name="Group 11"/>
                <p:cNvGrpSpPr>
                  <a:grpSpLocks/>
                </p:cNvGrpSpPr>
                <p:nvPr/>
              </p:nvGrpSpPr>
              <p:grpSpPr bwMode="auto">
                <a:xfrm>
                  <a:off x="1008" y="144"/>
                  <a:ext cx="288" cy="1608"/>
                  <a:chOff x="0" y="0"/>
                  <a:chExt cx="288" cy="1608"/>
                </a:xfrm>
              </p:grpSpPr>
              <p:grpSp>
                <p:nvGrpSpPr>
                  <p:cNvPr id="2049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65" y="0"/>
                    <a:ext cx="141" cy="1368"/>
                    <a:chOff x="0" y="0"/>
                    <a:chExt cx="141" cy="1368"/>
                  </a:xfrm>
                </p:grpSpPr>
                <p:sp>
                  <p:nvSpPr>
                    <p:cNvPr id="20493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" y="0"/>
                      <a:ext cx="0" cy="127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lg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494" name="Oval 1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1227"/>
                      <a:ext cx="141" cy="141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2B2B2">
                            <a:gamma/>
                            <a:tint val="31765"/>
                            <a:invGamma/>
                          </a:srgbClr>
                        </a:gs>
                        <a:gs pos="100000">
                          <a:srgbClr val="B2B2B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333333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049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320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>
                            <a:alpha val="79999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 b="1" i="1">
                        <a:latin typeface="Times New Roman" pitchFamily="18" charset="0"/>
                        <a:ea typeface="楷体_GB2312" pitchFamily="49" charset="-122"/>
                      </a:rPr>
                      <a:t>O</a:t>
                    </a:r>
                  </a:p>
                </p:txBody>
              </p:sp>
            </p:grpSp>
            <p:grpSp>
              <p:nvGrpSpPr>
                <p:cNvPr id="20496" name="Group 16"/>
                <p:cNvGrpSpPr>
                  <a:grpSpLocks/>
                </p:cNvGrpSpPr>
                <p:nvPr/>
              </p:nvGrpSpPr>
              <p:grpSpPr bwMode="auto">
                <a:xfrm>
                  <a:off x="1523" y="0"/>
                  <a:ext cx="829" cy="1368"/>
                  <a:chOff x="0" y="0"/>
                  <a:chExt cx="829" cy="1368"/>
                </a:xfrm>
              </p:grpSpPr>
              <p:sp>
                <p:nvSpPr>
                  <p:cNvPr id="2049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1" y="984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>
                            <a:alpha val="79999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 b="1" i="1">
                        <a:latin typeface="Times New Roman" pitchFamily="18" charset="0"/>
                        <a:ea typeface="楷体_GB2312" pitchFamily="49" charset="-122"/>
                      </a:rPr>
                      <a:t>B</a:t>
                    </a:r>
                  </a:p>
                </p:txBody>
              </p:sp>
              <p:grpSp>
                <p:nvGrpSpPr>
                  <p:cNvPr id="20498" name="Group 18"/>
                  <p:cNvGrpSpPr>
                    <a:grpSpLocks/>
                  </p:cNvGrpSpPr>
                  <p:nvPr/>
                </p:nvGrpSpPr>
                <p:grpSpPr bwMode="auto">
                  <a:xfrm rot="19200000">
                    <a:off x="0" y="0"/>
                    <a:ext cx="141" cy="1368"/>
                    <a:chOff x="0" y="0"/>
                    <a:chExt cx="141" cy="1368"/>
                  </a:xfrm>
                </p:grpSpPr>
                <p:sp>
                  <p:nvSpPr>
                    <p:cNvPr id="20499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" y="0"/>
                      <a:ext cx="0" cy="12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00" name="Oval 2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0" y="1227"/>
                      <a:ext cx="141" cy="141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2B2B2">
                            <a:gamma/>
                            <a:tint val="31765"/>
                            <a:invGamma/>
                          </a:srgbClr>
                        </a:gs>
                        <a:gs pos="100000">
                          <a:srgbClr val="B2B2B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333333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0501" name="Group 2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36" cy="1368"/>
                  <a:chOff x="0" y="0"/>
                  <a:chExt cx="1536" cy="1368"/>
                </a:xfrm>
              </p:grpSpPr>
              <p:sp>
                <p:nvSpPr>
                  <p:cNvPr id="20502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984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>
                            <a:alpha val="79999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 b="1" i="1">
                        <a:latin typeface="Times New Roman" pitchFamily="18" charset="0"/>
                        <a:ea typeface="楷体_GB2312" pitchFamily="49" charset="-122"/>
                      </a:rPr>
                      <a:t>A</a:t>
                    </a:r>
                  </a:p>
                </p:txBody>
              </p:sp>
              <p:grpSp>
                <p:nvGrpSpPr>
                  <p:cNvPr id="20503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52" y="0"/>
                    <a:ext cx="984" cy="1368"/>
                    <a:chOff x="0" y="0"/>
                    <a:chExt cx="984" cy="1368"/>
                  </a:xfrm>
                </p:grpSpPr>
                <p:grpSp>
                  <p:nvGrpSpPr>
                    <p:cNvPr id="20504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4" y="72"/>
                      <a:ext cx="720" cy="72"/>
                      <a:chOff x="0" y="0"/>
                      <a:chExt cx="720" cy="72"/>
                    </a:xfrm>
                  </p:grpSpPr>
                  <p:sp>
                    <p:nvSpPr>
                      <p:cNvPr id="20505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 rot="10800000" flipV="1">
                        <a:off x="0" y="71"/>
                        <a:ext cx="720" cy="1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506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 rot="10800000" flipH="1">
                        <a:off x="572" y="0"/>
                        <a:ext cx="77" cy="69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507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 rot="10800000" flipH="1">
                        <a:off x="406" y="0"/>
                        <a:ext cx="77" cy="69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508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 rot="10800000" flipH="1">
                        <a:off x="238" y="0"/>
                        <a:ext cx="77" cy="69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509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rot="10800000" flipH="1">
                        <a:off x="71" y="0"/>
                        <a:ext cx="77" cy="69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0510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600" cy="1368"/>
                      <a:chOff x="0" y="0"/>
                      <a:chExt cx="600" cy="1368"/>
                    </a:xfrm>
                  </p:grpSpPr>
                  <p:grpSp>
                    <p:nvGrpSpPr>
                      <p:cNvPr id="20511" name="Group 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5" y="0"/>
                        <a:ext cx="525" cy="1368"/>
                        <a:chOff x="0" y="0"/>
                        <a:chExt cx="525" cy="1368"/>
                      </a:xfrm>
                    </p:grpSpPr>
                    <p:sp>
                      <p:nvSpPr>
                        <p:cNvPr id="20512" name="未知"/>
                        <p:cNvSpPr>
                          <a:spLocks noChangeAspect="1"/>
                        </p:cNvSpPr>
                        <p:nvPr/>
                      </p:nvSpPr>
                      <p:spPr bwMode="auto">
                        <a:xfrm rot="2100000">
                          <a:off x="400" y="290"/>
                          <a:ext cx="107" cy="50"/>
                        </a:xfrm>
                        <a:custGeom>
                          <a:avLst/>
                          <a:gdLst>
                            <a:gd name="T0" fmla="*/ 0 w 321"/>
                            <a:gd name="T1" fmla="*/ 100 h 149"/>
                            <a:gd name="T2" fmla="*/ 144 w 321"/>
                            <a:gd name="T3" fmla="*/ 148 h 149"/>
                            <a:gd name="T4" fmla="*/ 271 w 321"/>
                            <a:gd name="T5" fmla="*/ 92 h 149"/>
                            <a:gd name="T6" fmla="*/ 321 w 321"/>
                            <a:gd name="T7" fmla="*/ 0 h 1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321" h="149">
                              <a:moveTo>
                                <a:pt x="0" y="100"/>
                              </a:moveTo>
                              <a:cubicBezTo>
                                <a:pt x="48" y="128"/>
                                <a:pt x="99" y="149"/>
                                <a:pt x="144" y="148"/>
                              </a:cubicBezTo>
                              <a:cubicBezTo>
                                <a:pt x="189" y="147"/>
                                <a:pt x="241" y="117"/>
                                <a:pt x="271" y="92"/>
                              </a:cubicBezTo>
                              <a:cubicBezTo>
                                <a:pt x="301" y="67"/>
                                <a:pt x="311" y="19"/>
                                <a:pt x="321" y="0"/>
                              </a:cubicBez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0513" name="Text Box 3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7" y="312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79999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2400" b="1" i="1">
                              <a:latin typeface="Times New Roman" pitchFamily="18" charset="0"/>
                              <a:ea typeface="楷体_GB2312" pitchFamily="49" charset="-122"/>
                            </a:rPr>
                            <a:t>θ</a:t>
                          </a:r>
                        </a:p>
                      </p:txBody>
                    </p:sp>
                    <p:grpSp>
                      <p:nvGrpSpPr>
                        <p:cNvPr id="20514" name="Group 34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2400000">
                          <a:off x="0" y="0"/>
                          <a:ext cx="141" cy="1368"/>
                          <a:chOff x="0" y="0"/>
                          <a:chExt cx="141" cy="1368"/>
                        </a:xfrm>
                      </p:grpSpPr>
                      <p:sp>
                        <p:nvSpPr>
                          <p:cNvPr id="20515" name="Line 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2" y="0"/>
                            <a:ext cx="0" cy="1272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0516" name="Oval 36"/>
                          <p:cNvSpPr>
                            <a:spLocks noChangeAspect="1" noChangeArrowheads="1"/>
                          </p:cNvSpPr>
                          <p:nvPr/>
                        </p:nvSpPr>
                        <p:spPr bwMode="auto">
                          <a:xfrm>
                            <a:off x="0" y="1227"/>
                            <a:ext cx="141" cy="141"/>
                          </a:xfrm>
                          <a:prstGeom prst="ellipse">
                            <a:avLst/>
                          </a:prstGeom>
                          <a:gradFill rotWithShape="1">
                            <a:gsLst>
                              <a:gs pos="0">
                                <a:srgbClr val="B2B2B2">
                                  <a:gamma/>
                                  <a:tint val="31765"/>
                                  <a:invGamma/>
                                </a:srgbClr>
                              </a:gs>
                              <a:gs pos="100000">
                                <a:srgbClr val="B2B2B2"/>
                              </a:gs>
                            </a:gsLst>
                            <a:path path="shape">
                              <a:fillToRect l="50000" t="50000" r="50000" b="50000"/>
                            </a:path>
                          </a:gradFill>
                          <a:ln w="9525">
                            <a:solidFill>
                              <a:srgbClr val="333333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20517" name="Text 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0" y="416"/>
                        <a:ext cx="288" cy="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7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2400" b="1" i="1">
                            <a:latin typeface="Times New Roman" pitchFamily="18" charset="0"/>
                            <a:ea typeface="楷体_GB2312" pitchFamily="49" charset="-122"/>
                          </a:rPr>
                          <a:t>l</a:t>
                        </a:r>
                      </a:p>
                    </p:txBody>
                  </p:sp>
                </p:grpSp>
              </p:grpSp>
            </p:grpSp>
          </p:grpSp>
        </p:grpSp>
        <p:grpSp>
          <p:nvGrpSpPr>
            <p:cNvPr id="20518" name="Group 38"/>
            <p:cNvGrpSpPr>
              <a:grpSpLocks/>
            </p:cNvGrpSpPr>
            <p:nvPr/>
          </p:nvGrpSpPr>
          <p:grpSpPr bwMode="auto">
            <a:xfrm rot="1200000">
              <a:off x="1112" y="1279"/>
              <a:ext cx="153" cy="1368"/>
              <a:chOff x="0" y="0"/>
              <a:chExt cx="141" cy="1368"/>
            </a:xfrm>
          </p:grpSpPr>
          <p:sp>
            <p:nvSpPr>
              <p:cNvPr id="20519" name="Line 39"/>
              <p:cNvSpPr>
                <a:spLocks noChangeShapeType="1"/>
              </p:cNvSpPr>
              <p:nvPr/>
            </p:nvSpPr>
            <p:spPr bwMode="auto">
              <a:xfrm>
                <a:off x="72" y="0"/>
                <a:ext cx="0" cy="1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0" name="Oval 40"/>
              <p:cNvSpPr>
                <a:spLocks noChangeAspect="1" noChangeArrowheads="1"/>
              </p:cNvSpPr>
              <p:nvPr/>
            </p:nvSpPr>
            <p:spPr bwMode="auto">
              <a:xfrm>
                <a:off x="0" y="1227"/>
                <a:ext cx="141" cy="141"/>
              </a:xfrm>
              <a:prstGeom prst="ellipse">
                <a:avLst/>
              </a:prstGeom>
              <a:gradFill rotWithShape="1">
                <a:gsLst>
                  <a:gs pos="0">
                    <a:srgbClr val="777777">
                      <a:gamma/>
                      <a:tint val="71765"/>
                      <a:invGamma/>
                    </a:srgbClr>
                  </a:gs>
                  <a:gs pos="100000">
                    <a:srgbClr val="77777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780" y="1649"/>
              <a:ext cx="736" cy="1750"/>
              <a:chOff x="0" y="0"/>
              <a:chExt cx="680" cy="1750"/>
            </a:xfrm>
          </p:grpSpPr>
          <p:grpSp>
            <p:nvGrpSpPr>
              <p:cNvPr id="20522" name="Group 42"/>
              <p:cNvGrpSpPr>
                <a:grpSpLocks/>
              </p:cNvGrpSpPr>
              <p:nvPr/>
            </p:nvGrpSpPr>
            <p:grpSpPr bwMode="auto">
              <a:xfrm>
                <a:off x="0" y="892"/>
                <a:ext cx="385" cy="858"/>
                <a:chOff x="0" y="0"/>
                <a:chExt cx="385" cy="858"/>
              </a:xfrm>
            </p:grpSpPr>
            <p:sp>
              <p:nvSpPr>
                <p:cNvPr id="2052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0" y="531"/>
                  <a:ext cx="385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800" b="1" i="1">
                      <a:solidFill>
                        <a:srgbClr val="FF0000"/>
                      </a:solidFill>
                      <a:latin typeface="Times New Roman" pitchFamily="18" charset="0"/>
                    </a:rPr>
                    <a:t>G</a:t>
                  </a:r>
                </a:p>
              </p:txBody>
            </p:sp>
            <p:sp>
              <p:nvSpPr>
                <p:cNvPr id="20524" name="Line 44"/>
                <p:cNvSpPr>
                  <a:spLocks noChangeShapeType="1"/>
                </p:cNvSpPr>
                <p:nvPr/>
              </p:nvSpPr>
              <p:spPr bwMode="auto">
                <a:xfrm>
                  <a:off x="161" y="0"/>
                  <a:ext cx="0" cy="57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25" name="Group 45"/>
              <p:cNvGrpSpPr>
                <a:grpSpLocks/>
              </p:cNvGrpSpPr>
              <p:nvPr/>
            </p:nvGrpSpPr>
            <p:grpSpPr bwMode="auto">
              <a:xfrm>
                <a:off x="160" y="0"/>
                <a:ext cx="520" cy="893"/>
                <a:chOff x="0" y="0"/>
                <a:chExt cx="520" cy="893"/>
              </a:xfrm>
            </p:grpSpPr>
            <p:sp>
              <p:nvSpPr>
                <p:cNvPr id="2052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88" y="0"/>
                  <a:ext cx="43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2800" b="1" i="1">
                      <a:solidFill>
                        <a:srgbClr val="FF0000"/>
                      </a:solidFill>
                      <a:latin typeface="Times New Roman" pitchFamily="18" charset="0"/>
                    </a:rPr>
                    <a:t>F</a:t>
                  </a:r>
                  <a:r>
                    <a:rPr lang="en-US" sz="2400" b="1" i="1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T</a:t>
                  </a:r>
                </a:p>
              </p:txBody>
            </p:sp>
            <p:sp>
              <p:nvSpPr>
                <p:cNvPr id="20527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0" y="279"/>
                  <a:ext cx="227" cy="61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arrow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0528" name="Group 48"/>
          <p:cNvGrpSpPr>
            <a:grpSpLocks/>
          </p:cNvGrpSpPr>
          <p:nvPr/>
        </p:nvGrpSpPr>
        <p:grpSpPr bwMode="auto">
          <a:xfrm>
            <a:off x="200025" y="4724400"/>
            <a:ext cx="8639175" cy="1316038"/>
            <a:chOff x="0" y="0"/>
            <a:chExt cx="5488" cy="829"/>
          </a:xfrm>
        </p:grpSpPr>
        <p:sp>
          <p:nvSpPr>
            <p:cNvPr id="20529" name="AutoShape 49"/>
            <p:cNvSpPr>
              <a:spLocks noChangeArrowheads="1"/>
            </p:cNvSpPr>
            <p:nvPr/>
          </p:nvSpPr>
          <p:spPr bwMode="auto">
            <a:xfrm>
              <a:off x="0" y="0"/>
              <a:ext cx="861" cy="408"/>
            </a:xfrm>
            <a:prstGeom prst="wedgeRoundRectCallout">
              <a:avLst>
                <a:gd name="adj1" fmla="val 74620"/>
                <a:gd name="adj2" fmla="val 96569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小结</a:t>
              </a:r>
              <a:endParaRPr lang="zh-CN" altLang="en-US" sz="2800" b="1">
                <a:solidFill>
                  <a:srgbClr val="FF0000"/>
                </a:solidFill>
                <a:latin typeface="华文中宋" pitchFamily="2" charset="-122"/>
                <a:ea typeface="黑体" pitchFamily="2" charset="-122"/>
              </a:endParaRPr>
            </a:p>
          </p:txBody>
        </p:sp>
        <p:sp>
          <p:nvSpPr>
            <p:cNvPr id="20530" name="Text Box 50"/>
            <p:cNvSpPr txBox="1">
              <a:spLocks noChangeArrowheads="1"/>
            </p:cNvSpPr>
            <p:nvPr/>
          </p:nvSpPr>
          <p:spPr bwMode="auto">
            <a:xfrm>
              <a:off x="997" y="45"/>
              <a:ext cx="4491" cy="784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       </a:t>
              </a:r>
              <a:r>
                <a:rPr lang="zh-CN" altLang="en-US" sz="2800" b="1">
                  <a:latin typeface="Times New Roman" pitchFamily="18" charset="0"/>
                  <a:ea typeface="黑体" pitchFamily="2" charset="-122"/>
                </a:rPr>
                <a:t>应用机械能守恒定律解题，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只需</a:t>
              </a:r>
              <a:r>
                <a:rPr lang="zh-CN" altLang="en-US" sz="2800" b="1">
                  <a:latin typeface="Times New Roman" pitchFamily="18" charset="0"/>
                  <a:ea typeface="黑体" pitchFamily="2" charset="-122"/>
                </a:rPr>
                <a:t>考虑过程的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初、末状态</a:t>
              </a:r>
              <a:r>
                <a:rPr lang="zh-CN" altLang="en-US" sz="2800" b="1">
                  <a:latin typeface="Times New Roman" pitchFamily="18" charset="0"/>
                  <a:ea typeface="黑体" pitchFamily="2" charset="-122"/>
                </a:rPr>
                <a:t>，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不必</a:t>
              </a:r>
              <a:r>
                <a:rPr lang="zh-CN" altLang="en-US" sz="2800" b="1">
                  <a:latin typeface="Times New Roman" pitchFamily="18" charset="0"/>
                  <a:ea typeface="黑体" pitchFamily="2" charset="-122"/>
                </a:rPr>
                <a:t>考虑两个状态间过程的细节，这是它的优点。</a:t>
              </a:r>
              <a:endParaRPr lang="zh-CN" altLang="en-US" sz="2800" b="1" baseline="-25000">
                <a:latin typeface="Times New Roman" pitchFamily="18" charset="0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3" grpId="0"/>
      <p:bldP spid="2048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Rot="1" noChangeArrowheads="1"/>
          </p:cNvSpPr>
          <p:nvPr/>
        </p:nvSpPr>
        <p:spPr bwMode="auto">
          <a:xfrm>
            <a:off x="152400" y="76200"/>
            <a:ext cx="8991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4000">
                <a:solidFill>
                  <a:srgbClr val="FF0000"/>
                </a:solidFill>
                <a:ea typeface="黑体" pitchFamily="2" charset="-122"/>
              </a:rPr>
              <a:t>小结：应用机械能守恒定律的解题步骤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19200" y="868363"/>
            <a:ext cx="662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黑体" pitchFamily="2" charset="-122"/>
                <a:ea typeface="黑体" pitchFamily="2" charset="-122"/>
              </a:rPr>
              <a:t>(1)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确定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研究对象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219200" y="1557338"/>
            <a:ext cx="689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对研究对象进行正确的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受力分析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219200" y="2349500"/>
            <a:ext cx="6629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黑体" pitchFamily="2" charset="-122"/>
                <a:ea typeface="黑体" pitchFamily="2" charset="-122"/>
              </a:rPr>
              <a:t>(3)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判定各个力是否做功，并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分析是否符合机械能守恒的条件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295400" y="3573463"/>
            <a:ext cx="6629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黑体" pitchFamily="2" charset="-122"/>
                <a:ea typeface="黑体" pitchFamily="2" charset="-122"/>
              </a:rPr>
              <a:t>(4)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视解题方便选取零势能参考平面，并确定研究对象在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始、末状态时的机械能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314450" y="4876800"/>
            <a:ext cx="7378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黑体" pitchFamily="2" charset="-122"/>
                <a:ea typeface="黑体" pitchFamily="2" charset="-122"/>
              </a:rPr>
              <a:t>(5)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根据机械能守恒定律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列出方程，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或再辅之以其他方程，进行求解。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/>
      <p:bldP spid="21508" grpId="0"/>
      <p:bldP spid="21509" grpId="0"/>
      <p:bldP spid="21510" grpId="0"/>
      <p:bldP spid="215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243388" y="333375"/>
            <a:ext cx="4449762" cy="6007100"/>
          </a:xfrm>
          <a:prstGeom prst="rect">
            <a:avLst/>
          </a:prstGeom>
          <a:solidFill>
            <a:schemeClr val="tx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endParaRPr lang="en-US" altLang="zh-CN" sz="32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5000"/>
              </a:lnSpc>
            </a:pPr>
            <a:endParaRPr lang="en-US" altLang="zh-CN" sz="32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5000"/>
              </a:lnSpc>
            </a:pPr>
            <a:endParaRPr lang="en-US" altLang="zh-CN" sz="32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5000"/>
              </a:lnSpc>
            </a:pPr>
            <a:endParaRPr lang="en-US" altLang="zh-CN" sz="32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5000"/>
              </a:lnSpc>
            </a:pPr>
            <a:endParaRPr lang="en-US" altLang="zh-CN" sz="32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5000"/>
              </a:lnSpc>
            </a:pPr>
            <a:endParaRPr lang="en-US" altLang="zh-CN" sz="32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5000"/>
              </a:lnSpc>
            </a:pPr>
            <a:endParaRPr lang="en-US" altLang="zh-CN" sz="32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5000"/>
              </a:lnSpc>
            </a:pPr>
            <a:endParaRPr lang="en-US" altLang="zh-CN" sz="32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5000"/>
              </a:lnSpc>
            </a:pPr>
            <a:endParaRPr lang="en-US" altLang="zh-CN" sz="32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125" name="Picture 5" descr="guosh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3" y="555625"/>
            <a:ext cx="4143375" cy="57626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172200" y="628650"/>
            <a:ext cx="2308225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翻滚过山车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33400" y="1093788"/>
            <a:ext cx="3255963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          </a:t>
            </a:r>
            <a:r>
              <a:rPr lang="zh-CN" altLang="en-US" sz="2800" b="1">
                <a:ea typeface="黑体" pitchFamily="2" charset="-122"/>
              </a:rPr>
              <a:t>如图是迪斯尼乐园的过山车情景，请问：“一辆滑车在下滑过程中，既然没有什么动力，为什么每次总能如此准确的完成一连串有惊无险的动作呢？”</a:t>
            </a:r>
          </a:p>
        </p:txBody>
      </p:sp>
      <p:sp>
        <p:nvSpPr>
          <p:cNvPr id="5128" name="Rectangle 8"/>
          <p:cNvSpPr>
            <a:spLocks noRot="1" noChangeArrowheads="1"/>
          </p:cNvSpPr>
          <p:nvPr/>
        </p:nvSpPr>
        <p:spPr bwMode="auto">
          <a:xfrm>
            <a:off x="304800" y="304800"/>
            <a:ext cx="320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zh-CN" altLang="en-US" sz="3600" b="1">
                <a:solidFill>
                  <a:srgbClr val="FF0000"/>
                </a:solidFill>
                <a:ea typeface="黑体" pitchFamily="2" charset="-122"/>
              </a:rPr>
              <a:t>观察与思考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02150" y="2916238"/>
            <a:ext cx="197485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重力势能</a:t>
            </a:r>
            <a:r>
              <a:rPr 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:</a:t>
            </a:r>
            <a:endParaRPr lang="en-US" sz="3200" b="1" i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495800" y="3830638"/>
            <a:ext cx="198120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弹性势能</a:t>
            </a:r>
            <a:endParaRPr lang="en-US" sz="3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3875088" y="3284538"/>
            <a:ext cx="627062" cy="936625"/>
            <a:chOff x="0" y="0"/>
            <a:chExt cx="453" cy="1152"/>
          </a:xfrm>
        </p:grpSpPr>
        <p:cxnSp>
          <p:nvCxnSpPr>
            <p:cNvPr id="6149" name="AutoShape 5"/>
            <p:cNvCxnSpPr>
              <a:cxnSpLocks noChangeShapeType="1"/>
              <a:stCxn id="6152" idx="3"/>
              <a:endCxn id="6146" idx="1"/>
            </p:cNvCxnSpPr>
            <p:nvPr/>
          </p:nvCxnSpPr>
          <p:spPr bwMode="auto">
            <a:xfrm flipV="1">
              <a:off x="0" y="0"/>
              <a:ext cx="453" cy="624"/>
            </a:xfrm>
            <a:prstGeom prst="bentConnector3">
              <a:avLst>
                <a:gd name="adj1" fmla="val 49889"/>
              </a:avLst>
            </a:prstGeom>
            <a:noFill/>
            <a:ln w="38100">
              <a:solidFill>
                <a:srgbClr val="FF3305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0" name="AutoShape 6"/>
            <p:cNvCxnSpPr>
              <a:cxnSpLocks noChangeShapeType="1"/>
              <a:stCxn id="6152" idx="3"/>
              <a:endCxn id="6147" idx="1"/>
            </p:cNvCxnSpPr>
            <p:nvPr/>
          </p:nvCxnSpPr>
          <p:spPr bwMode="auto">
            <a:xfrm>
              <a:off x="0" y="624"/>
              <a:ext cx="453" cy="528"/>
            </a:xfrm>
            <a:prstGeom prst="bentConnector3">
              <a:avLst>
                <a:gd name="adj1" fmla="val 49889"/>
              </a:avLst>
            </a:prstGeom>
            <a:noFill/>
            <a:ln w="38100">
              <a:solidFill>
                <a:srgbClr val="FF3305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246313" y="1052513"/>
            <a:ext cx="1487487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动能：</a:t>
            </a:r>
            <a:endParaRPr lang="en-US" sz="3200" b="1" i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2312988" y="3789363"/>
            <a:ext cx="1719262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势能</a:t>
            </a:r>
            <a:r>
              <a:rPr lang="en-US" sz="4000" b="1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sz="4000" b="1" i="1" baseline="-25000">
                <a:solidFill>
                  <a:srgbClr val="0000FF"/>
                </a:solidFill>
                <a:latin typeface="Times New Roman" pitchFamily="18" charset="0"/>
              </a:rPr>
              <a:t>p</a:t>
            </a:r>
          </a:p>
        </p:txBody>
      </p:sp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1612900" y="1339850"/>
            <a:ext cx="700088" cy="2952750"/>
            <a:chOff x="0" y="0"/>
            <a:chExt cx="477" cy="2087"/>
          </a:xfrm>
        </p:grpSpPr>
        <p:cxnSp>
          <p:nvCxnSpPr>
            <p:cNvPr id="6154" name="AutoShape 10"/>
            <p:cNvCxnSpPr>
              <a:cxnSpLocks noChangeShapeType="1"/>
            </p:cNvCxnSpPr>
            <p:nvPr/>
          </p:nvCxnSpPr>
          <p:spPr bwMode="auto">
            <a:xfrm rot="16200000">
              <a:off x="-114" y="111"/>
              <a:ext cx="672" cy="443"/>
            </a:xfrm>
            <a:prstGeom prst="bentConnector2">
              <a:avLst/>
            </a:prstGeom>
            <a:noFill/>
            <a:ln w="57150">
              <a:solidFill>
                <a:srgbClr val="FF3305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5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-56" y="1550"/>
              <a:ext cx="624" cy="443"/>
            </a:xfrm>
            <a:prstGeom prst="bentConnector2">
              <a:avLst/>
            </a:prstGeom>
            <a:noFill/>
            <a:ln w="57150">
              <a:solidFill>
                <a:srgbClr val="FF3305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844550" y="2366963"/>
            <a:ext cx="2265363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机械能</a:t>
            </a:r>
            <a:r>
              <a:rPr lang="en-US" sz="4000" b="1" i="1">
                <a:solidFill>
                  <a:srgbClr val="0000FF"/>
                </a:solidFill>
                <a:latin typeface="Times New Roman" pitchFamily="18" charset="0"/>
              </a:rPr>
              <a:t>E=E</a:t>
            </a:r>
            <a:r>
              <a:rPr lang="en-US" sz="4000" b="1" i="1" baseline="-2500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en-US" sz="4000" b="1" i="1">
                <a:solidFill>
                  <a:srgbClr val="0000FF"/>
                </a:solidFill>
                <a:latin typeface="Times New Roman" pitchFamily="18" charset="0"/>
              </a:rPr>
              <a:t>+E</a:t>
            </a:r>
            <a:r>
              <a:rPr lang="en-US" sz="4000" b="1" i="1" baseline="-25000">
                <a:solidFill>
                  <a:srgbClr val="0000FF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6157" name="Rectangle 13"/>
          <p:cNvSpPr>
            <a:spLocks noRot="1" noChangeArrowheads="1"/>
          </p:cNvSpPr>
          <p:nvPr/>
        </p:nvSpPr>
        <p:spPr bwMode="auto">
          <a:xfrm>
            <a:off x="304800" y="304800"/>
            <a:ext cx="419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zh-CN" altLang="en-US" sz="3600" b="1">
                <a:solidFill>
                  <a:srgbClr val="FF0000"/>
                </a:solidFill>
                <a:ea typeface="黑体" pitchFamily="2" charset="-122"/>
              </a:rPr>
              <a:t>知识回顾与复习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109913" y="1773238"/>
            <a:ext cx="5805487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物体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由于运动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而具有的能叫做动能</a:t>
            </a:r>
            <a:r>
              <a:rPr lang="zh-CN" altLang="en-US" sz="3200" i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905250" y="990600"/>
            <a:ext cx="219075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sz="4000" b="1" i="1" baseline="-2500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en-US" sz="4000" b="1" i="1">
                <a:solidFill>
                  <a:srgbClr val="0000FF"/>
                </a:solidFill>
                <a:latin typeface="Times New Roman" pitchFamily="18" charset="0"/>
              </a:rPr>
              <a:t>=mv</a:t>
            </a:r>
            <a:r>
              <a:rPr lang="en-US" sz="4000" b="1" i="1" baseline="30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sz="4000" b="1" i="1">
                <a:solidFill>
                  <a:srgbClr val="0000FF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685800" y="4668838"/>
            <a:ext cx="777875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黑体" pitchFamily="2" charset="-122"/>
                <a:ea typeface="黑体" pitchFamily="2" charset="-122"/>
              </a:rPr>
              <a:t>相互作用的物体凭借其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位置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而具有的能叫做势能</a:t>
            </a:r>
            <a:r>
              <a:rPr lang="zh-CN" altLang="en-US" sz="3200" i="1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6696075" y="2794000"/>
            <a:ext cx="20669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 i="1">
                <a:latin typeface="Times New Roman" pitchFamily="18" charset="0"/>
              </a:rPr>
              <a:t>E</a:t>
            </a:r>
            <a:r>
              <a:rPr lang="en-US" sz="4000" b="1" i="1" baseline="-25000">
                <a:latin typeface="Times New Roman" pitchFamily="18" charset="0"/>
              </a:rPr>
              <a:t>p</a:t>
            </a:r>
            <a:r>
              <a:rPr lang="en-US" sz="4000" b="1" i="1">
                <a:latin typeface="Times New Roman" pitchFamily="18" charset="0"/>
              </a:rPr>
              <a:t>=mgh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 autoUpdateAnimBg="0"/>
      <p:bldP spid="6147" grpId="0" animBg="1" autoUpdateAnimBg="0"/>
      <p:bldP spid="6151" grpId="0" animBg="1"/>
      <p:bldP spid="6152" grpId="0" animBg="1" autoUpdateAnimBg="0"/>
      <p:bldP spid="6156" grpId="0" animBg="1" autoUpdateAnimBg="0"/>
      <p:bldP spid="6157" grpId="0"/>
      <p:bldP spid="6158" grpId="0" animBg="1"/>
      <p:bldP spid="6159" grpId="0" animBg="1"/>
      <p:bldP spid="6160" grpId="0" animBg="1"/>
      <p:bldP spid="616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Rot="1" noChangeArrowheads="1"/>
          </p:cNvSpPr>
          <p:nvPr/>
        </p:nvSpPr>
        <p:spPr bwMode="auto">
          <a:xfrm>
            <a:off x="2209800" y="304800"/>
            <a:ext cx="464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zh-CN" altLang="en-US" sz="3600" b="1">
                <a:solidFill>
                  <a:srgbClr val="FF0000"/>
                </a:solidFill>
                <a:ea typeface="黑体" pitchFamily="2" charset="-122"/>
              </a:rPr>
              <a:t>一、</a:t>
            </a:r>
            <a:r>
              <a:rPr lang="en-US" sz="3600" b="1">
                <a:solidFill>
                  <a:srgbClr val="FF0000"/>
                </a:solidFill>
                <a:ea typeface="黑体" pitchFamily="2" charset="-122"/>
              </a:rPr>
              <a:t>机械能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66800" y="1531938"/>
            <a:ext cx="6980238" cy="18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3600" b="1">
                <a:ea typeface="黑体" pitchFamily="2" charset="-122"/>
              </a:rPr>
              <a:t>      </a:t>
            </a:r>
            <a:r>
              <a:rPr lang="zh-CN" altLang="en-US" sz="3600" b="1">
                <a:ea typeface="黑体" pitchFamily="2" charset="-122"/>
              </a:rPr>
              <a:t>物体在某状态时的</a:t>
            </a:r>
            <a:r>
              <a:rPr lang="zh-CN" altLang="en-US" sz="3600" b="1">
                <a:solidFill>
                  <a:srgbClr val="FF3305"/>
                </a:solidFill>
                <a:ea typeface="黑体" pitchFamily="2" charset="-122"/>
              </a:rPr>
              <a:t>动</a:t>
            </a:r>
            <a:r>
              <a:rPr lang="zh-CN" altLang="en-US" sz="3600" b="1">
                <a:ea typeface="黑体" pitchFamily="2" charset="-122"/>
              </a:rPr>
              <a:t>能、</a:t>
            </a:r>
            <a:r>
              <a:rPr lang="zh-CN" altLang="en-US" sz="3600" b="1">
                <a:solidFill>
                  <a:srgbClr val="FF3305"/>
                </a:solidFill>
                <a:ea typeface="黑体" pitchFamily="2" charset="-122"/>
              </a:rPr>
              <a:t>重</a:t>
            </a:r>
            <a:r>
              <a:rPr lang="zh-CN" altLang="en-US" sz="3600" b="1">
                <a:ea typeface="黑体" pitchFamily="2" charset="-122"/>
              </a:rPr>
              <a:t>力势能和</a:t>
            </a:r>
            <a:r>
              <a:rPr lang="zh-CN" altLang="en-US" sz="3600" b="1">
                <a:solidFill>
                  <a:srgbClr val="FF3305"/>
                </a:solidFill>
                <a:ea typeface="黑体" pitchFamily="2" charset="-122"/>
              </a:rPr>
              <a:t>弹</a:t>
            </a:r>
            <a:r>
              <a:rPr lang="zh-CN" altLang="en-US" sz="3600" b="1">
                <a:ea typeface="黑体" pitchFamily="2" charset="-122"/>
              </a:rPr>
              <a:t>性势能的</a:t>
            </a:r>
            <a:r>
              <a:rPr lang="zh-CN" altLang="en-US" sz="3600" b="1">
                <a:solidFill>
                  <a:srgbClr val="FF3305"/>
                </a:solidFill>
                <a:ea typeface="黑体" pitchFamily="2" charset="-122"/>
              </a:rPr>
              <a:t>总和</a:t>
            </a:r>
            <a:r>
              <a:rPr lang="zh-CN" altLang="en-US" sz="3600" b="1">
                <a:ea typeface="黑体" pitchFamily="2" charset="-122"/>
              </a:rPr>
              <a:t>叫做物体的机械能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10337_bz_ske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1"/>
          <a:stretch>
            <a:fillRect/>
          </a:stretch>
        </p:blipFill>
        <p:spPr bwMode="auto">
          <a:xfrm>
            <a:off x="457200" y="868363"/>
            <a:ext cx="3798888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768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8750"/>
            <a:ext cx="4914900" cy="654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328738" y="4205288"/>
            <a:ext cx="1316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04800" y="4419600"/>
            <a:ext cx="38544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通过重力或弹力做功，</a:t>
            </a:r>
          </a:p>
          <a:p>
            <a:r>
              <a:rPr lang="zh-CN" altLang="en-US" sz="2800" b="1">
                <a:ea typeface="黑体" pitchFamily="2" charset="-122"/>
              </a:rPr>
              <a:t>机械能可以从一种形式</a:t>
            </a:r>
          </a:p>
          <a:p>
            <a:r>
              <a:rPr lang="zh-CN" altLang="en-US" sz="2800" b="1">
                <a:ea typeface="黑体" pitchFamily="2" charset="-122"/>
              </a:rPr>
              <a:t>转化成另一种形式。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28600" y="5835650"/>
            <a:ext cx="419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动能与势能的相互转化是否存在某种定量的关系？</a:t>
            </a:r>
          </a:p>
        </p:txBody>
      </p:sp>
      <p:sp>
        <p:nvSpPr>
          <p:cNvPr id="8194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655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>
                <a:solidFill>
                  <a:srgbClr val="FF0000"/>
                </a:solidFill>
                <a:ea typeface="黑体" pitchFamily="2" charset="-122"/>
              </a:rPr>
              <a:t>观察动能与势能的相互转化</a:t>
            </a:r>
            <a:endParaRPr lang="en-US" sz="3200">
              <a:solidFill>
                <a:srgbClr val="FF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ldLvl="0" autoUpdateAnimBg="0"/>
      <p:bldP spid="8198" grpId="1" bldLvl="0" autoUpdateAnimBg="0"/>
      <p:bldP spid="8199" grpId="0" bldLvl="0" autoUpdateAnimBg="0"/>
      <p:bldP spid="8199" grpId="1" bldLvl="0" autoUpdateAnimBg="0"/>
      <p:bldP spid="81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Rot="1" noChangeArrowheads="1"/>
          </p:cNvSpPr>
          <p:nvPr/>
        </p:nvSpPr>
        <p:spPr bwMode="auto">
          <a:xfrm>
            <a:off x="1219200" y="76200"/>
            <a:ext cx="6324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zh-CN" altLang="en-US" sz="3600" b="1">
                <a:solidFill>
                  <a:srgbClr val="FF0000"/>
                </a:solidFill>
                <a:ea typeface="黑体" pitchFamily="2" charset="-122"/>
              </a:rPr>
              <a:t>探寻动能与势能转化规律</a:t>
            </a:r>
          </a:p>
        </p:txBody>
      </p:sp>
      <p:pic>
        <p:nvPicPr>
          <p:cNvPr id="9219" name="Picture 3" descr="自由落体机械能守恒"/>
          <p:cNvPicPr>
            <a:picLocks noChangeAspect="1" noChangeArrowheads="1"/>
          </p:cNvPicPr>
          <p:nvPr/>
        </p:nvPicPr>
        <p:blipFill>
          <a:blip r:embed="rId4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4063"/>
            <a:ext cx="2127250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4800" y="4298950"/>
            <a:ext cx="8570913" cy="23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800" b="1"/>
              <a:t>     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如图，一个质量为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m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的小球自由下落或做斜抛运动或竖直上抛，经过某高度为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h</a:t>
            </a:r>
            <a:r>
              <a:rPr lang="zh-CN" altLang="en-US" sz="2800" b="1" baseline="-25000">
                <a:latin typeface="黑体" pitchFamily="2" charset="-122"/>
                <a:ea typeface="黑体" pitchFamily="2" charset="-122"/>
              </a:rPr>
              <a:t>１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点时速度为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v</a:t>
            </a:r>
            <a:r>
              <a:rPr lang="zh-CN" altLang="en-US" sz="2800" b="1" baseline="-25000">
                <a:latin typeface="黑体" pitchFamily="2" charset="-122"/>
                <a:ea typeface="黑体" pitchFamily="2" charset="-122"/>
              </a:rPr>
              <a:t>１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，经过某高度为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h</a:t>
            </a:r>
            <a:r>
              <a:rPr lang="en-US" altLang="zh-CN" sz="2800" b="1" baseline="-250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点时速度为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v</a:t>
            </a:r>
            <a:r>
              <a:rPr lang="en-US" altLang="zh-CN" sz="2800" b="1" baseline="-250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，试写出小球在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点时的机械能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E</a:t>
            </a:r>
            <a:r>
              <a:rPr lang="en-US" altLang="zh-CN" sz="2800" b="1" baseline="-2500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和在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点时的机械能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E</a:t>
            </a:r>
            <a:r>
              <a:rPr lang="en-US" altLang="zh-CN" sz="2800" b="1" baseline="-25000"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，并找出小球在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 b="1" i="1">
                <a:latin typeface="Times New Roman" pitchFamily="18" charset="0"/>
                <a:ea typeface="黑体" pitchFamily="2" charset="-122"/>
              </a:rPr>
              <a:t>、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时所具有的机械能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E</a:t>
            </a:r>
            <a:r>
              <a:rPr lang="en-US" altLang="zh-CN" sz="2800" b="1" baseline="-2500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 b="1" i="1">
                <a:latin typeface="Times New Roman" pitchFamily="18" charset="0"/>
                <a:ea typeface="黑体" pitchFamily="2" charset="-122"/>
              </a:rPr>
              <a:t>、</a:t>
            </a:r>
            <a:r>
              <a:rPr lang="en-US" altLang="zh-CN" sz="2800" b="1" i="1">
                <a:latin typeface="Times New Roman" pitchFamily="18" charset="0"/>
                <a:ea typeface="黑体" pitchFamily="2" charset="-122"/>
              </a:rPr>
              <a:t>E</a:t>
            </a:r>
            <a:r>
              <a:rPr lang="en-US" altLang="zh-CN" sz="2800" b="1" baseline="-25000"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之间的数量关系。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ph/>
          </p:nvPr>
        </p:nvGraphicFramePr>
        <p:xfrm>
          <a:off x="3260725" y="1011238"/>
          <a:ext cx="2817813" cy="295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r:id="rId5" imgW="1390844" imgH="1085714" progId="">
                  <p:embed/>
                </p:oleObj>
              </mc:Choice>
              <mc:Fallback>
                <p:oleObj r:id="rId5" imgW="1390844" imgH="1085714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1011238"/>
                        <a:ext cx="2817813" cy="295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6367463" y="939800"/>
            <a:ext cx="1852612" cy="3022600"/>
            <a:chOff x="4345" y="391"/>
            <a:chExt cx="1265" cy="1814"/>
          </a:xfrm>
        </p:grpSpPr>
        <p:graphicFrame>
          <p:nvGraphicFramePr>
            <p:cNvPr id="9223" name="Object 7"/>
            <p:cNvGraphicFramePr>
              <a:graphicFrameLocks noChangeAspect="1"/>
            </p:cNvGraphicFramePr>
            <p:nvPr/>
          </p:nvGraphicFramePr>
          <p:xfrm>
            <a:off x="4345" y="391"/>
            <a:ext cx="1265" cy="18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" r:id="rId7" imgW="1653120" imgH="4206960" progId="Word.Picture.8">
                    <p:embed/>
                  </p:oleObj>
                </mc:Choice>
                <mc:Fallback>
                  <p:oleObj r:id="rId7" imgW="1653120" imgH="4206960" progId="Word.Picture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5" y="391"/>
                          <a:ext cx="1265" cy="18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24" name="Group 8"/>
            <p:cNvGrpSpPr>
              <a:grpSpLocks/>
            </p:cNvGrpSpPr>
            <p:nvPr/>
          </p:nvGrpSpPr>
          <p:grpSpPr bwMode="auto">
            <a:xfrm>
              <a:off x="5117" y="884"/>
              <a:ext cx="493" cy="1207"/>
              <a:chOff x="0" y="0"/>
              <a:chExt cx="493" cy="1147"/>
            </a:xfrm>
          </p:grpSpPr>
          <p:grpSp>
            <p:nvGrpSpPr>
              <p:cNvPr id="9225" name="Group 9"/>
              <p:cNvGrpSpPr>
                <a:grpSpLocks/>
              </p:cNvGrpSpPr>
              <p:nvPr/>
            </p:nvGrpSpPr>
            <p:grpSpPr bwMode="auto">
              <a:xfrm>
                <a:off x="294" y="0"/>
                <a:ext cx="199" cy="1147"/>
                <a:chOff x="0" y="0"/>
                <a:chExt cx="199" cy="1147"/>
              </a:xfrm>
            </p:grpSpPr>
            <p:sp>
              <p:nvSpPr>
                <p:cNvPr id="9226" name="Line 10"/>
                <p:cNvSpPr>
                  <a:spLocks noChangeShapeType="1"/>
                </p:cNvSpPr>
                <p:nvPr/>
              </p:nvSpPr>
              <p:spPr bwMode="auto">
                <a:xfrm rot="5400000">
                  <a:off x="-171" y="930"/>
                  <a:ext cx="43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7" name="Line 11"/>
                <p:cNvSpPr>
                  <a:spLocks noChangeShapeType="1"/>
                </p:cNvSpPr>
                <p:nvPr/>
              </p:nvSpPr>
              <p:spPr bwMode="auto">
                <a:xfrm rot="5400000">
                  <a:off x="-206" y="252"/>
                  <a:ext cx="50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arrow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0" y="475"/>
                  <a:ext cx="199" cy="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>
                          <a:alpha val="79999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楷体_GB2312" pitchFamily="49" charset="-122"/>
                    </a:rPr>
                    <a:t>h</a:t>
                  </a:r>
                  <a:r>
                    <a:rPr lang="en-US" altLang="zh-CN" sz="2000" b="1" i="1" baseline="-2500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楷体_GB2312" pitchFamily="49" charset="-122"/>
                    </a:rPr>
                    <a:t>2</a:t>
                  </a:r>
                </a:p>
              </p:txBody>
            </p:sp>
          </p:grpSp>
          <p:grpSp>
            <p:nvGrpSpPr>
              <p:cNvPr id="9229" name="Group 13"/>
              <p:cNvGrpSpPr>
                <a:grpSpLocks/>
              </p:cNvGrpSpPr>
              <p:nvPr/>
            </p:nvGrpSpPr>
            <p:grpSpPr bwMode="auto">
              <a:xfrm>
                <a:off x="67" y="584"/>
                <a:ext cx="182" cy="542"/>
                <a:chOff x="0" y="0"/>
                <a:chExt cx="182" cy="542"/>
              </a:xfrm>
            </p:grpSpPr>
            <p:sp>
              <p:nvSpPr>
                <p:cNvPr id="9230" name="Line 14"/>
                <p:cNvSpPr>
                  <a:spLocks noChangeShapeType="1"/>
                </p:cNvSpPr>
                <p:nvPr/>
              </p:nvSpPr>
              <p:spPr bwMode="auto">
                <a:xfrm rot="5400000">
                  <a:off x="-12" y="455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31" name="Line 15"/>
                <p:cNvSpPr>
                  <a:spLocks noChangeShapeType="1"/>
                </p:cNvSpPr>
                <p:nvPr/>
              </p:nvSpPr>
              <p:spPr bwMode="auto">
                <a:xfrm rot="5400000">
                  <a:off x="-12" y="87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arrow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3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0" y="142"/>
                  <a:ext cx="182" cy="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>
                          <a:alpha val="79999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楷体_GB2312" pitchFamily="49" charset="-122"/>
                    </a:rPr>
                    <a:t>h</a:t>
                  </a:r>
                  <a:r>
                    <a:rPr lang="en-US" altLang="zh-CN" sz="2000" b="1" i="1" baseline="-2500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楷体_GB2312" pitchFamily="49" charset="-122"/>
                    </a:rPr>
                    <a:t>1</a:t>
                  </a:r>
                </a:p>
              </p:txBody>
            </p:sp>
          </p:grpSp>
          <p:sp>
            <p:nvSpPr>
              <p:cNvPr id="9233" name="Line 17"/>
              <p:cNvSpPr>
                <a:spLocks noChangeShapeType="1"/>
              </p:cNvSpPr>
              <p:nvPr/>
            </p:nvSpPr>
            <p:spPr bwMode="auto">
              <a:xfrm>
                <a:off x="22" y="0"/>
                <a:ext cx="45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0" y="582"/>
                <a:ext cx="27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2446338" y="635000"/>
            <a:ext cx="1397000" cy="3556000"/>
            <a:chOff x="0" y="0"/>
            <a:chExt cx="880" cy="2240"/>
          </a:xfrm>
        </p:grpSpPr>
        <p:grpSp>
          <p:nvGrpSpPr>
            <p:cNvPr id="10243" name="Group 3"/>
            <p:cNvGrpSpPr>
              <a:grpSpLocks/>
            </p:cNvGrpSpPr>
            <p:nvPr/>
          </p:nvGrpSpPr>
          <p:grpSpPr bwMode="auto">
            <a:xfrm>
              <a:off x="0" y="0"/>
              <a:ext cx="880" cy="2240"/>
              <a:chOff x="0" y="0"/>
              <a:chExt cx="1488" cy="2768"/>
            </a:xfrm>
          </p:grpSpPr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88" cy="2448"/>
              </a:xfrm>
              <a:prstGeom prst="rect">
                <a:avLst/>
              </a:prstGeom>
              <a:solidFill>
                <a:srgbClr val="FFFFFF">
                  <a:alpha val="79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0" y="2400"/>
                <a:ext cx="1486" cy="368"/>
              </a:xfrm>
              <a:prstGeom prst="rect">
                <a:avLst/>
              </a:prstGeom>
              <a:gradFill rotWithShape="1">
                <a:gsLst>
                  <a:gs pos="0">
                    <a:srgbClr val="663012"/>
                  </a:gs>
                  <a:gs pos="30000">
                    <a:srgbClr val="A65528"/>
                  </a:gs>
                  <a:gs pos="70000">
                    <a:srgbClr val="D49E6C"/>
                  </a:gs>
                  <a:gs pos="100000">
                    <a:srgbClr val="D6B19C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>
              <a:off x="377" y="88"/>
              <a:ext cx="0" cy="18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47" name="Group 7"/>
            <p:cNvGrpSpPr>
              <a:grpSpLocks/>
            </p:cNvGrpSpPr>
            <p:nvPr/>
          </p:nvGrpSpPr>
          <p:grpSpPr bwMode="auto">
            <a:xfrm>
              <a:off x="16" y="80"/>
              <a:ext cx="446" cy="288"/>
              <a:chOff x="0" y="0"/>
              <a:chExt cx="446" cy="288"/>
            </a:xfrm>
          </p:grpSpPr>
          <p:grpSp>
            <p:nvGrpSpPr>
              <p:cNvPr id="10248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446" cy="288"/>
                <a:chOff x="0" y="0"/>
                <a:chExt cx="446" cy="288"/>
              </a:xfrm>
            </p:grpSpPr>
            <p:sp>
              <p:nvSpPr>
                <p:cNvPr id="10249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271" y="56"/>
                  <a:ext cx="175" cy="17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gamma/>
                        <a:tint val="31765"/>
                        <a:invGamma/>
                      </a:schemeClr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5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7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 b="1" i="1">
                      <a:latin typeface="Times New Roman" pitchFamily="18" charset="0"/>
                      <a:ea typeface="楷体_GB2312" pitchFamily="49" charset="-122"/>
                    </a:rPr>
                    <a:t>O</a:t>
                  </a:r>
                </a:p>
              </p:txBody>
            </p:sp>
          </p:grpSp>
          <p:sp>
            <p:nvSpPr>
              <p:cNvPr id="10251" name="Oval 11"/>
              <p:cNvSpPr>
                <a:spLocks noChangeAspect="1" noChangeArrowheads="1"/>
              </p:cNvSpPr>
              <p:nvPr/>
            </p:nvSpPr>
            <p:spPr bwMode="auto">
              <a:xfrm>
                <a:off x="271" y="56"/>
                <a:ext cx="175" cy="17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1765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52" name="Rectangle 12"/>
          <p:cNvSpPr>
            <a:spLocks noRot="1" noChangeArrowheads="1"/>
          </p:cNvSpPr>
          <p:nvPr/>
        </p:nvSpPr>
        <p:spPr bwMode="auto">
          <a:xfrm>
            <a:off x="2209800" y="76200"/>
            <a:ext cx="4692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>
                <a:solidFill>
                  <a:srgbClr val="FF0000"/>
                </a:solidFill>
                <a:ea typeface="黑体" pitchFamily="2" charset="-122"/>
              </a:rPr>
              <a:t>动能和重力势能间的转换</a:t>
            </a:r>
          </a:p>
        </p:txBody>
      </p:sp>
      <p:grpSp>
        <p:nvGrpSpPr>
          <p:cNvPr id="10253" name="Group 13"/>
          <p:cNvGrpSpPr>
            <a:grpSpLocks/>
          </p:cNvGrpSpPr>
          <p:nvPr/>
        </p:nvGrpSpPr>
        <p:grpSpPr bwMode="auto">
          <a:xfrm>
            <a:off x="2446338" y="1484313"/>
            <a:ext cx="708025" cy="1676400"/>
            <a:chOff x="0" y="0"/>
            <a:chExt cx="447" cy="1056"/>
          </a:xfrm>
        </p:grpSpPr>
        <p:grpSp>
          <p:nvGrpSpPr>
            <p:cNvPr id="10254" name="Group 14"/>
            <p:cNvGrpSpPr>
              <a:grpSpLocks/>
            </p:cNvGrpSpPr>
            <p:nvPr/>
          </p:nvGrpSpPr>
          <p:grpSpPr bwMode="auto">
            <a:xfrm>
              <a:off x="0" y="0"/>
              <a:ext cx="447" cy="288"/>
              <a:chOff x="0" y="0"/>
              <a:chExt cx="447" cy="288"/>
            </a:xfrm>
          </p:grpSpPr>
          <p:sp>
            <p:nvSpPr>
              <p:cNvPr id="10255" name="Oval 15"/>
              <p:cNvSpPr>
                <a:spLocks noChangeAspect="1" noChangeArrowheads="1"/>
              </p:cNvSpPr>
              <p:nvPr/>
            </p:nvSpPr>
            <p:spPr bwMode="auto">
              <a:xfrm>
                <a:off x="272" y="63"/>
                <a:ext cx="175" cy="17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1765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6" name="Text Box 1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 i="1">
                    <a:latin typeface="Times New Roman" pitchFamily="18" charset="0"/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10257" name="Group 17"/>
            <p:cNvGrpSpPr>
              <a:grpSpLocks/>
            </p:cNvGrpSpPr>
            <p:nvPr/>
          </p:nvGrpSpPr>
          <p:grpSpPr bwMode="auto">
            <a:xfrm>
              <a:off x="0" y="768"/>
              <a:ext cx="447" cy="288"/>
              <a:chOff x="0" y="0"/>
              <a:chExt cx="447" cy="288"/>
            </a:xfrm>
          </p:grpSpPr>
          <p:sp>
            <p:nvSpPr>
              <p:cNvPr id="10258" name="Oval 18"/>
              <p:cNvSpPr>
                <a:spLocks noChangeAspect="1" noChangeArrowheads="1"/>
              </p:cNvSpPr>
              <p:nvPr/>
            </p:nvSpPr>
            <p:spPr bwMode="auto">
              <a:xfrm>
                <a:off x="272" y="58"/>
                <a:ext cx="175" cy="17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1765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9" name="Text Box 1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 i="1">
                    <a:latin typeface="Times New Roman" pitchFamily="18" charset="0"/>
                    <a:ea typeface="楷体_GB2312" pitchFamily="49" charset="-122"/>
                  </a:rPr>
                  <a:t>B</a:t>
                </a:r>
              </a:p>
            </p:txBody>
          </p:sp>
        </p:grpSp>
      </p:grp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2514600" y="5181600"/>
            <a:ext cx="3733800" cy="588963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>
                <a:latin typeface="Times New Roman" pitchFamily="18" charset="0"/>
              </a:rPr>
              <a:t>E</a:t>
            </a:r>
            <a:r>
              <a:rPr lang="en-US" sz="3200" b="1" i="1" baseline="-25000">
                <a:latin typeface="Times New Roman" pitchFamily="18" charset="0"/>
              </a:rPr>
              <a:t>k2</a:t>
            </a:r>
            <a:r>
              <a:rPr lang="en-US" sz="3200" b="1" i="1">
                <a:latin typeface="Times New Roman" pitchFamily="18" charset="0"/>
              </a:rPr>
              <a:t>+E</a:t>
            </a:r>
            <a:r>
              <a:rPr lang="en-US" sz="3200" b="1" i="1" baseline="-25000">
                <a:latin typeface="Times New Roman" pitchFamily="18" charset="0"/>
              </a:rPr>
              <a:t>P2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sz="32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sz="3200" b="1" i="1" baseline="-25000">
                <a:latin typeface="Times New Roman" pitchFamily="18" charset="0"/>
                <a:ea typeface="楷体_GB2312" pitchFamily="49" charset="-122"/>
              </a:rPr>
              <a:t>k1</a:t>
            </a:r>
            <a:r>
              <a:rPr lang="en-US" sz="3200" b="1"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en-US" sz="32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sz="3200" b="1" i="1" baseline="-25000">
                <a:latin typeface="Times New Roman" pitchFamily="18" charset="0"/>
                <a:ea typeface="楷体_GB2312" pitchFamily="49" charset="-122"/>
              </a:rPr>
              <a:t>P1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3376613" y="6019800"/>
            <a:ext cx="2133600" cy="588963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sz="3200" b="1" i="1" baseline="-2500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sz="32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sz="3200" b="1" i="1" baseline="-25000">
                <a:latin typeface="Times New Roman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1581150" y="4364038"/>
            <a:ext cx="2457450" cy="588962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b="1" i="1">
                <a:latin typeface="Times New Roman" pitchFamily="18" charset="0"/>
              </a:rPr>
              <a:t>E</a:t>
            </a:r>
            <a:r>
              <a:rPr lang="en-US" sz="3200" b="1" i="1" baseline="-25000">
                <a:latin typeface="Times New Roman" pitchFamily="18" charset="0"/>
              </a:rPr>
              <a:t>A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sz="3200" b="1" i="1">
                <a:latin typeface="Times New Roman" pitchFamily="18" charset="0"/>
              </a:rPr>
              <a:t>E</a:t>
            </a:r>
            <a:r>
              <a:rPr lang="en-US" sz="3200" b="1" i="1" baseline="-25000">
                <a:latin typeface="Times New Roman" pitchFamily="18" charset="0"/>
              </a:rPr>
              <a:t>k1</a:t>
            </a:r>
            <a:r>
              <a:rPr lang="en-US" sz="3200" b="1">
                <a:latin typeface="Times New Roman" pitchFamily="18" charset="0"/>
              </a:rPr>
              <a:t>+</a:t>
            </a:r>
            <a:r>
              <a:rPr lang="en-US" sz="3200" b="1" i="1">
                <a:latin typeface="Times New Roman" pitchFamily="18" charset="0"/>
              </a:rPr>
              <a:t>E</a:t>
            </a:r>
            <a:r>
              <a:rPr lang="en-US" sz="3200" b="1" i="1" baseline="-25000">
                <a:latin typeface="Times New Roman" pitchFamily="18" charset="0"/>
              </a:rPr>
              <a:t>P1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4905375" y="4364038"/>
            <a:ext cx="2457450" cy="588962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b="1" i="1">
                <a:latin typeface="Times New Roman" pitchFamily="18" charset="0"/>
              </a:rPr>
              <a:t>E</a:t>
            </a:r>
            <a:r>
              <a:rPr lang="en-US" sz="3200" b="1" i="1" baseline="-25000">
                <a:latin typeface="Times New Roman" pitchFamily="18" charset="0"/>
              </a:rPr>
              <a:t>B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sz="3200" b="1" i="1">
                <a:latin typeface="Times New Roman" pitchFamily="18" charset="0"/>
              </a:rPr>
              <a:t>E</a:t>
            </a:r>
            <a:r>
              <a:rPr lang="en-US" sz="3200" b="1" i="1" baseline="-25000">
                <a:latin typeface="Times New Roman" pitchFamily="18" charset="0"/>
              </a:rPr>
              <a:t>k2</a:t>
            </a:r>
            <a:r>
              <a:rPr lang="en-US" sz="3200" b="1">
                <a:latin typeface="Times New Roman" pitchFamily="18" charset="0"/>
              </a:rPr>
              <a:t>+</a:t>
            </a:r>
            <a:r>
              <a:rPr lang="en-US" sz="3200" b="1" i="1">
                <a:latin typeface="Times New Roman" pitchFamily="18" charset="0"/>
              </a:rPr>
              <a:t>E</a:t>
            </a:r>
            <a:r>
              <a:rPr lang="en-US" sz="3200" b="1" i="1" baseline="-25000">
                <a:latin typeface="Times New Roman" pitchFamily="18" charset="0"/>
              </a:rPr>
              <a:t>P2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395413" y="835025"/>
            <a:ext cx="671512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自由下落的小球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3200400" y="1411288"/>
            <a:ext cx="1709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状态１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3276600" y="2635250"/>
            <a:ext cx="1949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状态２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4800600" y="1476375"/>
            <a:ext cx="4191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可见，在只有重力做功的</a:t>
            </a:r>
          </a:p>
          <a:p>
            <a:r>
              <a:rPr lang="zh-CN" altLang="en-US" sz="2800" b="1">
                <a:ea typeface="黑体" pitchFamily="2" charset="-122"/>
              </a:rPr>
              <a:t>系统内，动能与重力势能</a:t>
            </a:r>
          </a:p>
          <a:p>
            <a:r>
              <a:rPr lang="zh-CN" altLang="en-US" sz="2800" b="1">
                <a:ea typeface="黑体" pitchFamily="2" charset="-122"/>
              </a:rPr>
              <a:t>可以相互转化，而总的机</a:t>
            </a:r>
          </a:p>
          <a:p>
            <a:r>
              <a:rPr lang="zh-CN" altLang="en-US" sz="2800" b="1">
                <a:ea typeface="黑体" pitchFamily="2" charset="-122"/>
              </a:rPr>
              <a:t>械能保持不变。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  <p:bldP spid="10260" grpId="0" animBg="1" autoUpdateAnimBg="0"/>
      <p:bldP spid="10261" grpId="0" animBg="1" autoUpdateAnimBg="0"/>
      <p:bldP spid="10262" grpId="0" animBg="1" autoUpdateAnimBg="0"/>
      <p:bldP spid="10263" grpId="0" animBg="1" autoUpdateAnimBg="0"/>
      <p:bldP spid="10266" grpId="0" autoUpdateAnimBg="0"/>
      <p:bldP spid="10267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Rot="1" noChangeArrowheads="1"/>
          </p:cNvSpPr>
          <p:nvPr/>
        </p:nvSpPr>
        <p:spPr bwMode="auto">
          <a:xfrm>
            <a:off x="152400" y="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zh-CN" altLang="en-US" sz="3600" b="1">
                <a:solidFill>
                  <a:srgbClr val="FF0000"/>
                </a:solidFill>
                <a:ea typeface="黑体" pitchFamily="2" charset="-122"/>
              </a:rPr>
              <a:t>思考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240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6300788" y="981075"/>
            <a:ext cx="2193925" cy="3022600"/>
          </a:xfrm>
          <a:prstGeom prst="wedgeRoundRectCallout">
            <a:avLst>
              <a:gd name="adj1" fmla="val -75116"/>
              <a:gd name="adj2" fmla="val 5306"/>
              <a:gd name="adj3" fmla="val 16667"/>
            </a:avLst>
          </a:prstGeom>
          <a:solidFill>
            <a:srgbClr val="FF3305"/>
          </a:solidFill>
          <a:ln w="9525">
            <a:solidFill>
              <a:srgbClr val="FF330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b="1">
                <a:latin typeface="黑体" pitchFamily="2" charset="-122"/>
                <a:ea typeface="黑体" pitchFamily="2" charset="-122"/>
              </a:rPr>
              <a:t>假如物体还受其它力</a:t>
            </a:r>
            <a:r>
              <a:rPr lang="en-US" sz="3600" b="1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机械能是否还守恒</a:t>
            </a:r>
            <a:r>
              <a:rPr lang="en-US" sz="3600" b="1">
                <a:latin typeface="黑体" pitchFamily="2" charset="-122"/>
                <a:ea typeface="黑体" pitchFamily="2" charset="-122"/>
              </a:rPr>
              <a:t>?</a:t>
            </a:r>
            <a:endParaRPr lang="en-US" altLang="zh-CN" sz="360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1247775" y="549275"/>
            <a:ext cx="4521200" cy="3916363"/>
            <a:chOff x="0" y="0"/>
            <a:chExt cx="3085" cy="2467"/>
          </a:xfrm>
        </p:grpSpPr>
        <p:graphicFrame>
          <p:nvGraphicFramePr>
            <p:cNvPr id="11271" name="Object 7"/>
            <p:cNvGraphicFramePr>
              <a:graphicFrameLocks noChangeAspect="1"/>
            </p:cNvGraphicFramePr>
            <p:nvPr/>
          </p:nvGraphicFramePr>
          <p:xfrm>
            <a:off x="0" y="0"/>
            <a:ext cx="3085" cy="2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" r:id="rId4" imgW="5410800" imgH="4206960" progId="Word.Picture.8">
                    <p:embed/>
                  </p:oleObj>
                </mc:Choice>
                <mc:Fallback>
                  <p:oleObj r:id="rId4" imgW="5410800" imgH="4206960" progId="Word.Picture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085" cy="2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2" name="Group 8"/>
            <p:cNvGrpSpPr>
              <a:grpSpLocks/>
            </p:cNvGrpSpPr>
            <p:nvPr/>
          </p:nvGrpSpPr>
          <p:grpSpPr bwMode="auto">
            <a:xfrm>
              <a:off x="1043" y="1096"/>
              <a:ext cx="1385" cy="1054"/>
              <a:chOff x="0" y="0"/>
              <a:chExt cx="1385" cy="1054"/>
            </a:xfrm>
          </p:grpSpPr>
          <p:grpSp>
            <p:nvGrpSpPr>
              <p:cNvPr id="11273" name="Group 9"/>
              <p:cNvGrpSpPr>
                <a:grpSpLocks/>
              </p:cNvGrpSpPr>
              <p:nvPr/>
            </p:nvGrpSpPr>
            <p:grpSpPr bwMode="auto">
              <a:xfrm>
                <a:off x="953" y="0"/>
                <a:ext cx="432" cy="1054"/>
                <a:chOff x="0" y="0"/>
                <a:chExt cx="432" cy="1054"/>
              </a:xfrm>
            </p:grpSpPr>
            <p:grpSp>
              <p:nvGrpSpPr>
                <p:cNvPr id="11274" name="Group 10"/>
                <p:cNvGrpSpPr>
                  <a:grpSpLocks/>
                </p:cNvGrpSpPr>
                <p:nvPr/>
              </p:nvGrpSpPr>
              <p:grpSpPr bwMode="auto">
                <a:xfrm>
                  <a:off x="172" y="0"/>
                  <a:ext cx="260" cy="1054"/>
                  <a:chOff x="0" y="0"/>
                  <a:chExt cx="260" cy="1054"/>
                </a:xfrm>
              </p:grpSpPr>
              <p:sp>
                <p:nvSpPr>
                  <p:cNvPr id="11275" name="Line 1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96" y="896"/>
                    <a:ext cx="31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76" name="Line 1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50" y="210"/>
                    <a:ext cx="419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arrow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7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461"/>
                    <a:ext cx="260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>
                            <a:alpha val="79999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 b="1" i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rPr>
                      <a:t>h</a:t>
                    </a:r>
                    <a:r>
                      <a:rPr lang="en-US" sz="2000" b="1" i="1" baseline="-2500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rPr>
                      <a:t>1</a:t>
                    </a:r>
                  </a:p>
                </p:txBody>
              </p:sp>
            </p:grpSp>
            <p:sp>
              <p:nvSpPr>
                <p:cNvPr id="11278" name="Line 14"/>
                <p:cNvSpPr>
                  <a:spLocks noChangeShapeType="1"/>
                </p:cNvSpPr>
                <p:nvPr/>
              </p:nvSpPr>
              <p:spPr bwMode="auto">
                <a:xfrm>
                  <a:off x="0" y="10"/>
                  <a:ext cx="29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79" name="Group 15"/>
              <p:cNvGrpSpPr>
                <a:grpSpLocks/>
              </p:cNvGrpSpPr>
              <p:nvPr/>
            </p:nvGrpSpPr>
            <p:grpSpPr bwMode="auto">
              <a:xfrm>
                <a:off x="0" y="575"/>
                <a:ext cx="284" cy="479"/>
                <a:chOff x="0" y="0"/>
                <a:chExt cx="284" cy="479"/>
              </a:xfrm>
            </p:grpSpPr>
            <p:grpSp>
              <p:nvGrpSpPr>
                <p:cNvPr id="11280" name="Group 16"/>
                <p:cNvGrpSpPr>
                  <a:grpSpLocks/>
                </p:cNvGrpSpPr>
                <p:nvPr/>
              </p:nvGrpSpPr>
              <p:grpSpPr bwMode="auto">
                <a:xfrm>
                  <a:off x="46" y="9"/>
                  <a:ext cx="238" cy="470"/>
                  <a:chOff x="0" y="0"/>
                  <a:chExt cx="238" cy="470"/>
                </a:xfrm>
              </p:grpSpPr>
              <p:sp>
                <p:nvSpPr>
                  <p:cNvPr id="11281" name="Line 1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43" y="404"/>
                    <a:ext cx="127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2" name="Line 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43" y="64"/>
                    <a:ext cx="127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arrow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04"/>
                    <a:ext cx="238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>
                            <a:alpha val="79999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 b="1" i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rPr>
                      <a:t>h</a:t>
                    </a:r>
                    <a:r>
                      <a:rPr lang="en-US" sz="2000" b="1" i="1" baseline="-2500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rPr>
                      <a:t>2</a:t>
                    </a:r>
                  </a:p>
                </p:txBody>
              </p:sp>
            </p:grpSp>
            <p:sp>
              <p:nvSpPr>
                <p:cNvPr id="1128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229" cy="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1028700" y="4495800"/>
            <a:ext cx="4991100" cy="860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400" b="1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如图，质量为</a:t>
            </a:r>
            <a:r>
              <a:rPr lang="en-US" sz="2400" b="1" i="1">
                <a:latin typeface="Times New Roman" pitchFamily="18" charset="0"/>
                <a:ea typeface="黑体" pitchFamily="2" charset="-122"/>
              </a:rPr>
              <a:t>m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的小球从光滑斜面上滑下，小球的机械能守恒？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1143000" y="5518150"/>
            <a:ext cx="480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ea typeface="黑体" pitchFamily="2" charset="-122"/>
              </a:rPr>
              <a:t>物体受其它力，但其它力不做功，或其他力做功为零，机械能守恒。</a:t>
            </a: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50"/>
                            </p:stCondLst>
                            <p:childTnLst>
                              <p:par>
                                <p:cTn id="1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126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8" grpId="0" bldLvl="0" animBg="1" autoUpdateAnimBg="0"/>
      <p:bldP spid="11286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Rot="1" noChangeArrowheads="1"/>
          </p:cNvSpPr>
          <p:nvPr/>
        </p:nvSpPr>
        <p:spPr bwMode="auto">
          <a:xfrm>
            <a:off x="1447800" y="304800"/>
            <a:ext cx="6096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zh-CN" altLang="en-US" sz="3600" b="1">
                <a:solidFill>
                  <a:srgbClr val="0000FF"/>
                </a:solidFill>
                <a:ea typeface="黑体" pitchFamily="2" charset="-122"/>
              </a:rPr>
              <a:t>动能和弹性势能间的转化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2400" y="5562600"/>
            <a:ext cx="8839200" cy="1066800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</a:t>
            </a:r>
            <a:r>
              <a:rPr lang="zh-CN" altLang="en-US" sz="3200" b="1">
                <a:latin typeface="Times New Roman" pitchFamily="18" charset="0"/>
                <a:ea typeface="黑体" pitchFamily="2" charset="-122"/>
              </a:rPr>
              <a:t>在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只有弹力做功</a:t>
            </a:r>
            <a:r>
              <a:rPr lang="zh-CN" altLang="en-US" sz="3200" b="1">
                <a:latin typeface="Times New Roman" pitchFamily="18" charset="0"/>
                <a:ea typeface="黑体" pitchFamily="2" charset="-122"/>
              </a:rPr>
              <a:t>的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物体系统内</a:t>
            </a:r>
            <a:r>
              <a:rPr lang="zh-CN" altLang="en-US" sz="3200" b="1">
                <a:latin typeface="Times New Roman" pitchFamily="18" charset="0"/>
                <a:ea typeface="黑体" pitchFamily="2" charset="-122"/>
              </a:rPr>
              <a:t>，</a:t>
            </a:r>
            <a:r>
              <a:rPr lang="zh-CN" altLang="en-US" sz="3200" b="1">
                <a:ea typeface="黑体" pitchFamily="2" charset="-122"/>
              </a:rPr>
              <a:t>动能和弹力势能可以相互转化，但机械能的总量保持不变。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838200" y="1082675"/>
            <a:ext cx="4652963" cy="1905000"/>
            <a:chOff x="0" y="0"/>
            <a:chExt cx="3168" cy="1200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168" cy="1200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294" name="Group 6"/>
            <p:cNvGrpSpPr>
              <a:grpSpLocks/>
            </p:cNvGrpSpPr>
            <p:nvPr/>
          </p:nvGrpSpPr>
          <p:grpSpPr bwMode="auto">
            <a:xfrm>
              <a:off x="735" y="136"/>
              <a:ext cx="1488" cy="957"/>
              <a:chOff x="0" y="0"/>
              <a:chExt cx="1488" cy="957"/>
            </a:xfrm>
          </p:grpSpPr>
          <p:sp>
            <p:nvSpPr>
              <p:cNvPr id="12295" name="未知"/>
              <p:cNvSpPr>
                <a:spLocks/>
              </p:cNvSpPr>
              <p:nvPr/>
            </p:nvSpPr>
            <p:spPr bwMode="auto">
              <a:xfrm rot="16200000">
                <a:off x="399" y="287"/>
                <a:ext cx="180" cy="679"/>
              </a:xfrm>
              <a:custGeom>
                <a:avLst/>
                <a:gdLst>
                  <a:gd name="T0" fmla="*/ 1000 w 2000"/>
                  <a:gd name="T1" fmla="*/ 10 h 4864"/>
                  <a:gd name="T2" fmla="*/ 1707 w 2000"/>
                  <a:gd name="T3" fmla="*/ 190 h 4864"/>
                  <a:gd name="T4" fmla="*/ 2000 w 2000"/>
                  <a:gd name="T5" fmla="*/ 510 h 4864"/>
                  <a:gd name="T6" fmla="*/ 1707 w 2000"/>
                  <a:gd name="T7" fmla="*/ 830 h 4864"/>
                  <a:gd name="T8" fmla="*/ 1000 w 2000"/>
                  <a:gd name="T9" fmla="*/ 1010 h 4864"/>
                  <a:gd name="T10" fmla="*/ 293 w 2000"/>
                  <a:gd name="T11" fmla="*/ 990 h 4864"/>
                  <a:gd name="T12" fmla="*/ 0 w 2000"/>
                  <a:gd name="T13" fmla="*/ 830 h 4864"/>
                  <a:gd name="T14" fmla="*/ 293 w 2000"/>
                  <a:gd name="T15" fmla="*/ 670 h 4864"/>
                  <a:gd name="T16" fmla="*/ 1000 w 2000"/>
                  <a:gd name="T17" fmla="*/ 650 h 4864"/>
                  <a:gd name="T18" fmla="*/ 1707 w 2000"/>
                  <a:gd name="T19" fmla="*/ 830 h 4864"/>
                  <a:gd name="T20" fmla="*/ 2000 w 2000"/>
                  <a:gd name="T21" fmla="*/ 1150 h 4864"/>
                  <a:gd name="T22" fmla="*/ 1707 w 2000"/>
                  <a:gd name="T23" fmla="*/ 1470 h 4864"/>
                  <a:gd name="T24" fmla="*/ 1000 w 2000"/>
                  <a:gd name="T25" fmla="*/ 1650 h 4864"/>
                  <a:gd name="T26" fmla="*/ 293 w 2000"/>
                  <a:gd name="T27" fmla="*/ 1630 h 4864"/>
                  <a:gd name="T28" fmla="*/ 0 w 2000"/>
                  <a:gd name="T29" fmla="*/ 1470 h 4864"/>
                  <a:gd name="T30" fmla="*/ 293 w 2000"/>
                  <a:gd name="T31" fmla="*/ 1310 h 4864"/>
                  <a:gd name="T32" fmla="*/ 1000 w 2000"/>
                  <a:gd name="T33" fmla="*/ 1290 h 4864"/>
                  <a:gd name="T34" fmla="*/ 1707 w 2000"/>
                  <a:gd name="T35" fmla="*/ 1470 h 4864"/>
                  <a:gd name="T36" fmla="*/ 2000 w 2000"/>
                  <a:gd name="T37" fmla="*/ 1790 h 4864"/>
                  <a:gd name="T38" fmla="*/ 1707 w 2000"/>
                  <a:gd name="T39" fmla="*/ 2110 h 4864"/>
                  <a:gd name="T40" fmla="*/ 1000 w 2000"/>
                  <a:gd name="T41" fmla="*/ 2290 h 4864"/>
                  <a:gd name="T42" fmla="*/ 293 w 2000"/>
                  <a:gd name="T43" fmla="*/ 2270 h 4864"/>
                  <a:gd name="T44" fmla="*/ 0 w 2000"/>
                  <a:gd name="T45" fmla="*/ 2110 h 4864"/>
                  <a:gd name="T46" fmla="*/ 293 w 2000"/>
                  <a:gd name="T47" fmla="*/ 1950 h 4864"/>
                  <a:gd name="T48" fmla="*/ 1000 w 2000"/>
                  <a:gd name="T49" fmla="*/ 1930 h 4864"/>
                  <a:gd name="T50" fmla="*/ 1707 w 2000"/>
                  <a:gd name="T51" fmla="*/ 2110 h 4864"/>
                  <a:gd name="T52" fmla="*/ 2000 w 2000"/>
                  <a:gd name="T53" fmla="*/ 2430 h 4864"/>
                  <a:gd name="T54" fmla="*/ 1707 w 2000"/>
                  <a:gd name="T55" fmla="*/ 2750 h 4864"/>
                  <a:gd name="T56" fmla="*/ 1000 w 2000"/>
                  <a:gd name="T57" fmla="*/ 2930 h 4864"/>
                  <a:gd name="T58" fmla="*/ 293 w 2000"/>
                  <a:gd name="T59" fmla="*/ 2910 h 4864"/>
                  <a:gd name="T60" fmla="*/ 0 w 2000"/>
                  <a:gd name="T61" fmla="*/ 2750 h 4864"/>
                  <a:gd name="T62" fmla="*/ 293 w 2000"/>
                  <a:gd name="T63" fmla="*/ 2590 h 4864"/>
                  <a:gd name="T64" fmla="*/ 1000 w 2000"/>
                  <a:gd name="T65" fmla="*/ 2570 h 4864"/>
                  <a:gd name="T66" fmla="*/ 1707 w 2000"/>
                  <a:gd name="T67" fmla="*/ 2750 h 4864"/>
                  <a:gd name="T68" fmla="*/ 2000 w 2000"/>
                  <a:gd name="T69" fmla="*/ 3070 h 4864"/>
                  <a:gd name="T70" fmla="*/ 1707 w 2000"/>
                  <a:gd name="T71" fmla="*/ 3390 h 4864"/>
                  <a:gd name="T72" fmla="*/ 1000 w 2000"/>
                  <a:gd name="T73" fmla="*/ 3570 h 4864"/>
                  <a:gd name="T74" fmla="*/ 293 w 2000"/>
                  <a:gd name="T75" fmla="*/ 3550 h 4864"/>
                  <a:gd name="T76" fmla="*/ 0 w 2000"/>
                  <a:gd name="T77" fmla="*/ 3390 h 4864"/>
                  <a:gd name="T78" fmla="*/ 293 w 2000"/>
                  <a:gd name="T79" fmla="*/ 3230 h 4864"/>
                  <a:gd name="T80" fmla="*/ 1000 w 2000"/>
                  <a:gd name="T81" fmla="*/ 3210 h 4864"/>
                  <a:gd name="T82" fmla="*/ 1707 w 2000"/>
                  <a:gd name="T83" fmla="*/ 3390 h 4864"/>
                  <a:gd name="T84" fmla="*/ 2000 w 2000"/>
                  <a:gd name="T85" fmla="*/ 3710 h 4864"/>
                  <a:gd name="T86" fmla="*/ 1707 w 2000"/>
                  <a:gd name="T87" fmla="*/ 4030 h 4864"/>
                  <a:gd name="T88" fmla="*/ 1000 w 2000"/>
                  <a:gd name="T89" fmla="*/ 4210 h 4864"/>
                  <a:gd name="T90" fmla="*/ 293 w 2000"/>
                  <a:gd name="T91" fmla="*/ 4190 h 4864"/>
                  <a:gd name="T92" fmla="*/ 0 w 2000"/>
                  <a:gd name="T93" fmla="*/ 4030 h 4864"/>
                  <a:gd name="T94" fmla="*/ 293 w 2000"/>
                  <a:gd name="T95" fmla="*/ 3870 h 4864"/>
                  <a:gd name="T96" fmla="*/ 1000 w 2000"/>
                  <a:gd name="T97" fmla="*/ 3850 h 4864"/>
                  <a:gd name="T98" fmla="*/ 1707 w 2000"/>
                  <a:gd name="T99" fmla="*/ 4030 h 4864"/>
                  <a:gd name="T100" fmla="*/ 2000 w 2000"/>
                  <a:gd name="T101" fmla="*/ 4350 h 4864"/>
                  <a:gd name="T102" fmla="*/ 1707 w 2000"/>
                  <a:gd name="T103" fmla="*/ 4670 h 4864"/>
                  <a:gd name="T104" fmla="*/ 1000 w 2000"/>
                  <a:gd name="T105" fmla="*/ 4850 h 4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00" h="4864">
                    <a:moveTo>
                      <a:pt x="617" y="16"/>
                    </a:moveTo>
                    <a:cubicBezTo>
                      <a:pt x="744" y="8"/>
                      <a:pt x="872" y="0"/>
                      <a:pt x="1000" y="10"/>
                    </a:cubicBezTo>
                    <a:cubicBezTo>
                      <a:pt x="1128" y="20"/>
                      <a:pt x="1265" y="46"/>
                      <a:pt x="1383" y="76"/>
                    </a:cubicBezTo>
                    <a:cubicBezTo>
                      <a:pt x="1501" y="106"/>
                      <a:pt x="1617" y="146"/>
                      <a:pt x="1707" y="190"/>
                    </a:cubicBezTo>
                    <a:cubicBezTo>
                      <a:pt x="1797" y="234"/>
                      <a:pt x="1875" y="287"/>
                      <a:pt x="1924" y="340"/>
                    </a:cubicBezTo>
                    <a:cubicBezTo>
                      <a:pt x="1973" y="393"/>
                      <a:pt x="2000" y="453"/>
                      <a:pt x="2000" y="510"/>
                    </a:cubicBezTo>
                    <a:cubicBezTo>
                      <a:pt x="2000" y="567"/>
                      <a:pt x="1973" y="627"/>
                      <a:pt x="1924" y="680"/>
                    </a:cubicBezTo>
                    <a:cubicBezTo>
                      <a:pt x="1875" y="733"/>
                      <a:pt x="1797" y="786"/>
                      <a:pt x="1707" y="830"/>
                    </a:cubicBezTo>
                    <a:cubicBezTo>
                      <a:pt x="1617" y="874"/>
                      <a:pt x="1501" y="914"/>
                      <a:pt x="1383" y="944"/>
                    </a:cubicBezTo>
                    <a:cubicBezTo>
                      <a:pt x="1265" y="974"/>
                      <a:pt x="1128" y="997"/>
                      <a:pt x="1000" y="1010"/>
                    </a:cubicBezTo>
                    <a:cubicBezTo>
                      <a:pt x="872" y="1023"/>
                      <a:pt x="735" y="1027"/>
                      <a:pt x="617" y="1024"/>
                    </a:cubicBezTo>
                    <a:cubicBezTo>
                      <a:pt x="499" y="1021"/>
                      <a:pt x="383" y="1007"/>
                      <a:pt x="293" y="990"/>
                    </a:cubicBezTo>
                    <a:cubicBezTo>
                      <a:pt x="203" y="973"/>
                      <a:pt x="125" y="947"/>
                      <a:pt x="76" y="920"/>
                    </a:cubicBezTo>
                    <a:cubicBezTo>
                      <a:pt x="27" y="893"/>
                      <a:pt x="0" y="860"/>
                      <a:pt x="0" y="830"/>
                    </a:cubicBezTo>
                    <a:cubicBezTo>
                      <a:pt x="0" y="800"/>
                      <a:pt x="27" y="767"/>
                      <a:pt x="76" y="740"/>
                    </a:cubicBezTo>
                    <a:cubicBezTo>
                      <a:pt x="125" y="713"/>
                      <a:pt x="203" y="687"/>
                      <a:pt x="293" y="670"/>
                    </a:cubicBezTo>
                    <a:cubicBezTo>
                      <a:pt x="383" y="653"/>
                      <a:pt x="499" y="639"/>
                      <a:pt x="617" y="636"/>
                    </a:cubicBezTo>
                    <a:cubicBezTo>
                      <a:pt x="735" y="633"/>
                      <a:pt x="872" y="637"/>
                      <a:pt x="1000" y="650"/>
                    </a:cubicBezTo>
                    <a:cubicBezTo>
                      <a:pt x="1128" y="663"/>
                      <a:pt x="1265" y="686"/>
                      <a:pt x="1383" y="716"/>
                    </a:cubicBezTo>
                    <a:cubicBezTo>
                      <a:pt x="1501" y="746"/>
                      <a:pt x="1617" y="786"/>
                      <a:pt x="1707" y="830"/>
                    </a:cubicBezTo>
                    <a:cubicBezTo>
                      <a:pt x="1797" y="874"/>
                      <a:pt x="1875" y="927"/>
                      <a:pt x="1924" y="980"/>
                    </a:cubicBezTo>
                    <a:cubicBezTo>
                      <a:pt x="1973" y="1033"/>
                      <a:pt x="2000" y="1093"/>
                      <a:pt x="2000" y="1150"/>
                    </a:cubicBezTo>
                    <a:cubicBezTo>
                      <a:pt x="2000" y="1207"/>
                      <a:pt x="1973" y="1267"/>
                      <a:pt x="1924" y="1320"/>
                    </a:cubicBezTo>
                    <a:cubicBezTo>
                      <a:pt x="1875" y="1373"/>
                      <a:pt x="1797" y="1426"/>
                      <a:pt x="1707" y="1470"/>
                    </a:cubicBezTo>
                    <a:cubicBezTo>
                      <a:pt x="1617" y="1514"/>
                      <a:pt x="1501" y="1554"/>
                      <a:pt x="1383" y="1584"/>
                    </a:cubicBezTo>
                    <a:cubicBezTo>
                      <a:pt x="1265" y="1614"/>
                      <a:pt x="1128" y="1637"/>
                      <a:pt x="1000" y="1650"/>
                    </a:cubicBezTo>
                    <a:cubicBezTo>
                      <a:pt x="872" y="1663"/>
                      <a:pt x="735" y="1667"/>
                      <a:pt x="617" y="1664"/>
                    </a:cubicBezTo>
                    <a:cubicBezTo>
                      <a:pt x="499" y="1661"/>
                      <a:pt x="383" y="1647"/>
                      <a:pt x="293" y="1630"/>
                    </a:cubicBezTo>
                    <a:cubicBezTo>
                      <a:pt x="203" y="1613"/>
                      <a:pt x="125" y="1587"/>
                      <a:pt x="76" y="1560"/>
                    </a:cubicBezTo>
                    <a:cubicBezTo>
                      <a:pt x="27" y="1533"/>
                      <a:pt x="0" y="1500"/>
                      <a:pt x="0" y="1470"/>
                    </a:cubicBezTo>
                    <a:cubicBezTo>
                      <a:pt x="0" y="1440"/>
                      <a:pt x="27" y="1407"/>
                      <a:pt x="76" y="1380"/>
                    </a:cubicBezTo>
                    <a:cubicBezTo>
                      <a:pt x="125" y="1353"/>
                      <a:pt x="203" y="1327"/>
                      <a:pt x="293" y="1310"/>
                    </a:cubicBezTo>
                    <a:cubicBezTo>
                      <a:pt x="383" y="1293"/>
                      <a:pt x="499" y="1279"/>
                      <a:pt x="617" y="1276"/>
                    </a:cubicBezTo>
                    <a:cubicBezTo>
                      <a:pt x="735" y="1273"/>
                      <a:pt x="872" y="1277"/>
                      <a:pt x="1000" y="1290"/>
                    </a:cubicBezTo>
                    <a:cubicBezTo>
                      <a:pt x="1128" y="1303"/>
                      <a:pt x="1265" y="1326"/>
                      <a:pt x="1383" y="1356"/>
                    </a:cubicBezTo>
                    <a:cubicBezTo>
                      <a:pt x="1501" y="1386"/>
                      <a:pt x="1617" y="1426"/>
                      <a:pt x="1707" y="1470"/>
                    </a:cubicBezTo>
                    <a:cubicBezTo>
                      <a:pt x="1797" y="1514"/>
                      <a:pt x="1875" y="1567"/>
                      <a:pt x="1924" y="1620"/>
                    </a:cubicBezTo>
                    <a:cubicBezTo>
                      <a:pt x="1973" y="1673"/>
                      <a:pt x="2000" y="1733"/>
                      <a:pt x="2000" y="1790"/>
                    </a:cubicBezTo>
                    <a:cubicBezTo>
                      <a:pt x="2000" y="1847"/>
                      <a:pt x="1973" y="1907"/>
                      <a:pt x="1924" y="1960"/>
                    </a:cubicBezTo>
                    <a:cubicBezTo>
                      <a:pt x="1875" y="2013"/>
                      <a:pt x="1797" y="2066"/>
                      <a:pt x="1707" y="2110"/>
                    </a:cubicBezTo>
                    <a:cubicBezTo>
                      <a:pt x="1617" y="2154"/>
                      <a:pt x="1501" y="2194"/>
                      <a:pt x="1383" y="2224"/>
                    </a:cubicBezTo>
                    <a:cubicBezTo>
                      <a:pt x="1265" y="2254"/>
                      <a:pt x="1128" y="2277"/>
                      <a:pt x="1000" y="2290"/>
                    </a:cubicBezTo>
                    <a:cubicBezTo>
                      <a:pt x="872" y="2303"/>
                      <a:pt x="735" y="2307"/>
                      <a:pt x="617" y="2304"/>
                    </a:cubicBezTo>
                    <a:cubicBezTo>
                      <a:pt x="499" y="2301"/>
                      <a:pt x="383" y="2287"/>
                      <a:pt x="293" y="2270"/>
                    </a:cubicBezTo>
                    <a:cubicBezTo>
                      <a:pt x="203" y="2253"/>
                      <a:pt x="125" y="2227"/>
                      <a:pt x="76" y="2200"/>
                    </a:cubicBezTo>
                    <a:cubicBezTo>
                      <a:pt x="27" y="2173"/>
                      <a:pt x="0" y="2140"/>
                      <a:pt x="0" y="2110"/>
                    </a:cubicBezTo>
                    <a:cubicBezTo>
                      <a:pt x="0" y="2080"/>
                      <a:pt x="27" y="2047"/>
                      <a:pt x="76" y="2020"/>
                    </a:cubicBezTo>
                    <a:cubicBezTo>
                      <a:pt x="125" y="1993"/>
                      <a:pt x="203" y="1967"/>
                      <a:pt x="293" y="1950"/>
                    </a:cubicBezTo>
                    <a:cubicBezTo>
                      <a:pt x="383" y="1933"/>
                      <a:pt x="499" y="1919"/>
                      <a:pt x="617" y="1916"/>
                    </a:cubicBezTo>
                    <a:cubicBezTo>
                      <a:pt x="735" y="1913"/>
                      <a:pt x="872" y="1917"/>
                      <a:pt x="1000" y="1930"/>
                    </a:cubicBezTo>
                    <a:cubicBezTo>
                      <a:pt x="1128" y="1943"/>
                      <a:pt x="1265" y="1966"/>
                      <a:pt x="1383" y="1996"/>
                    </a:cubicBezTo>
                    <a:cubicBezTo>
                      <a:pt x="1501" y="2026"/>
                      <a:pt x="1617" y="2066"/>
                      <a:pt x="1707" y="2110"/>
                    </a:cubicBezTo>
                    <a:cubicBezTo>
                      <a:pt x="1797" y="2154"/>
                      <a:pt x="1875" y="2207"/>
                      <a:pt x="1924" y="2260"/>
                    </a:cubicBezTo>
                    <a:cubicBezTo>
                      <a:pt x="1973" y="2313"/>
                      <a:pt x="2000" y="2373"/>
                      <a:pt x="2000" y="2430"/>
                    </a:cubicBezTo>
                    <a:cubicBezTo>
                      <a:pt x="2000" y="2487"/>
                      <a:pt x="1973" y="2547"/>
                      <a:pt x="1924" y="2600"/>
                    </a:cubicBezTo>
                    <a:cubicBezTo>
                      <a:pt x="1875" y="2653"/>
                      <a:pt x="1797" y="2706"/>
                      <a:pt x="1707" y="2750"/>
                    </a:cubicBezTo>
                    <a:cubicBezTo>
                      <a:pt x="1617" y="2794"/>
                      <a:pt x="1501" y="2834"/>
                      <a:pt x="1383" y="2864"/>
                    </a:cubicBezTo>
                    <a:cubicBezTo>
                      <a:pt x="1265" y="2894"/>
                      <a:pt x="1128" y="2917"/>
                      <a:pt x="1000" y="2930"/>
                    </a:cubicBezTo>
                    <a:cubicBezTo>
                      <a:pt x="872" y="2943"/>
                      <a:pt x="735" y="2947"/>
                      <a:pt x="617" y="2944"/>
                    </a:cubicBezTo>
                    <a:cubicBezTo>
                      <a:pt x="499" y="2941"/>
                      <a:pt x="383" y="2927"/>
                      <a:pt x="293" y="2910"/>
                    </a:cubicBezTo>
                    <a:cubicBezTo>
                      <a:pt x="203" y="2893"/>
                      <a:pt x="125" y="2867"/>
                      <a:pt x="76" y="2840"/>
                    </a:cubicBezTo>
                    <a:cubicBezTo>
                      <a:pt x="27" y="2813"/>
                      <a:pt x="0" y="2780"/>
                      <a:pt x="0" y="2750"/>
                    </a:cubicBezTo>
                    <a:cubicBezTo>
                      <a:pt x="0" y="2720"/>
                      <a:pt x="27" y="2687"/>
                      <a:pt x="76" y="2660"/>
                    </a:cubicBezTo>
                    <a:cubicBezTo>
                      <a:pt x="125" y="2633"/>
                      <a:pt x="203" y="2607"/>
                      <a:pt x="293" y="2590"/>
                    </a:cubicBezTo>
                    <a:cubicBezTo>
                      <a:pt x="383" y="2573"/>
                      <a:pt x="499" y="2559"/>
                      <a:pt x="617" y="2556"/>
                    </a:cubicBezTo>
                    <a:cubicBezTo>
                      <a:pt x="735" y="2553"/>
                      <a:pt x="872" y="2557"/>
                      <a:pt x="1000" y="2570"/>
                    </a:cubicBezTo>
                    <a:cubicBezTo>
                      <a:pt x="1128" y="2583"/>
                      <a:pt x="1265" y="2606"/>
                      <a:pt x="1383" y="2636"/>
                    </a:cubicBezTo>
                    <a:cubicBezTo>
                      <a:pt x="1501" y="2666"/>
                      <a:pt x="1617" y="2706"/>
                      <a:pt x="1707" y="2750"/>
                    </a:cubicBezTo>
                    <a:cubicBezTo>
                      <a:pt x="1797" y="2794"/>
                      <a:pt x="1875" y="2847"/>
                      <a:pt x="1924" y="2900"/>
                    </a:cubicBezTo>
                    <a:cubicBezTo>
                      <a:pt x="1973" y="2953"/>
                      <a:pt x="2000" y="3013"/>
                      <a:pt x="2000" y="3070"/>
                    </a:cubicBezTo>
                    <a:cubicBezTo>
                      <a:pt x="2000" y="3127"/>
                      <a:pt x="1973" y="3187"/>
                      <a:pt x="1924" y="3240"/>
                    </a:cubicBezTo>
                    <a:cubicBezTo>
                      <a:pt x="1875" y="3293"/>
                      <a:pt x="1797" y="3346"/>
                      <a:pt x="1707" y="3390"/>
                    </a:cubicBezTo>
                    <a:cubicBezTo>
                      <a:pt x="1617" y="3434"/>
                      <a:pt x="1501" y="3474"/>
                      <a:pt x="1383" y="3504"/>
                    </a:cubicBezTo>
                    <a:cubicBezTo>
                      <a:pt x="1265" y="3534"/>
                      <a:pt x="1128" y="3557"/>
                      <a:pt x="1000" y="3570"/>
                    </a:cubicBezTo>
                    <a:cubicBezTo>
                      <a:pt x="872" y="3583"/>
                      <a:pt x="735" y="3587"/>
                      <a:pt x="617" y="3584"/>
                    </a:cubicBezTo>
                    <a:cubicBezTo>
                      <a:pt x="499" y="3581"/>
                      <a:pt x="383" y="3567"/>
                      <a:pt x="293" y="3550"/>
                    </a:cubicBezTo>
                    <a:cubicBezTo>
                      <a:pt x="203" y="3533"/>
                      <a:pt x="125" y="3507"/>
                      <a:pt x="76" y="3480"/>
                    </a:cubicBezTo>
                    <a:cubicBezTo>
                      <a:pt x="27" y="3453"/>
                      <a:pt x="0" y="3420"/>
                      <a:pt x="0" y="3390"/>
                    </a:cubicBezTo>
                    <a:cubicBezTo>
                      <a:pt x="0" y="3360"/>
                      <a:pt x="27" y="3327"/>
                      <a:pt x="76" y="3300"/>
                    </a:cubicBezTo>
                    <a:cubicBezTo>
                      <a:pt x="125" y="3273"/>
                      <a:pt x="203" y="3247"/>
                      <a:pt x="293" y="3230"/>
                    </a:cubicBezTo>
                    <a:cubicBezTo>
                      <a:pt x="383" y="3213"/>
                      <a:pt x="499" y="3199"/>
                      <a:pt x="617" y="3196"/>
                    </a:cubicBezTo>
                    <a:cubicBezTo>
                      <a:pt x="735" y="3193"/>
                      <a:pt x="872" y="3197"/>
                      <a:pt x="1000" y="3210"/>
                    </a:cubicBezTo>
                    <a:cubicBezTo>
                      <a:pt x="1128" y="3223"/>
                      <a:pt x="1265" y="3246"/>
                      <a:pt x="1383" y="3276"/>
                    </a:cubicBezTo>
                    <a:cubicBezTo>
                      <a:pt x="1501" y="3306"/>
                      <a:pt x="1617" y="3346"/>
                      <a:pt x="1707" y="3390"/>
                    </a:cubicBezTo>
                    <a:cubicBezTo>
                      <a:pt x="1797" y="3434"/>
                      <a:pt x="1875" y="3487"/>
                      <a:pt x="1924" y="3540"/>
                    </a:cubicBezTo>
                    <a:cubicBezTo>
                      <a:pt x="1973" y="3593"/>
                      <a:pt x="2000" y="3653"/>
                      <a:pt x="2000" y="3710"/>
                    </a:cubicBezTo>
                    <a:cubicBezTo>
                      <a:pt x="2000" y="3767"/>
                      <a:pt x="1973" y="3827"/>
                      <a:pt x="1924" y="3880"/>
                    </a:cubicBezTo>
                    <a:cubicBezTo>
                      <a:pt x="1875" y="3933"/>
                      <a:pt x="1797" y="3986"/>
                      <a:pt x="1707" y="4030"/>
                    </a:cubicBezTo>
                    <a:cubicBezTo>
                      <a:pt x="1617" y="4074"/>
                      <a:pt x="1501" y="4114"/>
                      <a:pt x="1383" y="4144"/>
                    </a:cubicBezTo>
                    <a:cubicBezTo>
                      <a:pt x="1265" y="4174"/>
                      <a:pt x="1128" y="4197"/>
                      <a:pt x="1000" y="4210"/>
                    </a:cubicBezTo>
                    <a:cubicBezTo>
                      <a:pt x="872" y="4223"/>
                      <a:pt x="735" y="4227"/>
                      <a:pt x="617" y="4224"/>
                    </a:cubicBezTo>
                    <a:cubicBezTo>
                      <a:pt x="499" y="4221"/>
                      <a:pt x="383" y="4207"/>
                      <a:pt x="293" y="4190"/>
                    </a:cubicBezTo>
                    <a:cubicBezTo>
                      <a:pt x="203" y="4173"/>
                      <a:pt x="125" y="4147"/>
                      <a:pt x="76" y="4120"/>
                    </a:cubicBezTo>
                    <a:cubicBezTo>
                      <a:pt x="27" y="4093"/>
                      <a:pt x="0" y="4060"/>
                      <a:pt x="0" y="4030"/>
                    </a:cubicBezTo>
                    <a:cubicBezTo>
                      <a:pt x="0" y="4000"/>
                      <a:pt x="27" y="3967"/>
                      <a:pt x="76" y="3940"/>
                    </a:cubicBezTo>
                    <a:cubicBezTo>
                      <a:pt x="125" y="3913"/>
                      <a:pt x="203" y="3887"/>
                      <a:pt x="293" y="3870"/>
                    </a:cubicBezTo>
                    <a:cubicBezTo>
                      <a:pt x="383" y="3853"/>
                      <a:pt x="499" y="3839"/>
                      <a:pt x="617" y="3836"/>
                    </a:cubicBezTo>
                    <a:cubicBezTo>
                      <a:pt x="735" y="3833"/>
                      <a:pt x="872" y="3837"/>
                      <a:pt x="1000" y="3850"/>
                    </a:cubicBezTo>
                    <a:cubicBezTo>
                      <a:pt x="1128" y="3863"/>
                      <a:pt x="1265" y="3886"/>
                      <a:pt x="1383" y="3916"/>
                    </a:cubicBezTo>
                    <a:cubicBezTo>
                      <a:pt x="1501" y="3946"/>
                      <a:pt x="1617" y="3986"/>
                      <a:pt x="1707" y="4030"/>
                    </a:cubicBezTo>
                    <a:cubicBezTo>
                      <a:pt x="1797" y="4074"/>
                      <a:pt x="1875" y="4127"/>
                      <a:pt x="1924" y="4180"/>
                    </a:cubicBezTo>
                    <a:cubicBezTo>
                      <a:pt x="1973" y="4233"/>
                      <a:pt x="2000" y="4293"/>
                      <a:pt x="2000" y="4350"/>
                    </a:cubicBezTo>
                    <a:cubicBezTo>
                      <a:pt x="2000" y="4407"/>
                      <a:pt x="1973" y="4467"/>
                      <a:pt x="1924" y="4520"/>
                    </a:cubicBezTo>
                    <a:cubicBezTo>
                      <a:pt x="1875" y="4573"/>
                      <a:pt x="1797" y="4626"/>
                      <a:pt x="1707" y="4670"/>
                    </a:cubicBezTo>
                    <a:cubicBezTo>
                      <a:pt x="1617" y="4714"/>
                      <a:pt x="1501" y="4754"/>
                      <a:pt x="1383" y="4784"/>
                    </a:cubicBezTo>
                    <a:cubicBezTo>
                      <a:pt x="1265" y="4814"/>
                      <a:pt x="1128" y="4837"/>
                      <a:pt x="1000" y="4850"/>
                    </a:cubicBezTo>
                    <a:cubicBezTo>
                      <a:pt x="872" y="4863"/>
                      <a:pt x="744" y="4863"/>
                      <a:pt x="617" y="4864"/>
                    </a:cubicBezTo>
                  </a:path>
                </a:pathLst>
              </a:custGeom>
              <a:noFill/>
              <a:ln w="28575" cmpd="sng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6" name="Line 8"/>
              <p:cNvSpPr>
                <a:spLocks noChangeShapeType="1"/>
              </p:cNvSpPr>
              <p:nvPr/>
            </p:nvSpPr>
            <p:spPr bwMode="auto">
              <a:xfrm flipH="1">
                <a:off x="1008" y="384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104" y="48"/>
                <a:ext cx="21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3200" b="1" i="1">
                    <a:latin typeface="Times New Roman" pitchFamily="18" charset="0"/>
                    <a:ea typeface="华文楷体" pitchFamily="2" charset="-122"/>
                  </a:rPr>
                  <a:t>v</a:t>
                </a:r>
              </a:p>
            </p:txBody>
          </p:sp>
          <p:sp>
            <p:nvSpPr>
              <p:cNvPr id="12298" name="Oval 10"/>
              <p:cNvSpPr>
                <a:spLocks noChangeAspect="1" noChangeArrowheads="1"/>
              </p:cNvSpPr>
              <p:nvPr/>
            </p:nvSpPr>
            <p:spPr bwMode="auto">
              <a:xfrm>
                <a:off x="1073" y="489"/>
                <a:ext cx="271" cy="27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1765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 rot="5400000">
                <a:off x="-380" y="377"/>
                <a:ext cx="912" cy="151"/>
              </a:xfrm>
              <a:prstGeom prst="rect">
                <a:avLst/>
              </a:prstGeom>
              <a:gradFill rotWithShape="1">
                <a:gsLst>
                  <a:gs pos="0">
                    <a:srgbClr val="663012"/>
                  </a:gs>
                  <a:gs pos="30000">
                    <a:srgbClr val="A65528"/>
                  </a:gs>
                  <a:gs pos="70000">
                    <a:srgbClr val="D49E6C"/>
                  </a:gs>
                  <a:gs pos="100000">
                    <a:srgbClr val="D6B19C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0" y="758"/>
                <a:ext cx="1488" cy="199"/>
              </a:xfrm>
              <a:prstGeom prst="rect">
                <a:avLst/>
              </a:prstGeom>
              <a:gradFill rotWithShape="1">
                <a:gsLst>
                  <a:gs pos="0">
                    <a:srgbClr val="663012"/>
                  </a:gs>
                  <a:gs pos="30000">
                    <a:srgbClr val="A65528"/>
                  </a:gs>
                  <a:gs pos="70000">
                    <a:srgbClr val="D49E6C"/>
                  </a:gs>
                  <a:gs pos="100000">
                    <a:srgbClr val="D6B19C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915025" y="990600"/>
            <a:ext cx="2362200" cy="2041525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弹簧的弹性势能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与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小球的动能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相互转化</a:t>
            </a:r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2978150" y="4322763"/>
          <a:ext cx="10318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r:id="rId3" imgW="915077" imgH="216042" progId="Equation.3">
                  <p:embed/>
                </p:oleObj>
              </mc:Choice>
              <mc:Fallback>
                <p:oleObj r:id="rId3" imgW="915077" imgH="21604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4322763"/>
                        <a:ext cx="103188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3" name="Group 15"/>
          <p:cNvGrpSpPr>
            <a:grpSpLocks/>
          </p:cNvGrpSpPr>
          <p:nvPr/>
        </p:nvGrpSpPr>
        <p:grpSpPr bwMode="auto">
          <a:xfrm>
            <a:off x="2511425" y="3025775"/>
            <a:ext cx="4933950" cy="2220913"/>
            <a:chOff x="0" y="0"/>
            <a:chExt cx="8418" cy="3496"/>
          </a:xfrm>
        </p:grpSpPr>
        <p:graphicFrame>
          <p:nvGraphicFramePr>
            <p:cNvPr id="12304" name="Object 16"/>
            <p:cNvGraphicFramePr>
              <a:graphicFrameLocks noChangeAspect="1"/>
            </p:cNvGraphicFramePr>
            <p:nvPr/>
          </p:nvGraphicFramePr>
          <p:xfrm>
            <a:off x="0" y="0"/>
            <a:ext cx="8418" cy="1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8" r:id="rId5" imgW="1625717" imgH="241517" progId="Equation.3">
                    <p:embed/>
                  </p:oleObj>
                </mc:Choice>
                <mc:Fallback>
                  <p:oleObj r:id="rId5" imgW="1625717" imgH="241517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418" cy="1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17"/>
            <p:cNvGraphicFramePr>
              <a:graphicFrameLocks/>
            </p:cNvGraphicFramePr>
            <p:nvPr/>
          </p:nvGraphicFramePr>
          <p:xfrm>
            <a:off x="113" y="1019"/>
            <a:ext cx="4875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9" r:id="rId7" imgW="1308712" imgH="241612" progId="Equation.3">
                    <p:embed/>
                  </p:oleObj>
                </mc:Choice>
                <mc:Fallback>
                  <p:oleObj r:id="rId7" imgW="1308712" imgH="241612" progId="Equation.3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1019"/>
                          <a:ext cx="4875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Object 18"/>
            <p:cNvGraphicFramePr>
              <a:graphicFrameLocks/>
            </p:cNvGraphicFramePr>
            <p:nvPr/>
          </p:nvGraphicFramePr>
          <p:xfrm>
            <a:off x="340" y="2380"/>
            <a:ext cx="1844" cy="1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" r:id="rId9" imgW="495707" imgH="216127" progId="Equation.3">
                    <p:embed/>
                  </p:oleObj>
                </mc:Choice>
                <mc:Fallback>
                  <p:oleObj r:id="rId9" imgW="495707" imgH="216127" progId="Equation.3">
                    <p:embed/>
                    <p:pic>
                      <p:nvPicPr>
                        <p:cNvPr id="0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380"/>
                          <a:ext cx="1844" cy="1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ldLvl="0" animBg="1" autoUpdateAnimBg="0"/>
      <p:bldP spid="12301" grpId="0" bldLvl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97</TotalTime>
  <Words>1098</Words>
  <Application>Microsoft Office PowerPoint</Application>
  <PresentationFormat>全屏显示(4:3)</PresentationFormat>
  <Paragraphs>128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黑体</vt:lpstr>
      <vt:lpstr>Times New Roman</vt:lpstr>
      <vt:lpstr>楷体_GB2312</vt:lpstr>
      <vt:lpstr>华文楷体</vt:lpstr>
      <vt:lpstr>华文中宋</vt:lpstr>
      <vt:lpstr>华文新魏</vt:lpstr>
      <vt:lpstr>华文彩云</vt:lpstr>
      <vt:lpstr>华文行楷</vt:lpstr>
      <vt:lpstr>Wingdings 2</vt:lpstr>
      <vt:lpstr>Wingdings</vt:lpstr>
      <vt:lpstr>隶书</vt:lpstr>
      <vt:lpstr>砖雕艺术</vt:lpstr>
      <vt:lpstr>Microsoft Word 图片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27</cp:revision>
  <cp:lastPrinted>1601-01-01T00:00:00Z</cp:lastPrinted>
  <dcterms:created xsi:type="dcterms:W3CDTF">1601-01-01T00:00:00Z</dcterms:created>
  <dcterms:modified xsi:type="dcterms:W3CDTF">2014-09-18T06:08:03Z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