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8674"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8675"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28676" name="Rectangle 4"/>
          <p:cNvSpPr>
            <a:spLocks noGrp="1" noChangeArrowheads="1"/>
          </p:cNvSpPr>
          <p:nvPr>
            <p:ph type="dt" sz="half" idx="2"/>
          </p:nvPr>
        </p:nvSpPr>
        <p:spPr/>
        <p:txBody>
          <a:bodyPr/>
          <a:lstStyle>
            <a:lvl1pPr>
              <a:defRPr/>
            </a:lvl1pPr>
          </a:lstStyle>
          <a:p>
            <a:endParaRPr lang="en-US" altLang="zh-CN"/>
          </a:p>
        </p:txBody>
      </p:sp>
      <p:sp>
        <p:nvSpPr>
          <p:cNvPr id="28677" name="Rectangle 5"/>
          <p:cNvSpPr>
            <a:spLocks noGrp="1" noChangeArrowheads="1"/>
          </p:cNvSpPr>
          <p:nvPr>
            <p:ph type="ftr" sz="quarter" idx="3"/>
          </p:nvPr>
        </p:nvSpPr>
        <p:spPr/>
        <p:txBody>
          <a:bodyPr/>
          <a:lstStyle>
            <a:lvl1pPr>
              <a:defRPr/>
            </a:lvl1pPr>
          </a:lstStyle>
          <a:p>
            <a:endParaRPr lang="en-US" altLang="zh-CN"/>
          </a:p>
        </p:txBody>
      </p:sp>
      <p:sp>
        <p:nvSpPr>
          <p:cNvPr id="28678" name="Rectangle 6"/>
          <p:cNvSpPr>
            <a:spLocks noGrp="1" noChangeArrowheads="1"/>
          </p:cNvSpPr>
          <p:nvPr>
            <p:ph type="sldNum" sz="quarter" idx="4"/>
          </p:nvPr>
        </p:nvSpPr>
        <p:spPr/>
        <p:txBody>
          <a:bodyPr/>
          <a:lstStyle>
            <a:lvl1pPr>
              <a:defRPr/>
            </a:lvl1pPr>
          </a:lstStyle>
          <a:p>
            <a:fld id="{A187C647-063A-41CF-AEC3-BE03D2F9241F}"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1D649D2-D7C4-4E6F-A3A4-876208812373}" type="slidenum">
              <a:rPr lang="en-US" altLang="zh-CN"/>
              <a:pPr/>
              <a:t>‹#›</a:t>
            </a:fld>
            <a:endParaRPr lang="en-US" altLang="zh-CN"/>
          </a:p>
        </p:txBody>
      </p:sp>
    </p:spTree>
    <p:extLst>
      <p:ext uri="{BB962C8B-B14F-4D97-AF65-F5344CB8AC3E}">
        <p14:creationId xmlns:p14="http://schemas.microsoft.com/office/powerpoint/2010/main" val="173028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8D51190-861B-486C-A31D-C365E54E1545}" type="slidenum">
              <a:rPr lang="en-US" altLang="zh-CN"/>
              <a:pPr/>
              <a:t>‹#›</a:t>
            </a:fld>
            <a:endParaRPr lang="en-US" altLang="zh-CN"/>
          </a:p>
        </p:txBody>
      </p:sp>
    </p:spTree>
    <p:extLst>
      <p:ext uri="{BB962C8B-B14F-4D97-AF65-F5344CB8AC3E}">
        <p14:creationId xmlns:p14="http://schemas.microsoft.com/office/powerpoint/2010/main" val="109848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A4F0D2C-59B7-4470-B94B-D2722C6FA810}" type="slidenum">
              <a:rPr lang="en-US" altLang="zh-CN"/>
              <a:pPr/>
              <a:t>‹#›</a:t>
            </a:fld>
            <a:endParaRPr lang="en-US" altLang="zh-CN"/>
          </a:p>
        </p:txBody>
      </p:sp>
    </p:spTree>
    <p:extLst>
      <p:ext uri="{BB962C8B-B14F-4D97-AF65-F5344CB8AC3E}">
        <p14:creationId xmlns:p14="http://schemas.microsoft.com/office/powerpoint/2010/main" val="27666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43101D4-1781-47CE-91C7-92EBA763EB80}" type="slidenum">
              <a:rPr lang="en-US" altLang="zh-CN"/>
              <a:pPr/>
              <a:t>‹#›</a:t>
            </a:fld>
            <a:endParaRPr lang="en-US" altLang="zh-CN"/>
          </a:p>
        </p:txBody>
      </p:sp>
    </p:spTree>
    <p:extLst>
      <p:ext uri="{BB962C8B-B14F-4D97-AF65-F5344CB8AC3E}">
        <p14:creationId xmlns:p14="http://schemas.microsoft.com/office/powerpoint/2010/main" val="325214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B610852-ED28-44D8-B93E-2AD3A60E9F95}" type="slidenum">
              <a:rPr lang="en-US" altLang="zh-CN"/>
              <a:pPr/>
              <a:t>‹#›</a:t>
            </a:fld>
            <a:endParaRPr lang="en-US" altLang="zh-CN"/>
          </a:p>
        </p:txBody>
      </p:sp>
    </p:spTree>
    <p:extLst>
      <p:ext uri="{BB962C8B-B14F-4D97-AF65-F5344CB8AC3E}">
        <p14:creationId xmlns:p14="http://schemas.microsoft.com/office/powerpoint/2010/main" val="26068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2DFA308-0CC4-46CB-A736-E45C32F51CA1}" type="slidenum">
              <a:rPr lang="en-US" altLang="zh-CN"/>
              <a:pPr/>
              <a:t>‹#›</a:t>
            </a:fld>
            <a:endParaRPr lang="en-US" altLang="zh-CN"/>
          </a:p>
        </p:txBody>
      </p:sp>
    </p:spTree>
    <p:extLst>
      <p:ext uri="{BB962C8B-B14F-4D97-AF65-F5344CB8AC3E}">
        <p14:creationId xmlns:p14="http://schemas.microsoft.com/office/powerpoint/2010/main" val="2716208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BDD5508-876C-4F14-BFFC-184740BCF89F}" type="slidenum">
              <a:rPr lang="en-US" altLang="zh-CN"/>
              <a:pPr/>
              <a:t>‹#›</a:t>
            </a:fld>
            <a:endParaRPr lang="en-US" altLang="zh-CN"/>
          </a:p>
        </p:txBody>
      </p:sp>
    </p:spTree>
    <p:extLst>
      <p:ext uri="{BB962C8B-B14F-4D97-AF65-F5344CB8AC3E}">
        <p14:creationId xmlns:p14="http://schemas.microsoft.com/office/powerpoint/2010/main" val="251998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60E45F2-ADC9-46C0-8CA7-01C525BE6889}" type="slidenum">
              <a:rPr lang="en-US" altLang="zh-CN"/>
              <a:pPr/>
              <a:t>‹#›</a:t>
            </a:fld>
            <a:endParaRPr lang="en-US" altLang="zh-CN"/>
          </a:p>
        </p:txBody>
      </p:sp>
    </p:spTree>
    <p:extLst>
      <p:ext uri="{BB962C8B-B14F-4D97-AF65-F5344CB8AC3E}">
        <p14:creationId xmlns:p14="http://schemas.microsoft.com/office/powerpoint/2010/main" val="302444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42DD01-54FD-4DD3-9710-505B39B64456}" type="slidenum">
              <a:rPr lang="en-US" altLang="zh-CN"/>
              <a:pPr/>
              <a:t>‹#›</a:t>
            </a:fld>
            <a:endParaRPr lang="en-US" altLang="zh-CN"/>
          </a:p>
        </p:txBody>
      </p:sp>
    </p:spTree>
    <p:extLst>
      <p:ext uri="{BB962C8B-B14F-4D97-AF65-F5344CB8AC3E}">
        <p14:creationId xmlns:p14="http://schemas.microsoft.com/office/powerpoint/2010/main" val="1977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15A70C7-0DFB-490C-8F57-88B2909A3B94}" type="slidenum">
              <a:rPr lang="en-US" altLang="zh-CN"/>
              <a:pPr/>
              <a:t>‹#›</a:t>
            </a:fld>
            <a:endParaRPr lang="en-US" altLang="zh-CN"/>
          </a:p>
        </p:txBody>
      </p:sp>
    </p:spTree>
    <p:extLst>
      <p:ext uri="{BB962C8B-B14F-4D97-AF65-F5344CB8AC3E}">
        <p14:creationId xmlns:p14="http://schemas.microsoft.com/office/powerpoint/2010/main" val="317556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7651"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765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88A395D-1CE1-4633-92A2-CB600D6DCB0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Rectangle 4"/>
          <p:cNvSpPr>
            <a:spLocks noChangeArrowheads="1"/>
          </p:cNvSpPr>
          <p:nvPr/>
        </p:nvSpPr>
        <p:spPr bwMode="auto">
          <a:xfrm>
            <a:off x="431800" y="4924425"/>
            <a:ext cx="83121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第七章  机械能守恒定律</a:t>
            </a:r>
            <a:endParaRPr lang="zh-CN" altLang="en-US" sz="4000">
              <a:solidFill>
                <a:srgbClr val="003399"/>
              </a:solidFill>
              <a:latin typeface="隶书" pitchFamily="49" charset="-122"/>
              <a:ea typeface="隶书" pitchFamily="49" charset="-122"/>
            </a:endParaRPr>
          </a:p>
          <a:p>
            <a:pPr algn="ctr"/>
            <a:r>
              <a:rPr lang="zh-CN" altLang="en-US" sz="4000">
                <a:solidFill>
                  <a:srgbClr val="003399"/>
                </a:solidFill>
                <a:latin typeface="隶书" pitchFamily="49" charset="-122"/>
                <a:ea typeface="隶书" pitchFamily="49" charset="-122"/>
              </a:rPr>
              <a:t>第九节  实验：验证机械能守恒定律</a:t>
            </a:r>
          </a:p>
        </p:txBody>
      </p:sp>
      <p:sp>
        <p:nvSpPr>
          <p:cNvPr id="4101" name="Text Box 5"/>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rPr>
              <a:t>人教版必修</a:t>
            </a:r>
            <a:r>
              <a:rPr lang="en-US" altLang="zh-CN" b="1">
                <a:solidFill>
                  <a:srgbClr val="003399"/>
                </a:solidFill>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990600" y="2057400"/>
            <a:ext cx="3810000" cy="3200400"/>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 name="Rectangle 4"/>
          <p:cNvSpPr>
            <a:spLocks noChangeArrowheads="1"/>
          </p:cNvSpPr>
          <p:nvPr/>
        </p:nvSpPr>
        <p:spPr bwMode="auto">
          <a:xfrm>
            <a:off x="2286000" y="304800"/>
            <a:ext cx="5867400" cy="579438"/>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b="1">
                <a:latin typeface="楷体_GB2312" pitchFamily="49" charset="-122"/>
                <a:ea typeface="楷体_GB2312" pitchFamily="49" charset="-122"/>
              </a:rPr>
              <a:t>如何测量物体的瞬时速度</a:t>
            </a:r>
            <a:r>
              <a:rPr lang="en-US" altLang="zh-CN" sz="3200" b="1">
                <a:latin typeface="楷体_GB2312" pitchFamily="49" charset="-122"/>
                <a:ea typeface="楷体_GB2312" pitchFamily="49" charset="-122"/>
              </a:rPr>
              <a:t>?</a:t>
            </a:r>
          </a:p>
        </p:txBody>
      </p:sp>
      <p:pic>
        <p:nvPicPr>
          <p:cNvPr id="13317" name="Picture 5" descr="由纸带求瞬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990600"/>
            <a:ext cx="4419600" cy="990600"/>
          </a:xfrm>
          <a:prstGeom prst="rect">
            <a:avLst/>
          </a:prstGeom>
          <a:noFill/>
          <a:extLst>
            <a:ext uri="{909E8E84-426E-40DD-AFC4-6F175D3DCCD1}">
              <a14:hiddenFill xmlns:a14="http://schemas.microsoft.com/office/drawing/2010/main">
                <a:solidFill>
                  <a:srgbClr val="FFFFFF"/>
                </a:solidFill>
              </a14:hiddenFill>
            </a:ext>
          </a:extLst>
        </p:spPr>
      </p:pic>
      <p:grpSp>
        <p:nvGrpSpPr>
          <p:cNvPr id="13318" name="Group 6"/>
          <p:cNvGrpSpPr>
            <a:grpSpLocks/>
          </p:cNvGrpSpPr>
          <p:nvPr/>
        </p:nvGrpSpPr>
        <p:grpSpPr bwMode="auto">
          <a:xfrm>
            <a:off x="1165225" y="1941513"/>
            <a:ext cx="3787775" cy="1030287"/>
            <a:chOff x="638" y="1728"/>
            <a:chExt cx="2386" cy="649"/>
          </a:xfrm>
        </p:grpSpPr>
        <p:sp>
          <p:nvSpPr>
            <p:cNvPr id="13319" name="Text Box 7"/>
            <p:cNvSpPr txBox="1">
              <a:spLocks noChangeArrowheads="1"/>
            </p:cNvSpPr>
            <p:nvPr/>
          </p:nvSpPr>
          <p:spPr bwMode="auto">
            <a:xfrm>
              <a:off x="638" y="1819"/>
              <a:ext cx="238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600" b="1" i="1">
                  <a:latin typeface="Times New Roman" pitchFamily="18" charset="0"/>
                </a:rPr>
                <a:t>x</a:t>
              </a:r>
              <a:r>
                <a:rPr lang="en-US" altLang="zh-CN" sz="3200" b="1" i="1">
                  <a:latin typeface="Times New Roman" pitchFamily="18" charset="0"/>
                </a:rPr>
                <a:t> </a:t>
              </a:r>
              <a:r>
                <a:rPr lang="en-US" altLang="zh-CN" sz="3200" b="1">
                  <a:latin typeface="楷体_GB2312" pitchFamily="49" charset="-122"/>
                  <a:ea typeface="楷体_GB2312" pitchFamily="49" charset="-122"/>
                </a:rPr>
                <a:t>=</a:t>
              </a:r>
              <a:r>
                <a:rPr lang="en-US" altLang="zh-CN" sz="3200" b="1" i="1">
                  <a:latin typeface="Times New Roman" pitchFamily="18" charset="0"/>
                </a:rPr>
                <a:t> </a:t>
              </a:r>
              <a:r>
                <a:rPr lang="en-US" altLang="zh-CN" sz="3600" b="1" i="1">
                  <a:latin typeface="Times New Roman" pitchFamily="18" charset="0"/>
                </a:rPr>
                <a:t>v</a:t>
              </a:r>
              <a:r>
                <a:rPr lang="en-US" altLang="zh-CN" sz="2800" b="1" i="1" baseline="-25000">
                  <a:latin typeface="Times New Roman" pitchFamily="18" charset="0"/>
                </a:rPr>
                <a:t>A</a:t>
              </a:r>
              <a:r>
                <a:rPr lang="en-US" altLang="zh-CN" sz="3200" b="1" i="1">
                  <a:latin typeface="Times New Roman" pitchFamily="18" charset="0"/>
                </a:rPr>
                <a:t>(2</a:t>
              </a:r>
              <a:r>
                <a:rPr lang="en-US" altLang="zh-CN" sz="3600" b="1" i="1">
                  <a:latin typeface="Times New Roman" pitchFamily="18" charset="0"/>
                </a:rPr>
                <a:t>t)</a:t>
              </a:r>
              <a:r>
                <a:rPr lang="en-US" altLang="zh-CN" sz="3200" b="1" i="1">
                  <a:latin typeface="Times New Roman" pitchFamily="18" charset="0"/>
                </a:rPr>
                <a:t> </a:t>
              </a:r>
              <a:r>
                <a:rPr lang="en-US" altLang="zh-CN" sz="3200" b="1">
                  <a:latin typeface="楷体_GB2312" pitchFamily="49" charset="-122"/>
                  <a:ea typeface="楷体_GB2312" pitchFamily="49" charset="-122"/>
                </a:rPr>
                <a:t>+</a:t>
              </a:r>
              <a:r>
                <a:rPr lang="en-US" altLang="zh-CN" sz="3200" b="1" i="1">
                  <a:latin typeface="Times New Roman" pitchFamily="18" charset="0"/>
                </a:rPr>
                <a:t>     </a:t>
              </a:r>
              <a:r>
                <a:rPr lang="en-US" altLang="zh-CN" sz="3600" b="1" i="1">
                  <a:latin typeface="Times New Roman" pitchFamily="18" charset="0"/>
                </a:rPr>
                <a:t>a</a:t>
              </a:r>
              <a:r>
                <a:rPr lang="en-US" altLang="zh-CN" sz="3200" b="1" i="1">
                  <a:latin typeface="Times New Roman" pitchFamily="18" charset="0"/>
                </a:rPr>
                <a:t>(2</a:t>
              </a:r>
              <a:r>
                <a:rPr lang="en-US" altLang="zh-CN" sz="3600" b="1" i="1">
                  <a:latin typeface="Times New Roman" pitchFamily="18" charset="0"/>
                </a:rPr>
                <a:t>t)</a:t>
              </a:r>
              <a:r>
                <a:rPr lang="en-US" altLang="zh-CN" sz="3200" b="1" i="1" baseline="40000">
                  <a:latin typeface="Times New Roman" pitchFamily="18" charset="0"/>
                </a:rPr>
                <a:t>2</a:t>
              </a:r>
            </a:p>
          </p:txBody>
        </p:sp>
        <p:grpSp>
          <p:nvGrpSpPr>
            <p:cNvPr id="13320" name="Group 8"/>
            <p:cNvGrpSpPr>
              <a:grpSpLocks/>
            </p:cNvGrpSpPr>
            <p:nvPr/>
          </p:nvGrpSpPr>
          <p:grpSpPr bwMode="auto">
            <a:xfrm>
              <a:off x="1920" y="1728"/>
              <a:ext cx="432" cy="649"/>
              <a:chOff x="1632" y="1712"/>
              <a:chExt cx="432" cy="649"/>
            </a:xfrm>
          </p:grpSpPr>
          <p:grpSp>
            <p:nvGrpSpPr>
              <p:cNvPr id="13321" name="Group 9"/>
              <p:cNvGrpSpPr>
                <a:grpSpLocks/>
              </p:cNvGrpSpPr>
              <p:nvPr/>
            </p:nvGrpSpPr>
            <p:grpSpPr bwMode="auto">
              <a:xfrm>
                <a:off x="1648" y="1712"/>
                <a:ext cx="317" cy="649"/>
                <a:chOff x="1338" y="3158"/>
                <a:chExt cx="317" cy="649"/>
              </a:xfrm>
            </p:grpSpPr>
            <p:sp>
              <p:nvSpPr>
                <p:cNvPr id="13322" name="Text Box 10"/>
                <p:cNvSpPr txBox="1">
                  <a:spLocks noChangeArrowheads="1"/>
                </p:cNvSpPr>
                <p:nvPr/>
              </p:nvSpPr>
              <p:spPr bwMode="auto">
                <a:xfrm>
                  <a:off x="1383" y="3158"/>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i="1">
                      <a:latin typeface="Times New Roman" pitchFamily="18" charset="0"/>
                    </a:rPr>
                    <a:t>1</a:t>
                  </a:r>
                </a:p>
              </p:txBody>
            </p:sp>
            <p:sp>
              <p:nvSpPr>
                <p:cNvPr id="13323" name="Text Box 11"/>
                <p:cNvSpPr txBox="1">
                  <a:spLocks noChangeArrowheads="1"/>
                </p:cNvSpPr>
                <p:nvPr/>
              </p:nvSpPr>
              <p:spPr bwMode="auto">
                <a:xfrm>
                  <a:off x="1338" y="3442"/>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i="1">
                      <a:latin typeface="Times New Roman" pitchFamily="18" charset="0"/>
                    </a:rPr>
                    <a:t>2</a:t>
                  </a:r>
                </a:p>
              </p:txBody>
            </p:sp>
          </p:grpSp>
          <p:sp>
            <p:nvSpPr>
              <p:cNvPr id="13324" name="Text Box 12"/>
              <p:cNvSpPr txBox="1">
                <a:spLocks noChangeArrowheads="1"/>
              </p:cNvSpPr>
              <p:nvPr/>
            </p:nvSpPr>
            <p:spPr bwMode="auto">
              <a:xfrm>
                <a:off x="1632" y="1861"/>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t>—</a:t>
                </a:r>
              </a:p>
            </p:txBody>
          </p:sp>
        </p:grpSp>
      </p:grpSp>
      <p:grpSp>
        <p:nvGrpSpPr>
          <p:cNvPr id="13325" name="Group 13"/>
          <p:cNvGrpSpPr>
            <a:grpSpLocks/>
          </p:cNvGrpSpPr>
          <p:nvPr/>
        </p:nvGrpSpPr>
        <p:grpSpPr bwMode="auto">
          <a:xfrm>
            <a:off x="1143000" y="2794000"/>
            <a:ext cx="3254375" cy="1092200"/>
            <a:chOff x="816" y="1632"/>
            <a:chExt cx="2050" cy="688"/>
          </a:xfrm>
        </p:grpSpPr>
        <p:sp>
          <p:nvSpPr>
            <p:cNvPr id="13326" name="Text Box 14"/>
            <p:cNvSpPr txBox="1">
              <a:spLocks noChangeArrowheads="1"/>
            </p:cNvSpPr>
            <p:nvPr/>
          </p:nvSpPr>
          <p:spPr bwMode="auto">
            <a:xfrm>
              <a:off x="816" y="1762"/>
              <a:ext cx="20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600" b="1" i="1">
                  <a:latin typeface="Times New Roman" pitchFamily="18" charset="0"/>
                </a:rPr>
                <a:t>v</a:t>
              </a:r>
              <a:r>
                <a:rPr lang="en-US" altLang="zh-CN" sz="2800" b="1" i="1" baseline="-25000">
                  <a:latin typeface="Times New Roman" pitchFamily="18" charset="0"/>
                </a:rPr>
                <a:t>AC </a:t>
              </a:r>
              <a:r>
                <a:rPr lang="en-US" altLang="zh-CN" sz="3200" b="1">
                  <a:latin typeface="楷体_GB2312" pitchFamily="49" charset="-122"/>
                  <a:ea typeface="楷体_GB2312" pitchFamily="49" charset="-122"/>
                </a:rPr>
                <a:t>=   =</a:t>
              </a:r>
              <a:r>
                <a:rPr lang="en-US" altLang="zh-CN" sz="3200" b="1" i="1">
                  <a:latin typeface="Times New Roman" pitchFamily="18" charset="0"/>
                </a:rPr>
                <a:t> </a:t>
              </a:r>
              <a:r>
                <a:rPr lang="en-US" altLang="zh-CN" sz="3600" b="1" i="1">
                  <a:latin typeface="Times New Roman" pitchFamily="18" charset="0"/>
                </a:rPr>
                <a:t>v</a:t>
              </a:r>
              <a:r>
                <a:rPr lang="en-US" altLang="zh-CN" sz="2800" b="1" i="1" baseline="-25000">
                  <a:latin typeface="Times New Roman" pitchFamily="18" charset="0"/>
                </a:rPr>
                <a:t>A</a:t>
              </a:r>
              <a:r>
                <a:rPr lang="en-US" altLang="zh-CN" sz="3200" b="1" i="1">
                  <a:latin typeface="Times New Roman" pitchFamily="18" charset="0"/>
                </a:rPr>
                <a:t> </a:t>
              </a:r>
              <a:r>
                <a:rPr lang="en-US" altLang="zh-CN" sz="3200" b="1">
                  <a:latin typeface="楷体_GB2312" pitchFamily="49" charset="-122"/>
                  <a:ea typeface="楷体_GB2312" pitchFamily="49" charset="-122"/>
                </a:rPr>
                <a:t>+</a:t>
              </a:r>
              <a:r>
                <a:rPr lang="en-US" altLang="zh-CN" sz="3200" b="1" i="1">
                  <a:latin typeface="Times New Roman" pitchFamily="18" charset="0"/>
                </a:rPr>
                <a:t> </a:t>
              </a:r>
              <a:r>
                <a:rPr lang="en-US" altLang="zh-CN" sz="3600" b="1" i="1">
                  <a:latin typeface="Times New Roman" pitchFamily="18" charset="0"/>
                </a:rPr>
                <a:t>at</a:t>
              </a:r>
              <a:endParaRPr lang="en-US" altLang="zh-CN" sz="3200" b="1" i="1" baseline="40000">
                <a:latin typeface="Times New Roman" pitchFamily="18" charset="0"/>
              </a:endParaRPr>
            </a:p>
          </p:txBody>
        </p:sp>
        <p:grpSp>
          <p:nvGrpSpPr>
            <p:cNvPr id="13327" name="Group 15"/>
            <p:cNvGrpSpPr>
              <a:grpSpLocks/>
            </p:cNvGrpSpPr>
            <p:nvPr/>
          </p:nvGrpSpPr>
          <p:grpSpPr bwMode="auto">
            <a:xfrm>
              <a:off x="1402" y="1632"/>
              <a:ext cx="480" cy="688"/>
              <a:chOff x="1392" y="1776"/>
              <a:chExt cx="480" cy="688"/>
            </a:xfrm>
          </p:grpSpPr>
          <p:sp>
            <p:nvSpPr>
              <p:cNvPr id="13328" name="Text Box 16"/>
              <p:cNvSpPr txBox="1">
                <a:spLocks noChangeArrowheads="1"/>
              </p:cNvSpPr>
              <p:nvPr/>
            </p:nvSpPr>
            <p:spPr bwMode="auto">
              <a:xfrm>
                <a:off x="1453" y="1776"/>
                <a:ext cx="2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600" b="1" i="1">
                    <a:latin typeface="Times New Roman" pitchFamily="18" charset="0"/>
                  </a:rPr>
                  <a:t>x</a:t>
                </a:r>
              </a:p>
            </p:txBody>
          </p:sp>
          <p:sp>
            <p:nvSpPr>
              <p:cNvPr id="13329" name="Text Box 17"/>
              <p:cNvSpPr txBox="1">
                <a:spLocks noChangeArrowheads="1"/>
              </p:cNvSpPr>
              <p:nvPr/>
            </p:nvSpPr>
            <p:spPr bwMode="auto">
              <a:xfrm>
                <a:off x="1392" y="2060"/>
                <a:ext cx="4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i="1">
                    <a:latin typeface="Times New Roman" pitchFamily="18" charset="0"/>
                  </a:rPr>
                  <a:t>2</a:t>
                </a:r>
                <a:r>
                  <a:rPr lang="en-US" altLang="zh-CN" sz="3600" b="1" i="1">
                    <a:latin typeface="Times New Roman" pitchFamily="18" charset="0"/>
                  </a:rPr>
                  <a:t>t</a:t>
                </a:r>
              </a:p>
            </p:txBody>
          </p:sp>
          <p:sp>
            <p:nvSpPr>
              <p:cNvPr id="13330" name="Text Box 18"/>
              <p:cNvSpPr txBox="1">
                <a:spLocks noChangeArrowheads="1"/>
              </p:cNvSpPr>
              <p:nvPr/>
            </p:nvSpPr>
            <p:spPr bwMode="auto">
              <a:xfrm>
                <a:off x="1392" y="1925"/>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t>—</a:t>
                </a:r>
              </a:p>
            </p:txBody>
          </p:sp>
        </p:grpSp>
        <p:sp>
          <p:nvSpPr>
            <p:cNvPr id="13331" name="Line 19"/>
            <p:cNvSpPr>
              <a:spLocks noChangeShapeType="1"/>
            </p:cNvSpPr>
            <p:nvPr/>
          </p:nvSpPr>
          <p:spPr bwMode="auto">
            <a:xfrm>
              <a:off x="856" y="1888"/>
              <a:ext cx="17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32" name="Text Box 20"/>
          <p:cNvSpPr txBox="1">
            <a:spLocks noChangeArrowheads="1"/>
          </p:cNvSpPr>
          <p:nvPr/>
        </p:nvSpPr>
        <p:spPr bwMode="auto">
          <a:xfrm>
            <a:off x="1143000" y="370205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600" b="1" i="1">
                <a:latin typeface="Times New Roman" pitchFamily="18" charset="0"/>
              </a:rPr>
              <a:t>v</a:t>
            </a:r>
            <a:r>
              <a:rPr lang="en-US" altLang="zh-CN" sz="2800" b="1" i="1" baseline="-25000">
                <a:latin typeface="Times New Roman" pitchFamily="18" charset="0"/>
              </a:rPr>
              <a:t>B </a:t>
            </a:r>
            <a:r>
              <a:rPr lang="en-US" altLang="zh-CN" sz="3200" b="1">
                <a:latin typeface="楷体_GB2312" pitchFamily="49" charset="-122"/>
                <a:ea typeface="楷体_GB2312" pitchFamily="49" charset="-122"/>
              </a:rPr>
              <a:t>=</a:t>
            </a:r>
            <a:r>
              <a:rPr lang="en-US" altLang="zh-CN" sz="3200" b="1" i="1">
                <a:latin typeface="Times New Roman" pitchFamily="18" charset="0"/>
              </a:rPr>
              <a:t> </a:t>
            </a:r>
            <a:r>
              <a:rPr lang="en-US" altLang="zh-CN" sz="3600" b="1" i="1">
                <a:latin typeface="Times New Roman" pitchFamily="18" charset="0"/>
              </a:rPr>
              <a:t>v</a:t>
            </a:r>
            <a:r>
              <a:rPr lang="en-US" altLang="zh-CN" sz="2800" b="1" i="1" baseline="-25000">
                <a:latin typeface="Times New Roman" pitchFamily="18" charset="0"/>
              </a:rPr>
              <a:t>A</a:t>
            </a:r>
            <a:r>
              <a:rPr lang="en-US" altLang="zh-CN" sz="3200" b="1" i="1">
                <a:latin typeface="Times New Roman" pitchFamily="18" charset="0"/>
              </a:rPr>
              <a:t> </a:t>
            </a:r>
            <a:r>
              <a:rPr lang="en-US" altLang="zh-CN" sz="3200" b="1">
                <a:latin typeface="楷体_GB2312" pitchFamily="49" charset="-122"/>
                <a:ea typeface="楷体_GB2312" pitchFamily="49" charset="-122"/>
              </a:rPr>
              <a:t>+</a:t>
            </a:r>
            <a:r>
              <a:rPr lang="en-US" altLang="zh-CN" sz="3200" b="1" i="1">
                <a:latin typeface="Times New Roman" pitchFamily="18" charset="0"/>
              </a:rPr>
              <a:t> </a:t>
            </a:r>
            <a:r>
              <a:rPr lang="en-US" altLang="zh-CN" sz="3600" b="1" i="1">
                <a:latin typeface="Times New Roman" pitchFamily="18" charset="0"/>
              </a:rPr>
              <a:t>at</a:t>
            </a:r>
            <a:endParaRPr lang="en-US" altLang="zh-CN" sz="3200" b="1" i="1" baseline="40000">
              <a:latin typeface="Times New Roman" pitchFamily="18" charset="0"/>
            </a:endParaRPr>
          </a:p>
        </p:txBody>
      </p:sp>
      <p:grpSp>
        <p:nvGrpSpPr>
          <p:cNvPr id="13333" name="Group 21"/>
          <p:cNvGrpSpPr>
            <a:grpSpLocks/>
          </p:cNvGrpSpPr>
          <p:nvPr/>
        </p:nvGrpSpPr>
        <p:grpSpPr bwMode="auto">
          <a:xfrm>
            <a:off x="1143000" y="4464050"/>
            <a:ext cx="1600200" cy="641350"/>
            <a:chOff x="912" y="2722"/>
            <a:chExt cx="1008" cy="404"/>
          </a:xfrm>
        </p:grpSpPr>
        <p:sp>
          <p:nvSpPr>
            <p:cNvPr id="13334" name="Text Box 22"/>
            <p:cNvSpPr txBox="1">
              <a:spLocks noChangeArrowheads="1"/>
            </p:cNvSpPr>
            <p:nvPr/>
          </p:nvSpPr>
          <p:spPr bwMode="auto">
            <a:xfrm>
              <a:off x="912" y="2722"/>
              <a:ext cx="10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600" b="1" i="1">
                  <a:latin typeface="Times New Roman" pitchFamily="18" charset="0"/>
                </a:rPr>
                <a:t>v</a:t>
              </a:r>
              <a:r>
                <a:rPr lang="en-US" altLang="zh-CN" sz="2800" b="1" i="1" baseline="-25000">
                  <a:latin typeface="Times New Roman" pitchFamily="18" charset="0"/>
                </a:rPr>
                <a:t>B </a:t>
              </a:r>
              <a:r>
                <a:rPr lang="en-US" altLang="zh-CN" sz="3200" b="1">
                  <a:latin typeface="楷体_GB2312" pitchFamily="49" charset="-122"/>
                  <a:ea typeface="楷体_GB2312" pitchFamily="49" charset="-122"/>
                </a:rPr>
                <a:t>=</a:t>
              </a:r>
              <a:r>
                <a:rPr lang="en-US" altLang="zh-CN" sz="3600" b="1" i="1">
                  <a:latin typeface="Times New Roman" pitchFamily="18" charset="0"/>
                </a:rPr>
                <a:t> v</a:t>
              </a:r>
              <a:r>
                <a:rPr lang="en-US" altLang="zh-CN" sz="2800" b="1" i="1" baseline="-25000">
                  <a:latin typeface="Times New Roman" pitchFamily="18" charset="0"/>
                </a:rPr>
                <a:t>AC</a:t>
              </a:r>
              <a:endParaRPr lang="en-US" altLang="zh-CN" sz="3600" b="1" i="1">
                <a:latin typeface="Times New Roman" pitchFamily="18" charset="0"/>
              </a:endParaRPr>
            </a:p>
          </p:txBody>
        </p:sp>
        <p:sp>
          <p:nvSpPr>
            <p:cNvPr id="13335" name="Line 23"/>
            <p:cNvSpPr>
              <a:spLocks noChangeShapeType="1"/>
            </p:cNvSpPr>
            <p:nvPr/>
          </p:nvSpPr>
          <p:spPr bwMode="auto">
            <a:xfrm>
              <a:off x="1424" y="2848"/>
              <a:ext cx="17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36" name="Group 24"/>
          <p:cNvGrpSpPr>
            <a:grpSpLocks/>
          </p:cNvGrpSpPr>
          <p:nvPr/>
        </p:nvGrpSpPr>
        <p:grpSpPr bwMode="auto">
          <a:xfrm>
            <a:off x="5257800" y="1905000"/>
            <a:ext cx="3810000" cy="3352800"/>
            <a:chOff x="3216" y="1200"/>
            <a:chExt cx="2400" cy="2112"/>
          </a:xfrm>
        </p:grpSpPr>
        <p:sp>
          <p:nvSpPr>
            <p:cNvPr id="13337" name="Rectangle 25"/>
            <p:cNvSpPr>
              <a:spLocks noChangeArrowheads="1"/>
            </p:cNvSpPr>
            <p:nvPr/>
          </p:nvSpPr>
          <p:spPr bwMode="auto">
            <a:xfrm>
              <a:off x="3216" y="1296"/>
              <a:ext cx="2400" cy="2016"/>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38" name="Group 26"/>
            <p:cNvGrpSpPr>
              <a:grpSpLocks/>
            </p:cNvGrpSpPr>
            <p:nvPr/>
          </p:nvGrpSpPr>
          <p:grpSpPr bwMode="auto">
            <a:xfrm>
              <a:off x="3304" y="1200"/>
              <a:ext cx="2264" cy="1997"/>
              <a:chOff x="3216" y="1216"/>
              <a:chExt cx="2264" cy="1997"/>
            </a:xfrm>
          </p:grpSpPr>
          <p:sp>
            <p:nvSpPr>
              <p:cNvPr id="13339" name="Text Box 27"/>
              <p:cNvSpPr txBox="1">
                <a:spLocks noChangeArrowheads="1"/>
              </p:cNvSpPr>
              <p:nvPr/>
            </p:nvSpPr>
            <p:spPr bwMode="auto">
              <a:xfrm>
                <a:off x="3533" y="1216"/>
                <a:ext cx="395" cy="404"/>
              </a:xfrm>
              <a:prstGeom prst="rect">
                <a:avLst/>
              </a:prstGeom>
              <a:noFill/>
              <a:ln>
                <a:noFill/>
              </a:ln>
              <a:effectLst>
                <a:outerShdw dist="35921" dir="2700000" sy="50000" rotWithShape="0">
                  <a:srgbClr val="875B0D"/>
                </a:outerShdw>
              </a:effectLst>
              <a:extLst>
                <a:ext uri="{909E8E84-426E-40DD-AFC4-6F175D3DCCD1}">
                  <a14:hiddenFill xmlns:a14="http://schemas.microsoft.com/office/drawing/2010/main">
                    <a:gradFill rotWithShape="0">
                      <a:gsLst>
                        <a:gs pos="0">
                          <a:srgbClr val="520402"/>
                        </a:gs>
                        <a:gs pos="100000">
                          <a:srgbClr val="FFCC00"/>
                        </a:gs>
                      </a:gsLst>
                      <a:lin ang="5400000" scaled="1"/>
                    </a:gradFill>
                  </a14:hiddenFill>
                </a:ext>
                <a:ext uri="{91240B29-F687-4F45-9708-019B960494DF}">
                  <a14:hiddenLine xmlns:a14="http://schemas.microsoft.com/office/drawing/2010/main" w="12700">
                    <a:solidFill>
                      <a:srgbClr val="B2B2B2"/>
                    </a:solidFill>
                    <a:miter lim="800000"/>
                    <a:headEnd/>
                    <a:tailEnd/>
                  </a14:hiddenLine>
                </a:ext>
              </a:extLst>
            </p:spPr>
            <p:txBody>
              <a:bodyPr>
                <a:spAutoFit/>
              </a:bodyPr>
              <a:lstStyle/>
              <a:p>
                <a:pPr>
                  <a:spcBef>
                    <a:spcPct val="50000"/>
                  </a:spcBef>
                </a:pPr>
                <a:r>
                  <a:rPr kumimoji="1" lang="en-US" altLang="zh-CN" sz="3600" b="1" i="1">
                    <a:latin typeface="Times New Roman" pitchFamily="18" charset="0"/>
                  </a:rPr>
                  <a:t>v</a:t>
                </a:r>
              </a:p>
            </p:txBody>
          </p:sp>
          <p:sp>
            <p:nvSpPr>
              <p:cNvPr id="13340" name="Line 28"/>
              <p:cNvSpPr>
                <a:spLocks noChangeShapeType="1"/>
              </p:cNvSpPr>
              <p:nvPr/>
            </p:nvSpPr>
            <p:spPr bwMode="auto">
              <a:xfrm flipV="1">
                <a:off x="3516" y="1392"/>
                <a:ext cx="0" cy="1728"/>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1" name="Text Box 29"/>
              <p:cNvSpPr txBox="1">
                <a:spLocks noChangeArrowheads="1"/>
              </p:cNvSpPr>
              <p:nvPr/>
            </p:nvSpPr>
            <p:spPr bwMode="auto">
              <a:xfrm>
                <a:off x="3264" y="280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latin typeface="Times New Roman" pitchFamily="18" charset="0"/>
                  </a:rPr>
                  <a:t>0</a:t>
                </a:r>
              </a:p>
            </p:txBody>
          </p:sp>
          <p:sp>
            <p:nvSpPr>
              <p:cNvPr id="13342" name="Text Box 30"/>
              <p:cNvSpPr txBox="1">
                <a:spLocks noChangeArrowheads="1"/>
              </p:cNvSpPr>
              <p:nvPr/>
            </p:nvSpPr>
            <p:spPr bwMode="auto">
              <a:xfrm>
                <a:off x="5184" y="2839"/>
                <a:ext cx="2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latin typeface="Times New Roman" pitchFamily="18" charset="0"/>
                  </a:rPr>
                  <a:t>t</a:t>
                </a:r>
              </a:p>
            </p:txBody>
          </p:sp>
          <p:sp>
            <p:nvSpPr>
              <p:cNvPr id="13343" name="Line 31"/>
              <p:cNvSpPr>
                <a:spLocks noChangeShapeType="1"/>
              </p:cNvSpPr>
              <p:nvPr/>
            </p:nvSpPr>
            <p:spPr bwMode="auto">
              <a:xfrm>
                <a:off x="3521" y="2911"/>
                <a:ext cx="1807"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4" name="Line 32"/>
              <p:cNvSpPr>
                <a:spLocks noChangeShapeType="1"/>
              </p:cNvSpPr>
              <p:nvPr/>
            </p:nvSpPr>
            <p:spPr bwMode="auto">
              <a:xfrm flipV="1">
                <a:off x="3512" y="1543"/>
                <a:ext cx="1672" cy="953"/>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5" name="Line 33"/>
              <p:cNvSpPr>
                <a:spLocks noChangeShapeType="1"/>
              </p:cNvSpPr>
              <p:nvPr/>
            </p:nvSpPr>
            <p:spPr bwMode="auto">
              <a:xfrm flipV="1">
                <a:off x="4992" y="1680"/>
                <a:ext cx="0" cy="1231"/>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6" name="Text Box 34"/>
              <p:cNvSpPr txBox="1">
                <a:spLocks noChangeArrowheads="1"/>
              </p:cNvSpPr>
              <p:nvPr/>
            </p:nvSpPr>
            <p:spPr bwMode="auto">
              <a:xfrm>
                <a:off x="3216" y="2280"/>
                <a:ext cx="4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i="1">
                    <a:latin typeface="Times New Roman" pitchFamily="18" charset="0"/>
                  </a:rPr>
                  <a:t>v</a:t>
                </a:r>
                <a:r>
                  <a:rPr kumimoji="1" lang="en-US" altLang="zh-CN" sz="2400" b="1" i="1" baseline="-25000">
                    <a:latin typeface="Times New Roman" pitchFamily="18" charset="0"/>
                  </a:rPr>
                  <a:t>A</a:t>
                </a:r>
              </a:p>
            </p:txBody>
          </p:sp>
          <p:sp>
            <p:nvSpPr>
              <p:cNvPr id="13347" name="Line 35"/>
              <p:cNvSpPr>
                <a:spLocks noChangeShapeType="1"/>
              </p:cNvSpPr>
              <p:nvPr/>
            </p:nvSpPr>
            <p:spPr bwMode="auto">
              <a:xfrm flipV="1">
                <a:off x="3516" y="1648"/>
                <a:ext cx="1476" cy="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8" name="Line 36"/>
              <p:cNvSpPr>
                <a:spLocks noChangeShapeType="1"/>
              </p:cNvSpPr>
              <p:nvPr/>
            </p:nvSpPr>
            <p:spPr bwMode="auto">
              <a:xfrm flipV="1">
                <a:off x="4240" y="2112"/>
                <a:ext cx="0" cy="799"/>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9" name="Line 37"/>
              <p:cNvSpPr>
                <a:spLocks noChangeShapeType="1"/>
              </p:cNvSpPr>
              <p:nvPr/>
            </p:nvSpPr>
            <p:spPr bwMode="auto">
              <a:xfrm flipV="1">
                <a:off x="3516" y="2080"/>
                <a:ext cx="708" cy="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0" name="Text Box 38"/>
              <p:cNvSpPr txBox="1">
                <a:spLocks noChangeArrowheads="1"/>
              </p:cNvSpPr>
              <p:nvPr/>
            </p:nvSpPr>
            <p:spPr bwMode="auto">
              <a:xfrm>
                <a:off x="4120" y="2848"/>
                <a:ext cx="11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latin typeface="Times New Roman" pitchFamily="18" charset="0"/>
                  </a:rPr>
                  <a:t>t          </a:t>
                </a:r>
                <a:r>
                  <a:rPr lang="en-US" altLang="zh-CN" sz="2800" b="1" i="1">
                    <a:latin typeface="Times New Roman" pitchFamily="18" charset="0"/>
                  </a:rPr>
                  <a:t>2</a:t>
                </a:r>
                <a:r>
                  <a:rPr lang="en-US" altLang="zh-CN" sz="3200" b="1" i="1">
                    <a:latin typeface="Times New Roman" pitchFamily="18" charset="0"/>
                  </a:rPr>
                  <a:t>t</a:t>
                </a:r>
              </a:p>
            </p:txBody>
          </p:sp>
          <p:sp>
            <p:nvSpPr>
              <p:cNvPr id="13351" name="Text Box 39"/>
              <p:cNvSpPr txBox="1">
                <a:spLocks noChangeArrowheads="1"/>
              </p:cNvSpPr>
              <p:nvPr/>
            </p:nvSpPr>
            <p:spPr bwMode="auto">
              <a:xfrm>
                <a:off x="3216" y="1856"/>
                <a:ext cx="4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i="1">
                    <a:latin typeface="Times New Roman" pitchFamily="18" charset="0"/>
                  </a:rPr>
                  <a:t>v</a:t>
                </a:r>
                <a:r>
                  <a:rPr kumimoji="1" lang="en-US" altLang="zh-CN" sz="2400" b="1" i="1" baseline="-25000">
                    <a:latin typeface="Times New Roman" pitchFamily="18" charset="0"/>
                  </a:rPr>
                  <a:t>B</a:t>
                </a:r>
              </a:p>
            </p:txBody>
          </p:sp>
          <p:sp>
            <p:nvSpPr>
              <p:cNvPr id="13352" name="Text Box 40"/>
              <p:cNvSpPr txBox="1">
                <a:spLocks noChangeArrowheads="1"/>
              </p:cNvSpPr>
              <p:nvPr/>
            </p:nvSpPr>
            <p:spPr bwMode="auto">
              <a:xfrm>
                <a:off x="3216" y="1432"/>
                <a:ext cx="4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i="1">
                    <a:latin typeface="Times New Roman" pitchFamily="18" charset="0"/>
                  </a:rPr>
                  <a:t>v</a:t>
                </a:r>
                <a:r>
                  <a:rPr kumimoji="1" lang="en-US" altLang="zh-CN" sz="2400" b="1" i="1" baseline="-25000">
                    <a:latin typeface="Times New Roman" pitchFamily="18" charset="0"/>
                  </a:rPr>
                  <a:t>C</a:t>
                </a:r>
              </a:p>
            </p:txBody>
          </p:sp>
        </p:grpSp>
      </p:grpSp>
      <p:sp>
        <p:nvSpPr>
          <p:cNvPr id="13353" name="Text Box 41"/>
          <p:cNvSpPr txBox="1">
            <a:spLocks noChangeArrowheads="1"/>
          </p:cNvSpPr>
          <p:nvPr/>
        </p:nvSpPr>
        <p:spPr bwMode="auto">
          <a:xfrm>
            <a:off x="990600" y="5410200"/>
            <a:ext cx="8064500" cy="1066800"/>
          </a:xfrm>
          <a:prstGeom prst="rect">
            <a:avLst/>
          </a:prstGeom>
          <a:solidFill>
            <a:srgbClr val="FFFFCC">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0000"/>
                </a:solidFill>
                <a:ea typeface="楷体_GB2312" pitchFamily="49" charset="-122"/>
              </a:rPr>
              <a:t>做匀变速运动的纸带上某点的瞬时速度，等于相邻两点间的平均速度。</a:t>
            </a:r>
          </a:p>
        </p:txBody>
      </p:sp>
      <p:sp>
        <p:nvSpPr>
          <p:cNvPr id="13354" name="Rectangle 42"/>
          <p:cNvSpPr>
            <a:spLocks noRot="1" noChangeArrowheads="1"/>
          </p:cNvSpPr>
          <p:nvPr/>
        </p:nvSpPr>
        <p:spPr bwMode="auto">
          <a:xfrm>
            <a:off x="228600" y="30480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问题</a:t>
            </a:r>
            <a:r>
              <a:rPr lang="en-US" altLang="zh-CN" sz="3200">
                <a:solidFill>
                  <a:srgbClr val="FF0000"/>
                </a:solidFill>
                <a:ea typeface="黑体" pitchFamily="2"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13317"/>
                                        </p:tgtEl>
                                        <p:attrNameLst>
                                          <p:attrName>style.visibility</p:attrName>
                                        </p:attrNameLst>
                                      </p:cBhvr>
                                      <p:to>
                                        <p:strVal val="visible"/>
                                      </p:to>
                                    </p:set>
                                    <p:animEffect transition="in" filter="fade">
                                      <p:cBhvr>
                                        <p:cTn id="11" dur="2000"/>
                                        <p:tgtEl>
                                          <p:spTgt spid="133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314"/>
                                        </p:tgtEl>
                                        <p:attrNameLst>
                                          <p:attrName>style.visibility</p:attrName>
                                        </p:attrNameLst>
                                      </p:cBhvr>
                                      <p:to>
                                        <p:strVal val="visible"/>
                                      </p:to>
                                    </p:set>
                                    <p:animEffect transition="in" filter="fade">
                                      <p:cBhvr>
                                        <p:cTn id="16" dur="2000"/>
                                        <p:tgtEl>
                                          <p:spTgt spid="13314"/>
                                        </p:tgtEl>
                                      </p:cBhvr>
                                    </p:animEffect>
                                  </p:childTnLst>
                                </p:cTn>
                              </p:par>
                              <p:par>
                                <p:cTn id="17" presetID="10" presetClass="entr" presetSubtype="0" fill="hold" nodeType="withEffect">
                                  <p:stCondLst>
                                    <p:cond delay="0"/>
                                  </p:stCondLst>
                                  <p:childTnLst>
                                    <p:set>
                                      <p:cBhvr>
                                        <p:cTn id="18" dur="1" fill="hold">
                                          <p:stCondLst>
                                            <p:cond delay="0"/>
                                          </p:stCondLst>
                                        </p:cTn>
                                        <p:tgtEl>
                                          <p:spTgt spid="13318"/>
                                        </p:tgtEl>
                                        <p:attrNameLst>
                                          <p:attrName>style.visibility</p:attrName>
                                        </p:attrNameLst>
                                      </p:cBhvr>
                                      <p:to>
                                        <p:strVal val="visible"/>
                                      </p:to>
                                    </p:set>
                                    <p:animEffect transition="in" filter="fade">
                                      <p:cBhvr>
                                        <p:cTn id="19" dur="2000"/>
                                        <p:tgtEl>
                                          <p:spTgt spid="1331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3325"/>
                                        </p:tgtEl>
                                        <p:attrNameLst>
                                          <p:attrName>style.visibility</p:attrName>
                                        </p:attrNameLst>
                                      </p:cBhvr>
                                      <p:to>
                                        <p:strVal val="visible"/>
                                      </p:to>
                                    </p:set>
                                    <p:animEffect transition="in" filter="fade">
                                      <p:cBhvr>
                                        <p:cTn id="24" dur="2000"/>
                                        <p:tgtEl>
                                          <p:spTgt spid="133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332"/>
                                        </p:tgtEl>
                                        <p:attrNameLst>
                                          <p:attrName>style.visibility</p:attrName>
                                        </p:attrNameLst>
                                      </p:cBhvr>
                                      <p:to>
                                        <p:strVal val="visible"/>
                                      </p:to>
                                    </p:set>
                                    <p:animEffect transition="in" filter="fade">
                                      <p:cBhvr>
                                        <p:cTn id="29" dur="2000"/>
                                        <p:tgtEl>
                                          <p:spTgt spid="133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13333"/>
                                        </p:tgtEl>
                                        <p:attrNameLst>
                                          <p:attrName>style.visibility</p:attrName>
                                        </p:attrNameLst>
                                      </p:cBhvr>
                                      <p:to>
                                        <p:strVal val="visible"/>
                                      </p:to>
                                    </p:set>
                                    <p:animEffect transition="in" filter="fade">
                                      <p:cBhvr>
                                        <p:cTn id="34" dur="2000"/>
                                        <p:tgtEl>
                                          <p:spTgt spid="1333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13336"/>
                                        </p:tgtEl>
                                        <p:attrNameLst>
                                          <p:attrName>style.visibility</p:attrName>
                                        </p:attrNameLst>
                                      </p:cBhvr>
                                      <p:to>
                                        <p:strVal val="visible"/>
                                      </p:to>
                                    </p:set>
                                    <p:animEffect transition="in" filter="fade">
                                      <p:cBhvr>
                                        <p:cTn id="39" dur="2000"/>
                                        <p:tgtEl>
                                          <p:spTgt spid="133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35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3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6" grpId="0" animBg="1"/>
      <p:bldP spid="13332" grpId="0"/>
      <p:bldP spid="13353" grpId="0" animBg="1"/>
      <p:bldP spid="1335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9" name="Group 3"/>
          <p:cNvGrpSpPr>
            <a:grpSpLocks/>
          </p:cNvGrpSpPr>
          <p:nvPr/>
        </p:nvGrpSpPr>
        <p:grpSpPr bwMode="auto">
          <a:xfrm>
            <a:off x="990600" y="2392363"/>
            <a:ext cx="7848600" cy="579437"/>
            <a:chOff x="672" y="595"/>
            <a:chExt cx="4944" cy="365"/>
          </a:xfrm>
        </p:grpSpPr>
        <p:sp>
          <p:nvSpPr>
            <p:cNvPr id="14340" name="Text Box 4"/>
            <p:cNvSpPr txBox="1">
              <a:spLocks noChangeArrowheads="1"/>
            </p:cNvSpPr>
            <p:nvPr/>
          </p:nvSpPr>
          <p:spPr bwMode="auto">
            <a:xfrm>
              <a:off x="672" y="595"/>
              <a:ext cx="4944" cy="365"/>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00"/>
                  </a:solidFill>
                  <a:latin typeface="Times New Roman" pitchFamily="18" charset="0"/>
                  <a:ea typeface="楷体_GB2312" pitchFamily="49" charset="-122"/>
                </a:rPr>
                <a:t>速度能不能用 </a:t>
              </a:r>
              <a:r>
                <a:rPr lang="en-US" altLang="zh-CN" sz="3200" b="1" i="1">
                  <a:solidFill>
                    <a:srgbClr val="FF0000"/>
                  </a:solidFill>
                  <a:latin typeface="Times New Roman" pitchFamily="18" charset="0"/>
                  <a:ea typeface="楷体_GB2312" pitchFamily="49" charset="-122"/>
                </a:rPr>
                <a:t>v </a:t>
              </a:r>
              <a:r>
                <a:rPr lang="en-US" altLang="zh-CN" sz="3200" b="1">
                  <a:solidFill>
                    <a:srgbClr val="FF0000"/>
                  </a:solidFill>
                  <a:latin typeface="楷体_GB2312" pitchFamily="49" charset="-122"/>
                  <a:ea typeface="楷体_GB2312" pitchFamily="49" charset="-122"/>
                </a:rPr>
                <a:t>=</a:t>
              </a:r>
              <a:r>
                <a:rPr lang="en-US" altLang="zh-CN" sz="3200" b="1" i="1">
                  <a:solidFill>
                    <a:srgbClr val="FF0000"/>
                  </a:solidFill>
                  <a:latin typeface="Times New Roman" pitchFamily="18" charset="0"/>
                  <a:ea typeface="楷体_GB2312" pitchFamily="49" charset="-122"/>
                </a:rPr>
                <a:t> </a:t>
              </a:r>
              <a:r>
                <a:rPr lang="en-US" altLang="zh-CN" sz="2800" b="1" i="1">
                  <a:solidFill>
                    <a:srgbClr val="FF0000"/>
                  </a:solidFill>
                  <a:latin typeface="Times New Roman" pitchFamily="18" charset="0"/>
                  <a:ea typeface="楷体_GB2312" pitchFamily="49" charset="-122"/>
                </a:rPr>
                <a:t>2</a:t>
              </a:r>
              <a:r>
                <a:rPr lang="en-US" altLang="zh-CN" sz="3200" b="1" i="1">
                  <a:solidFill>
                    <a:srgbClr val="FF0000"/>
                  </a:solidFill>
                  <a:latin typeface="Times New Roman" pitchFamily="18" charset="0"/>
                  <a:ea typeface="楷体_GB2312" pitchFamily="49" charset="-122"/>
                </a:rPr>
                <a:t>gh </a:t>
              </a:r>
              <a:r>
                <a:rPr lang="zh-CN" altLang="en-US" sz="3200" b="1">
                  <a:solidFill>
                    <a:srgbClr val="000000"/>
                  </a:solidFill>
                  <a:latin typeface="Times New Roman" pitchFamily="18" charset="0"/>
                  <a:ea typeface="楷体_GB2312" pitchFamily="49" charset="-122"/>
                </a:rPr>
                <a:t>或 </a:t>
              </a:r>
              <a:r>
                <a:rPr lang="en-US" altLang="zh-CN" sz="3200" b="1" i="1">
                  <a:solidFill>
                    <a:srgbClr val="FF0000"/>
                  </a:solidFill>
                  <a:latin typeface="Times New Roman" pitchFamily="18" charset="0"/>
                  <a:ea typeface="楷体_GB2312" pitchFamily="49" charset="-122"/>
                </a:rPr>
                <a:t>v </a:t>
              </a:r>
              <a:r>
                <a:rPr lang="en-US" altLang="zh-CN" sz="3200" b="1">
                  <a:solidFill>
                    <a:srgbClr val="FF0000"/>
                  </a:solidFill>
                  <a:latin typeface="楷体_GB2312" pitchFamily="49" charset="-122"/>
                  <a:ea typeface="楷体_GB2312" pitchFamily="49" charset="-122"/>
                </a:rPr>
                <a:t>=</a:t>
              </a:r>
              <a:r>
                <a:rPr lang="en-US" altLang="zh-CN" sz="3200" b="1">
                  <a:solidFill>
                    <a:srgbClr val="FF0000"/>
                  </a:solidFill>
                  <a:latin typeface="Times New Roman" pitchFamily="18" charset="0"/>
                  <a:ea typeface="楷体_GB2312" pitchFamily="49" charset="-122"/>
                </a:rPr>
                <a:t> </a:t>
              </a:r>
              <a:r>
                <a:rPr lang="en-US" altLang="zh-CN" sz="3200" b="1" i="1">
                  <a:solidFill>
                    <a:srgbClr val="FF0000"/>
                  </a:solidFill>
                  <a:latin typeface="Times New Roman" pitchFamily="18" charset="0"/>
                  <a:ea typeface="楷体_GB2312" pitchFamily="49" charset="-122"/>
                </a:rPr>
                <a:t>gt </a:t>
              </a:r>
              <a:r>
                <a:rPr lang="zh-CN" altLang="en-US" sz="3200" b="1">
                  <a:solidFill>
                    <a:srgbClr val="000000"/>
                  </a:solidFill>
                  <a:latin typeface="Times New Roman" pitchFamily="18" charset="0"/>
                  <a:ea typeface="楷体_GB2312" pitchFamily="49" charset="-122"/>
                </a:rPr>
                <a:t>计算？</a:t>
              </a:r>
            </a:p>
          </p:txBody>
        </p:sp>
        <p:grpSp>
          <p:nvGrpSpPr>
            <p:cNvPr id="14341" name="Group 5"/>
            <p:cNvGrpSpPr>
              <a:grpSpLocks/>
            </p:cNvGrpSpPr>
            <p:nvPr/>
          </p:nvGrpSpPr>
          <p:grpSpPr bwMode="auto">
            <a:xfrm>
              <a:off x="2616" y="659"/>
              <a:ext cx="485" cy="240"/>
              <a:chOff x="3595" y="240"/>
              <a:chExt cx="485" cy="240"/>
            </a:xfrm>
          </p:grpSpPr>
          <p:sp>
            <p:nvSpPr>
              <p:cNvPr id="14342" name="Line 6"/>
              <p:cNvSpPr>
                <a:spLocks noChangeShapeType="1"/>
              </p:cNvSpPr>
              <p:nvPr/>
            </p:nvSpPr>
            <p:spPr bwMode="auto">
              <a:xfrm>
                <a:off x="3696" y="240"/>
                <a:ext cx="38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 name="Line 7"/>
              <p:cNvSpPr>
                <a:spLocks noChangeShapeType="1"/>
              </p:cNvSpPr>
              <p:nvPr/>
            </p:nvSpPr>
            <p:spPr bwMode="auto">
              <a:xfrm flipH="1">
                <a:off x="3632" y="240"/>
                <a:ext cx="64"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 name="Line 8"/>
              <p:cNvSpPr>
                <a:spLocks noChangeShapeType="1"/>
              </p:cNvSpPr>
              <p:nvPr/>
            </p:nvSpPr>
            <p:spPr bwMode="auto">
              <a:xfrm>
                <a:off x="3608" y="432"/>
                <a:ext cx="27" cy="4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5" name="Line 9"/>
              <p:cNvSpPr>
                <a:spLocks noChangeShapeType="1"/>
              </p:cNvSpPr>
              <p:nvPr/>
            </p:nvSpPr>
            <p:spPr bwMode="auto">
              <a:xfrm flipH="1">
                <a:off x="3595" y="424"/>
                <a:ext cx="13" cy="4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346" name="AutoShape 10"/>
          <p:cNvSpPr>
            <a:spLocks noChangeArrowheads="1"/>
          </p:cNvSpPr>
          <p:nvPr/>
        </p:nvSpPr>
        <p:spPr bwMode="auto">
          <a:xfrm>
            <a:off x="533400" y="3810000"/>
            <a:ext cx="8001000" cy="1981200"/>
          </a:xfrm>
          <a:prstGeom prst="wedgeRoundRectCallout">
            <a:avLst>
              <a:gd name="adj1" fmla="val 10537"/>
              <a:gd name="adj2" fmla="val -95352"/>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zh-CN" altLang="en-US" sz="2800" b="1">
                <a:solidFill>
                  <a:srgbClr val="FF0000"/>
                </a:solidFill>
                <a:latin typeface="楷体_GB2312" pitchFamily="49" charset="-122"/>
                <a:ea typeface="楷体_GB2312" pitchFamily="49" charset="-122"/>
              </a:rPr>
              <a:t>这种方法认为加速度为</a:t>
            </a:r>
            <a:r>
              <a:rPr lang="en-US" altLang="zh-CN" sz="2800" b="1" i="1">
                <a:solidFill>
                  <a:srgbClr val="FF0000"/>
                </a:solidFill>
                <a:latin typeface="Times New Roman" pitchFamily="18" charset="0"/>
                <a:ea typeface="楷体_GB2312" pitchFamily="49" charset="-122"/>
              </a:rPr>
              <a:t>g </a:t>
            </a:r>
            <a:r>
              <a:rPr lang="zh-CN" altLang="en-US" sz="2800" b="1">
                <a:solidFill>
                  <a:srgbClr val="FF0000"/>
                </a:solidFill>
                <a:latin typeface="楷体_GB2312" pitchFamily="49" charset="-122"/>
                <a:ea typeface="楷体_GB2312" pitchFamily="49" charset="-122"/>
              </a:rPr>
              <a:t>，由于各种摩擦阻力不可避免，所以实际加速度必将小于</a:t>
            </a:r>
            <a:r>
              <a:rPr lang="en-US" altLang="zh-CN" sz="2800" b="1" i="1">
                <a:solidFill>
                  <a:srgbClr val="FF0000"/>
                </a:solidFill>
                <a:latin typeface="Times New Roman" pitchFamily="18" charset="0"/>
                <a:ea typeface="楷体_GB2312" pitchFamily="49" charset="-122"/>
              </a:rPr>
              <a:t>g</a:t>
            </a:r>
            <a:r>
              <a:rPr lang="zh-CN" altLang="en-US" sz="2800" b="1">
                <a:solidFill>
                  <a:srgbClr val="FF0000"/>
                </a:solidFill>
                <a:latin typeface="楷体_GB2312" pitchFamily="49" charset="-122"/>
                <a:ea typeface="楷体_GB2312" pitchFamily="49" charset="-122"/>
              </a:rPr>
              <a:t>，这样将得到机械能增加的结论，有阻力作用机械能应该是减少的，故这种方法也不能用。</a:t>
            </a:r>
            <a:endParaRPr kumimoji="1" lang="zh-CN" altLang="en-US" sz="2800" b="1">
              <a:solidFill>
                <a:srgbClr val="FF0000"/>
              </a:solidFill>
              <a:latin typeface="楷体_GB2312" pitchFamily="49" charset="-122"/>
              <a:ea typeface="楷体_GB2312" pitchFamily="49" charset="-122"/>
            </a:endParaRPr>
          </a:p>
        </p:txBody>
      </p:sp>
      <p:sp>
        <p:nvSpPr>
          <p:cNvPr id="14347" name="AutoShape 11"/>
          <p:cNvSpPr>
            <a:spLocks noChangeArrowheads="1"/>
          </p:cNvSpPr>
          <p:nvPr/>
        </p:nvSpPr>
        <p:spPr bwMode="auto">
          <a:xfrm>
            <a:off x="1143000" y="304800"/>
            <a:ext cx="6019800" cy="1524000"/>
          </a:xfrm>
          <a:prstGeom prst="wedgeRoundRectCallout">
            <a:avLst>
              <a:gd name="adj1" fmla="val -3060"/>
              <a:gd name="adj2" fmla="val 97606"/>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zh-CN" altLang="en-US" sz="2800" b="1">
                <a:solidFill>
                  <a:srgbClr val="FF0000"/>
                </a:solidFill>
                <a:ea typeface="楷体_GB2312" pitchFamily="49" charset="-122"/>
              </a:rPr>
              <a:t>这种方法是根据机械能守恒定律得到的，而我们的目的就是验证机械能守恒定律，所以不能用。</a:t>
            </a:r>
            <a:endParaRPr lang="zh-CN" altLang="en-US" sz="2800" b="1">
              <a:solidFill>
                <a:srgbClr val="FF0000"/>
              </a:solidFill>
              <a:latin typeface="楷体_GB2312" pitchFamily="49" charset="-122"/>
              <a:ea typeface="楷体_GB2312" pitchFamily="49" charset="-122"/>
            </a:endParaRPr>
          </a:p>
        </p:txBody>
      </p:sp>
      <p:sp>
        <p:nvSpPr>
          <p:cNvPr id="14348" name="Rectangle 12"/>
          <p:cNvSpPr>
            <a:spLocks noRot="1" noChangeArrowheads="1"/>
          </p:cNvSpPr>
          <p:nvPr/>
        </p:nvSpPr>
        <p:spPr bwMode="auto">
          <a:xfrm>
            <a:off x="228600" y="30480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思考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2000"/>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47"/>
                                        </p:tgtEl>
                                        <p:attrNameLst>
                                          <p:attrName>style.visibility</p:attrName>
                                        </p:attrNameLst>
                                      </p:cBhvr>
                                      <p:to>
                                        <p:strVal val="visible"/>
                                      </p:to>
                                    </p:set>
                                    <p:animEffect transition="in" filter="fade">
                                      <p:cBhvr>
                                        <p:cTn id="12" dur="2000"/>
                                        <p:tgtEl>
                                          <p:spTgt spid="14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46"/>
                                        </p:tgtEl>
                                        <p:attrNameLst>
                                          <p:attrName>style.visibility</p:attrName>
                                        </p:attrNameLst>
                                      </p:cBhvr>
                                      <p:to>
                                        <p:strVal val="visible"/>
                                      </p:to>
                                    </p:set>
                                    <p:animEffect transition="in" filter="fade">
                                      <p:cBhvr>
                                        <p:cTn id="17" dur="2000"/>
                                        <p:tgtEl>
                                          <p:spTgt spid="14346"/>
                                        </p:tgtEl>
                                      </p:cBhvr>
                                    </p:animEffect>
                                  </p:childTnLst>
                                </p:cTn>
                              </p:par>
                              <p:par>
                                <p:cTn id="18" presetID="45" presetClass="entr" presetSubtype="0" fill="hold" grpId="0" nodeType="withEffect">
                                  <p:stCondLst>
                                    <p:cond delay="0"/>
                                  </p:stCondLst>
                                  <p:iterate type="lt">
                                    <p:tmPct val="10000"/>
                                  </p:iterate>
                                  <p:childTnLst>
                                    <p:set>
                                      <p:cBhvr>
                                        <p:cTn id="19" dur="1" fill="hold">
                                          <p:stCondLst>
                                            <p:cond delay="0"/>
                                          </p:stCondLst>
                                        </p:cTn>
                                        <p:tgtEl>
                                          <p:spTgt spid="14348"/>
                                        </p:tgtEl>
                                        <p:attrNameLst>
                                          <p:attrName>style.visibility</p:attrName>
                                        </p:attrNameLst>
                                      </p:cBhvr>
                                      <p:to>
                                        <p:strVal val="visible"/>
                                      </p:to>
                                    </p:set>
                                    <p:animEffect transition="in" filter="fade">
                                      <p:cBhvr>
                                        <p:cTn id="20" dur="500"/>
                                        <p:tgtEl>
                                          <p:spTgt spid="14348"/>
                                        </p:tgtEl>
                                      </p:cBhvr>
                                    </p:animEffect>
                                    <p:anim calcmode="lin" valueType="num">
                                      <p:cBhvr>
                                        <p:cTn id="21" dur="500" fill="hold"/>
                                        <p:tgtEl>
                                          <p:spTgt spid="14348"/>
                                        </p:tgtEl>
                                        <p:attrNameLst>
                                          <p:attrName>ppt_w</p:attrName>
                                        </p:attrNameLst>
                                      </p:cBhvr>
                                      <p:tavLst>
                                        <p:tav tm="0" fmla="#ppt_w*sin(2.5*pi*$)">
                                          <p:val>
                                            <p:fltVal val="0"/>
                                          </p:val>
                                        </p:tav>
                                        <p:tav tm="100000">
                                          <p:val>
                                            <p:fltVal val="1"/>
                                          </p:val>
                                        </p:tav>
                                      </p:tavLst>
                                    </p:anim>
                                    <p:anim calcmode="lin" valueType="num">
                                      <p:cBhvr>
                                        <p:cTn id="22" dur="500" fill="hold"/>
                                        <p:tgtEl>
                                          <p:spTgt spid="143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animBg="1"/>
      <p:bldP spid="14347" grpId="0" animBg="1"/>
      <p:bldP spid="1434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1219200" y="3886200"/>
            <a:ext cx="7543800" cy="2654300"/>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solidFill>
                  <a:srgbClr val="000000"/>
                </a:solidFill>
                <a:latin typeface="楷体_GB2312" pitchFamily="49" charset="-122"/>
                <a:ea typeface="楷体_GB2312" pitchFamily="49" charset="-122"/>
              </a:rPr>
              <a:t>4</a:t>
            </a:r>
            <a:r>
              <a:rPr lang="zh-CN" altLang="en-US" sz="2800" b="1" i="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实验用的纸带一般小于</a:t>
            </a:r>
            <a:r>
              <a:rPr lang="en-US" altLang="zh-CN" sz="2800" b="1" i="1">
                <a:solidFill>
                  <a:srgbClr val="000000"/>
                </a:solidFill>
                <a:latin typeface="Times New Roman" pitchFamily="18" charset="0"/>
                <a:ea typeface="楷体_GB2312" pitchFamily="49" charset="-122"/>
              </a:rPr>
              <a:t>1m</a:t>
            </a:r>
            <a:r>
              <a:rPr lang="en-US" altLang="zh-CN" sz="2800" b="1" i="1">
                <a:solidFill>
                  <a:srgbClr val="000000"/>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，从起始点开始大约能打出</a:t>
            </a:r>
            <a:r>
              <a:rPr lang="en-US" altLang="zh-CN" sz="2800" b="1" i="1">
                <a:solidFill>
                  <a:srgbClr val="000000"/>
                </a:solidFill>
                <a:latin typeface="Times New Roman" pitchFamily="18" charset="0"/>
                <a:ea typeface="楷体_GB2312" pitchFamily="49" charset="-122"/>
              </a:rPr>
              <a:t>20 </a:t>
            </a:r>
            <a:r>
              <a:rPr lang="zh-CN" altLang="en-US" sz="2800" b="1">
                <a:solidFill>
                  <a:srgbClr val="000000"/>
                </a:solidFill>
                <a:latin typeface="楷体_GB2312" pitchFamily="49" charset="-122"/>
                <a:ea typeface="楷体_GB2312" pitchFamily="49" charset="-122"/>
              </a:rPr>
              <a:t>个点左右。末位置的点可选择倒数第一个点或倒数第二个点，从这一个点向前数</a:t>
            </a:r>
            <a:r>
              <a:rPr lang="en-US" altLang="zh-CN" sz="2800" b="1" i="1">
                <a:solidFill>
                  <a:srgbClr val="000000"/>
                </a:solidFill>
                <a:latin typeface="Times New Roman" pitchFamily="18" charset="0"/>
                <a:ea typeface="楷体_GB2312" pitchFamily="49" charset="-122"/>
              </a:rPr>
              <a:t>4</a:t>
            </a:r>
            <a:r>
              <a:rPr lang="zh-CN" altLang="en-US" sz="2800" b="1" i="1">
                <a:solidFill>
                  <a:srgbClr val="000000"/>
                </a:solidFill>
                <a:latin typeface="Times New Roman" pitchFamily="18" charset="0"/>
                <a:ea typeface="楷体_GB2312" pitchFamily="49" charset="-122"/>
              </a:rPr>
              <a:t>～</a:t>
            </a:r>
            <a:r>
              <a:rPr lang="en-US" altLang="zh-CN" sz="2800" b="1" i="1">
                <a:solidFill>
                  <a:srgbClr val="000000"/>
                </a:solidFill>
                <a:latin typeface="Times New Roman" pitchFamily="18" charset="0"/>
                <a:ea typeface="楷体_GB2312" pitchFamily="49" charset="-122"/>
              </a:rPr>
              <a:t>6</a:t>
            </a:r>
            <a:r>
              <a:rPr lang="en-US" altLang="zh-CN" sz="2800" b="1" i="1">
                <a:solidFill>
                  <a:srgbClr val="000000"/>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个点当初位置的点，可以减小这两个点的瞬时速度以及两点之间距离（高度</a:t>
            </a:r>
            <a:r>
              <a:rPr lang="en-US" altLang="zh-CN" sz="2800" b="1" i="1">
                <a:solidFill>
                  <a:srgbClr val="000000"/>
                </a:solidFill>
                <a:latin typeface="Times New Roman" pitchFamily="18" charset="0"/>
                <a:ea typeface="楷体_GB2312" pitchFamily="49" charset="-122"/>
              </a:rPr>
              <a:t>h</a:t>
            </a:r>
            <a:r>
              <a:rPr lang="zh-CN" altLang="en-US" sz="2800" b="1">
                <a:solidFill>
                  <a:srgbClr val="000000"/>
                </a:solidFill>
                <a:latin typeface="楷体_GB2312" pitchFamily="49" charset="-122"/>
                <a:ea typeface="楷体_GB2312" pitchFamily="49" charset="-122"/>
              </a:rPr>
              <a:t>）测量的误差。</a:t>
            </a:r>
          </a:p>
        </p:txBody>
      </p:sp>
      <p:sp>
        <p:nvSpPr>
          <p:cNvPr id="15364" name="Text Box 4"/>
          <p:cNvSpPr txBox="1">
            <a:spLocks noChangeArrowheads="1"/>
          </p:cNvSpPr>
          <p:nvPr/>
        </p:nvSpPr>
        <p:spPr bwMode="auto">
          <a:xfrm>
            <a:off x="1219200" y="228600"/>
            <a:ext cx="7543800" cy="946150"/>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solidFill>
                  <a:srgbClr val="000000"/>
                </a:solidFill>
                <a:latin typeface="楷体_GB2312" pitchFamily="49" charset="-122"/>
                <a:ea typeface="楷体_GB2312" pitchFamily="49" charset="-122"/>
              </a:rPr>
              <a:t>1</a:t>
            </a:r>
            <a:r>
              <a:rPr lang="zh-CN" altLang="en-US" sz="2800" b="1" i="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安装打点计时器时，必须使两纸带限位孔在同一竖直线上，以减小摩擦阻力。</a:t>
            </a:r>
          </a:p>
        </p:txBody>
      </p:sp>
      <p:sp>
        <p:nvSpPr>
          <p:cNvPr id="15365" name="Text Box 5"/>
          <p:cNvSpPr txBox="1">
            <a:spLocks noChangeArrowheads="1"/>
          </p:cNvSpPr>
          <p:nvPr/>
        </p:nvSpPr>
        <p:spPr bwMode="auto">
          <a:xfrm>
            <a:off x="1219200" y="1293813"/>
            <a:ext cx="7543800" cy="1373187"/>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solidFill>
                  <a:srgbClr val="000000"/>
                </a:solidFill>
                <a:latin typeface="楷体_GB2312" pitchFamily="49" charset="-122"/>
                <a:ea typeface="楷体_GB2312" pitchFamily="49" charset="-122"/>
              </a:rPr>
              <a:t>2</a:t>
            </a:r>
            <a:r>
              <a:rPr lang="zh-CN" altLang="en-US" sz="2800" b="1" i="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应选用质量和密度较大的重物，增大重力可可使阻力的影响相对减小，增大密度可以减小体积，可使空气阻力减小。</a:t>
            </a:r>
          </a:p>
        </p:txBody>
      </p:sp>
      <p:sp>
        <p:nvSpPr>
          <p:cNvPr id="15366" name="Text Box 6"/>
          <p:cNvSpPr txBox="1">
            <a:spLocks noChangeArrowheads="1"/>
          </p:cNvSpPr>
          <p:nvPr/>
        </p:nvSpPr>
        <p:spPr bwMode="auto">
          <a:xfrm>
            <a:off x="1219200" y="2787650"/>
            <a:ext cx="7543800" cy="946150"/>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solidFill>
                  <a:srgbClr val="000000"/>
                </a:solidFill>
                <a:latin typeface="楷体_GB2312" pitchFamily="49" charset="-122"/>
                <a:ea typeface="楷体_GB2312" pitchFamily="49" charset="-122"/>
              </a:rPr>
              <a:t>3</a:t>
            </a:r>
            <a:r>
              <a:rPr lang="zh-CN" altLang="en-US" sz="2800" b="1" i="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选用纸带时应尽量挑选第一、二点间距接近</a:t>
            </a:r>
            <a:r>
              <a:rPr lang="en-US" altLang="zh-CN" sz="2800" b="1" i="1">
                <a:solidFill>
                  <a:srgbClr val="000000"/>
                </a:solidFill>
                <a:latin typeface="Times New Roman" pitchFamily="18" charset="0"/>
                <a:ea typeface="楷体_GB2312" pitchFamily="49" charset="-122"/>
              </a:rPr>
              <a:t>2mm</a:t>
            </a:r>
            <a:r>
              <a:rPr lang="zh-CN" altLang="en-US" sz="2800" b="1">
                <a:solidFill>
                  <a:srgbClr val="000000"/>
                </a:solidFill>
                <a:latin typeface="楷体_GB2312" pitchFamily="49" charset="-122"/>
                <a:ea typeface="楷体_GB2312" pitchFamily="49" charset="-122"/>
              </a:rPr>
              <a:t>的点迹清晰且各点呈一条直线的纸带。</a:t>
            </a:r>
          </a:p>
        </p:txBody>
      </p:sp>
      <p:sp>
        <p:nvSpPr>
          <p:cNvPr id="15367" name="Rectangle 7"/>
          <p:cNvSpPr>
            <a:spLocks noRot="1" noChangeArrowheads="1"/>
          </p:cNvSpPr>
          <p:nvPr/>
        </p:nvSpPr>
        <p:spPr bwMode="auto">
          <a:xfrm>
            <a:off x="228600" y="30480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注意事项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strips(downLeft)">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strips(downLeft)">
                                      <p:cBhvr>
                                        <p:cTn id="12" dur="500"/>
                                        <p:tgtEl>
                                          <p:spTgt spid="15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5366"/>
                                        </p:tgtEl>
                                        <p:attrNameLst>
                                          <p:attrName>style.visibility</p:attrName>
                                        </p:attrNameLst>
                                      </p:cBhvr>
                                      <p:to>
                                        <p:strVal val="visible"/>
                                      </p:to>
                                    </p:set>
                                    <p:animEffect transition="in" filter="strips(downLeft)">
                                      <p:cBhvr>
                                        <p:cTn id="17" dur="500"/>
                                        <p:tgtEl>
                                          <p:spTgt spid="15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36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P spid="15364" grpId="0" animBg="1"/>
      <p:bldP spid="15365" grpId="0" animBg="1"/>
      <p:bldP spid="15366" grpId="0" animBg="1"/>
      <p:bldP spid="1536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1219200" y="668338"/>
            <a:ext cx="7543800" cy="1160462"/>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solidFill>
                  <a:srgbClr val="000000"/>
                </a:solidFill>
                <a:latin typeface="楷体_GB2312" pitchFamily="49" charset="-122"/>
                <a:ea typeface="楷体_GB2312" pitchFamily="49" charset="-122"/>
              </a:rPr>
              <a:t>1</a:t>
            </a:r>
            <a:r>
              <a:rPr lang="zh-CN" altLang="en-US" sz="2800" b="1" i="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偶然误差：</a:t>
            </a:r>
          </a:p>
          <a:p>
            <a:pPr>
              <a:spcBef>
                <a:spcPct val="50000"/>
              </a:spcBef>
            </a:pPr>
            <a:r>
              <a:rPr lang="zh-CN" altLang="en-US" sz="2800" b="1">
                <a:solidFill>
                  <a:srgbClr val="000000"/>
                </a:solidFill>
                <a:latin typeface="楷体_GB2312" pitchFamily="49" charset="-122"/>
                <a:ea typeface="楷体_GB2312" pitchFamily="49" charset="-122"/>
              </a:rPr>
              <a:t>测量长度时会带来误差</a:t>
            </a:r>
          </a:p>
        </p:txBody>
      </p:sp>
      <p:sp>
        <p:nvSpPr>
          <p:cNvPr id="16388" name="Text Box 4"/>
          <p:cNvSpPr txBox="1">
            <a:spLocks noChangeArrowheads="1"/>
          </p:cNvSpPr>
          <p:nvPr/>
        </p:nvSpPr>
        <p:spPr bwMode="auto">
          <a:xfrm>
            <a:off x="1219200" y="3276600"/>
            <a:ext cx="7543800" cy="2014538"/>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solidFill>
                  <a:srgbClr val="000000"/>
                </a:solidFill>
                <a:latin typeface="楷体_GB2312" pitchFamily="49" charset="-122"/>
                <a:ea typeface="楷体_GB2312" pitchFamily="49" charset="-122"/>
              </a:rPr>
              <a:t>2</a:t>
            </a:r>
            <a:r>
              <a:rPr lang="zh-CN" altLang="en-US" sz="2800" b="1" i="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系统误差：</a:t>
            </a:r>
          </a:p>
          <a:p>
            <a:pPr>
              <a:spcBef>
                <a:spcPct val="50000"/>
              </a:spcBef>
            </a:pPr>
            <a:r>
              <a:rPr lang="zh-CN" altLang="en-US" sz="2800" b="1">
                <a:solidFill>
                  <a:srgbClr val="000000"/>
                </a:solidFill>
                <a:latin typeface="楷体_GB2312" pitchFamily="49" charset="-122"/>
                <a:ea typeface="楷体_GB2312" pitchFamily="49" charset="-122"/>
              </a:rPr>
              <a:t>实验中重物和纸带下落过程中要克服阻力（主要是打点计时器的阻力）做功，故动能的增加量</a:t>
            </a:r>
            <a:r>
              <a:rPr lang="en-US" altLang="zh-CN" sz="2800" b="1" i="1">
                <a:solidFill>
                  <a:srgbClr val="000000"/>
                </a:solidFill>
                <a:latin typeface="Times New Roman" pitchFamily="18" charset="0"/>
                <a:ea typeface="楷体_GB2312" pitchFamily="49" charset="-122"/>
              </a:rPr>
              <a:t>ΔE</a:t>
            </a:r>
            <a:r>
              <a:rPr lang="en-US" altLang="zh-CN" sz="2400" b="1" i="1" baseline="-25000">
                <a:solidFill>
                  <a:srgbClr val="000000"/>
                </a:solidFill>
                <a:latin typeface="Times New Roman" pitchFamily="18" charset="0"/>
                <a:ea typeface="楷体_GB2312" pitchFamily="49" charset="-122"/>
              </a:rPr>
              <a:t>K  </a:t>
            </a:r>
            <a:r>
              <a:rPr lang="zh-CN" altLang="en-US" sz="2800" b="1">
                <a:solidFill>
                  <a:srgbClr val="000000"/>
                </a:solidFill>
                <a:latin typeface="楷体_GB2312" pitchFamily="49" charset="-122"/>
                <a:ea typeface="楷体_GB2312" pitchFamily="49" charset="-122"/>
              </a:rPr>
              <a:t>必定稍小于势能的减少量</a:t>
            </a:r>
            <a:r>
              <a:rPr lang="en-US" altLang="zh-CN" sz="2800" b="1" i="1">
                <a:solidFill>
                  <a:srgbClr val="000000"/>
                </a:solidFill>
                <a:latin typeface="Times New Roman" pitchFamily="18" charset="0"/>
                <a:ea typeface="楷体_GB2312" pitchFamily="49" charset="-122"/>
              </a:rPr>
              <a:t>ΔE</a:t>
            </a:r>
            <a:r>
              <a:rPr lang="en-US" altLang="zh-CN" sz="2400" b="1" i="1" baseline="-25000">
                <a:solidFill>
                  <a:srgbClr val="000000"/>
                </a:solidFill>
                <a:latin typeface="Times New Roman" pitchFamily="18" charset="0"/>
                <a:ea typeface="楷体_GB2312" pitchFamily="49" charset="-122"/>
              </a:rPr>
              <a:t>P  </a:t>
            </a:r>
            <a:r>
              <a:rPr lang="zh-CN" altLang="en-US" sz="2800" b="1">
                <a:solidFill>
                  <a:srgbClr val="000000"/>
                </a:solidFill>
                <a:latin typeface="楷体_GB2312" pitchFamily="49" charset="-122"/>
                <a:ea typeface="楷体_GB2312" pitchFamily="49" charset="-122"/>
              </a:rPr>
              <a:t>。</a:t>
            </a:r>
          </a:p>
        </p:txBody>
      </p:sp>
      <p:sp>
        <p:nvSpPr>
          <p:cNvPr id="16389" name="Rectangle 5"/>
          <p:cNvSpPr>
            <a:spLocks noRot="1" noChangeArrowheads="1"/>
          </p:cNvSpPr>
          <p:nvPr/>
        </p:nvSpPr>
        <p:spPr bwMode="auto">
          <a:xfrm>
            <a:off x="228600" y="30480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误差分析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6387"/>
                                        </p:tgtEl>
                                        <p:attrNameLst>
                                          <p:attrName>style.visibility</p:attrName>
                                        </p:attrNameLst>
                                      </p:cBhvr>
                                      <p:to>
                                        <p:strVal val="visible"/>
                                      </p:to>
                                    </p:set>
                                    <p:anim calcmode="lin" valueType="num">
                                      <p:cBhvr>
                                        <p:cTn id="7" dur="500" fill="hold"/>
                                        <p:tgtEl>
                                          <p:spTgt spid="163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387"/>
                                        </p:tgtEl>
                                        <p:attrNameLst>
                                          <p:attrName>ppt_y</p:attrName>
                                        </p:attrNameLst>
                                      </p:cBhvr>
                                      <p:tavLst>
                                        <p:tav tm="0">
                                          <p:val>
                                            <p:strVal val="#ppt_y"/>
                                          </p:val>
                                        </p:tav>
                                        <p:tav tm="100000">
                                          <p:val>
                                            <p:strVal val="#ppt_y"/>
                                          </p:val>
                                        </p:tav>
                                      </p:tavLst>
                                    </p:anim>
                                    <p:anim calcmode="lin" valueType="num">
                                      <p:cBhvr>
                                        <p:cTn id="9" dur="500" fill="hold"/>
                                        <p:tgtEl>
                                          <p:spTgt spid="163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3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3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6388"/>
                                        </p:tgtEl>
                                        <p:attrNameLst>
                                          <p:attrName>style.visibility</p:attrName>
                                        </p:attrNameLst>
                                      </p:cBhvr>
                                      <p:to>
                                        <p:strVal val="visible"/>
                                      </p:to>
                                    </p:set>
                                    <p:anim calcmode="lin" valueType="num">
                                      <p:cBhvr>
                                        <p:cTn id="16" dur="500" fill="hold"/>
                                        <p:tgtEl>
                                          <p:spTgt spid="1638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6388"/>
                                        </p:tgtEl>
                                        <p:attrNameLst>
                                          <p:attrName>ppt_y</p:attrName>
                                        </p:attrNameLst>
                                      </p:cBhvr>
                                      <p:tavLst>
                                        <p:tav tm="0">
                                          <p:val>
                                            <p:strVal val="#ppt_y"/>
                                          </p:val>
                                        </p:tav>
                                        <p:tav tm="100000">
                                          <p:val>
                                            <p:strVal val="#ppt_y"/>
                                          </p:val>
                                        </p:tav>
                                      </p:tavLst>
                                    </p:anim>
                                    <p:anim calcmode="lin" valueType="num">
                                      <p:cBhvr>
                                        <p:cTn id="18" dur="500" fill="hold"/>
                                        <p:tgtEl>
                                          <p:spTgt spid="1638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638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6388"/>
                                        </p:tgtEl>
                                      </p:cBhvr>
                                    </p:animEffect>
                                  </p:childTnLst>
                                </p:cTn>
                              </p:par>
                              <p:par>
                                <p:cTn id="21" presetID="45" presetClass="entr" presetSubtype="0" fill="hold" grpId="0" nodeType="withEffect">
                                  <p:stCondLst>
                                    <p:cond delay="0"/>
                                  </p:stCondLst>
                                  <p:iterate type="lt">
                                    <p:tmPct val="10000"/>
                                  </p:iterate>
                                  <p:childTnLst>
                                    <p:set>
                                      <p:cBhvr>
                                        <p:cTn id="22" dur="1" fill="hold">
                                          <p:stCondLst>
                                            <p:cond delay="0"/>
                                          </p:stCondLst>
                                        </p:cTn>
                                        <p:tgtEl>
                                          <p:spTgt spid="16389"/>
                                        </p:tgtEl>
                                        <p:attrNameLst>
                                          <p:attrName>style.visibility</p:attrName>
                                        </p:attrNameLst>
                                      </p:cBhvr>
                                      <p:to>
                                        <p:strVal val="visible"/>
                                      </p:to>
                                    </p:set>
                                    <p:animEffect transition="in" filter="fade">
                                      <p:cBhvr>
                                        <p:cTn id="23" dur="500"/>
                                        <p:tgtEl>
                                          <p:spTgt spid="16389"/>
                                        </p:tgtEl>
                                      </p:cBhvr>
                                    </p:animEffect>
                                    <p:anim calcmode="lin" valueType="num">
                                      <p:cBhvr>
                                        <p:cTn id="24" dur="500" fill="hold"/>
                                        <p:tgtEl>
                                          <p:spTgt spid="16389"/>
                                        </p:tgtEl>
                                        <p:attrNameLst>
                                          <p:attrName>ppt_w</p:attrName>
                                        </p:attrNameLst>
                                      </p:cBhvr>
                                      <p:tavLst>
                                        <p:tav tm="0" fmla="#ppt_w*sin(2.5*pi*$)">
                                          <p:val>
                                            <p:fltVal val="0"/>
                                          </p:val>
                                        </p:tav>
                                        <p:tav tm="100000">
                                          <p:val>
                                            <p:fltVal val="1"/>
                                          </p:val>
                                        </p:tav>
                                      </p:tavLst>
                                    </p:anim>
                                    <p:anim calcmode="lin" valueType="num">
                                      <p:cBhvr>
                                        <p:cTn id="25" dur="500" fill="hold"/>
                                        <p:tgtEl>
                                          <p:spTgt spid="163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16388" grpId="0" animBg="1"/>
      <p:bldP spid="1638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411" name="Group 3"/>
          <p:cNvGraphicFramePr>
            <a:graphicFrameLocks noGrp="1"/>
          </p:cNvGraphicFramePr>
          <p:nvPr/>
        </p:nvGraphicFramePr>
        <p:xfrm>
          <a:off x="1066800" y="533400"/>
          <a:ext cx="7391400" cy="2587625"/>
        </p:xfrm>
        <a:graphic>
          <a:graphicData uri="http://schemas.openxmlformats.org/drawingml/2006/table">
            <a:tbl>
              <a:tblPr/>
              <a:tblGrid>
                <a:gridCol w="2057400"/>
                <a:gridCol w="990600"/>
                <a:gridCol w="914400"/>
                <a:gridCol w="914400"/>
                <a:gridCol w="838200"/>
                <a:gridCol w="838200"/>
                <a:gridCol w="838200"/>
              </a:tblGrid>
              <a:tr h="409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测量点</a:t>
                      </a:r>
                      <a:r>
                        <a:rPr kumimoji="0" lang="en-US" altLang="zh-CN" sz="1800" b="1" i="1" u="none" strike="noStrike" cap="none" normalizeH="0" baseline="0" smtClean="0">
                          <a:ln>
                            <a:noFill/>
                          </a:ln>
                          <a:solidFill>
                            <a:srgbClr val="3333FF"/>
                          </a:solidFill>
                          <a:effectLst/>
                          <a:latin typeface="Times New Roman" pitchFamily="18" charset="0"/>
                          <a:ea typeface="楷体_GB2312"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高度</a:t>
                      </a:r>
                      <a:r>
                        <a:rPr kumimoji="0" lang="en-US" altLang="zh-CN" sz="1800" b="1" i="1" u="none" strike="noStrike" cap="none" normalizeH="0" baseline="0" smtClean="0">
                          <a:ln>
                            <a:noFill/>
                          </a:ln>
                          <a:solidFill>
                            <a:srgbClr val="3333FF"/>
                          </a:solidFill>
                          <a:effectLst/>
                          <a:latin typeface="Times New Roman" pitchFamily="18" charset="0"/>
                          <a:ea typeface="楷体_GB2312" pitchFamily="49" charset="-122"/>
                        </a:rPr>
                        <a:t>h</a:t>
                      </a:r>
                      <a:r>
                        <a:rPr kumimoji="0" lang="en-US" altLang="zh-CN" sz="1800" b="1" i="1" u="none" strike="noStrike" cap="none" normalizeH="0" baseline="-25000" smtClean="0">
                          <a:ln>
                            <a:noFill/>
                          </a:ln>
                          <a:solidFill>
                            <a:srgbClr val="3333FF"/>
                          </a:solidFill>
                          <a:effectLst/>
                          <a:latin typeface="Times New Roman" pitchFamily="18" charset="0"/>
                          <a:ea typeface="楷体_GB2312" pitchFamily="49" charset="-122"/>
                        </a:rPr>
                        <a:t>n</a:t>
                      </a:r>
                      <a:r>
                        <a:rPr kumimoji="0" lang="en-US" altLang="zh-CN" sz="1800" b="1" i="1" u="none" strike="noStrike" cap="none" normalizeH="0" baseline="-25000" smtClean="0">
                          <a:ln>
                            <a:noFill/>
                          </a:ln>
                          <a:solidFill>
                            <a:schemeClr val="tx1"/>
                          </a:solidFill>
                          <a:effectLst/>
                          <a:latin typeface="Times New Roman" pitchFamily="18" charset="0"/>
                          <a:ea typeface="楷体_GB2312" pitchFamily="49" charset="-122"/>
                        </a:rPr>
                        <a:t> </a:t>
                      </a: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r>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速度</a:t>
                      </a:r>
                      <a:r>
                        <a:rPr kumimoji="0" lang="en-US" altLang="zh-CN" sz="1800" b="1" i="1" u="none" strike="noStrike" cap="none" normalizeH="0" baseline="0" smtClean="0">
                          <a:ln>
                            <a:noFill/>
                          </a:ln>
                          <a:solidFill>
                            <a:srgbClr val="3333FF"/>
                          </a:solidFill>
                          <a:effectLst/>
                          <a:latin typeface="Times New Roman" pitchFamily="18" charset="0"/>
                          <a:ea typeface="楷体_GB2312" pitchFamily="49" charset="-122"/>
                        </a:rPr>
                        <a:t>v</a:t>
                      </a:r>
                      <a:r>
                        <a:rPr kumimoji="0" lang="en-US" altLang="zh-CN" sz="1800" b="1" i="1" u="none" strike="noStrike" cap="none" normalizeH="0" baseline="-25000" smtClean="0">
                          <a:ln>
                            <a:noFill/>
                          </a:ln>
                          <a:solidFill>
                            <a:srgbClr val="3333FF"/>
                          </a:solidFill>
                          <a:effectLst/>
                          <a:latin typeface="Times New Roman" pitchFamily="18" charset="0"/>
                          <a:ea typeface="楷体_GB2312" pitchFamily="49" charset="-122"/>
                        </a:rPr>
                        <a:t>n</a:t>
                      </a:r>
                      <a:r>
                        <a:rPr kumimoji="0" lang="en-US" altLang="zh-CN" sz="1800" b="1" i="1" u="none" strike="noStrike" cap="none" normalizeH="0" baseline="-25000" smtClean="0">
                          <a:ln>
                            <a:noFill/>
                          </a:ln>
                          <a:solidFill>
                            <a:schemeClr val="tx1"/>
                          </a:solidFill>
                          <a:effectLst/>
                          <a:latin typeface="Times New Roman" pitchFamily="18" charset="0"/>
                          <a:ea typeface="楷体_GB2312" pitchFamily="49" charset="-122"/>
                        </a:rPr>
                        <a:t> </a:t>
                      </a: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势能</a:t>
                      </a:r>
                      <a:r>
                        <a:rPr kumimoji="0" lang="en-US" altLang="zh-CN" sz="1800" b="1" i="1" u="none" strike="noStrike" cap="none" normalizeH="0" baseline="0" smtClean="0">
                          <a:ln>
                            <a:noFill/>
                          </a:ln>
                          <a:solidFill>
                            <a:srgbClr val="3333FF"/>
                          </a:solidFill>
                          <a:effectLst/>
                          <a:latin typeface="Times New Roman" pitchFamily="18" charset="0"/>
                          <a:ea typeface="楷体_GB2312" pitchFamily="49" charset="-122"/>
                        </a:rPr>
                        <a:t>E</a:t>
                      </a:r>
                      <a:r>
                        <a:rPr kumimoji="0" lang="en-US" altLang="zh-CN" sz="2400" b="1" i="1" u="none" strike="noStrike" cap="none" normalizeH="0" baseline="-25000" smtClean="0">
                          <a:ln>
                            <a:noFill/>
                          </a:ln>
                          <a:solidFill>
                            <a:srgbClr val="3333FF"/>
                          </a:solidFill>
                          <a:effectLst/>
                          <a:latin typeface="Times New Roman" pitchFamily="18" charset="0"/>
                          <a:ea typeface="楷体_GB2312" pitchFamily="49" charset="-122"/>
                        </a:rPr>
                        <a:t>P </a:t>
                      </a:r>
                      <a:r>
                        <a:rPr kumimoji="0" lang="en-US" altLang="zh-CN" sz="2400" b="1" i="1" u="none" strike="noStrike" cap="none" normalizeH="0" baseline="-25000" smtClean="0">
                          <a:ln>
                            <a:noFill/>
                          </a:ln>
                          <a:solidFill>
                            <a:schemeClr val="tx1"/>
                          </a:solidFill>
                          <a:effectLst/>
                          <a:latin typeface="Times New Roman" pitchFamily="18" charset="0"/>
                          <a:ea typeface="楷体_GB2312" pitchFamily="49" charset="-122"/>
                        </a:rPr>
                        <a:t> </a:t>
                      </a: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动能</a:t>
                      </a:r>
                      <a:r>
                        <a:rPr kumimoji="0" lang="en-US" altLang="zh-CN" sz="1800" b="1" i="1" u="none" strike="noStrike" cap="none" normalizeH="0" baseline="0" smtClean="0">
                          <a:ln>
                            <a:noFill/>
                          </a:ln>
                          <a:solidFill>
                            <a:srgbClr val="3333FF"/>
                          </a:solidFill>
                          <a:effectLst/>
                          <a:latin typeface="Times New Roman" pitchFamily="18" charset="0"/>
                          <a:ea typeface="楷体_GB2312" pitchFamily="49" charset="-122"/>
                        </a:rPr>
                        <a:t>E</a:t>
                      </a:r>
                      <a:r>
                        <a:rPr kumimoji="0" lang="en-US" altLang="zh-CN" sz="2400" b="1" i="1" u="none" strike="noStrike" cap="none" normalizeH="0" baseline="-25000" smtClean="0">
                          <a:ln>
                            <a:noFill/>
                          </a:ln>
                          <a:solidFill>
                            <a:srgbClr val="3333FF"/>
                          </a:solidFill>
                          <a:effectLst/>
                          <a:latin typeface="Times New Roman" pitchFamily="18" charset="0"/>
                          <a:ea typeface="楷体_GB2312" pitchFamily="49" charset="-122"/>
                        </a:rPr>
                        <a:t>K  </a:t>
                      </a: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r>
            </a:tbl>
          </a:graphicData>
        </a:graphic>
      </p:graphicFrame>
      <p:sp>
        <p:nvSpPr>
          <p:cNvPr id="17461" name="AutoShape 53"/>
          <p:cNvSpPr>
            <a:spLocks noChangeArrowheads="1"/>
          </p:cNvSpPr>
          <p:nvPr/>
        </p:nvSpPr>
        <p:spPr bwMode="auto">
          <a:xfrm>
            <a:off x="5410200" y="3886200"/>
            <a:ext cx="2971800" cy="2209800"/>
          </a:xfrm>
          <a:prstGeom prst="cloudCallout">
            <a:avLst>
              <a:gd name="adj1" fmla="val -77722"/>
              <a:gd name="adj2" fmla="val -69181"/>
            </a:avLst>
          </a:prstGeom>
          <a:solidFill>
            <a:srgbClr val="FFFFCC">
              <a:alpha val="8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a:solidFill>
                  <a:srgbClr val="FF0000"/>
                </a:solidFill>
                <a:latin typeface="Times New Roman" pitchFamily="18" charset="0"/>
                <a:ea typeface="楷体_GB2312" pitchFamily="49" charset="-122"/>
              </a:rPr>
              <a:t>可不可以用图象处理数据</a:t>
            </a:r>
            <a:r>
              <a:rPr lang="en-US" altLang="zh-CN" sz="3200" b="1">
                <a:solidFill>
                  <a:srgbClr val="FF0000"/>
                </a:solidFill>
                <a:latin typeface="Times New Roman" pitchFamily="18" charset="0"/>
                <a:ea typeface="楷体_GB2312" pitchFamily="49" charset="-122"/>
              </a:rPr>
              <a:t>?</a:t>
            </a:r>
          </a:p>
        </p:txBody>
      </p:sp>
      <p:sp>
        <p:nvSpPr>
          <p:cNvPr id="17462" name="Rectangle 54"/>
          <p:cNvSpPr>
            <a:spLocks noRot="1" noChangeArrowheads="1"/>
          </p:cNvSpPr>
          <p:nvPr/>
        </p:nvSpPr>
        <p:spPr bwMode="auto">
          <a:xfrm>
            <a:off x="228600" y="30480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数据记录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strips(downRight)">
                                      <p:cBhvr>
                                        <p:cTn id="7" dur="20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17461"/>
                                        </p:tgtEl>
                                        <p:attrNameLst>
                                          <p:attrName>style.visibility</p:attrName>
                                        </p:attrNameLst>
                                      </p:cBhvr>
                                      <p:to>
                                        <p:strVal val="visible"/>
                                      </p:to>
                                    </p:set>
                                    <p:anim calcmode="lin" valueType="num">
                                      <p:cBhvr>
                                        <p:cTn id="12" dur="500" fill="hold"/>
                                        <p:tgtEl>
                                          <p:spTgt spid="1746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7461"/>
                                        </p:tgtEl>
                                        <p:attrNameLst>
                                          <p:attrName>ppt_y</p:attrName>
                                        </p:attrNameLst>
                                      </p:cBhvr>
                                      <p:tavLst>
                                        <p:tav tm="0">
                                          <p:val>
                                            <p:strVal val="#ppt_y"/>
                                          </p:val>
                                        </p:tav>
                                        <p:tav tm="100000">
                                          <p:val>
                                            <p:strVal val="#ppt_y"/>
                                          </p:val>
                                        </p:tav>
                                      </p:tavLst>
                                    </p:anim>
                                    <p:anim calcmode="lin" valueType="num">
                                      <p:cBhvr>
                                        <p:cTn id="14" dur="500" fill="hold"/>
                                        <p:tgtEl>
                                          <p:spTgt spid="1746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746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7461"/>
                                        </p:tgtEl>
                                      </p:cBhvr>
                                    </p:animEffect>
                                  </p:childTnLst>
                                </p:cTn>
                              </p:par>
                              <p:par>
                                <p:cTn id="17" presetID="45" presetClass="entr" presetSubtype="0" fill="hold" grpId="0" nodeType="withEffect">
                                  <p:stCondLst>
                                    <p:cond delay="0"/>
                                  </p:stCondLst>
                                  <p:iterate type="lt">
                                    <p:tmPct val="10000"/>
                                  </p:iterate>
                                  <p:childTnLst>
                                    <p:set>
                                      <p:cBhvr>
                                        <p:cTn id="18" dur="1" fill="hold">
                                          <p:stCondLst>
                                            <p:cond delay="0"/>
                                          </p:stCondLst>
                                        </p:cTn>
                                        <p:tgtEl>
                                          <p:spTgt spid="17462"/>
                                        </p:tgtEl>
                                        <p:attrNameLst>
                                          <p:attrName>style.visibility</p:attrName>
                                        </p:attrNameLst>
                                      </p:cBhvr>
                                      <p:to>
                                        <p:strVal val="visible"/>
                                      </p:to>
                                    </p:set>
                                    <p:animEffect transition="in" filter="fade">
                                      <p:cBhvr>
                                        <p:cTn id="19" dur="500"/>
                                        <p:tgtEl>
                                          <p:spTgt spid="17462"/>
                                        </p:tgtEl>
                                      </p:cBhvr>
                                    </p:animEffect>
                                    <p:anim calcmode="lin" valueType="num">
                                      <p:cBhvr>
                                        <p:cTn id="20" dur="500" fill="hold"/>
                                        <p:tgtEl>
                                          <p:spTgt spid="17462"/>
                                        </p:tgtEl>
                                        <p:attrNameLst>
                                          <p:attrName>ppt_w</p:attrName>
                                        </p:attrNameLst>
                                      </p:cBhvr>
                                      <p:tavLst>
                                        <p:tav tm="0" fmla="#ppt_w*sin(2.5*pi*$)">
                                          <p:val>
                                            <p:fltVal val="0"/>
                                          </p:val>
                                        </p:tav>
                                        <p:tav tm="100000">
                                          <p:val>
                                            <p:fltVal val="1"/>
                                          </p:val>
                                        </p:tav>
                                      </p:tavLst>
                                    </p:anim>
                                    <p:anim calcmode="lin" valueType="num">
                                      <p:cBhvr>
                                        <p:cTn id="21" dur="500" fill="hold"/>
                                        <p:tgtEl>
                                          <p:spTgt spid="174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1" grpId="0" animBg="1"/>
      <p:bldP spid="1746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2514600" y="1371600"/>
            <a:ext cx="5410200" cy="3886200"/>
            <a:chOff x="1584" y="864"/>
            <a:chExt cx="3408" cy="2448"/>
          </a:xfrm>
        </p:grpSpPr>
        <p:sp>
          <p:nvSpPr>
            <p:cNvPr id="18435" name="Rectangle 3"/>
            <p:cNvSpPr>
              <a:spLocks noChangeArrowheads="1"/>
            </p:cNvSpPr>
            <p:nvPr/>
          </p:nvSpPr>
          <p:spPr bwMode="auto">
            <a:xfrm>
              <a:off x="1584" y="864"/>
              <a:ext cx="3408" cy="2448"/>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36" name="Group 4"/>
            <p:cNvGrpSpPr>
              <a:grpSpLocks/>
            </p:cNvGrpSpPr>
            <p:nvPr/>
          </p:nvGrpSpPr>
          <p:grpSpPr bwMode="auto">
            <a:xfrm>
              <a:off x="2104" y="944"/>
              <a:ext cx="2696" cy="2208"/>
              <a:chOff x="2296" y="1040"/>
              <a:chExt cx="2696" cy="2208"/>
            </a:xfrm>
          </p:grpSpPr>
          <p:sp>
            <p:nvSpPr>
              <p:cNvPr id="18437" name="Line 5"/>
              <p:cNvSpPr>
                <a:spLocks noChangeShapeType="1"/>
              </p:cNvSpPr>
              <p:nvPr/>
            </p:nvSpPr>
            <p:spPr bwMode="auto">
              <a:xfrm flipV="1">
                <a:off x="2548" y="1152"/>
                <a:ext cx="0" cy="2096"/>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 name="Text Box 6"/>
              <p:cNvSpPr txBox="1">
                <a:spLocks noChangeArrowheads="1"/>
              </p:cNvSpPr>
              <p:nvPr/>
            </p:nvSpPr>
            <p:spPr bwMode="auto">
              <a:xfrm>
                <a:off x="2296" y="28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latin typeface="Times New Roman" pitchFamily="18" charset="0"/>
                  </a:rPr>
                  <a:t>0</a:t>
                </a:r>
              </a:p>
            </p:txBody>
          </p:sp>
          <p:sp>
            <p:nvSpPr>
              <p:cNvPr id="18439" name="Line 7"/>
              <p:cNvSpPr>
                <a:spLocks noChangeShapeType="1"/>
              </p:cNvSpPr>
              <p:nvPr/>
            </p:nvSpPr>
            <p:spPr bwMode="auto">
              <a:xfrm>
                <a:off x="2553" y="3039"/>
                <a:ext cx="2151"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0" name="Rectangle 8"/>
              <p:cNvSpPr>
                <a:spLocks noChangeArrowheads="1"/>
              </p:cNvSpPr>
              <p:nvPr/>
            </p:nvSpPr>
            <p:spPr bwMode="auto">
              <a:xfrm>
                <a:off x="4704" y="2832"/>
                <a:ext cx="288" cy="365"/>
              </a:xfrm>
              <a:prstGeom prst="rect">
                <a:avLst/>
              </a:prstGeom>
              <a:noFill/>
              <a:ln>
                <a:noFill/>
              </a:ln>
              <a:effectLst/>
              <a:extLst>
                <a:ext uri="{909E8E84-426E-40DD-AFC4-6F175D3DCCD1}">
                  <a14:hiddenFill xmlns:a14="http://schemas.microsoft.com/office/drawing/2010/main">
                    <a:solidFill>
                      <a:srgbClr val="FFFFFF">
                        <a:alpha val="80000"/>
                      </a:srgbClr>
                    </a:solidFill>
                  </a14:hiddenFill>
                </a:ext>
                <a:ext uri="{91240B29-F687-4F45-9708-019B960494DF}">
                  <a14:hiddenLine xmlns:a14="http://schemas.microsoft.com/office/drawing/2010/main" w="38100" algn="ctr">
                    <a:solidFill>
                      <a:srgbClr val="3333FF"/>
                    </a:solidFill>
                    <a:prstDash val="lg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latin typeface="Times New Roman" pitchFamily="18" charset="0"/>
                    <a:ea typeface="楷体_GB2312" pitchFamily="49" charset="-122"/>
                  </a:rPr>
                  <a:t>h</a:t>
                </a:r>
                <a:endParaRPr lang="en-US" altLang="zh-CN" sz="3200" b="1">
                  <a:latin typeface="楷体_GB2312" pitchFamily="49" charset="-122"/>
                  <a:ea typeface="楷体_GB2312" pitchFamily="49" charset="-122"/>
                </a:endParaRPr>
              </a:p>
            </p:txBody>
          </p:sp>
          <p:grpSp>
            <p:nvGrpSpPr>
              <p:cNvPr id="18441" name="Group 9"/>
              <p:cNvGrpSpPr>
                <a:grpSpLocks/>
              </p:cNvGrpSpPr>
              <p:nvPr/>
            </p:nvGrpSpPr>
            <p:grpSpPr bwMode="auto">
              <a:xfrm>
                <a:off x="2556" y="1040"/>
                <a:ext cx="628" cy="535"/>
                <a:chOff x="2274" y="750"/>
                <a:chExt cx="628" cy="535"/>
              </a:xfrm>
            </p:grpSpPr>
            <p:sp>
              <p:nvSpPr>
                <p:cNvPr id="18442" name="Rectangle 10"/>
                <p:cNvSpPr>
                  <a:spLocks noChangeArrowheads="1"/>
                </p:cNvSpPr>
                <p:nvPr/>
              </p:nvSpPr>
              <p:spPr bwMode="auto">
                <a:xfrm>
                  <a:off x="2470" y="795"/>
                  <a:ext cx="43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latin typeface="Times New Roman" pitchFamily="18" charset="0"/>
                      <a:ea typeface="楷体_GB2312" pitchFamily="49" charset="-122"/>
                    </a:rPr>
                    <a:t>v</a:t>
                  </a:r>
                  <a:r>
                    <a:rPr lang="en-US" altLang="zh-CN" sz="1600" b="1" i="1">
                      <a:latin typeface="Times New Roman" pitchFamily="18" charset="0"/>
                      <a:ea typeface="楷体_GB2312" pitchFamily="49" charset="-122"/>
                    </a:rPr>
                    <a:t> </a:t>
                  </a:r>
                  <a:r>
                    <a:rPr lang="en-US" altLang="zh-CN" sz="2800" b="1" i="1" baseline="36000">
                      <a:latin typeface="Times New Roman" pitchFamily="18" charset="0"/>
                      <a:ea typeface="楷体_GB2312" pitchFamily="49" charset="-122"/>
                    </a:rPr>
                    <a:t>2</a:t>
                  </a:r>
                </a:p>
              </p:txBody>
            </p:sp>
            <p:sp>
              <p:nvSpPr>
                <p:cNvPr id="18443" name="Text Box 11"/>
                <p:cNvSpPr txBox="1">
                  <a:spLocks noChangeArrowheads="1"/>
                </p:cNvSpPr>
                <p:nvPr/>
              </p:nvSpPr>
              <p:spPr bwMode="auto">
                <a:xfrm>
                  <a:off x="2310" y="750"/>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latin typeface="Monotype Corsiva" pitchFamily="66" charset="0"/>
                    </a:rPr>
                    <a:t>1</a:t>
                  </a:r>
                </a:p>
              </p:txBody>
            </p:sp>
            <p:sp>
              <p:nvSpPr>
                <p:cNvPr id="18444" name="Text Box 12"/>
                <p:cNvSpPr txBox="1">
                  <a:spLocks noChangeArrowheads="1"/>
                </p:cNvSpPr>
                <p:nvPr/>
              </p:nvSpPr>
              <p:spPr bwMode="auto">
                <a:xfrm>
                  <a:off x="2274" y="958"/>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latin typeface="Monotype Corsiva" pitchFamily="66" charset="0"/>
                    </a:rPr>
                    <a:t>2</a:t>
                  </a:r>
                </a:p>
              </p:txBody>
            </p:sp>
            <p:sp>
              <p:nvSpPr>
                <p:cNvPr id="18445" name="Line 13"/>
                <p:cNvSpPr>
                  <a:spLocks noChangeShapeType="1"/>
                </p:cNvSpPr>
                <p:nvPr/>
              </p:nvSpPr>
              <p:spPr bwMode="auto">
                <a:xfrm>
                  <a:off x="2352" y="1021"/>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8447" name="Line 15"/>
          <p:cNvSpPr>
            <a:spLocks noChangeShapeType="1"/>
          </p:cNvSpPr>
          <p:nvPr/>
        </p:nvSpPr>
        <p:spPr bwMode="auto">
          <a:xfrm flipV="1">
            <a:off x="3733800" y="1952625"/>
            <a:ext cx="3124200" cy="272415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448" name="Group 16"/>
          <p:cNvGrpSpPr>
            <a:grpSpLocks/>
          </p:cNvGrpSpPr>
          <p:nvPr/>
        </p:nvGrpSpPr>
        <p:grpSpPr bwMode="auto">
          <a:xfrm>
            <a:off x="4495800" y="381000"/>
            <a:ext cx="2057400" cy="952500"/>
            <a:chOff x="3408" y="1440"/>
            <a:chExt cx="1296" cy="600"/>
          </a:xfrm>
        </p:grpSpPr>
        <p:sp>
          <p:nvSpPr>
            <p:cNvPr id="18449" name="Rectangle 17"/>
            <p:cNvSpPr>
              <a:spLocks noChangeArrowheads="1"/>
            </p:cNvSpPr>
            <p:nvPr/>
          </p:nvSpPr>
          <p:spPr bwMode="auto">
            <a:xfrm>
              <a:off x="3408" y="1488"/>
              <a:ext cx="1296" cy="480"/>
            </a:xfrm>
            <a:prstGeom prst="rect">
              <a:avLst/>
            </a:prstGeom>
            <a:solidFill>
              <a:srgbClr val="FFFFFF">
                <a:alpha val="80000"/>
              </a:srgbClr>
            </a:solidFill>
            <a:ln w="38100" algn="ctr">
              <a:solidFill>
                <a:srgbClr val="3333FF"/>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50" name="Group 18"/>
            <p:cNvGrpSpPr>
              <a:grpSpLocks/>
            </p:cNvGrpSpPr>
            <p:nvPr/>
          </p:nvGrpSpPr>
          <p:grpSpPr bwMode="auto">
            <a:xfrm>
              <a:off x="3468" y="1440"/>
              <a:ext cx="1236" cy="600"/>
              <a:chOff x="3468" y="1440"/>
              <a:chExt cx="1236" cy="600"/>
            </a:xfrm>
          </p:grpSpPr>
          <p:sp>
            <p:nvSpPr>
              <p:cNvPr id="18451" name="Rectangle 19"/>
              <p:cNvSpPr>
                <a:spLocks noChangeArrowheads="1"/>
              </p:cNvSpPr>
              <p:nvPr/>
            </p:nvSpPr>
            <p:spPr bwMode="auto">
              <a:xfrm>
                <a:off x="3468" y="1513"/>
                <a:ext cx="638" cy="404"/>
              </a:xfrm>
              <a:prstGeom prst="rect">
                <a:avLst/>
              </a:prstGeom>
              <a:noFill/>
              <a:ln>
                <a:noFill/>
              </a:ln>
              <a:effectLst/>
              <a:extLst>
                <a:ext uri="{909E8E84-426E-40DD-AFC4-6F175D3DCCD1}">
                  <a14:hiddenFill xmlns:a14="http://schemas.microsoft.com/office/drawing/2010/main">
                    <a:solidFill>
                      <a:srgbClr val="FFFFFF">
                        <a:alpha val="80000"/>
                      </a:srgbClr>
                    </a:solidFill>
                  </a14:hiddenFill>
                </a:ext>
                <a:ext uri="{91240B29-F687-4F45-9708-019B960494DF}">
                  <a14:hiddenLine xmlns:a14="http://schemas.microsoft.com/office/drawing/2010/main" w="38100" algn="ctr">
                    <a:solidFill>
                      <a:srgbClr val="3333FF"/>
                    </a:solidFill>
                    <a:prstDash val="lg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FF0000"/>
                    </a:solidFill>
                    <a:latin typeface="Times New Roman" pitchFamily="18" charset="0"/>
                    <a:ea typeface="楷体_GB2312" pitchFamily="49" charset="-122"/>
                  </a:rPr>
                  <a:t>g</a:t>
                </a:r>
                <a:r>
                  <a:rPr lang="en-US" altLang="zh-CN" sz="3600" b="1" i="1">
                    <a:solidFill>
                      <a:srgbClr val="3333FF"/>
                    </a:solidFill>
                    <a:latin typeface="Times New Roman" pitchFamily="18" charset="0"/>
                    <a:ea typeface="楷体_GB2312" pitchFamily="49" charset="-122"/>
                  </a:rPr>
                  <a:t>h</a:t>
                </a:r>
                <a:r>
                  <a:rPr lang="en-US" altLang="zh-CN" sz="3200" b="1" i="1">
                    <a:solidFill>
                      <a:srgbClr val="3333FF"/>
                    </a:solidFill>
                    <a:latin typeface="Times New Roman" pitchFamily="18" charset="0"/>
                    <a:ea typeface="楷体_GB2312" pitchFamily="49" charset="-122"/>
                  </a:rPr>
                  <a:t> </a:t>
                </a:r>
                <a:r>
                  <a:rPr lang="en-US" altLang="zh-CN" sz="3200" b="1">
                    <a:solidFill>
                      <a:srgbClr val="3333FF"/>
                    </a:solidFill>
                    <a:latin typeface="Times New Roman" pitchFamily="18" charset="0"/>
                    <a:ea typeface="楷体_GB2312" pitchFamily="49" charset="-122"/>
                  </a:rPr>
                  <a:t>=</a:t>
                </a:r>
                <a:endParaRPr lang="en-US" altLang="zh-CN" sz="3200" b="1">
                  <a:solidFill>
                    <a:srgbClr val="3333FF"/>
                  </a:solidFill>
                  <a:latin typeface="楷体_GB2312" pitchFamily="49" charset="-122"/>
                  <a:ea typeface="楷体_GB2312" pitchFamily="49" charset="-122"/>
                </a:endParaRPr>
              </a:p>
            </p:txBody>
          </p:sp>
          <p:grpSp>
            <p:nvGrpSpPr>
              <p:cNvPr id="18452" name="Group 20"/>
              <p:cNvGrpSpPr>
                <a:grpSpLocks/>
              </p:cNvGrpSpPr>
              <p:nvPr/>
            </p:nvGrpSpPr>
            <p:grpSpPr bwMode="auto">
              <a:xfrm>
                <a:off x="4058" y="1440"/>
                <a:ext cx="646" cy="600"/>
                <a:chOff x="4058" y="1440"/>
                <a:chExt cx="646" cy="600"/>
              </a:xfrm>
            </p:grpSpPr>
            <p:sp>
              <p:nvSpPr>
                <p:cNvPr id="18453" name="Rectangle 21"/>
                <p:cNvSpPr>
                  <a:spLocks noChangeArrowheads="1"/>
                </p:cNvSpPr>
                <p:nvPr/>
              </p:nvSpPr>
              <p:spPr bwMode="auto">
                <a:xfrm>
                  <a:off x="4272" y="1512"/>
                  <a:ext cx="43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3333FF"/>
                      </a:solidFill>
                      <a:latin typeface="Times New Roman" pitchFamily="18" charset="0"/>
                      <a:ea typeface="楷体_GB2312" pitchFamily="49" charset="-122"/>
                    </a:rPr>
                    <a:t>v</a:t>
                  </a:r>
                  <a:r>
                    <a:rPr lang="en-US" altLang="zh-CN" sz="2800" b="1" i="1" baseline="30000">
                      <a:solidFill>
                        <a:srgbClr val="3333FF"/>
                      </a:solidFill>
                      <a:latin typeface="Times New Roman" pitchFamily="18" charset="0"/>
                      <a:ea typeface="楷体_GB2312" pitchFamily="49" charset="-122"/>
                    </a:rPr>
                    <a:t> </a:t>
                  </a:r>
                  <a:r>
                    <a:rPr lang="en-US" altLang="zh-CN" sz="3200" b="1" i="1" baseline="36000">
                      <a:solidFill>
                        <a:srgbClr val="3333FF"/>
                      </a:solidFill>
                      <a:latin typeface="Times New Roman" pitchFamily="18" charset="0"/>
                      <a:ea typeface="楷体_GB2312" pitchFamily="49" charset="-122"/>
                    </a:rPr>
                    <a:t>2</a:t>
                  </a:r>
                </a:p>
              </p:txBody>
            </p:sp>
            <p:sp>
              <p:nvSpPr>
                <p:cNvPr id="18454" name="Text Box 22"/>
                <p:cNvSpPr txBox="1">
                  <a:spLocks noChangeArrowheads="1"/>
                </p:cNvSpPr>
                <p:nvPr/>
              </p:nvSpPr>
              <p:spPr bwMode="auto">
                <a:xfrm>
                  <a:off x="4094" y="1440"/>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3333FF"/>
                      </a:solidFill>
                      <a:latin typeface="Monotype Corsiva" pitchFamily="66" charset="0"/>
                    </a:rPr>
                    <a:t>1</a:t>
                  </a:r>
                </a:p>
              </p:txBody>
            </p:sp>
            <p:sp>
              <p:nvSpPr>
                <p:cNvPr id="18455" name="Text Box 23"/>
                <p:cNvSpPr txBox="1">
                  <a:spLocks noChangeArrowheads="1"/>
                </p:cNvSpPr>
                <p:nvPr/>
              </p:nvSpPr>
              <p:spPr bwMode="auto">
                <a:xfrm>
                  <a:off x="4058" y="1675"/>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3333FF"/>
                      </a:solidFill>
                      <a:latin typeface="Monotype Corsiva" pitchFamily="66" charset="0"/>
                    </a:rPr>
                    <a:t>2</a:t>
                  </a:r>
                </a:p>
              </p:txBody>
            </p:sp>
            <p:sp>
              <p:nvSpPr>
                <p:cNvPr id="18456" name="Line 24"/>
                <p:cNvSpPr>
                  <a:spLocks noChangeShapeType="1"/>
                </p:cNvSpPr>
                <p:nvPr/>
              </p:nvSpPr>
              <p:spPr bwMode="auto">
                <a:xfrm>
                  <a:off x="4104" y="1738"/>
                  <a:ext cx="202" cy="0"/>
                </a:xfrm>
                <a:prstGeom prst="line">
                  <a:avLst/>
                </a:prstGeom>
                <a:noFill/>
                <a:ln w="381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8457" name="AutoShape 25"/>
          <p:cNvSpPr>
            <a:spLocks noChangeArrowheads="1"/>
          </p:cNvSpPr>
          <p:nvPr/>
        </p:nvSpPr>
        <p:spPr bwMode="auto">
          <a:xfrm>
            <a:off x="6781800" y="2819400"/>
            <a:ext cx="1752600" cy="1447800"/>
          </a:xfrm>
          <a:prstGeom prst="wedgeRoundRectCallout">
            <a:avLst>
              <a:gd name="adj1" fmla="val -103806"/>
              <a:gd name="adj2" fmla="val -46602"/>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zh-CN" altLang="en-US" sz="2800" b="1">
                <a:solidFill>
                  <a:srgbClr val="FF0000"/>
                </a:solidFill>
                <a:ea typeface="楷体_GB2312" pitchFamily="49" charset="-122"/>
              </a:rPr>
              <a:t>该图象的斜率表示什么？</a:t>
            </a:r>
            <a:endParaRPr lang="zh-CN" altLang="en-US" sz="2800" b="1">
              <a:solidFill>
                <a:srgbClr val="FF0000"/>
              </a:solidFill>
              <a:latin typeface="楷体_GB2312" pitchFamily="49" charset="-122"/>
              <a:ea typeface="楷体_GB2312" pitchFamily="49" charset="-122"/>
            </a:endParaRPr>
          </a:p>
        </p:txBody>
      </p:sp>
      <p:sp>
        <p:nvSpPr>
          <p:cNvPr id="18458" name="AutoShape 26"/>
          <p:cNvSpPr>
            <a:spLocks noChangeArrowheads="1"/>
          </p:cNvSpPr>
          <p:nvPr/>
        </p:nvSpPr>
        <p:spPr bwMode="auto">
          <a:xfrm>
            <a:off x="1828800" y="2590800"/>
            <a:ext cx="1752600" cy="1447800"/>
          </a:xfrm>
          <a:prstGeom prst="wedgeRoundRectCallout">
            <a:avLst>
              <a:gd name="adj1" fmla="val 54981"/>
              <a:gd name="adj2" fmla="val 87829"/>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zh-CN" altLang="en-US" sz="2800" b="1">
                <a:solidFill>
                  <a:srgbClr val="FF0000"/>
                </a:solidFill>
                <a:ea typeface="楷体_GB2312" pitchFamily="49" charset="-122"/>
              </a:rPr>
              <a:t>为什么图象通过原点？</a:t>
            </a:r>
            <a:endParaRPr lang="zh-CN" altLang="en-US" sz="2800" b="1">
              <a:solidFill>
                <a:srgbClr val="FF0000"/>
              </a:solidFill>
              <a:latin typeface="楷体_GB2312" pitchFamily="49" charset="-122"/>
              <a:ea typeface="楷体_GB2312" pitchFamily="49" charset="-122"/>
            </a:endParaRPr>
          </a:p>
        </p:txBody>
      </p:sp>
      <p:sp>
        <p:nvSpPr>
          <p:cNvPr id="18459" name="Rectangle 27"/>
          <p:cNvSpPr>
            <a:spLocks noRot="1" noChangeArrowheads="1"/>
          </p:cNvSpPr>
          <p:nvPr/>
        </p:nvSpPr>
        <p:spPr bwMode="auto">
          <a:xfrm>
            <a:off x="228600" y="304800"/>
            <a:ext cx="576263" cy="3962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图像法处理数据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8448"/>
                                        </p:tgtEl>
                                        <p:attrNameLst>
                                          <p:attrName>style.visibility</p:attrName>
                                        </p:attrNameLst>
                                      </p:cBhvr>
                                      <p:to>
                                        <p:strVal val="visible"/>
                                      </p:to>
                                    </p:set>
                                    <p:animEffect transition="in" filter="fade">
                                      <p:cBhvr>
                                        <p:cTn id="7" dur="2000"/>
                                        <p:tgtEl>
                                          <p:spTgt spid="18448"/>
                                        </p:tgtEl>
                                      </p:cBhvr>
                                    </p:animEffect>
                                  </p:childTnLst>
                                </p:cTn>
                              </p:par>
                              <p:par>
                                <p:cTn id="8" presetID="10" presetClass="entr" presetSubtype="0" fill="hold" nodeType="withEffect">
                                  <p:stCondLst>
                                    <p:cond delay="0"/>
                                  </p:stCondLst>
                                  <p:childTnLst>
                                    <p:set>
                                      <p:cBhvr>
                                        <p:cTn id="9" dur="1" fill="hold">
                                          <p:stCondLst>
                                            <p:cond delay="0"/>
                                          </p:stCondLst>
                                        </p:cTn>
                                        <p:tgtEl>
                                          <p:spTgt spid="18434"/>
                                        </p:tgtEl>
                                        <p:attrNameLst>
                                          <p:attrName>style.visibility</p:attrName>
                                        </p:attrNameLst>
                                      </p:cBhvr>
                                      <p:to>
                                        <p:strVal val="visible"/>
                                      </p:to>
                                    </p:set>
                                    <p:animEffect transition="in" filter="fade">
                                      <p:cBhvr>
                                        <p:cTn id="10" dur="2000"/>
                                        <p:tgtEl>
                                          <p:spTgt spid="1843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447"/>
                                        </p:tgtEl>
                                        <p:attrNameLst>
                                          <p:attrName>style.visibility</p:attrName>
                                        </p:attrNameLst>
                                      </p:cBhvr>
                                      <p:to>
                                        <p:strVal val="visible"/>
                                      </p:to>
                                    </p:set>
                                    <p:animEffect transition="in" filter="wipe(down)">
                                      <p:cBhvr>
                                        <p:cTn id="15" dur="1000"/>
                                        <p:tgtEl>
                                          <p:spTgt spid="1844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1" presetClass="entr" presetSubtype="0" fill="hold" grpId="0" nodeType="clickEffect">
                                  <p:stCondLst>
                                    <p:cond delay="0"/>
                                  </p:stCondLst>
                                  <p:iterate type="lt">
                                    <p:tmPct val="10000"/>
                                  </p:iterate>
                                  <p:childTnLst>
                                    <p:set>
                                      <p:cBhvr>
                                        <p:cTn id="19" dur="1" fill="hold">
                                          <p:stCondLst>
                                            <p:cond delay="0"/>
                                          </p:stCondLst>
                                        </p:cTn>
                                        <p:tgtEl>
                                          <p:spTgt spid="18458"/>
                                        </p:tgtEl>
                                        <p:attrNameLst>
                                          <p:attrName>style.visibility</p:attrName>
                                        </p:attrNameLst>
                                      </p:cBhvr>
                                      <p:to>
                                        <p:strVal val="visible"/>
                                      </p:to>
                                    </p:set>
                                    <p:anim calcmode="lin" valueType="num">
                                      <p:cBhvr>
                                        <p:cTn id="20" dur="500" fill="hold"/>
                                        <p:tgtEl>
                                          <p:spTgt spid="18458"/>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8458"/>
                                        </p:tgtEl>
                                        <p:attrNameLst>
                                          <p:attrName>ppt_y</p:attrName>
                                        </p:attrNameLst>
                                      </p:cBhvr>
                                      <p:tavLst>
                                        <p:tav tm="0">
                                          <p:val>
                                            <p:strVal val="#ppt_y"/>
                                          </p:val>
                                        </p:tav>
                                        <p:tav tm="100000">
                                          <p:val>
                                            <p:strVal val="#ppt_y"/>
                                          </p:val>
                                        </p:tav>
                                      </p:tavLst>
                                    </p:anim>
                                    <p:anim calcmode="lin" valueType="num">
                                      <p:cBhvr>
                                        <p:cTn id="22" dur="500" fill="hold"/>
                                        <p:tgtEl>
                                          <p:spTgt spid="18458"/>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8458"/>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845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1" presetClass="entr" presetSubtype="0" fill="hold" grpId="0" nodeType="clickEffect">
                                  <p:stCondLst>
                                    <p:cond delay="0"/>
                                  </p:stCondLst>
                                  <p:iterate type="lt">
                                    <p:tmPct val="10000"/>
                                  </p:iterate>
                                  <p:childTnLst>
                                    <p:set>
                                      <p:cBhvr>
                                        <p:cTn id="28" dur="1" fill="hold">
                                          <p:stCondLst>
                                            <p:cond delay="0"/>
                                          </p:stCondLst>
                                        </p:cTn>
                                        <p:tgtEl>
                                          <p:spTgt spid="18457"/>
                                        </p:tgtEl>
                                        <p:attrNameLst>
                                          <p:attrName>style.visibility</p:attrName>
                                        </p:attrNameLst>
                                      </p:cBhvr>
                                      <p:to>
                                        <p:strVal val="visible"/>
                                      </p:to>
                                    </p:set>
                                    <p:anim calcmode="lin" valueType="num">
                                      <p:cBhvr>
                                        <p:cTn id="29" dur="500" fill="hold"/>
                                        <p:tgtEl>
                                          <p:spTgt spid="18457"/>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8457"/>
                                        </p:tgtEl>
                                        <p:attrNameLst>
                                          <p:attrName>ppt_y</p:attrName>
                                        </p:attrNameLst>
                                      </p:cBhvr>
                                      <p:tavLst>
                                        <p:tav tm="0">
                                          <p:val>
                                            <p:strVal val="#ppt_y"/>
                                          </p:val>
                                        </p:tav>
                                        <p:tav tm="100000">
                                          <p:val>
                                            <p:strVal val="#ppt_y"/>
                                          </p:val>
                                        </p:tav>
                                      </p:tavLst>
                                    </p:anim>
                                    <p:anim calcmode="lin" valueType="num">
                                      <p:cBhvr>
                                        <p:cTn id="31" dur="500" fill="hold"/>
                                        <p:tgtEl>
                                          <p:spTgt spid="18457"/>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8457"/>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8457"/>
                                        </p:tgtEl>
                                      </p:cBhvr>
                                    </p:animEffect>
                                  </p:childTnLst>
                                </p:cTn>
                              </p:par>
                              <p:par>
                                <p:cTn id="34" presetID="45" presetClass="entr" presetSubtype="0" fill="hold" grpId="0" nodeType="withEffect">
                                  <p:stCondLst>
                                    <p:cond delay="0"/>
                                  </p:stCondLst>
                                  <p:iterate type="lt">
                                    <p:tmPct val="10000"/>
                                  </p:iterate>
                                  <p:childTnLst>
                                    <p:set>
                                      <p:cBhvr>
                                        <p:cTn id="35" dur="1" fill="hold">
                                          <p:stCondLst>
                                            <p:cond delay="0"/>
                                          </p:stCondLst>
                                        </p:cTn>
                                        <p:tgtEl>
                                          <p:spTgt spid="18459"/>
                                        </p:tgtEl>
                                        <p:attrNameLst>
                                          <p:attrName>style.visibility</p:attrName>
                                        </p:attrNameLst>
                                      </p:cBhvr>
                                      <p:to>
                                        <p:strVal val="visible"/>
                                      </p:to>
                                    </p:set>
                                    <p:animEffect transition="in" filter="fade">
                                      <p:cBhvr>
                                        <p:cTn id="36" dur="500"/>
                                        <p:tgtEl>
                                          <p:spTgt spid="18459"/>
                                        </p:tgtEl>
                                      </p:cBhvr>
                                    </p:animEffect>
                                    <p:anim calcmode="lin" valueType="num">
                                      <p:cBhvr>
                                        <p:cTn id="37" dur="500" fill="hold"/>
                                        <p:tgtEl>
                                          <p:spTgt spid="18459"/>
                                        </p:tgtEl>
                                        <p:attrNameLst>
                                          <p:attrName>ppt_w</p:attrName>
                                        </p:attrNameLst>
                                      </p:cBhvr>
                                      <p:tavLst>
                                        <p:tav tm="0" fmla="#ppt_w*sin(2.5*pi*$)">
                                          <p:val>
                                            <p:fltVal val="0"/>
                                          </p:val>
                                        </p:tav>
                                        <p:tav tm="100000">
                                          <p:val>
                                            <p:fltVal val="1"/>
                                          </p:val>
                                        </p:tav>
                                      </p:tavLst>
                                    </p:anim>
                                    <p:anim calcmode="lin" valueType="num">
                                      <p:cBhvr>
                                        <p:cTn id="38" dur="500" fill="hold"/>
                                        <p:tgtEl>
                                          <p:spTgt spid="184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7" grpId="0" animBg="1"/>
      <p:bldP spid="18457" grpId="0" animBg="1"/>
      <p:bldP spid="18458" grpId="0" animBg="1"/>
      <p:bldP spid="184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50825" y="587375"/>
            <a:ext cx="85693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solidFill>
                  <a:srgbClr val="000066"/>
                </a:solidFill>
                <a:latin typeface="楷体_GB2312" pitchFamily="49" charset="-122"/>
                <a:ea typeface="楷体_GB2312" pitchFamily="49" charset="-122"/>
              </a:rPr>
              <a:t>1</a:t>
            </a:r>
            <a:r>
              <a:rPr lang="zh-CN" altLang="en-US" sz="2600" b="1">
                <a:solidFill>
                  <a:srgbClr val="000066"/>
                </a:solidFill>
                <a:latin typeface="楷体_GB2312" pitchFamily="49" charset="-122"/>
                <a:ea typeface="楷体_GB2312" pitchFamily="49" charset="-122"/>
              </a:rPr>
              <a:t>、在用自由落体运动验证机械能守恒定律的实中，</a:t>
            </a:r>
          </a:p>
          <a:p>
            <a:r>
              <a:rPr lang="en-US" altLang="zh-CN" sz="2600" b="1">
                <a:latin typeface="楷体_GB2312" pitchFamily="49" charset="-122"/>
                <a:ea typeface="楷体_GB2312" pitchFamily="49" charset="-122"/>
              </a:rPr>
              <a:t>(1)</a:t>
            </a:r>
            <a:r>
              <a:rPr lang="zh-CN" altLang="en-US" sz="2600" b="1">
                <a:latin typeface="楷体_GB2312" pitchFamily="49" charset="-122"/>
                <a:ea typeface="楷体_GB2312" pitchFamily="49" charset="-122"/>
              </a:rPr>
              <a:t>若用公式</a:t>
            </a:r>
            <a:r>
              <a:rPr lang="en-US" altLang="zh-CN" sz="2600" b="1">
                <a:latin typeface="楷体_GB2312" pitchFamily="49" charset="-122"/>
                <a:ea typeface="楷体_GB2312" pitchFamily="49" charset="-122"/>
              </a:rPr>
              <a:t>v=gt</a:t>
            </a:r>
            <a:r>
              <a:rPr lang="zh-CN" altLang="en-US" sz="2600" b="1">
                <a:latin typeface="楷体_GB2312" pitchFamily="49" charset="-122"/>
                <a:ea typeface="楷体_GB2312" pitchFamily="49" charset="-122"/>
              </a:rPr>
              <a:t>计算瞬时速度进行验证，打点计时器所接交流的频率为</a:t>
            </a:r>
            <a:r>
              <a:rPr lang="en-US" altLang="zh-CN" sz="2600" b="1">
                <a:latin typeface="楷体_GB2312" pitchFamily="49" charset="-122"/>
                <a:ea typeface="楷体_GB2312" pitchFamily="49" charset="-122"/>
              </a:rPr>
              <a:t>50Hz</a:t>
            </a:r>
            <a:r>
              <a:rPr lang="zh-CN" altLang="en-US" sz="2600" b="1">
                <a:latin typeface="楷体_GB2312" pitchFamily="49" charset="-122"/>
                <a:ea typeface="楷体_GB2312" pitchFamily="49" charset="-122"/>
              </a:rPr>
              <a:t>，甲、乙两条实验纸带，应选</a:t>
            </a:r>
            <a:r>
              <a:rPr lang="en-US" altLang="zh-CN" sz="2600" b="1">
                <a:latin typeface="楷体_GB2312" pitchFamily="49" charset="-122"/>
                <a:ea typeface="楷体_GB2312" pitchFamily="49" charset="-122"/>
              </a:rPr>
              <a:t>________________</a:t>
            </a:r>
            <a:r>
              <a:rPr lang="zh-CN" altLang="en-US" sz="2600" b="1">
                <a:latin typeface="楷体_GB2312" pitchFamily="49" charset="-122"/>
                <a:ea typeface="楷体_GB2312" pitchFamily="49" charset="-122"/>
              </a:rPr>
              <a:t>纸带为好（图）</a:t>
            </a:r>
          </a:p>
          <a:p>
            <a:r>
              <a:rPr lang="en-US" altLang="zh-CN" sz="2600" b="1">
                <a:latin typeface="楷体_GB2312" pitchFamily="49" charset="-122"/>
                <a:ea typeface="楷体_GB2312" pitchFamily="49" charset="-122"/>
              </a:rPr>
              <a:t>(2)</a:t>
            </a:r>
            <a:r>
              <a:rPr lang="zh-CN" altLang="en-US" sz="2600" b="1">
                <a:latin typeface="楷体_GB2312" pitchFamily="49" charset="-122"/>
                <a:ea typeface="楷体_GB2312" pitchFamily="49" charset="-122"/>
              </a:rPr>
              <a:t>若通过测量纸带上某两点间距离来计算瞬时速度进行验证的话，设已测得点</a:t>
            </a:r>
            <a:r>
              <a:rPr lang="en-US" altLang="zh-CN" sz="2600" b="1">
                <a:latin typeface="楷体_GB2312" pitchFamily="49" charset="-122"/>
                <a:ea typeface="楷体_GB2312" pitchFamily="49" charset="-122"/>
              </a:rPr>
              <a:t>2</a:t>
            </a:r>
            <a:r>
              <a:rPr lang="zh-CN" altLang="en-US" sz="2600" b="1">
                <a:latin typeface="楷体_GB2312" pitchFamily="49" charset="-122"/>
                <a:ea typeface="楷体_GB2312" pitchFamily="49" charset="-122"/>
              </a:rPr>
              <a:t>到</a:t>
            </a:r>
            <a:r>
              <a:rPr lang="en-US" altLang="zh-CN" sz="2600" b="1">
                <a:latin typeface="楷体_GB2312" pitchFamily="49" charset="-122"/>
                <a:ea typeface="楷体_GB2312" pitchFamily="49" charset="-122"/>
              </a:rPr>
              <a:t>4</a:t>
            </a:r>
            <a:r>
              <a:rPr lang="zh-CN" altLang="en-US" sz="2600" b="1">
                <a:latin typeface="楷体_GB2312" pitchFamily="49" charset="-122"/>
                <a:ea typeface="楷体_GB2312" pitchFamily="49" charset="-122"/>
              </a:rPr>
              <a:t>点之间距离为</a:t>
            </a:r>
            <a:r>
              <a:rPr lang="en-US" altLang="zh-CN" sz="2600" b="1">
                <a:latin typeface="楷体_GB2312" pitchFamily="49" charset="-122"/>
                <a:ea typeface="楷体_GB2312" pitchFamily="49" charset="-122"/>
              </a:rPr>
              <a:t>S</a:t>
            </a:r>
            <a:r>
              <a:rPr lang="en-US" altLang="zh-CN" sz="2600" b="1" baseline="-25000">
                <a:latin typeface="楷体_GB2312" pitchFamily="49" charset="-122"/>
                <a:ea typeface="楷体_GB2312" pitchFamily="49" charset="-122"/>
              </a:rPr>
              <a:t>1</a:t>
            </a:r>
            <a:r>
              <a:rPr lang="zh-CN" altLang="en-US" sz="2600" b="1">
                <a:latin typeface="楷体_GB2312" pitchFamily="49" charset="-122"/>
                <a:ea typeface="楷体_GB2312" pitchFamily="49" charset="-122"/>
              </a:rPr>
              <a:t>，点</a:t>
            </a:r>
            <a:r>
              <a:rPr lang="en-US" altLang="zh-CN" sz="2600" b="1">
                <a:latin typeface="楷体_GB2312" pitchFamily="49" charset="-122"/>
                <a:ea typeface="楷体_GB2312" pitchFamily="49" charset="-122"/>
              </a:rPr>
              <a:t>0</a:t>
            </a:r>
            <a:r>
              <a:rPr lang="zh-CN" altLang="en-US" sz="2600" b="1">
                <a:latin typeface="楷体_GB2312" pitchFamily="49" charset="-122"/>
                <a:ea typeface="楷体_GB2312" pitchFamily="49" charset="-122"/>
              </a:rPr>
              <a:t>到点</a:t>
            </a:r>
            <a:r>
              <a:rPr lang="en-US" altLang="zh-CN" sz="2600" b="1">
                <a:latin typeface="楷体_GB2312" pitchFamily="49" charset="-122"/>
                <a:ea typeface="楷体_GB2312" pitchFamily="49" charset="-122"/>
              </a:rPr>
              <a:t>3</a:t>
            </a:r>
            <a:r>
              <a:rPr lang="zh-CN" altLang="en-US" sz="2600" b="1">
                <a:latin typeface="楷体_GB2312" pitchFamily="49" charset="-122"/>
                <a:ea typeface="楷体_GB2312" pitchFamily="49" charset="-122"/>
              </a:rPr>
              <a:t>之间距离为</a:t>
            </a:r>
            <a:r>
              <a:rPr lang="en-US" altLang="zh-CN" sz="2600" b="1">
                <a:latin typeface="楷体_GB2312" pitchFamily="49" charset="-122"/>
                <a:ea typeface="楷体_GB2312" pitchFamily="49" charset="-122"/>
              </a:rPr>
              <a:t>S</a:t>
            </a:r>
            <a:r>
              <a:rPr lang="en-US" altLang="zh-CN" sz="2600" b="1" baseline="-25000">
                <a:latin typeface="楷体_GB2312" pitchFamily="49" charset="-122"/>
                <a:ea typeface="楷体_GB2312" pitchFamily="49" charset="-122"/>
              </a:rPr>
              <a:t>2</a:t>
            </a:r>
            <a:r>
              <a:rPr lang="zh-CN" altLang="en-US" sz="2600" b="1">
                <a:latin typeface="楷体_GB2312" pitchFamily="49" charset="-122"/>
                <a:ea typeface="楷体_GB2312" pitchFamily="49" charset="-122"/>
              </a:rPr>
              <a:t>，打点周期为</a:t>
            </a:r>
            <a:r>
              <a:rPr lang="en-US" altLang="zh-CN" sz="2600" b="1">
                <a:latin typeface="楷体_GB2312" pitchFamily="49" charset="-122"/>
                <a:ea typeface="楷体_GB2312" pitchFamily="49" charset="-122"/>
              </a:rPr>
              <a:t>T</a:t>
            </a:r>
            <a:r>
              <a:rPr lang="zh-CN" altLang="en-US" sz="2600" b="1">
                <a:latin typeface="楷体_GB2312" pitchFamily="49" charset="-122"/>
                <a:ea typeface="楷体_GB2312" pitchFamily="49" charset="-122"/>
              </a:rPr>
              <a:t>，为验证自重物开始下落到打点计时器打下点</a:t>
            </a:r>
            <a:r>
              <a:rPr lang="en-US" altLang="zh-CN" sz="2600" b="1">
                <a:latin typeface="楷体_GB2312" pitchFamily="49" charset="-122"/>
                <a:ea typeface="楷体_GB2312" pitchFamily="49" charset="-122"/>
              </a:rPr>
              <a:t>3</a:t>
            </a:r>
            <a:r>
              <a:rPr lang="zh-CN" altLang="en-US" sz="2600" b="1">
                <a:latin typeface="楷体_GB2312" pitchFamily="49" charset="-122"/>
                <a:ea typeface="楷体_GB2312" pitchFamily="49" charset="-122"/>
              </a:rPr>
              <a:t>这段时间内机械能守恒，实验结果应满足</a:t>
            </a:r>
            <a:r>
              <a:rPr lang="en-US" altLang="zh-CN" sz="2600" b="1">
                <a:latin typeface="楷体_GB2312" pitchFamily="49" charset="-122"/>
                <a:ea typeface="楷体_GB2312" pitchFamily="49" charset="-122"/>
              </a:rPr>
              <a:t>S</a:t>
            </a:r>
            <a:r>
              <a:rPr lang="en-US" altLang="zh-CN" sz="2600" b="1" baseline="-25000">
                <a:latin typeface="楷体_GB2312" pitchFamily="49" charset="-122"/>
                <a:ea typeface="楷体_GB2312" pitchFamily="49" charset="-122"/>
              </a:rPr>
              <a:t>1</a:t>
            </a:r>
            <a:r>
              <a:rPr lang="zh-CN" altLang="en-US" sz="2600" b="1">
                <a:latin typeface="楷体_GB2312" pitchFamily="49" charset="-122"/>
                <a:ea typeface="楷体_GB2312" pitchFamily="49" charset="-122"/>
              </a:rPr>
              <a:t>、</a:t>
            </a:r>
            <a:r>
              <a:rPr lang="en-US" altLang="zh-CN" sz="2600" b="1">
                <a:latin typeface="楷体_GB2312" pitchFamily="49" charset="-122"/>
                <a:ea typeface="楷体_GB2312" pitchFamily="49" charset="-122"/>
              </a:rPr>
              <a:t>S</a:t>
            </a:r>
            <a:r>
              <a:rPr lang="en-US" altLang="zh-CN" sz="2600" b="1" baseline="-25000">
                <a:latin typeface="楷体_GB2312" pitchFamily="49" charset="-122"/>
                <a:ea typeface="楷体_GB2312" pitchFamily="49" charset="-122"/>
              </a:rPr>
              <a:t>2</a:t>
            </a:r>
            <a:r>
              <a:rPr lang="zh-CN" altLang="en-US" sz="2600" b="1">
                <a:latin typeface="楷体_GB2312" pitchFamily="49" charset="-122"/>
                <a:ea typeface="楷体_GB2312" pitchFamily="49" charset="-122"/>
              </a:rPr>
              <a:t>、</a:t>
            </a:r>
            <a:r>
              <a:rPr lang="en-US" altLang="zh-CN" sz="2600" b="1">
                <a:latin typeface="楷体_GB2312" pitchFamily="49" charset="-122"/>
                <a:ea typeface="楷体_GB2312" pitchFamily="49" charset="-122"/>
              </a:rPr>
              <a:t>T</a:t>
            </a:r>
            <a:r>
              <a:rPr lang="zh-CN" altLang="en-US" sz="2600" b="1">
                <a:latin typeface="楷体_GB2312" pitchFamily="49" charset="-122"/>
                <a:ea typeface="楷体_GB2312" pitchFamily="49" charset="-122"/>
              </a:rPr>
              <a:t>之间的关系为</a:t>
            </a:r>
            <a:r>
              <a:rPr lang="en-US" altLang="zh-CN" sz="2600" b="1">
                <a:latin typeface="楷体_GB2312" pitchFamily="49" charset="-122"/>
                <a:ea typeface="楷体_GB2312" pitchFamily="49" charset="-122"/>
              </a:rPr>
              <a:t>_______________________</a:t>
            </a:r>
            <a:r>
              <a:rPr lang="zh-CN" altLang="en-US" sz="2600" b="1">
                <a:latin typeface="楷体_GB2312" pitchFamily="49" charset="-122"/>
                <a:ea typeface="楷体_GB2312" pitchFamily="49" charset="-122"/>
              </a:rPr>
              <a:t>．</a:t>
            </a:r>
          </a:p>
          <a:p>
            <a:r>
              <a:rPr lang="en-US" altLang="zh-CN" sz="2600" b="1">
                <a:latin typeface="楷体_GB2312" pitchFamily="49" charset="-122"/>
                <a:ea typeface="楷体_GB2312" pitchFamily="49" charset="-122"/>
              </a:rPr>
              <a:t>(3)</a:t>
            </a:r>
            <a:r>
              <a:rPr lang="zh-CN" altLang="en-US" sz="2600" b="1">
                <a:latin typeface="楷体_GB2312" pitchFamily="49" charset="-122"/>
                <a:ea typeface="楷体_GB2312" pitchFamily="49" charset="-122"/>
              </a:rPr>
              <a:t>重物选取的原则应是</a:t>
            </a:r>
            <a:r>
              <a:rPr lang="en-US" altLang="zh-CN" sz="2600" b="1">
                <a:latin typeface="楷体_GB2312" pitchFamily="49" charset="-122"/>
                <a:ea typeface="楷体_GB2312" pitchFamily="49" charset="-122"/>
              </a:rPr>
              <a:t>_________________________</a:t>
            </a: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797425"/>
            <a:ext cx="57594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p:cNvSpPr txBox="1">
            <a:spLocks noChangeArrowheads="1"/>
          </p:cNvSpPr>
          <p:nvPr/>
        </p:nvSpPr>
        <p:spPr bwMode="auto">
          <a:xfrm>
            <a:off x="1547813" y="1752600"/>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rPr>
              <a:t>甲</a:t>
            </a:r>
          </a:p>
        </p:txBody>
      </p:sp>
      <p:sp>
        <p:nvSpPr>
          <p:cNvPr id="21509" name="Rectangle 5"/>
          <p:cNvSpPr>
            <a:spLocks noChangeArrowheads="1"/>
          </p:cNvSpPr>
          <p:nvPr/>
        </p:nvSpPr>
        <p:spPr bwMode="auto">
          <a:xfrm>
            <a:off x="3810000" y="3657600"/>
            <a:ext cx="2374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S</a:t>
            </a:r>
            <a:r>
              <a:rPr lang="en-US" altLang="zh-CN" sz="2800" b="1" baseline="-25000">
                <a:solidFill>
                  <a:srgbClr val="FF0000"/>
                </a:solidFill>
              </a:rPr>
              <a:t>2</a:t>
            </a:r>
            <a:r>
              <a:rPr lang="en-US" altLang="zh-CN" sz="2800" b="1">
                <a:solidFill>
                  <a:srgbClr val="FF0000"/>
                </a:solidFill>
              </a:rPr>
              <a:t>=S</a:t>
            </a:r>
            <a:r>
              <a:rPr lang="en-US" altLang="zh-CN" sz="2800" b="1" baseline="-25000">
                <a:solidFill>
                  <a:srgbClr val="FF0000"/>
                </a:solidFill>
              </a:rPr>
              <a:t>1</a:t>
            </a:r>
            <a:r>
              <a:rPr lang="en-US" altLang="zh-CN" sz="2800" b="1" baseline="30000">
                <a:solidFill>
                  <a:srgbClr val="FF0000"/>
                </a:solidFill>
              </a:rPr>
              <a:t>2</a:t>
            </a:r>
            <a:r>
              <a:rPr lang="en-US" altLang="zh-CN" sz="2800" b="1">
                <a:solidFill>
                  <a:srgbClr val="FF0000"/>
                </a:solidFill>
              </a:rPr>
              <a:t>/(8gT</a:t>
            </a:r>
            <a:r>
              <a:rPr lang="en-US" altLang="zh-CN" sz="2800" b="1" baseline="30000">
                <a:solidFill>
                  <a:srgbClr val="FF0000"/>
                </a:solidFill>
              </a:rPr>
              <a:t>2</a:t>
            </a:r>
            <a:r>
              <a:rPr lang="en-US" altLang="zh-CN" sz="2800" b="1">
                <a:solidFill>
                  <a:srgbClr val="FF0000"/>
                </a:solidFill>
              </a:rPr>
              <a:t>)</a:t>
            </a:r>
          </a:p>
        </p:txBody>
      </p:sp>
      <p:sp>
        <p:nvSpPr>
          <p:cNvPr id="21510" name="Rectangle 6"/>
          <p:cNvSpPr>
            <a:spLocks noChangeArrowheads="1"/>
          </p:cNvSpPr>
          <p:nvPr/>
        </p:nvSpPr>
        <p:spPr bwMode="auto">
          <a:xfrm>
            <a:off x="4114800" y="403860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ea typeface="华文细黑" pitchFamily="2" charset="-122"/>
              </a:rPr>
              <a:t>重力远远大于阻力</a:t>
            </a:r>
          </a:p>
        </p:txBody>
      </p:sp>
      <p:sp>
        <p:nvSpPr>
          <p:cNvPr id="21511" name="Text Box 7"/>
          <p:cNvSpPr txBox="1">
            <a:spLocks noChangeArrowheads="1"/>
          </p:cNvSpPr>
          <p:nvPr/>
        </p:nvSpPr>
        <p:spPr bwMode="auto">
          <a:xfrm>
            <a:off x="3429000" y="76200"/>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600" b="1">
                <a:solidFill>
                  <a:srgbClr val="FF0000"/>
                </a:solidFill>
              </a:rPr>
              <a:t>课堂练习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509">
                                            <p:txEl>
                                              <p:pRg st="0" end="0"/>
                                            </p:txEl>
                                          </p:spTgt>
                                        </p:tgtEl>
                                        <p:attrNameLst>
                                          <p:attrName>style.visibility</p:attrName>
                                        </p:attrNameLst>
                                      </p:cBhvr>
                                      <p:to>
                                        <p:strVal val="visible"/>
                                      </p:to>
                                    </p:set>
                                    <p:anim calcmode="lin" valueType="num">
                                      <p:cBhvr additive="base">
                                        <p:cTn id="13" dur="500" fill="hold"/>
                                        <p:tgtEl>
                                          <p:spTgt spid="2150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510">
                                            <p:txEl>
                                              <p:pRg st="0" end="0"/>
                                            </p:txEl>
                                          </p:spTgt>
                                        </p:tgtEl>
                                        <p:attrNameLst>
                                          <p:attrName>style.visibility</p:attrName>
                                        </p:attrNameLst>
                                      </p:cBhvr>
                                      <p:to>
                                        <p:strVal val="visible"/>
                                      </p:to>
                                    </p:set>
                                    <p:anim calcmode="lin" valueType="num">
                                      <p:cBhvr additive="base">
                                        <p:cTn id="19" dur="500" fill="hold"/>
                                        <p:tgtEl>
                                          <p:spTgt spid="215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381000"/>
            <a:ext cx="8785225"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66"/>
                </a:solidFill>
                <a:latin typeface="楷体_GB2312" pitchFamily="49" charset="-122"/>
                <a:ea typeface="楷体_GB2312" pitchFamily="49" charset="-122"/>
              </a:rPr>
              <a:t>2</a:t>
            </a:r>
            <a:r>
              <a:rPr lang="zh-CN" altLang="en-US" sz="2800" b="1">
                <a:solidFill>
                  <a:srgbClr val="000066"/>
                </a:solidFill>
                <a:latin typeface="楷体_GB2312" pitchFamily="49" charset="-122"/>
                <a:ea typeface="楷体_GB2312" pitchFamily="49" charset="-122"/>
              </a:rPr>
              <a:t>、为了验证物体在自由下落过程中机械能是守恒的，将</a:t>
            </a:r>
            <a:r>
              <a:rPr lang="en-US" altLang="zh-CN" sz="2800" b="1">
                <a:solidFill>
                  <a:srgbClr val="000066"/>
                </a:solidFill>
                <a:latin typeface="楷体_GB2312" pitchFamily="49" charset="-122"/>
                <a:ea typeface="楷体_GB2312" pitchFamily="49" charset="-122"/>
              </a:rPr>
              <a:t>m=0.5kg</a:t>
            </a:r>
            <a:r>
              <a:rPr lang="zh-CN" altLang="en-US" sz="2800" b="1">
                <a:solidFill>
                  <a:srgbClr val="000066"/>
                </a:solidFill>
                <a:latin typeface="楷体_GB2312" pitchFamily="49" charset="-122"/>
                <a:ea typeface="楷体_GB2312" pitchFamily="49" charset="-122"/>
              </a:rPr>
              <a:t>的重物系上一纸带，并将纸带穿过打点计时器，当重物自由下落时，得到如图所示的记录纸带，已知打点周期</a:t>
            </a:r>
            <a:r>
              <a:rPr lang="en-US" altLang="zh-CN" sz="2800" b="1">
                <a:solidFill>
                  <a:srgbClr val="000066"/>
                </a:solidFill>
                <a:latin typeface="楷体_GB2312" pitchFamily="49" charset="-122"/>
                <a:ea typeface="楷体_GB2312" pitchFamily="49" charset="-122"/>
              </a:rPr>
              <a:t>T=0.02s</a:t>
            </a:r>
            <a:r>
              <a:rPr lang="zh-CN" altLang="en-US" sz="2800" b="1">
                <a:solidFill>
                  <a:srgbClr val="000066"/>
                </a:solidFill>
                <a:latin typeface="楷体_GB2312" pitchFamily="49" charset="-122"/>
                <a:ea typeface="楷体_GB2312" pitchFamily="49" charset="-122"/>
              </a:rPr>
              <a:t>（设当地的重力加速度</a:t>
            </a:r>
            <a:r>
              <a:rPr lang="en-US" altLang="zh-CN" sz="2800" b="1">
                <a:solidFill>
                  <a:srgbClr val="000066"/>
                </a:solidFill>
                <a:latin typeface="楷体_GB2312" pitchFamily="49" charset="-122"/>
                <a:ea typeface="楷体_GB2312" pitchFamily="49" charset="-122"/>
              </a:rPr>
              <a:t>g=9.9m/s2</a:t>
            </a:r>
            <a:r>
              <a:rPr lang="zh-CN" altLang="en-US" sz="2800" b="1">
                <a:solidFill>
                  <a:srgbClr val="000066"/>
                </a:solidFill>
                <a:latin typeface="楷体_GB2312" pitchFamily="49" charset="-122"/>
                <a:ea typeface="楷体_GB2312" pitchFamily="49" charset="-122"/>
              </a:rPr>
              <a:t>）</a:t>
            </a:r>
          </a:p>
          <a:p>
            <a:r>
              <a:rPr lang="zh-CN" altLang="en-US" sz="2800" b="1">
                <a:solidFill>
                  <a:srgbClr val="000066"/>
                </a:solidFill>
                <a:latin typeface="楷体_GB2312" pitchFamily="49" charset="-122"/>
                <a:ea typeface="楷体_GB2312" pitchFamily="49" charset="-122"/>
              </a:rPr>
              <a:t>①计算打</a:t>
            </a:r>
            <a:r>
              <a:rPr lang="en-US" altLang="zh-CN" sz="2800" b="1">
                <a:solidFill>
                  <a:srgbClr val="000066"/>
                </a:solidFill>
                <a:latin typeface="楷体_GB2312" pitchFamily="49" charset="-122"/>
                <a:ea typeface="楷体_GB2312" pitchFamily="49" charset="-122"/>
              </a:rPr>
              <a:t>A</a:t>
            </a:r>
            <a:r>
              <a:rPr lang="zh-CN" altLang="en-US" sz="2800" b="1">
                <a:solidFill>
                  <a:srgbClr val="000066"/>
                </a:solidFill>
                <a:latin typeface="楷体_GB2312" pitchFamily="49" charset="-122"/>
                <a:ea typeface="楷体_GB2312" pitchFamily="49" charset="-122"/>
              </a:rPr>
              <a:t>、</a:t>
            </a:r>
            <a:r>
              <a:rPr lang="en-US" altLang="zh-CN" sz="2800" b="1">
                <a:solidFill>
                  <a:srgbClr val="000066"/>
                </a:solidFill>
                <a:latin typeface="楷体_GB2312" pitchFamily="49" charset="-122"/>
                <a:ea typeface="楷体_GB2312" pitchFamily="49" charset="-122"/>
              </a:rPr>
              <a:t>B</a:t>
            </a:r>
            <a:r>
              <a:rPr lang="zh-CN" altLang="en-US" sz="2800" b="1">
                <a:solidFill>
                  <a:srgbClr val="000066"/>
                </a:solidFill>
                <a:latin typeface="楷体_GB2312" pitchFamily="49" charset="-122"/>
                <a:ea typeface="楷体_GB2312" pitchFamily="49" charset="-122"/>
              </a:rPr>
              <a:t>两点时重物下落的速率</a:t>
            </a:r>
            <a:r>
              <a:rPr lang="en-US" altLang="zh-CN" sz="2800" b="1">
                <a:solidFill>
                  <a:srgbClr val="000066"/>
                </a:solidFill>
                <a:latin typeface="楷体_GB2312" pitchFamily="49" charset="-122"/>
                <a:ea typeface="楷体_GB2312" pitchFamily="49" charset="-122"/>
              </a:rPr>
              <a:t>VA=_________________</a:t>
            </a:r>
            <a:r>
              <a:rPr lang="zh-CN" altLang="en-US" sz="2800" b="1">
                <a:solidFill>
                  <a:srgbClr val="000066"/>
                </a:solidFill>
                <a:latin typeface="楷体_GB2312" pitchFamily="49" charset="-122"/>
                <a:ea typeface="楷体_GB2312" pitchFamily="49" charset="-122"/>
              </a:rPr>
              <a:t>，</a:t>
            </a:r>
            <a:r>
              <a:rPr lang="en-US" altLang="zh-CN" sz="2800" b="1">
                <a:solidFill>
                  <a:srgbClr val="000066"/>
                </a:solidFill>
                <a:latin typeface="楷体_GB2312" pitchFamily="49" charset="-122"/>
                <a:ea typeface="楷体_GB2312" pitchFamily="49" charset="-122"/>
              </a:rPr>
              <a:t>VB=_____________</a:t>
            </a:r>
            <a:r>
              <a:rPr lang="zh-CN" altLang="en-US" sz="2800" b="1">
                <a:solidFill>
                  <a:srgbClr val="000066"/>
                </a:solidFill>
                <a:latin typeface="楷体_GB2312" pitchFamily="49" charset="-122"/>
                <a:ea typeface="楷体_GB2312" pitchFamily="49" charset="-122"/>
              </a:rPr>
              <a:t>．</a:t>
            </a:r>
          </a:p>
          <a:p>
            <a:r>
              <a:rPr lang="zh-CN" altLang="en-US" sz="2800" b="1">
                <a:solidFill>
                  <a:srgbClr val="000066"/>
                </a:solidFill>
                <a:latin typeface="楷体_GB2312" pitchFamily="49" charset="-122"/>
                <a:ea typeface="楷体_GB2312" pitchFamily="49" charset="-122"/>
              </a:rPr>
              <a:t>②以</a:t>
            </a:r>
            <a:r>
              <a:rPr lang="en-US" altLang="zh-CN" sz="2800" b="1">
                <a:solidFill>
                  <a:srgbClr val="000066"/>
                </a:solidFill>
                <a:latin typeface="楷体_GB2312" pitchFamily="49" charset="-122"/>
                <a:ea typeface="楷体_GB2312" pitchFamily="49" charset="-122"/>
              </a:rPr>
              <a:t>A</a:t>
            </a:r>
            <a:r>
              <a:rPr lang="zh-CN" altLang="en-US" sz="2800" b="1">
                <a:solidFill>
                  <a:srgbClr val="000066"/>
                </a:solidFill>
                <a:latin typeface="楷体_GB2312" pitchFamily="49" charset="-122"/>
                <a:ea typeface="楷体_GB2312" pitchFamily="49" charset="-122"/>
              </a:rPr>
              <a:t>、</a:t>
            </a:r>
            <a:r>
              <a:rPr lang="en-US" altLang="zh-CN" sz="2800" b="1">
                <a:solidFill>
                  <a:srgbClr val="000066"/>
                </a:solidFill>
                <a:latin typeface="楷体_GB2312" pitchFamily="49" charset="-122"/>
                <a:ea typeface="楷体_GB2312" pitchFamily="49" charset="-122"/>
              </a:rPr>
              <a:t>B</a:t>
            </a:r>
            <a:r>
              <a:rPr lang="zh-CN" altLang="en-US" sz="2800" b="1">
                <a:solidFill>
                  <a:srgbClr val="000066"/>
                </a:solidFill>
                <a:latin typeface="楷体_GB2312" pitchFamily="49" charset="-122"/>
                <a:ea typeface="楷体_GB2312" pitchFamily="49" charset="-122"/>
              </a:rPr>
              <a:t>两点为例，验证机械能是否守恒</a:t>
            </a:r>
            <a:r>
              <a:rPr lang="en-US" altLang="zh-CN" sz="2800" b="1">
                <a:solidFill>
                  <a:srgbClr val="000066"/>
                </a:solidFill>
                <a:latin typeface="楷体_GB2312" pitchFamily="49" charset="-122"/>
                <a:ea typeface="楷体_GB2312" pitchFamily="49" charset="-122"/>
              </a:rPr>
              <a:t>?△Ek=_____________</a:t>
            </a:r>
            <a:r>
              <a:rPr lang="zh-CN" altLang="en-US" sz="2800" b="1">
                <a:solidFill>
                  <a:srgbClr val="000066"/>
                </a:solidFill>
                <a:latin typeface="楷体_GB2312" pitchFamily="49" charset="-122"/>
                <a:ea typeface="楷体_GB2312" pitchFamily="49" charset="-122"/>
              </a:rPr>
              <a:t>，</a:t>
            </a:r>
            <a:r>
              <a:rPr lang="en-US" altLang="zh-CN" sz="2800" b="1">
                <a:solidFill>
                  <a:srgbClr val="000066"/>
                </a:solidFill>
                <a:latin typeface="楷体_GB2312" pitchFamily="49" charset="-122"/>
                <a:ea typeface="楷体_GB2312" pitchFamily="49" charset="-122"/>
              </a:rPr>
              <a:t>mgh=_______________</a:t>
            </a:r>
            <a:r>
              <a:rPr lang="zh-CN" altLang="en-US" sz="2800" b="1">
                <a:solidFill>
                  <a:srgbClr val="000066"/>
                </a:solidFill>
                <a:latin typeface="楷体_GB2312" pitchFamily="49" charset="-122"/>
                <a:ea typeface="楷体_GB2312" pitchFamily="49" charset="-122"/>
              </a:rPr>
              <a:t>．结论</a:t>
            </a:r>
            <a:r>
              <a:rPr lang="en-US" altLang="zh-CN" sz="2800" b="1">
                <a:solidFill>
                  <a:srgbClr val="000066"/>
                </a:solidFill>
                <a:latin typeface="楷体_GB2312" pitchFamily="49" charset="-122"/>
                <a:ea typeface="楷体_GB2312" pitchFamily="49" charset="-122"/>
              </a:rPr>
              <a:t>_____________________________</a:t>
            </a:r>
            <a:r>
              <a:rPr lang="zh-CN" altLang="en-US" sz="2800" b="1">
                <a:solidFill>
                  <a:srgbClr val="000066"/>
                </a:solidFill>
                <a:latin typeface="楷体_GB2312" pitchFamily="49" charset="-122"/>
                <a:ea typeface="楷体_GB2312" pitchFamily="49" charset="-122"/>
              </a:rPr>
              <a:t>．</a:t>
            </a:r>
            <a:endParaRPr lang="zh-CN" altLang="en-US" sz="2800">
              <a:latin typeface="华文细黑" pitchFamily="2" charset="-122"/>
              <a:ea typeface="华文细黑" pitchFamily="2" charset="-122"/>
            </a:endParaRP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4941888"/>
            <a:ext cx="4392613"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365625"/>
            <a:ext cx="2592388"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5"/>
          <p:cNvSpPr>
            <a:spLocks noChangeArrowheads="1"/>
          </p:cNvSpPr>
          <p:nvPr/>
        </p:nvSpPr>
        <p:spPr bwMode="auto">
          <a:xfrm>
            <a:off x="1042988" y="2514600"/>
            <a:ext cx="1292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1.5m/s</a:t>
            </a:r>
          </a:p>
        </p:txBody>
      </p:sp>
      <p:sp>
        <p:nvSpPr>
          <p:cNvPr id="22534" name="Rectangle 6"/>
          <p:cNvSpPr>
            <a:spLocks noChangeArrowheads="1"/>
          </p:cNvSpPr>
          <p:nvPr/>
        </p:nvSpPr>
        <p:spPr bwMode="auto">
          <a:xfrm>
            <a:off x="4932363" y="2514600"/>
            <a:ext cx="1292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2.1m/s</a:t>
            </a:r>
          </a:p>
        </p:txBody>
      </p:sp>
      <p:sp>
        <p:nvSpPr>
          <p:cNvPr id="22535" name="Rectangle 7"/>
          <p:cNvSpPr>
            <a:spLocks noChangeArrowheads="1"/>
          </p:cNvSpPr>
          <p:nvPr/>
        </p:nvSpPr>
        <p:spPr bwMode="auto">
          <a:xfrm>
            <a:off x="2195513" y="3305175"/>
            <a:ext cx="1076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0.54J</a:t>
            </a:r>
          </a:p>
        </p:txBody>
      </p:sp>
      <p:sp>
        <p:nvSpPr>
          <p:cNvPr id="22536" name="Rectangle 8"/>
          <p:cNvSpPr>
            <a:spLocks noChangeArrowheads="1"/>
          </p:cNvSpPr>
          <p:nvPr/>
        </p:nvSpPr>
        <p:spPr bwMode="auto">
          <a:xfrm>
            <a:off x="5486400" y="3233738"/>
            <a:ext cx="107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0.53J</a:t>
            </a:r>
          </a:p>
        </p:txBody>
      </p:sp>
      <p:sp>
        <p:nvSpPr>
          <p:cNvPr id="22537" name="Rectangle 9"/>
          <p:cNvSpPr>
            <a:spLocks noChangeArrowheads="1"/>
          </p:cNvSpPr>
          <p:nvPr/>
        </p:nvSpPr>
        <p:spPr bwMode="auto">
          <a:xfrm>
            <a:off x="179388" y="3671888"/>
            <a:ext cx="5162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ea typeface="华文细黑" pitchFamily="2" charset="-122"/>
              </a:rPr>
              <a:t>在误差允许范围内机械能守恒．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 calcmode="lin" valueType="num">
                                      <p:cBhvr additive="base">
                                        <p:cTn id="7" dur="500" fill="hold"/>
                                        <p:tgtEl>
                                          <p:spTgt spid="225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534">
                                            <p:txEl>
                                              <p:pRg st="0" end="0"/>
                                            </p:txEl>
                                          </p:spTgt>
                                        </p:tgtEl>
                                        <p:attrNameLst>
                                          <p:attrName>style.visibility</p:attrName>
                                        </p:attrNameLst>
                                      </p:cBhvr>
                                      <p:to>
                                        <p:strVal val="visible"/>
                                      </p:to>
                                    </p:set>
                                    <p:anim calcmode="lin" valueType="num">
                                      <p:cBhvr additive="base">
                                        <p:cTn id="13" dur="500" fill="hold"/>
                                        <p:tgtEl>
                                          <p:spTgt spid="2253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535">
                                            <p:txEl>
                                              <p:pRg st="0" end="0"/>
                                            </p:txEl>
                                          </p:spTgt>
                                        </p:tgtEl>
                                        <p:attrNameLst>
                                          <p:attrName>style.visibility</p:attrName>
                                        </p:attrNameLst>
                                      </p:cBhvr>
                                      <p:to>
                                        <p:strVal val="visible"/>
                                      </p:to>
                                    </p:set>
                                    <p:anim calcmode="lin" valueType="num">
                                      <p:cBhvr additive="base">
                                        <p:cTn id="19" dur="500" fill="hold"/>
                                        <p:tgtEl>
                                          <p:spTgt spid="2253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536">
                                            <p:txEl>
                                              <p:pRg st="0" end="0"/>
                                            </p:txEl>
                                          </p:spTgt>
                                        </p:tgtEl>
                                        <p:attrNameLst>
                                          <p:attrName>style.visibility</p:attrName>
                                        </p:attrNameLst>
                                      </p:cBhvr>
                                      <p:to>
                                        <p:strVal val="visible"/>
                                      </p:to>
                                    </p:set>
                                    <p:anim calcmode="lin" valueType="num">
                                      <p:cBhvr additive="base">
                                        <p:cTn id="25" dur="500" fill="hold"/>
                                        <p:tgtEl>
                                          <p:spTgt spid="2253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537">
                                            <p:txEl>
                                              <p:pRg st="0" end="0"/>
                                            </p:txEl>
                                          </p:spTgt>
                                        </p:tgtEl>
                                        <p:attrNameLst>
                                          <p:attrName>style.visibility</p:attrName>
                                        </p:attrNameLst>
                                      </p:cBhvr>
                                      <p:to>
                                        <p:strVal val="visible"/>
                                      </p:to>
                                    </p:set>
                                    <p:anim calcmode="lin" valueType="num">
                                      <p:cBhvr additive="base">
                                        <p:cTn id="31" dur="500" fill="hold"/>
                                        <p:tgtEl>
                                          <p:spTgt spid="2253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8600" y="973138"/>
            <a:ext cx="84963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、斜面长</a:t>
            </a:r>
            <a:r>
              <a:rPr lang="en-US" altLang="zh-CN" sz="2800" b="1">
                <a:latin typeface="楷体_GB2312" pitchFamily="49" charset="-122"/>
                <a:ea typeface="楷体_GB2312" pitchFamily="49" charset="-122"/>
              </a:rPr>
              <a:t>100cm</a:t>
            </a:r>
            <a:r>
              <a:rPr lang="zh-CN" altLang="en-US" sz="2800" b="1">
                <a:latin typeface="楷体_GB2312" pitchFamily="49" charset="-122"/>
                <a:ea typeface="楷体_GB2312" pitchFamily="49" charset="-122"/>
              </a:rPr>
              <a:t>，高</a:t>
            </a:r>
            <a:r>
              <a:rPr lang="en-US" altLang="zh-CN" sz="2800" b="1">
                <a:latin typeface="楷体_GB2312" pitchFamily="49" charset="-122"/>
                <a:ea typeface="楷体_GB2312" pitchFamily="49" charset="-122"/>
              </a:rPr>
              <a:t>60cm</a:t>
            </a:r>
            <a:r>
              <a:rPr lang="zh-CN" altLang="en-US" sz="2800" b="1">
                <a:latin typeface="楷体_GB2312" pitchFamily="49" charset="-122"/>
                <a:ea typeface="楷体_GB2312" pitchFamily="49" charset="-122"/>
              </a:rPr>
              <a:t>，某同学以质量为</a:t>
            </a:r>
            <a:r>
              <a:rPr lang="en-US" altLang="zh-CN" sz="2800" b="1">
                <a:latin typeface="楷体_GB2312" pitchFamily="49" charset="-122"/>
                <a:ea typeface="楷体_GB2312" pitchFamily="49" charset="-122"/>
              </a:rPr>
              <a:t>400g</a:t>
            </a:r>
            <a:r>
              <a:rPr lang="zh-CN" altLang="en-US" sz="2800" b="1">
                <a:latin typeface="楷体_GB2312" pitchFamily="49" charset="-122"/>
                <a:ea typeface="楷体_GB2312" pitchFamily="49" charset="-122"/>
              </a:rPr>
              <a:t>的小车沿斜面下滑来验证机械能守恒定律，他从记录小车运动的打点纸带上选取了</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四个计数点，已知每相邻两点间对应的时间间隔为</a:t>
            </a:r>
            <a:r>
              <a:rPr lang="en-US" altLang="zh-CN" sz="2800" b="1">
                <a:latin typeface="楷体_GB2312" pitchFamily="49" charset="-122"/>
                <a:ea typeface="楷体_GB2312" pitchFamily="49" charset="-122"/>
              </a:rPr>
              <a:t>0.1s</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与</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与</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与</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之间的距离分别为</a:t>
            </a:r>
            <a:r>
              <a:rPr lang="en-US" altLang="zh-CN" sz="2800" b="1">
                <a:latin typeface="楷体_GB2312" pitchFamily="49" charset="-122"/>
                <a:ea typeface="楷体_GB2312" pitchFamily="49" charset="-122"/>
              </a:rPr>
              <a:t>10cm</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15cm</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20cm</a:t>
            </a:r>
            <a:r>
              <a:rPr lang="zh-CN" altLang="en-US" sz="2800" b="1">
                <a:latin typeface="楷体_GB2312" pitchFamily="49" charset="-122"/>
                <a:ea typeface="楷体_GB2312" pitchFamily="49" charset="-122"/>
              </a:rPr>
              <a:t>，则小车由纸带上对应打</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点时运动到打</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点时，小车动能增加了</a:t>
            </a:r>
            <a:r>
              <a:rPr lang="en-US" altLang="zh-CN" b="1"/>
              <a:t>_____</a:t>
            </a:r>
            <a:r>
              <a:rPr lang="en-US" altLang="zh-CN" sz="2800" b="1">
                <a:latin typeface="楷体_GB2312" pitchFamily="49" charset="-122"/>
                <a:ea typeface="楷体_GB2312" pitchFamily="49" charset="-122"/>
              </a:rPr>
              <a:t>J</a:t>
            </a:r>
            <a:r>
              <a:rPr lang="zh-CN" altLang="en-US" sz="2800" b="1">
                <a:latin typeface="楷体_GB2312" pitchFamily="49" charset="-122"/>
                <a:ea typeface="楷体_GB2312" pitchFamily="49" charset="-122"/>
              </a:rPr>
              <a:t>，重力势能减小了</a:t>
            </a:r>
            <a:r>
              <a:rPr lang="en-US" altLang="zh-CN" b="1"/>
              <a:t>_______</a:t>
            </a:r>
            <a:r>
              <a:rPr lang="en-US" altLang="zh-CN" sz="2800" b="1">
                <a:latin typeface="楷体_GB2312" pitchFamily="49" charset="-122"/>
                <a:ea typeface="楷体_GB2312" pitchFamily="49" charset="-122"/>
              </a:rPr>
              <a:t>J</a:t>
            </a:r>
            <a:r>
              <a:rPr lang="zh-CN" altLang="en-US" sz="2800" b="1">
                <a:latin typeface="楷体_GB2312" pitchFamily="49" charset="-122"/>
                <a:ea typeface="楷体_GB2312" pitchFamily="49" charset="-122"/>
              </a:rPr>
              <a:t>．实际上此过程机械能并不守恒是由于</a:t>
            </a:r>
            <a:r>
              <a:rPr lang="en-US" altLang="zh-CN" b="1"/>
              <a:t>______________________________</a:t>
            </a:r>
            <a:r>
              <a:rPr lang="zh-CN" altLang="en-US" sz="2800" b="1">
                <a:latin typeface="楷体_GB2312" pitchFamily="49" charset="-122"/>
                <a:ea typeface="楷体_GB2312" pitchFamily="49" charset="-122"/>
              </a:rPr>
              <a:t>，若减小斜面倾角，将使本实验的误差</a:t>
            </a:r>
            <a:r>
              <a:rPr lang="en-US" altLang="zh-CN" b="1"/>
              <a:t>________</a:t>
            </a:r>
            <a:r>
              <a:rPr lang="zh-CN" altLang="en-US" sz="2800" b="1">
                <a:latin typeface="楷体_GB2312" pitchFamily="49" charset="-122"/>
                <a:ea typeface="楷体_GB2312" pitchFamily="49" charset="-122"/>
              </a:rPr>
              <a:t>．（填</a:t>
            </a:r>
            <a:r>
              <a:rPr lang="zh-CN" altLang="en-US" sz="2800" b="1">
                <a:latin typeface="MS Gothic"/>
                <a:ea typeface="楷体_GB2312" pitchFamily="49" charset="-122"/>
              </a:rPr>
              <a:t>“</a:t>
            </a:r>
            <a:r>
              <a:rPr lang="zh-CN" altLang="en-US" sz="2800" b="1">
                <a:latin typeface="楷体_GB2312" pitchFamily="49" charset="-122"/>
                <a:ea typeface="楷体_GB2312" pitchFamily="49" charset="-122"/>
              </a:rPr>
              <a:t>增大</a:t>
            </a:r>
            <a:r>
              <a:rPr lang="zh-CN" altLang="en-US" sz="2800" b="1">
                <a:latin typeface="MS Gothic"/>
                <a:ea typeface="楷体_GB2312" pitchFamily="49" charset="-122"/>
              </a:rPr>
              <a:t>”</a:t>
            </a:r>
            <a:r>
              <a:rPr lang="zh-CN" altLang="en-US" sz="2800" b="1">
                <a:latin typeface="楷体_GB2312" pitchFamily="49" charset="-122"/>
                <a:ea typeface="楷体_GB2312" pitchFamily="49" charset="-122"/>
              </a:rPr>
              <a:t>、</a:t>
            </a:r>
            <a:r>
              <a:rPr lang="zh-CN" altLang="en-US" sz="2800" b="1">
                <a:latin typeface="MS Gothic"/>
                <a:ea typeface="楷体_GB2312" pitchFamily="49" charset="-122"/>
              </a:rPr>
              <a:t>“</a:t>
            </a:r>
            <a:r>
              <a:rPr lang="zh-CN" altLang="en-US" sz="2800" b="1">
                <a:latin typeface="楷体_GB2312" pitchFamily="49" charset="-122"/>
                <a:ea typeface="楷体_GB2312" pitchFamily="49" charset="-122"/>
              </a:rPr>
              <a:t>减小</a:t>
            </a:r>
            <a:r>
              <a:rPr lang="zh-CN" altLang="en-US" sz="2800" b="1">
                <a:latin typeface="MS Gothic"/>
                <a:ea typeface="楷体_GB2312" pitchFamily="49" charset="-122"/>
              </a:rPr>
              <a:t>”</a:t>
            </a:r>
            <a:r>
              <a:rPr lang="zh-CN" altLang="en-US" sz="2800" b="1">
                <a:latin typeface="楷体_GB2312" pitchFamily="49" charset="-122"/>
                <a:ea typeface="楷体_GB2312" pitchFamily="49" charset="-122"/>
              </a:rPr>
              <a:t>、</a:t>
            </a:r>
            <a:r>
              <a:rPr lang="zh-CN" altLang="en-US" sz="2800" b="1">
                <a:latin typeface="MS Gothic"/>
                <a:ea typeface="楷体_GB2312" pitchFamily="49" charset="-122"/>
              </a:rPr>
              <a:t>“</a:t>
            </a:r>
            <a:r>
              <a:rPr lang="zh-CN" altLang="en-US" sz="2800" b="1">
                <a:latin typeface="楷体_GB2312" pitchFamily="49" charset="-122"/>
                <a:ea typeface="楷体_GB2312" pitchFamily="49" charset="-122"/>
              </a:rPr>
              <a:t>不变</a:t>
            </a:r>
            <a:r>
              <a:rPr lang="zh-CN" altLang="en-US" sz="2800" b="1">
                <a:latin typeface="MS Gothic"/>
                <a:ea typeface="楷体_GB2312" pitchFamily="49" charset="-122"/>
              </a:rPr>
              <a:t>”</a:t>
            </a:r>
            <a:r>
              <a:rPr lang="zh-CN" altLang="en-US" sz="2800" b="1">
                <a:latin typeface="楷体_GB2312" pitchFamily="49" charset="-122"/>
                <a:ea typeface="楷体_GB2312" pitchFamily="49" charset="-122"/>
              </a:rPr>
              <a:t>）．</a:t>
            </a:r>
          </a:p>
        </p:txBody>
      </p:sp>
      <p:sp>
        <p:nvSpPr>
          <p:cNvPr id="23555" name="Rectangle 3"/>
          <p:cNvSpPr>
            <a:spLocks noChangeArrowheads="1"/>
          </p:cNvSpPr>
          <p:nvPr/>
        </p:nvSpPr>
        <p:spPr bwMode="auto">
          <a:xfrm>
            <a:off x="4603750" y="4343400"/>
            <a:ext cx="958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solidFill>
                  <a:srgbClr val="FF0000"/>
                </a:solidFill>
              </a:rPr>
              <a:t>增大</a:t>
            </a:r>
            <a:r>
              <a:rPr lang="zh-CN" altLang="en-US"/>
              <a:t> </a:t>
            </a:r>
          </a:p>
        </p:txBody>
      </p:sp>
      <p:sp>
        <p:nvSpPr>
          <p:cNvPr id="23556" name="Rectangle 4"/>
          <p:cNvSpPr>
            <a:spLocks noChangeArrowheads="1"/>
          </p:cNvSpPr>
          <p:nvPr/>
        </p:nvSpPr>
        <p:spPr bwMode="auto">
          <a:xfrm>
            <a:off x="304800" y="35194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0.3</a:t>
            </a:r>
          </a:p>
        </p:txBody>
      </p:sp>
      <p:sp>
        <p:nvSpPr>
          <p:cNvPr id="23557" name="Rectangle 5"/>
          <p:cNvSpPr>
            <a:spLocks noChangeArrowheads="1"/>
          </p:cNvSpPr>
          <p:nvPr/>
        </p:nvSpPr>
        <p:spPr bwMode="auto">
          <a:xfrm>
            <a:off x="4038600" y="3519488"/>
            <a:ext cx="877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0.35</a:t>
            </a:r>
          </a:p>
        </p:txBody>
      </p:sp>
      <p:sp>
        <p:nvSpPr>
          <p:cNvPr id="23558" name="Rectangle 6"/>
          <p:cNvSpPr>
            <a:spLocks noChangeArrowheads="1"/>
          </p:cNvSpPr>
          <p:nvPr/>
        </p:nvSpPr>
        <p:spPr bwMode="auto">
          <a:xfrm>
            <a:off x="2971800" y="390048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rPr>
              <a:t>摩擦力对小车做了功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 calcmode="lin" valueType="num">
                                      <p:cBhvr additive="base">
                                        <p:cTn id="7" dur="500" fill="hold"/>
                                        <p:tgtEl>
                                          <p:spTgt spid="235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7">
                                            <p:txEl>
                                              <p:pRg st="0" end="0"/>
                                            </p:txEl>
                                          </p:spTgt>
                                        </p:tgtEl>
                                        <p:attrNameLst>
                                          <p:attrName>style.visibility</p:attrName>
                                        </p:attrNameLst>
                                      </p:cBhvr>
                                      <p:to>
                                        <p:strVal val="visible"/>
                                      </p:to>
                                    </p:set>
                                    <p:anim calcmode="lin" valueType="num">
                                      <p:cBhvr additive="base">
                                        <p:cTn id="13" dur="500" fill="hold"/>
                                        <p:tgtEl>
                                          <p:spTgt spid="2355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558">
                                            <p:txEl>
                                              <p:pRg st="0" end="0"/>
                                            </p:txEl>
                                          </p:spTgt>
                                        </p:tgtEl>
                                        <p:attrNameLst>
                                          <p:attrName>style.visibility</p:attrName>
                                        </p:attrNameLst>
                                      </p:cBhvr>
                                      <p:to>
                                        <p:strVal val="visible"/>
                                      </p:to>
                                    </p:set>
                                    <p:anim calcmode="lin" valueType="num">
                                      <p:cBhvr additive="base">
                                        <p:cTn id="19" dur="500" fill="hold"/>
                                        <p:tgtEl>
                                          <p:spTgt spid="2355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pRg st="0" end="0"/>
                                            </p:txEl>
                                          </p:spTgt>
                                        </p:tgtEl>
                                        <p:attrNameLst>
                                          <p:attrName>style.visibility</p:attrName>
                                        </p:attrNameLst>
                                      </p:cBhvr>
                                      <p:to>
                                        <p:strVal val="visible"/>
                                      </p:to>
                                    </p:set>
                                    <p:anim calcmode="lin" valueType="num">
                                      <p:cBhvr additive="base">
                                        <p:cTn id="25"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23850" y="188913"/>
            <a:ext cx="864235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华文细黑" pitchFamily="2" charset="-122"/>
                <a:ea typeface="华文细黑" pitchFamily="2" charset="-122"/>
              </a:rPr>
              <a:t>4</a:t>
            </a:r>
            <a:r>
              <a:rPr lang="zh-CN" altLang="en-US" sz="2800" b="1">
                <a:latin typeface="华文细黑" pitchFamily="2" charset="-122"/>
                <a:ea typeface="华文细黑" pitchFamily="2" charset="-122"/>
              </a:rPr>
              <a:t>、在验证机械能守恒定律时，将重物自由下落，纸带记录如图所示．（计算结果取</a:t>
            </a:r>
            <a:r>
              <a:rPr lang="en-US" altLang="zh-CN" sz="2800" b="1">
                <a:latin typeface="华文细黑" pitchFamily="2" charset="-122"/>
                <a:ea typeface="华文细黑" pitchFamily="2" charset="-122"/>
              </a:rPr>
              <a:t>2</a:t>
            </a:r>
            <a:r>
              <a:rPr lang="zh-CN" altLang="en-US" sz="2800" b="1">
                <a:latin typeface="华文细黑" pitchFamily="2" charset="-122"/>
                <a:ea typeface="华文细黑" pitchFamily="2" charset="-122"/>
              </a:rPr>
              <a:t>位有效数字）</a:t>
            </a:r>
            <a:r>
              <a:rPr lang="en-US" altLang="zh-CN" sz="2800" b="1">
                <a:latin typeface="华文细黑" pitchFamily="2" charset="-122"/>
                <a:ea typeface="华文细黑" pitchFamily="2" charset="-122"/>
              </a:rPr>
              <a:t>T=0.02s</a:t>
            </a:r>
            <a:r>
              <a:rPr lang="zh-CN" altLang="en-US" sz="2800" b="1">
                <a:latin typeface="华文细黑" pitchFamily="2" charset="-122"/>
                <a:ea typeface="华文细黑" pitchFamily="2" charset="-122"/>
              </a:rPr>
              <a:t>图中纸带左端为与重物相连端，</a:t>
            </a:r>
            <a:r>
              <a:rPr lang="en-US" altLang="zh-CN" sz="2800" b="1">
                <a:latin typeface="华文细黑" pitchFamily="2" charset="-122"/>
                <a:ea typeface="华文细黑" pitchFamily="2" charset="-122"/>
              </a:rPr>
              <a:t>0</a:t>
            </a:r>
            <a:r>
              <a:rPr lang="zh-CN" altLang="en-US" sz="2800" b="1">
                <a:latin typeface="华文细黑" pitchFamily="2" charset="-122"/>
                <a:ea typeface="华文细黑" pitchFamily="2" charset="-122"/>
              </a:rPr>
              <a:t>点为重物静止时所记录的点，</a:t>
            </a:r>
            <a:r>
              <a:rPr lang="en-US" altLang="zh-CN" sz="2800" b="1">
                <a:latin typeface="华文细黑" pitchFamily="2" charset="-122"/>
                <a:ea typeface="华文细黑" pitchFamily="2" charset="-122"/>
              </a:rPr>
              <a:t>ABC</a:t>
            </a:r>
            <a:r>
              <a:rPr lang="zh-CN" altLang="en-US" sz="2800" b="1">
                <a:latin typeface="华文细黑" pitchFamily="2" charset="-122"/>
                <a:ea typeface="华文细黑" pitchFamily="2" charset="-122"/>
              </a:rPr>
              <a:t>三个记数点为打点计时之点，则重物下落</a:t>
            </a:r>
            <a:r>
              <a:rPr lang="en-US" altLang="zh-CN" sz="2800" b="1">
                <a:latin typeface="华文细黑" pitchFamily="2" charset="-122"/>
                <a:ea typeface="华文细黑" pitchFamily="2" charset="-122"/>
              </a:rPr>
              <a:t>hB</a:t>
            </a:r>
            <a:r>
              <a:rPr lang="zh-CN" altLang="en-US" sz="2800" b="1">
                <a:latin typeface="华文细黑" pitchFamily="2" charset="-122"/>
                <a:ea typeface="华文细黑" pitchFamily="2" charset="-122"/>
              </a:rPr>
              <a:t>距离时，其速度</a:t>
            </a:r>
            <a:r>
              <a:rPr lang="en-US" altLang="zh-CN" sz="2800" b="1">
                <a:latin typeface="华文细黑" pitchFamily="2" charset="-122"/>
                <a:ea typeface="华文细黑" pitchFamily="2" charset="-122"/>
              </a:rPr>
              <a:t>V</a:t>
            </a:r>
            <a:r>
              <a:rPr lang="en-US" altLang="zh-CN" sz="2800" b="1" baseline="-25000">
                <a:latin typeface="华文细黑" pitchFamily="2" charset="-122"/>
                <a:ea typeface="华文细黑" pitchFamily="2" charset="-122"/>
              </a:rPr>
              <a:t>B</a:t>
            </a:r>
            <a:r>
              <a:rPr lang="zh-CN" altLang="en-US" sz="2800" b="1">
                <a:latin typeface="华文细黑" pitchFamily="2" charset="-122"/>
                <a:ea typeface="华文细黑" pitchFamily="2" charset="-122"/>
              </a:rPr>
              <a:t>可用计算式</a:t>
            </a:r>
            <a:r>
              <a:rPr lang="en-US" altLang="zh-CN" sz="2800" b="1">
                <a:latin typeface="华文细黑" pitchFamily="2" charset="-122"/>
                <a:ea typeface="华文细黑" pitchFamily="2" charset="-122"/>
              </a:rPr>
              <a:t>V</a:t>
            </a:r>
            <a:r>
              <a:rPr lang="en-US" altLang="zh-CN" sz="2800" b="1" baseline="-25000">
                <a:latin typeface="华文细黑" pitchFamily="2" charset="-122"/>
                <a:ea typeface="华文细黑" pitchFamily="2" charset="-122"/>
              </a:rPr>
              <a:t>B</a:t>
            </a:r>
            <a:r>
              <a:rPr lang="en-US" altLang="zh-CN" sz="2800" b="1">
                <a:latin typeface="华文细黑" pitchFamily="2" charset="-122"/>
                <a:ea typeface="华文细黑" pitchFamily="2" charset="-122"/>
              </a:rPr>
              <a:t>=_________         </a:t>
            </a:r>
            <a:r>
              <a:rPr lang="zh-CN" altLang="en-US" sz="2800" b="1">
                <a:latin typeface="华文细黑" pitchFamily="2" charset="-122"/>
                <a:ea typeface="华文细黑" pitchFamily="2" charset="-122"/>
              </a:rPr>
              <a:t>进行计算，根据图示数据求出</a:t>
            </a:r>
            <a:r>
              <a:rPr lang="en-US" altLang="zh-CN" sz="2800" b="1">
                <a:latin typeface="华文细黑" pitchFamily="2" charset="-122"/>
                <a:ea typeface="华文细黑" pitchFamily="2" charset="-122"/>
              </a:rPr>
              <a:t>V</a:t>
            </a:r>
            <a:r>
              <a:rPr lang="en-US" altLang="zh-CN" sz="2800" b="1" baseline="-25000">
                <a:latin typeface="华文细黑" pitchFamily="2" charset="-122"/>
                <a:ea typeface="华文细黑" pitchFamily="2" charset="-122"/>
              </a:rPr>
              <a:t>B</a:t>
            </a:r>
            <a:r>
              <a:rPr lang="en-US" altLang="zh-CN" sz="2800" b="1">
                <a:latin typeface="华文细黑" pitchFamily="2" charset="-122"/>
                <a:ea typeface="华文细黑" pitchFamily="2" charset="-122"/>
              </a:rPr>
              <a:t>=__________m/s</a:t>
            </a:r>
            <a:r>
              <a:rPr lang="zh-CN" altLang="en-US" sz="2800" b="1">
                <a:latin typeface="华文细黑" pitchFamily="2" charset="-122"/>
                <a:ea typeface="华文细黑" pitchFamily="2" charset="-122"/>
              </a:rPr>
              <a:t>；重物重力势能减少量为</a:t>
            </a:r>
            <a:r>
              <a:rPr lang="en-US" altLang="zh-CN" sz="2800" b="1">
                <a:latin typeface="华文细黑" pitchFamily="2" charset="-122"/>
                <a:ea typeface="华文细黑" pitchFamily="2" charset="-122"/>
              </a:rPr>
              <a:t>___________</a:t>
            </a:r>
            <a:r>
              <a:rPr lang="zh-CN" altLang="en-US" sz="2800" b="1">
                <a:latin typeface="华文细黑" pitchFamily="2" charset="-122"/>
                <a:ea typeface="华文细黑" pitchFamily="2" charset="-122"/>
              </a:rPr>
              <a:t>，动能增加量为</a:t>
            </a:r>
            <a:r>
              <a:rPr lang="en-US" altLang="zh-CN" sz="2800" b="1">
                <a:latin typeface="华文细黑" pitchFamily="2" charset="-122"/>
                <a:ea typeface="华文细黑" pitchFamily="2" charset="-122"/>
              </a:rPr>
              <a:t>__________________</a:t>
            </a:r>
            <a:r>
              <a:rPr lang="zh-CN" altLang="en-US" sz="2800" b="1">
                <a:latin typeface="华文细黑" pitchFamily="2" charset="-122"/>
                <a:ea typeface="华文细黑" pitchFamily="2" charset="-122"/>
              </a:rPr>
              <a:t>，两者不完全相同的原因是</a:t>
            </a:r>
            <a:r>
              <a:rPr lang="en-US" altLang="zh-CN" sz="2800" b="1">
                <a:latin typeface="华文细黑" pitchFamily="2" charset="-122"/>
                <a:ea typeface="华文细黑" pitchFamily="2" charset="-122"/>
              </a:rPr>
              <a:t>__________________</a:t>
            </a:r>
            <a:r>
              <a:rPr lang="zh-CN" altLang="en-US" sz="2800" b="1">
                <a:latin typeface="华文细黑" pitchFamily="2" charset="-122"/>
                <a:ea typeface="华文细黑" pitchFamily="2" charset="-122"/>
              </a:rPr>
              <a:t>．实验中需要的测量仪器是</a:t>
            </a:r>
            <a:r>
              <a:rPr lang="en-US" altLang="zh-CN" sz="2800" b="1">
                <a:latin typeface="华文细黑" pitchFamily="2" charset="-122"/>
                <a:ea typeface="华文细黑" pitchFamily="2" charset="-122"/>
              </a:rPr>
              <a:t>_____________________________</a:t>
            </a:r>
            <a:r>
              <a:rPr lang="en-US" altLang="zh-CN" b="1"/>
              <a:t>____________________</a:t>
            </a:r>
            <a:r>
              <a:rPr lang="zh-CN" altLang="en-US" sz="2800" b="1">
                <a:latin typeface="华文细黑" pitchFamily="2" charset="-122"/>
                <a:ea typeface="华文细黑" pitchFamily="2" charset="-122"/>
              </a:rPr>
              <a:t>．</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724400"/>
            <a:ext cx="568960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4"/>
          <p:cNvSpPr>
            <a:spLocks noChangeArrowheads="1"/>
          </p:cNvSpPr>
          <p:nvPr/>
        </p:nvSpPr>
        <p:spPr bwMode="auto">
          <a:xfrm>
            <a:off x="6665913" y="1828800"/>
            <a:ext cx="2173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(AB+BC)/2T</a:t>
            </a:r>
          </a:p>
        </p:txBody>
      </p:sp>
      <p:sp>
        <p:nvSpPr>
          <p:cNvPr id="24581" name="Rectangle 5"/>
          <p:cNvSpPr>
            <a:spLocks noChangeArrowheads="1"/>
          </p:cNvSpPr>
          <p:nvPr/>
        </p:nvSpPr>
        <p:spPr bwMode="auto">
          <a:xfrm>
            <a:off x="5795963" y="2276475"/>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1.6</a:t>
            </a:r>
          </a:p>
        </p:txBody>
      </p:sp>
      <p:sp>
        <p:nvSpPr>
          <p:cNvPr id="24582" name="Rectangle 6"/>
          <p:cNvSpPr>
            <a:spLocks noChangeArrowheads="1"/>
          </p:cNvSpPr>
          <p:nvPr/>
        </p:nvSpPr>
        <p:spPr bwMode="auto">
          <a:xfrm>
            <a:off x="3924300" y="2708275"/>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rPr>
              <a:t>1.5J</a:t>
            </a:r>
          </a:p>
        </p:txBody>
      </p:sp>
      <p:sp>
        <p:nvSpPr>
          <p:cNvPr id="24583" name="Rectangle 7"/>
          <p:cNvSpPr>
            <a:spLocks noChangeArrowheads="1"/>
          </p:cNvSpPr>
          <p:nvPr/>
        </p:nvSpPr>
        <p:spPr bwMode="auto">
          <a:xfrm>
            <a:off x="1403350" y="3213100"/>
            <a:ext cx="877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1.3J</a:t>
            </a:r>
          </a:p>
        </p:txBody>
      </p:sp>
      <p:sp>
        <p:nvSpPr>
          <p:cNvPr id="24584" name="Rectangle 8"/>
          <p:cNvSpPr>
            <a:spLocks noChangeArrowheads="1"/>
          </p:cNvSpPr>
          <p:nvPr/>
        </p:nvSpPr>
        <p:spPr bwMode="auto">
          <a:xfrm>
            <a:off x="381000" y="3581400"/>
            <a:ext cx="3140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rPr>
              <a:t>打点计时器</a:t>
            </a:r>
            <a:r>
              <a:rPr lang="en-US" altLang="zh-CN" sz="2800" b="1">
                <a:solidFill>
                  <a:srgbClr val="FF0000"/>
                </a:solidFill>
              </a:rPr>
              <a:t>,</a:t>
            </a:r>
            <a:r>
              <a:rPr lang="zh-CN" altLang="en-US" sz="2800" b="1">
                <a:solidFill>
                  <a:srgbClr val="FF0000"/>
                </a:solidFill>
              </a:rPr>
              <a:t>刻度尺</a:t>
            </a:r>
          </a:p>
        </p:txBody>
      </p:sp>
      <p:sp>
        <p:nvSpPr>
          <p:cNvPr id="24585" name="Rectangle 9"/>
          <p:cNvSpPr>
            <a:spLocks noChangeArrowheads="1"/>
          </p:cNvSpPr>
          <p:nvPr/>
        </p:nvSpPr>
        <p:spPr bwMode="auto">
          <a:xfrm>
            <a:off x="0" y="4038600"/>
            <a:ext cx="888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latin typeface="华文细黑" pitchFamily="2" charset="-122"/>
                <a:ea typeface="华文细黑" pitchFamily="2" charset="-122"/>
              </a:rPr>
              <a:t>下落过程中</a:t>
            </a:r>
            <a:r>
              <a:rPr lang="en-US" altLang="zh-CN" sz="2400" b="1">
                <a:solidFill>
                  <a:srgbClr val="FF0000"/>
                </a:solidFill>
                <a:latin typeface="华文细黑" pitchFamily="2" charset="-122"/>
                <a:ea typeface="华文细黑" pitchFamily="2" charset="-122"/>
              </a:rPr>
              <a:t>,</a:t>
            </a:r>
            <a:r>
              <a:rPr lang="zh-CN" altLang="en-US" sz="2400" b="1">
                <a:solidFill>
                  <a:srgbClr val="FF0000"/>
                </a:solidFill>
                <a:latin typeface="华文细黑" pitchFamily="2" charset="-122"/>
                <a:ea typeface="华文细黑" pitchFamily="2" charset="-122"/>
              </a:rPr>
              <a:t>重物克服摩擦和空气阻力做功</a:t>
            </a:r>
            <a:r>
              <a:rPr lang="en-US" altLang="zh-CN" sz="2400" b="1">
                <a:solidFill>
                  <a:srgbClr val="FF0000"/>
                </a:solidFill>
                <a:latin typeface="华文细黑" pitchFamily="2" charset="-122"/>
                <a:ea typeface="华文细黑" pitchFamily="2" charset="-122"/>
              </a:rPr>
              <a:t>,</a:t>
            </a:r>
            <a:r>
              <a:rPr lang="zh-CN" altLang="en-US" sz="2400" b="1">
                <a:solidFill>
                  <a:srgbClr val="FF0000"/>
                </a:solidFill>
                <a:latin typeface="华文细黑" pitchFamily="2" charset="-122"/>
                <a:ea typeface="华文细黑" pitchFamily="2" charset="-122"/>
              </a:rPr>
              <a:t>部分机械能转化为内能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81">
                                            <p:txEl>
                                              <p:pRg st="0" end="0"/>
                                            </p:txEl>
                                          </p:spTgt>
                                        </p:tgtEl>
                                        <p:attrNameLst>
                                          <p:attrName>style.visibility</p:attrName>
                                        </p:attrNameLst>
                                      </p:cBhvr>
                                      <p:to>
                                        <p:strVal val="visible"/>
                                      </p:to>
                                    </p:set>
                                    <p:anim calcmode="lin" valueType="num">
                                      <p:cBhvr additive="base">
                                        <p:cTn id="13"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582">
                                            <p:txEl>
                                              <p:pRg st="0" end="0"/>
                                            </p:txEl>
                                          </p:spTgt>
                                        </p:tgtEl>
                                        <p:attrNameLst>
                                          <p:attrName>style.visibility</p:attrName>
                                        </p:attrNameLst>
                                      </p:cBhvr>
                                      <p:to>
                                        <p:strVal val="visible"/>
                                      </p:to>
                                    </p:set>
                                    <p:anim calcmode="lin" valueType="num">
                                      <p:cBhvr additive="base">
                                        <p:cTn id="19" dur="500" fill="hold"/>
                                        <p:tgtEl>
                                          <p:spTgt spid="2458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583">
                                            <p:txEl>
                                              <p:pRg st="0" end="0"/>
                                            </p:txEl>
                                          </p:spTgt>
                                        </p:tgtEl>
                                        <p:attrNameLst>
                                          <p:attrName>style.visibility</p:attrName>
                                        </p:attrNameLst>
                                      </p:cBhvr>
                                      <p:to>
                                        <p:strVal val="visible"/>
                                      </p:to>
                                    </p:set>
                                    <p:anim calcmode="lin" valueType="num">
                                      <p:cBhvr additive="base">
                                        <p:cTn id="25" dur="500" fill="hold"/>
                                        <p:tgtEl>
                                          <p:spTgt spid="2458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4584">
                                            <p:txEl>
                                              <p:pRg st="0" end="0"/>
                                            </p:txEl>
                                          </p:spTgt>
                                        </p:tgtEl>
                                        <p:attrNameLst>
                                          <p:attrName>style.visibility</p:attrName>
                                        </p:attrNameLst>
                                      </p:cBhvr>
                                      <p:to>
                                        <p:strVal val="visible"/>
                                      </p:to>
                                    </p:set>
                                    <p:anim calcmode="lin" valueType="num">
                                      <p:cBhvr additive="base">
                                        <p:cTn id="31" dur="500" fill="hold"/>
                                        <p:tgtEl>
                                          <p:spTgt spid="2458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4585">
                                            <p:txEl>
                                              <p:pRg st="0" end="0"/>
                                            </p:txEl>
                                          </p:spTgt>
                                        </p:tgtEl>
                                        <p:attrNameLst>
                                          <p:attrName>style.visibility</p:attrName>
                                        </p:attrNameLst>
                                      </p:cBhvr>
                                      <p:to>
                                        <p:strVal val="visible"/>
                                      </p:to>
                                    </p:set>
                                    <p:anim calcmode="lin" valueType="num">
                                      <p:cBhvr additive="base">
                                        <p:cTn id="37" dur="500" fill="hold"/>
                                        <p:tgtEl>
                                          <p:spTgt spid="2458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58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Rot="1" noChangeArrowheads="1"/>
          </p:cNvSpPr>
          <p:nvPr/>
        </p:nvSpPr>
        <p:spPr bwMode="auto">
          <a:xfrm>
            <a:off x="228600" y="30480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实验原理</a:t>
            </a:r>
          </a:p>
        </p:txBody>
      </p:sp>
      <p:sp>
        <p:nvSpPr>
          <p:cNvPr id="5123" name="Text Box 3"/>
          <p:cNvSpPr txBox="1">
            <a:spLocks noChangeArrowheads="1"/>
          </p:cNvSpPr>
          <p:nvPr/>
        </p:nvSpPr>
        <p:spPr bwMode="auto">
          <a:xfrm>
            <a:off x="1371600" y="2178050"/>
            <a:ext cx="5638800" cy="2089150"/>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3200" b="1">
                <a:solidFill>
                  <a:srgbClr val="000000"/>
                </a:solidFill>
                <a:latin typeface="楷体_GB2312" pitchFamily="49" charset="-122"/>
                <a:ea typeface="楷体_GB2312" pitchFamily="49" charset="-122"/>
              </a:rPr>
              <a:t>在自由落体运动中，若物体下落高度</a:t>
            </a:r>
            <a:r>
              <a:rPr lang="en-US" altLang="zh-CN" sz="3200" b="1" i="1">
                <a:solidFill>
                  <a:srgbClr val="000000"/>
                </a:solidFill>
                <a:latin typeface="Times New Roman" pitchFamily="18" charset="0"/>
                <a:ea typeface="楷体_GB2312" pitchFamily="49" charset="-122"/>
              </a:rPr>
              <a:t>h </a:t>
            </a:r>
            <a:r>
              <a:rPr lang="zh-CN" altLang="en-US" sz="3200" b="1">
                <a:solidFill>
                  <a:srgbClr val="000000"/>
                </a:solidFill>
                <a:latin typeface="楷体_GB2312" pitchFamily="49" charset="-122"/>
                <a:ea typeface="楷体_GB2312" pitchFamily="49" charset="-122"/>
              </a:rPr>
              <a:t>时的速度为</a:t>
            </a:r>
            <a:r>
              <a:rPr lang="en-US" altLang="zh-CN" sz="3200" b="1" i="1">
                <a:solidFill>
                  <a:srgbClr val="000000"/>
                </a:solidFill>
                <a:latin typeface="Times New Roman" pitchFamily="18" charset="0"/>
                <a:ea typeface="楷体_GB2312" pitchFamily="49" charset="-122"/>
              </a:rPr>
              <a:t>v </a:t>
            </a:r>
            <a:r>
              <a:rPr lang="en-US" altLang="zh-CN" sz="3200" b="1">
                <a:solidFill>
                  <a:srgbClr val="000000"/>
                </a:solidFill>
                <a:latin typeface="楷体_GB2312" pitchFamily="49" charset="-122"/>
                <a:ea typeface="楷体_GB2312" pitchFamily="49" charset="-122"/>
              </a:rPr>
              <a:t>,</a:t>
            </a:r>
            <a:r>
              <a:rPr lang="zh-CN" altLang="en-US" sz="3200" b="1">
                <a:solidFill>
                  <a:srgbClr val="000000"/>
                </a:solidFill>
                <a:latin typeface="楷体_GB2312" pitchFamily="49" charset="-122"/>
                <a:ea typeface="楷体_GB2312" pitchFamily="49" charset="-122"/>
              </a:rPr>
              <a:t>则</a:t>
            </a:r>
          </a:p>
          <a:p>
            <a:pPr>
              <a:lnSpc>
                <a:spcPct val="120000"/>
              </a:lnSpc>
              <a:spcBef>
                <a:spcPct val="50000"/>
              </a:spcBef>
            </a:pPr>
            <a:endParaRPr lang="en-US" altLang="zh-CN" sz="3200" b="1">
              <a:solidFill>
                <a:srgbClr val="000000"/>
              </a:solidFill>
              <a:latin typeface="楷体_GB2312" pitchFamily="49" charset="-122"/>
              <a:ea typeface="楷体_GB2312" pitchFamily="49" charset="-122"/>
            </a:endParaRPr>
          </a:p>
        </p:txBody>
      </p:sp>
      <p:grpSp>
        <p:nvGrpSpPr>
          <p:cNvPr id="5124" name="Group 4"/>
          <p:cNvGrpSpPr>
            <a:grpSpLocks/>
          </p:cNvGrpSpPr>
          <p:nvPr/>
        </p:nvGrpSpPr>
        <p:grpSpPr bwMode="auto">
          <a:xfrm>
            <a:off x="7467600" y="0"/>
            <a:ext cx="1295400" cy="6858000"/>
            <a:chOff x="4704" y="0"/>
            <a:chExt cx="816" cy="4320"/>
          </a:xfrm>
        </p:grpSpPr>
        <p:sp>
          <p:nvSpPr>
            <p:cNvPr id="5125" name="Rectangle 5"/>
            <p:cNvSpPr>
              <a:spLocks noChangeArrowheads="1"/>
            </p:cNvSpPr>
            <p:nvPr/>
          </p:nvSpPr>
          <p:spPr bwMode="auto">
            <a:xfrm>
              <a:off x="4704" y="0"/>
              <a:ext cx="816" cy="4320"/>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 name="Line 6"/>
            <p:cNvSpPr>
              <a:spLocks noChangeShapeType="1"/>
            </p:cNvSpPr>
            <p:nvPr/>
          </p:nvSpPr>
          <p:spPr bwMode="auto">
            <a:xfrm>
              <a:off x="5208" y="0"/>
              <a:ext cx="0" cy="4320"/>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7" name="Oval 7"/>
            <p:cNvSpPr>
              <a:spLocks noChangeAspect="1" noChangeArrowheads="1"/>
            </p:cNvSpPr>
            <p:nvPr/>
          </p:nvSpPr>
          <p:spPr bwMode="auto">
            <a:xfrm>
              <a:off x="5137" y="105"/>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 name="Oval 8"/>
            <p:cNvSpPr>
              <a:spLocks noChangeAspect="1" noChangeArrowheads="1"/>
            </p:cNvSpPr>
            <p:nvPr/>
          </p:nvSpPr>
          <p:spPr bwMode="auto">
            <a:xfrm>
              <a:off x="5136" y="162"/>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 name="Oval 9"/>
            <p:cNvSpPr>
              <a:spLocks noChangeAspect="1" noChangeArrowheads="1"/>
            </p:cNvSpPr>
            <p:nvPr/>
          </p:nvSpPr>
          <p:spPr bwMode="auto">
            <a:xfrm>
              <a:off x="5136" y="161"/>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 name="Oval 10"/>
            <p:cNvSpPr>
              <a:spLocks noChangeAspect="1" noChangeArrowheads="1"/>
            </p:cNvSpPr>
            <p:nvPr/>
          </p:nvSpPr>
          <p:spPr bwMode="auto">
            <a:xfrm>
              <a:off x="5136" y="457"/>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Oval 11"/>
            <p:cNvSpPr>
              <a:spLocks noChangeAspect="1" noChangeArrowheads="1"/>
            </p:cNvSpPr>
            <p:nvPr/>
          </p:nvSpPr>
          <p:spPr bwMode="auto">
            <a:xfrm>
              <a:off x="5136" y="730"/>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 name="Oval 12"/>
            <p:cNvSpPr>
              <a:spLocks noChangeAspect="1" noChangeArrowheads="1"/>
            </p:cNvSpPr>
            <p:nvPr/>
          </p:nvSpPr>
          <p:spPr bwMode="auto">
            <a:xfrm>
              <a:off x="5136" y="1098"/>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 name="Oval 13"/>
            <p:cNvSpPr>
              <a:spLocks noChangeAspect="1" noChangeArrowheads="1"/>
            </p:cNvSpPr>
            <p:nvPr/>
          </p:nvSpPr>
          <p:spPr bwMode="auto">
            <a:xfrm>
              <a:off x="5136" y="1538"/>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 name="Oval 14"/>
            <p:cNvSpPr>
              <a:spLocks noChangeAspect="1" noChangeArrowheads="1"/>
            </p:cNvSpPr>
            <p:nvPr/>
          </p:nvSpPr>
          <p:spPr bwMode="auto">
            <a:xfrm>
              <a:off x="5136" y="2050"/>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 name="Oval 15"/>
            <p:cNvSpPr>
              <a:spLocks noChangeAspect="1" noChangeArrowheads="1"/>
            </p:cNvSpPr>
            <p:nvPr/>
          </p:nvSpPr>
          <p:spPr bwMode="auto">
            <a:xfrm>
              <a:off x="5136" y="2650"/>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 name="Oval 16"/>
            <p:cNvSpPr>
              <a:spLocks noChangeAspect="1" noChangeArrowheads="1"/>
            </p:cNvSpPr>
            <p:nvPr/>
          </p:nvSpPr>
          <p:spPr bwMode="auto">
            <a:xfrm>
              <a:off x="5136" y="3330"/>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 name="Oval 17"/>
            <p:cNvSpPr>
              <a:spLocks noChangeAspect="1" noChangeArrowheads="1"/>
            </p:cNvSpPr>
            <p:nvPr/>
          </p:nvSpPr>
          <p:spPr bwMode="auto">
            <a:xfrm>
              <a:off x="5136" y="4081"/>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 name="Oval 18"/>
            <p:cNvSpPr>
              <a:spLocks noChangeAspect="1" noChangeArrowheads="1"/>
            </p:cNvSpPr>
            <p:nvPr/>
          </p:nvSpPr>
          <p:spPr bwMode="auto">
            <a:xfrm>
              <a:off x="5136" y="249"/>
              <a:ext cx="143" cy="143"/>
            </a:xfrm>
            <a:prstGeom prst="ellipse">
              <a:avLst/>
            </a:prstGeom>
            <a:gradFill rotWithShape="1">
              <a:gsLst>
                <a:gs pos="0">
                  <a:schemeClr val="bg2">
                    <a:gamma/>
                    <a:tint val="31765"/>
                    <a:invGamma/>
                  </a:schemeClr>
                </a:gs>
                <a:gs pos="100000">
                  <a:schemeClr val="bg2"/>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9"/>
          <p:cNvGrpSpPr>
            <a:grpSpLocks/>
          </p:cNvGrpSpPr>
          <p:nvPr/>
        </p:nvGrpSpPr>
        <p:grpSpPr bwMode="auto">
          <a:xfrm>
            <a:off x="7493000" y="166688"/>
            <a:ext cx="800100" cy="4038600"/>
            <a:chOff x="4728" y="64"/>
            <a:chExt cx="504" cy="2544"/>
          </a:xfrm>
        </p:grpSpPr>
        <p:sp>
          <p:nvSpPr>
            <p:cNvPr id="5140" name="Text Box 20"/>
            <p:cNvSpPr txBox="1">
              <a:spLocks noChangeArrowheads="1"/>
            </p:cNvSpPr>
            <p:nvPr/>
          </p:nvSpPr>
          <p:spPr bwMode="auto">
            <a:xfrm>
              <a:off x="4744" y="1128"/>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latin typeface="Times New Roman" pitchFamily="18" charset="0"/>
                </a:rPr>
                <a:t>h</a:t>
              </a:r>
            </a:p>
          </p:txBody>
        </p:sp>
        <p:sp>
          <p:nvSpPr>
            <p:cNvPr id="5141" name="Line 21"/>
            <p:cNvSpPr>
              <a:spLocks noChangeShapeType="1"/>
            </p:cNvSpPr>
            <p:nvPr/>
          </p:nvSpPr>
          <p:spPr bwMode="auto">
            <a:xfrm rot="5400000">
              <a:off x="4328" y="2024"/>
              <a:ext cx="116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2" name="Line 22"/>
            <p:cNvSpPr>
              <a:spLocks noChangeShapeType="1"/>
            </p:cNvSpPr>
            <p:nvPr/>
          </p:nvSpPr>
          <p:spPr bwMode="auto">
            <a:xfrm rot="5400000">
              <a:off x="4367" y="616"/>
              <a:ext cx="1089" cy="0"/>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3" name="Line 23"/>
            <p:cNvSpPr>
              <a:spLocks noChangeShapeType="1"/>
            </p:cNvSpPr>
            <p:nvPr/>
          </p:nvSpPr>
          <p:spPr bwMode="auto">
            <a:xfrm rot="5400000">
              <a:off x="4968" y="-176"/>
              <a:ext cx="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4" name="Line 24"/>
            <p:cNvSpPr>
              <a:spLocks noChangeShapeType="1"/>
            </p:cNvSpPr>
            <p:nvPr/>
          </p:nvSpPr>
          <p:spPr bwMode="auto">
            <a:xfrm rot="5400000">
              <a:off x="4992" y="2368"/>
              <a:ext cx="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45" name="Group 25"/>
          <p:cNvGrpSpPr>
            <a:grpSpLocks/>
          </p:cNvGrpSpPr>
          <p:nvPr/>
        </p:nvGrpSpPr>
        <p:grpSpPr bwMode="auto">
          <a:xfrm>
            <a:off x="7759700" y="4332288"/>
            <a:ext cx="609600" cy="744537"/>
            <a:chOff x="4896" y="2688"/>
            <a:chExt cx="384" cy="469"/>
          </a:xfrm>
        </p:grpSpPr>
        <p:sp>
          <p:nvSpPr>
            <p:cNvPr id="5146" name="Line 26"/>
            <p:cNvSpPr>
              <a:spLocks noChangeShapeType="1"/>
            </p:cNvSpPr>
            <p:nvPr/>
          </p:nvSpPr>
          <p:spPr bwMode="auto">
            <a:xfrm>
              <a:off x="5216" y="2688"/>
              <a:ext cx="0" cy="384"/>
            </a:xfrm>
            <a:prstGeom prst="line">
              <a:avLst/>
            </a:prstGeom>
            <a:noFill/>
            <a:ln w="2857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7" name="Text Box 27"/>
            <p:cNvSpPr txBox="1">
              <a:spLocks noChangeArrowheads="1"/>
            </p:cNvSpPr>
            <p:nvPr/>
          </p:nvSpPr>
          <p:spPr bwMode="auto">
            <a:xfrm>
              <a:off x="4896" y="2792"/>
              <a:ext cx="3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b="1" i="1">
                  <a:solidFill>
                    <a:srgbClr val="FF0000"/>
                  </a:solidFill>
                  <a:latin typeface="Times New Roman" pitchFamily="18" charset="0"/>
                </a:rPr>
                <a:t>v</a:t>
              </a:r>
            </a:p>
          </p:txBody>
        </p:sp>
      </p:grpSp>
      <p:grpSp>
        <p:nvGrpSpPr>
          <p:cNvPr id="5148" name="Group 28"/>
          <p:cNvGrpSpPr>
            <a:grpSpLocks/>
          </p:cNvGrpSpPr>
          <p:nvPr/>
        </p:nvGrpSpPr>
        <p:grpSpPr bwMode="auto">
          <a:xfrm>
            <a:off x="3025775" y="3314700"/>
            <a:ext cx="2917825" cy="952500"/>
            <a:chOff x="1466" y="2048"/>
            <a:chExt cx="1838" cy="600"/>
          </a:xfrm>
        </p:grpSpPr>
        <p:sp>
          <p:nvSpPr>
            <p:cNvPr id="5149" name="Rectangle 29"/>
            <p:cNvSpPr>
              <a:spLocks noChangeArrowheads="1"/>
            </p:cNvSpPr>
            <p:nvPr/>
          </p:nvSpPr>
          <p:spPr bwMode="auto">
            <a:xfrm>
              <a:off x="1466" y="2121"/>
              <a:ext cx="934" cy="404"/>
            </a:xfrm>
            <a:prstGeom prst="rect">
              <a:avLst/>
            </a:prstGeom>
            <a:noFill/>
            <a:ln>
              <a:noFill/>
            </a:ln>
            <a:effectLst/>
            <a:extLst>
              <a:ext uri="{909E8E84-426E-40DD-AFC4-6F175D3DCCD1}">
                <a14:hiddenFill xmlns:a14="http://schemas.microsoft.com/office/drawing/2010/main">
                  <a:solidFill>
                    <a:srgbClr val="FFFFFF">
                      <a:alpha val="80000"/>
                    </a:srgbClr>
                  </a:solidFill>
                </a14:hiddenFill>
              </a:ext>
              <a:ext uri="{91240B29-F687-4F45-9708-019B960494DF}">
                <a14:hiddenLine xmlns:a14="http://schemas.microsoft.com/office/drawing/2010/main" w="38100" algn="ctr">
                  <a:solidFill>
                    <a:srgbClr val="3333FF"/>
                  </a:solidFill>
                  <a:prstDash val="lg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3333FF"/>
                  </a:solidFill>
                  <a:latin typeface="Times New Roman" pitchFamily="18" charset="0"/>
                  <a:ea typeface="楷体_GB2312" pitchFamily="49" charset="-122"/>
                </a:rPr>
                <a:t>mgh</a:t>
              </a:r>
              <a:r>
                <a:rPr lang="en-US" altLang="zh-CN" sz="3200" b="1" i="1">
                  <a:solidFill>
                    <a:srgbClr val="3333FF"/>
                  </a:solidFill>
                  <a:latin typeface="Times New Roman" pitchFamily="18" charset="0"/>
                  <a:ea typeface="楷体_GB2312" pitchFamily="49" charset="-122"/>
                </a:rPr>
                <a:t> </a:t>
              </a:r>
              <a:r>
                <a:rPr lang="en-US" altLang="zh-CN" sz="3200" b="1">
                  <a:solidFill>
                    <a:srgbClr val="3333FF"/>
                  </a:solidFill>
                  <a:latin typeface="Times New Roman" pitchFamily="18" charset="0"/>
                  <a:ea typeface="楷体_GB2312" pitchFamily="49" charset="-122"/>
                </a:rPr>
                <a:t>=</a:t>
              </a:r>
              <a:endParaRPr lang="en-US" altLang="zh-CN" sz="3200" b="1">
                <a:solidFill>
                  <a:srgbClr val="3333FF"/>
                </a:solidFill>
                <a:latin typeface="楷体_GB2312" pitchFamily="49" charset="-122"/>
                <a:ea typeface="楷体_GB2312" pitchFamily="49" charset="-122"/>
              </a:endParaRPr>
            </a:p>
          </p:txBody>
        </p:sp>
        <p:grpSp>
          <p:nvGrpSpPr>
            <p:cNvPr id="5150" name="Group 30"/>
            <p:cNvGrpSpPr>
              <a:grpSpLocks/>
            </p:cNvGrpSpPr>
            <p:nvPr/>
          </p:nvGrpSpPr>
          <p:grpSpPr bwMode="auto">
            <a:xfrm>
              <a:off x="2274" y="2048"/>
              <a:ext cx="1030" cy="600"/>
              <a:chOff x="2274" y="2048"/>
              <a:chExt cx="1030" cy="600"/>
            </a:xfrm>
          </p:grpSpPr>
          <p:sp>
            <p:nvSpPr>
              <p:cNvPr id="5151" name="Rectangle 31"/>
              <p:cNvSpPr>
                <a:spLocks noChangeArrowheads="1"/>
              </p:cNvSpPr>
              <p:nvPr/>
            </p:nvSpPr>
            <p:spPr bwMode="auto">
              <a:xfrm>
                <a:off x="2488" y="2120"/>
                <a:ext cx="81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3333FF"/>
                    </a:solidFill>
                    <a:latin typeface="Times New Roman" pitchFamily="18" charset="0"/>
                    <a:ea typeface="楷体_GB2312" pitchFamily="49" charset="-122"/>
                  </a:rPr>
                  <a:t>mv</a:t>
                </a:r>
                <a:r>
                  <a:rPr lang="en-US" altLang="zh-CN" sz="2800" b="1" i="1" baseline="30000">
                    <a:solidFill>
                      <a:srgbClr val="3333FF"/>
                    </a:solidFill>
                    <a:latin typeface="Times New Roman" pitchFamily="18" charset="0"/>
                    <a:ea typeface="楷体_GB2312" pitchFamily="49" charset="-122"/>
                  </a:rPr>
                  <a:t> </a:t>
                </a:r>
                <a:r>
                  <a:rPr lang="en-US" altLang="zh-CN" sz="3200" b="1" i="1" baseline="36000">
                    <a:solidFill>
                      <a:srgbClr val="3333FF"/>
                    </a:solidFill>
                    <a:latin typeface="Times New Roman" pitchFamily="18" charset="0"/>
                    <a:ea typeface="楷体_GB2312" pitchFamily="49" charset="-122"/>
                  </a:rPr>
                  <a:t>2</a:t>
                </a:r>
              </a:p>
            </p:txBody>
          </p:sp>
          <p:sp>
            <p:nvSpPr>
              <p:cNvPr id="5152" name="Text Box 32"/>
              <p:cNvSpPr txBox="1">
                <a:spLocks noChangeArrowheads="1"/>
              </p:cNvSpPr>
              <p:nvPr/>
            </p:nvSpPr>
            <p:spPr bwMode="auto">
              <a:xfrm>
                <a:off x="2310" y="2048"/>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3333FF"/>
                    </a:solidFill>
                    <a:latin typeface="Monotype Corsiva" pitchFamily="66" charset="0"/>
                  </a:rPr>
                  <a:t>1</a:t>
                </a:r>
              </a:p>
            </p:txBody>
          </p:sp>
          <p:sp>
            <p:nvSpPr>
              <p:cNvPr id="5153" name="Text Box 33"/>
              <p:cNvSpPr txBox="1">
                <a:spLocks noChangeArrowheads="1"/>
              </p:cNvSpPr>
              <p:nvPr/>
            </p:nvSpPr>
            <p:spPr bwMode="auto">
              <a:xfrm>
                <a:off x="2274" y="228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3333FF"/>
                    </a:solidFill>
                    <a:latin typeface="Monotype Corsiva" pitchFamily="66" charset="0"/>
                  </a:rPr>
                  <a:t>2</a:t>
                </a:r>
              </a:p>
            </p:txBody>
          </p:sp>
          <p:sp>
            <p:nvSpPr>
              <p:cNvPr id="5154" name="Line 34"/>
              <p:cNvSpPr>
                <a:spLocks noChangeShapeType="1"/>
              </p:cNvSpPr>
              <p:nvPr/>
            </p:nvSpPr>
            <p:spPr bwMode="auto">
              <a:xfrm>
                <a:off x="2320" y="2346"/>
                <a:ext cx="202" cy="0"/>
              </a:xfrm>
              <a:prstGeom prst="line">
                <a:avLst/>
              </a:prstGeom>
              <a:noFill/>
              <a:ln w="381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anim calcmode="lin" valueType="num">
                                      <p:cBhvr>
                                        <p:cTn id="8" dur="500" fill="hold"/>
                                        <p:tgtEl>
                                          <p:spTgt spid="5122"/>
                                        </p:tgtEl>
                                        <p:attrNameLst>
                                          <p:attrName>ppt_w</p:attrName>
                                        </p:attrNameLst>
                                      </p:cBhvr>
                                      <p:tavLst>
                                        <p:tav tm="0" fmla="#ppt_w*sin(2.5*pi*$)">
                                          <p:val>
                                            <p:fltVal val="0"/>
                                          </p:val>
                                        </p:tav>
                                        <p:tav tm="100000">
                                          <p:val>
                                            <p:fltVal val="1"/>
                                          </p:val>
                                        </p:tav>
                                      </p:tavLst>
                                    </p:anim>
                                    <p:anim calcmode="lin" valueType="num">
                                      <p:cBhvr>
                                        <p:cTn id="9" dur="500" fill="hold"/>
                                        <p:tgtEl>
                                          <p:spTgt spid="5122"/>
                                        </p:tgtEl>
                                        <p:attrNameLst>
                                          <p:attrName>ppt_h</p:attrName>
                                        </p:attrNameLst>
                                      </p:cBhvr>
                                      <p:tavLst>
                                        <p:tav tm="0">
                                          <p:val>
                                            <p:strVal val="#ppt_h"/>
                                          </p:val>
                                        </p:tav>
                                        <p:tav tm="100000">
                                          <p:val>
                                            <p:strVal val="#ppt_h"/>
                                          </p:val>
                                        </p:tav>
                                      </p:tavLst>
                                    </p:anim>
                                  </p:childTnLst>
                                </p:cTn>
                              </p:par>
                              <p:par>
                                <p:cTn id="10" presetID="10" presetClass="entr" presetSubtype="0" fill="hold" nodeType="with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2000"/>
                                        <p:tgtEl>
                                          <p:spTgt spid="5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strips(downRight)">
                                      <p:cBhvr>
                                        <p:cTn id="17" dur="2000"/>
                                        <p:tgtEl>
                                          <p:spTgt spid="5123"/>
                                        </p:tgtEl>
                                      </p:cBhvr>
                                    </p:animEffect>
                                  </p:childTnLst>
                                </p:cTn>
                              </p:par>
                            </p:childTnLst>
                          </p:cTn>
                        </p:par>
                        <p:par>
                          <p:cTn id="18" fill="hold" nodeType="afterGroup">
                            <p:stCondLst>
                              <p:cond delay="2000"/>
                            </p:stCondLst>
                            <p:childTnLst>
                              <p:par>
                                <p:cTn id="19" presetID="10" presetClass="entr" presetSubtype="0" fill="hold" nodeType="afterEffect">
                                  <p:stCondLst>
                                    <p:cond delay="0"/>
                                  </p:stCondLst>
                                  <p:childTnLst>
                                    <p:set>
                                      <p:cBhvr>
                                        <p:cTn id="20" dur="1" fill="hold">
                                          <p:stCondLst>
                                            <p:cond delay="0"/>
                                          </p:stCondLst>
                                        </p:cTn>
                                        <p:tgtEl>
                                          <p:spTgt spid="5139"/>
                                        </p:tgtEl>
                                        <p:attrNameLst>
                                          <p:attrName>style.visibility</p:attrName>
                                        </p:attrNameLst>
                                      </p:cBhvr>
                                      <p:to>
                                        <p:strVal val="visible"/>
                                      </p:to>
                                    </p:set>
                                    <p:animEffect transition="in" filter="fade">
                                      <p:cBhvr>
                                        <p:cTn id="21" dur="2000"/>
                                        <p:tgtEl>
                                          <p:spTgt spid="5139"/>
                                        </p:tgtEl>
                                      </p:cBhvr>
                                    </p:animEffect>
                                  </p:childTnLst>
                                </p:cTn>
                              </p:par>
                            </p:childTnLst>
                          </p:cTn>
                        </p:par>
                        <p:par>
                          <p:cTn id="22" fill="hold" nodeType="afterGroup">
                            <p:stCondLst>
                              <p:cond delay="4000"/>
                            </p:stCondLst>
                            <p:childTnLst>
                              <p:par>
                                <p:cTn id="23" presetID="12" presetClass="entr" presetSubtype="1" fill="hold" nodeType="afterEffect">
                                  <p:stCondLst>
                                    <p:cond delay="0"/>
                                  </p:stCondLst>
                                  <p:childTnLst>
                                    <p:set>
                                      <p:cBhvr>
                                        <p:cTn id="24" dur="1" fill="hold">
                                          <p:stCondLst>
                                            <p:cond delay="0"/>
                                          </p:stCondLst>
                                        </p:cTn>
                                        <p:tgtEl>
                                          <p:spTgt spid="5145"/>
                                        </p:tgtEl>
                                        <p:attrNameLst>
                                          <p:attrName>style.visibility</p:attrName>
                                        </p:attrNameLst>
                                      </p:cBhvr>
                                      <p:to>
                                        <p:strVal val="visible"/>
                                      </p:to>
                                    </p:set>
                                    <p:animEffect transition="in" filter="slide(fromTop)">
                                      <p:cBhvr>
                                        <p:cTn id="25" dur="500"/>
                                        <p:tgtEl>
                                          <p:spTgt spid="514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1" presetClass="entr" presetSubtype="0" fill="hold" nodeType="clickEffect">
                                  <p:stCondLst>
                                    <p:cond delay="0"/>
                                  </p:stCondLst>
                                  <p:childTnLst>
                                    <p:set>
                                      <p:cBhvr>
                                        <p:cTn id="29" dur="1" fill="hold">
                                          <p:stCondLst>
                                            <p:cond delay="0"/>
                                          </p:stCondLst>
                                        </p:cTn>
                                        <p:tgtEl>
                                          <p:spTgt spid="5148"/>
                                        </p:tgtEl>
                                        <p:attrNameLst>
                                          <p:attrName>style.visibility</p:attrName>
                                        </p:attrNameLst>
                                      </p:cBhvr>
                                      <p:to>
                                        <p:strVal val="visible"/>
                                      </p:to>
                                    </p:set>
                                    <p:animEffect transition="in" filter="fade">
                                      <p:cBhvr>
                                        <p:cTn id="30" dur="770" decel="100000"/>
                                        <p:tgtEl>
                                          <p:spTgt spid="5148"/>
                                        </p:tgtEl>
                                      </p:cBhvr>
                                    </p:animEffect>
                                    <p:animScale>
                                      <p:cBhvr>
                                        <p:cTn id="31" dur="770" decel="100000"/>
                                        <p:tgtEl>
                                          <p:spTgt spid="5148"/>
                                        </p:tgtEl>
                                      </p:cBhvr>
                                      <p:from x="10000" y="10000"/>
                                      <p:to x="200000" y="450000"/>
                                    </p:animScale>
                                    <p:animScale>
                                      <p:cBhvr>
                                        <p:cTn id="32" dur="1230" accel="100000" fill="hold">
                                          <p:stCondLst>
                                            <p:cond delay="770"/>
                                          </p:stCondLst>
                                        </p:cTn>
                                        <p:tgtEl>
                                          <p:spTgt spid="5148"/>
                                        </p:tgtEl>
                                      </p:cBhvr>
                                      <p:from x="200000" y="450000"/>
                                      <p:to x="100000" y="100000"/>
                                    </p:animScale>
                                    <p:set>
                                      <p:cBhvr>
                                        <p:cTn id="33" dur="770" fill="hold"/>
                                        <p:tgtEl>
                                          <p:spTgt spid="5148"/>
                                        </p:tgtEl>
                                        <p:attrNameLst>
                                          <p:attrName>ppt_x</p:attrName>
                                        </p:attrNameLst>
                                      </p:cBhvr>
                                      <p:to>
                                        <p:strVal val="(0.5)"/>
                                      </p:to>
                                    </p:set>
                                    <p:anim from="(0.5)" to="(#ppt_x)" calcmode="lin" valueType="num">
                                      <p:cBhvr>
                                        <p:cTn id="34" dur="1230" accel="100000" fill="hold">
                                          <p:stCondLst>
                                            <p:cond delay="770"/>
                                          </p:stCondLst>
                                        </p:cTn>
                                        <p:tgtEl>
                                          <p:spTgt spid="5148"/>
                                        </p:tgtEl>
                                        <p:attrNameLst>
                                          <p:attrName>ppt_x</p:attrName>
                                        </p:attrNameLst>
                                      </p:cBhvr>
                                    </p:anim>
                                    <p:set>
                                      <p:cBhvr>
                                        <p:cTn id="35" dur="770" fill="hold"/>
                                        <p:tgtEl>
                                          <p:spTgt spid="5148"/>
                                        </p:tgtEl>
                                        <p:attrNameLst>
                                          <p:attrName>ppt_y</p:attrName>
                                        </p:attrNameLst>
                                      </p:cBhvr>
                                      <p:to>
                                        <p:strVal val="(#ppt_y+0.4)"/>
                                      </p:to>
                                    </p:set>
                                    <p:anim from="(#ppt_y+0.4)" to="(#ppt_y)" calcmode="lin" valueType="num">
                                      <p:cBhvr>
                                        <p:cTn id="36" dur="1230" accel="100000" fill="hold">
                                          <p:stCondLst>
                                            <p:cond delay="770"/>
                                          </p:stCondLst>
                                        </p:cTn>
                                        <p:tgtEl>
                                          <p:spTgt spid="514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3352800" y="1676400"/>
            <a:ext cx="3900488" cy="5067300"/>
            <a:chOff x="2112" y="1056"/>
            <a:chExt cx="2457" cy="3192"/>
          </a:xfrm>
        </p:grpSpPr>
        <p:sp>
          <p:nvSpPr>
            <p:cNvPr id="6147" name="Rectangle 3"/>
            <p:cNvSpPr>
              <a:spLocks noChangeArrowheads="1"/>
            </p:cNvSpPr>
            <p:nvPr/>
          </p:nvSpPr>
          <p:spPr bwMode="auto">
            <a:xfrm>
              <a:off x="2121" y="1056"/>
              <a:ext cx="2448" cy="3192"/>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48" name="Group 4"/>
            <p:cNvGrpSpPr>
              <a:grpSpLocks/>
            </p:cNvGrpSpPr>
            <p:nvPr/>
          </p:nvGrpSpPr>
          <p:grpSpPr bwMode="auto">
            <a:xfrm>
              <a:off x="2112" y="3624"/>
              <a:ext cx="1296" cy="624"/>
              <a:chOff x="2688" y="3024"/>
              <a:chExt cx="1296" cy="624"/>
            </a:xfrm>
          </p:grpSpPr>
          <p:sp>
            <p:nvSpPr>
              <p:cNvPr id="6149" name="Rectangle 5" descr="栎木"/>
              <p:cNvSpPr>
                <a:spLocks noChangeArrowheads="1"/>
              </p:cNvSpPr>
              <p:nvPr/>
            </p:nvSpPr>
            <p:spPr bwMode="auto">
              <a:xfrm>
                <a:off x="2688" y="3024"/>
                <a:ext cx="1296" cy="48"/>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 name="Rectangle 6" descr="栎木"/>
              <p:cNvSpPr>
                <a:spLocks noChangeArrowheads="1"/>
              </p:cNvSpPr>
              <p:nvPr/>
            </p:nvSpPr>
            <p:spPr bwMode="auto">
              <a:xfrm>
                <a:off x="2688" y="3072"/>
                <a:ext cx="1248" cy="96"/>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 name="Rectangle 7" descr="栎木"/>
              <p:cNvSpPr>
                <a:spLocks noChangeArrowheads="1"/>
              </p:cNvSpPr>
              <p:nvPr/>
            </p:nvSpPr>
            <p:spPr bwMode="auto">
              <a:xfrm>
                <a:off x="3696" y="3168"/>
                <a:ext cx="144" cy="480"/>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3" name="Rectangle 9"/>
          <p:cNvSpPr>
            <a:spLocks noChangeArrowheads="1"/>
          </p:cNvSpPr>
          <p:nvPr/>
        </p:nvSpPr>
        <p:spPr bwMode="auto">
          <a:xfrm>
            <a:off x="838200" y="501650"/>
            <a:ext cx="8305800" cy="946150"/>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tx2"/>
                </a:solidFill>
                <a:latin typeface="楷体_GB2312" pitchFamily="49" charset="-122"/>
                <a:ea typeface="楷体_GB2312" pitchFamily="49" charset="-122"/>
              </a:rPr>
              <a:t>实验器材：打点计时器、纸带、复写纸、重物、刻度尺、铁架台（带铁夹）、学生电源等。</a:t>
            </a:r>
          </a:p>
        </p:txBody>
      </p:sp>
      <p:sp>
        <p:nvSpPr>
          <p:cNvPr id="6154" name="AutoShape 10"/>
          <p:cNvSpPr>
            <a:spLocks noChangeArrowheads="1"/>
          </p:cNvSpPr>
          <p:nvPr/>
        </p:nvSpPr>
        <p:spPr bwMode="auto">
          <a:xfrm>
            <a:off x="6553200" y="4114800"/>
            <a:ext cx="1143000" cy="685800"/>
          </a:xfrm>
          <a:prstGeom prst="wedgeRoundRectCallout">
            <a:avLst>
              <a:gd name="adj1" fmla="val -109861"/>
              <a:gd name="adj2" fmla="val -39815"/>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夹子</a:t>
            </a:r>
          </a:p>
        </p:txBody>
      </p:sp>
      <p:sp>
        <p:nvSpPr>
          <p:cNvPr id="6155" name="AutoShape 11"/>
          <p:cNvSpPr>
            <a:spLocks noChangeArrowheads="1"/>
          </p:cNvSpPr>
          <p:nvPr/>
        </p:nvSpPr>
        <p:spPr bwMode="auto">
          <a:xfrm>
            <a:off x="6324600" y="2667000"/>
            <a:ext cx="2514600" cy="685800"/>
          </a:xfrm>
          <a:prstGeom prst="wedgeRoundRectCallout">
            <a:avLst>
              <a:gd name="adj1" fmla="val -61681"/>
              <a:gd name="adj2" fmla="val 90046"/>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打点计时器</a:t>
            </a:r>
          </a:p>
        </p:txBody>
      </p:sp>
      <p:sp>
        <p:nvSpPr>
          <p:cNvPr id="6156" name="AutoShape 12"/>
          <p:cNvSpPr>
            <a:spLocks noChangeArrowheads="1"/>
          </p:cNvSpPr>
          <p:nvPr/>
        </p:nvSpPr>
        <p:spPr bwMode="auto">
          <a:xfrm>
            <a:off x="4343400" y="1905000"/>
            <a:ext cx="1143000" cy="685800"/>
          </a:xfrm>
          <a:prstGeom prst="wedgeRoundRectCallout">
            <a:avLst>
              <a:gd name="adj1" fmla="val 66667"/>
              <a:gd name="adj2" fmla="val 128241"/>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纸带</a:t>
            </a:r>
          </a:p>
        </p:txBody>
      </p:sp>
      <p:sp>
        <p:nvSpPr>
          <p:cNvPr id="6157" name="AutoShape 13"/>
          <p:cNvSpPr>
            <a:spLocks noChangeArrowheads="1"/>
          </p:cNvSpPr>
          <p:nvPr/>
        </p:nvSpPr>
        <p:spPr bwMode="auto">
          <a:xfrm>
            <a:off x="5486400" y="5105400"/>
            <a:ext cx="1143000" cy="685800"/>
          </a:xfrm>
          <a:prstGeom prst="wedgeRoundRectCallout">
            <a:avLst>
              <a:gd name="adj1" fmla="val -27083"/>
              <a:gd name="adj2" fmla="val -103935"/>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重物</a:t>
            </a:r>
          </a:p>
        </p:txBody>
      </p:sp>
      <p:sp>
        <p:nvSpPr>
          <p:cNvPr id="6158" name="Rectangle 14"/>
          <p:cNvSpPr>
            <a:spLocks noChangeArrowheads="1"/>
          </p:cNvSpPr>
          <p:nvPr/>
        </p:nvSpPr>
        <p:spPr bwMode="auto">
          <a:xfrm rot="16200000">
            <a:off x="5372100" y="3455988"/>
            <a:ext cx="457200" cy="762000"/>
          </a:xfrm>
          <a:prstGeom prst="rect">
            <a:avLst/>
          </a:prstGeom>
          <a:solidFill>
            <a:schemeClr val="bg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59" name="Group 15"/>
          <p:cNvGrpSpPr>
            <a:grpSpLocks/>
          </p:cNvGrpSpPr>
          <p:nvPr/>
        </p:nvGrpSpPr>
        <p:grpSpPr bwMode="auto">
          <a:xfrm>
            <a:off x="4229100" y="3390900"/>
            <a:ext cx="1143000" cy="2362200"/>
            <a:chOff x="2736" y="1536"/>
            <a:chExt cx="720" cy="1488"/>
          </a:xfrm>
        </p:grpSpPr>
        <p:sp>
          <p:nvSpPr>
            <p:cNvPr id="6160" name="Rectangle 16"/>
            <p:cNvSpPr>
              <a:spLocks noChangeArrowheads="1"/>
            </p:cNvSpPr>
            <p:nvPr/>
          </p:nvSpPr>
          <p:spPr bwMode="auto">
            <a:xfrm>
              <a:off x="2736" y="2928"/>
              <a:ext cx="720" cy="96"/>
            </a:xfrm>
            <a:prstGeom prst="rect">
              <a:avLst/>
            </a:prstGeom>
            <a:gradFill rotWithShape="1">
              <a:gsLst>
                <a:gs pos="0">
                  <a:schemeClr val="tx1"/>
                </a:gs>
                <a:gs pos="100000">
                  <a:schemeClr val="tx1">
                    <a:gamma/>
                    <a:tint val="73725"/>
                    <a:invGamma/>
                  </a:scheme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Rectangle 17"/>
            <p:cNvSpPr>
              <a:spLocks noChangeArrowheads="1"/>
            </p:cNvSpPr>
            <p:nvPr/>
          </p:nvSpPr>
          <p:spPr bwMode="auto">
            <a:xfrm>
              <a:off x="2832" y="2832"/>
              <a:ext cx="144" cy="96"/>
            </a:xfrm>
            <a:prstGeom prst="rect">
              <a:avLst/>
            </a:prstGeom>
            <a:gradFill rotWithShape="1">
              <a:gsLst>
                <a:gs pos="0">
                  <a:schemeClr val="tx2"/>
                </a:gs>
                <a:gs pos="50000">
                  <a:schemeClr val="tx2">
                    <a:gamma/>
                    <a:tint val="23922"/>
                    <a:invGamma/>
                  </a:schemeClr>
                </a:gs>
                <a:gs pos="100000">
                  <a:schemeClr val="tx2"/>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2" name="Rectangle 18"/>
            <p:cNvSpPr>
              <a:spLocks noChangeArrowheads="1"/>
            </p:cNvSpPr>
            <p:nvPr/>
          </p:nvSpPr>
          <p:spPr bwMode="auto">
            <a:xfrm>
              <a:off x="2880" y="1536"/>
              <a:ext cx="48" cy="1296"/>
            </a:xfrm>
            <a:prstGeom prst="rect">
              <a:avLst/>
            </a:prstGeom>
            <a:gradFill rotWithShape="1">
              <a:gsLst>
                <a:gs pos="0">
                  <a:srgbClr val="333333"/>
                </a:gs>
                <a:gs pos="50000">
                  <a:srgbClr val="333333">
                    <a:gamma/>
                    <a:tint val="23922"/>
                    <a:invGamma/>
                  </a:srgbClr>
                </a:gs>
                <a:gs pos="100000">
                  <a:srgbClr val="333333"/>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3" name="Rectangle 19"/>
            <p:cNvSpPr>
              <a:spLocks noChangeArrowheads="1"/>
            </p:cNvSpPr>
            <p:nvPr/>
          </p:nvSpPr>
          <p:spPr bwMode="auto">
            <a:xfrm>
              <a:off x="2736" y="1800"/>
              <a:ext cx="432" cy="34"/>
            </a:xfrm>
            <a:prstGeom prst="rect">
              <a:avLst/>
            </a:prstGeom>
            <a:gradFill rotWithShape="1">
              <a:gsLst>
                <a:gs pos="0">
                  <a:srgbClr val="333333"/>
                </a:gs>
                <a:gs pos="50000">
                  <a:srgbClr val="333333">
                    <a:gamma/>
                    <a:tint val="33725"/>
                    <a:invGamma/>
                  </a:srgbClr>
                </a:gs>
                <a:gs pos="100000">
                  <a:srgbClr val="333333"/>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AutoShape 20"/>
            <p:cNvSpPr>
              <a:spLocks noChangeArrowheads="1"/>
            </p:cNvSpPr>
            <p:nvPr/>
          </p:nvSpPr>
          <p:spPr bwMode="auto">
            <a:xfrm rot="16200000">
              <a:off x="3218" y="1701"/>
              <a:ext cx="96" cy="24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chemeClr val="tx2"/>
                </a:gs>
                <a:gs pos="100000">
                  <a:schemeClr val="tx2">
                    <a:gamma/>
                    <a:tint val="0"/>
                    <a:invGamma/>
                  </a:schemeClr>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5" name="AutoShape 21"/>
            <p:cNvSpPr>
              <a:spLocks noChangeArrowheads="1"/>
            </p:cNvSpPr>
            <p:nvPr/>
          </p:nvSpPr>
          <p:spPr bwMode="auto">
            <a:xfrm>
              <a:off x="2832" y="1776"/>
              <a:ext cx="144" cy="96"/>
            </a:xfrm>
            <a:prstGeom prst="roundRect">
              <a:avLst>
                <a:gd name="adj" fmla="val 16667"/>
              </a:avLst>
            </a:prstGeom>
            <a:gradFill rotWithShape="1">
              <a:gsLst>
                <a:gs pos="0">
                  <a:srgbClr val="333333"/>
                </a:gs>
                <a:gs pos="50000">
                  <a:srgbClr val="333333">
                    <a:gamma/>
                    <a:tint val="0"/>
                    <a:invGamma/>
                  </a:srgbClr>
                </a:gs>
                <a:gs pos="100000">
                  <a:srgbClr val="333333"/>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22"/>
          <p:cNvGrpSpPr>
            <a:grpSpLocks/>
          </p:cNvGrpSpPr>
          <p:nvPr/>
        </p:nvGrpSpPr>
        <p:grpSpPr bwMode="auto">
          <a:xfrm>
            <a:off x="5653088" y="4114800"/>
            <a:ext cx="187325" cy="138113"/>
            <a:chOff x="3552" y="2592"/>
            <a:chExt cx="118" cy="87"/>
          </a:xfrm>
        </p:grpSpPr>
        <p:sp>
          <p:nvSpPr>
            <p:cNvPr id="6167" name="Rectangle 23"/>
            <p:cNvSpPr>
              <a:spLocks noChangeAspect="1" noChangeArrowheads="1"/>
            </p:cNvSpPr>
            <p:nvPr/>
          </p:nvSpPr>
          <p:spPr bwMode="auto">
            <a:xfrm>
              <a:off x="3552" y="2592"/>
              <a:ext cx="118" cy="60"/>
            </a:xfrm>
            <a:prstGeom prst="rect">
              <a:avLst/>
            </a:prstGeom>
            <a:solidFill>
              <a:srgbClr val="00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8" name="Rectangle 24"/>
            <p:cNvSpPr>
              <a:spLocks noChangeArrowheads="1"/>
            </p:cNvSpPr>
            <p:nvPr/>
          </p:nvSpPr>
          <p:spPr bwMode="auto">
            <a:xfrm>
              <a:off x="3584" y="2640"/>
              <a:ext cx="54" cy="39"/>
            </a:xfrm>
            <a:prstGeom prst="rect">
              <a:avLst/>
            </a:prstGeom>
            <a:solidFill>
              <a:srgbClr val="00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5"/>
          <p:cNvGrpSpPr>
            <a:grpSpLocks/>
          </p:cNvGrpSpPr>
          <p:nvPr/>
        </p:nvGrpSpPr>
        <p:grpSpPr bwMode="auto">
          <a:xfrm>
            <a:off x="5524500" y="4254500"/>
            <a:ext cx="457200" cy="444500"/>
            <a:chOff x="3480" y="2680"/>
            <a:chExt cx="288" cy="280"/>
          </a:xfrm>
        </p:grpSpPr>
        <p:sp>
          <p:nvSpPr>
            <p:cNvPr id="6170" name="Line 26"/>
            <p:cNvSpPr>
              <a:spLocks noChangeShapeType="1"/>
            </p:cNvSpPr>
            <p:nvPr/>
          </p:nvSpPr>
          <p:spPr bwMode="auto">
            <a:xfrm>
              <a:off x="3616" y="268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1" name="Group 27"/>
            <p:cNvGrpSpPr>
              <a:grpSpLocks/>
            </p:cNvGrpSpPr>
            <p:nvPr/>
          </p:nvGrpSpPr>
          <p:grpSpPr bwMode="auto">
            <a:xfrm>
              <a:off x="3480" y="2688"/>
              <a:ext cx="288" cy="272"/>
              <a:chOff x="3648" y="3168"/>
              <a:chExt cx="288" cy="272"/>
            </a:xfrm>
          </p:grpSpPr>
          <p:sp>
            <p:nvSpPr>
              <p:cNvPr id="6172" name="Text Box 28"/>
              <p:cNvSpPr txBox="1">
                <a:spLocks noChangeArrowheads="1"/>
              </p:cNvSpPr>
              <p:nvPr/>
            </p:nvSpPr>
            <p:spPr bwMode="auto">
              <a:xfrm>
                <a:off x="3648"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i="1"/>
                  <a:t>？</a:t>
                </a:r>
              </a:p>
            </p:txBody>
          </p:sp>
          <p:sp>
            <p:nvSpPr>
              <p:cNvPr id="6173" name="Rectangle 29"/>
              <p:cNvSpPr>
                <a:spLocks noChangeArrowheads="1"/>
              </p:cNvSpPr>
              <p:nvPr/>
            </p:nvSpPr>
            <p:spPr bwMode="auto">
              <a:xfrm>
                <a:off x="3736" y="3296"/>
                <a:ext cx="107" cy="144"/>
              </a:xfrm>
              <a:prstGeom prst="rect">
                <a:avLst/>
              </a:prstGeom>
              <a:gradFill rotWithShape="1">
                <a:gsLst>
                  <a:gs pos="0">
                    <a:schemeClr val="bg2"/>
                  </a:gs>
                  <a:gs pos="50000">
                    <a:schemeClr val="bg2">
                      <a:gamma/>
                      <a:tint val="33725"/>
                      <a:invGamma/>
                    </a:schemeClr>
                  </a:gs>
                  <a:gs pos="100000">
                    <a:schemeClr val="bg2"/>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174" name="Group 30"/>
          <p:cNvGrpSpPr>
            <a:grpSpLocks/>
          </p:cNvGrpSpPr>
          <p:nvPr/>
        </p:nvGrpSpPr>
        <p:grpSpPr bwMode="auto">
          <a:xfrm>
            <a:off x="5576888" y="1731963"/>
            <a:ext cx="917575" cy="2382837"/>
            <a:chOff x="3513" y="1091"/>
            <a:chExt cx="578" cy="1501"/>
          </a:xfrm>
        </p:grpSpPr>
        <p:sp>
          <p:nvSpPr>
            <p:cNvPr id="6175" name="Rectangle 31"/>
            <p:cNvSpPr>
              <a:spLocks noChangeArrowheads="1"/>
            </p:cNvSpPr>
            <p:nvPr/>
          </p:nvSpPr>
          <p:spPr bwMode="auto">
            <a:xfrm rot="21600000">
              <a:off x="3595" y="1091"/>
              <a:ext cx="45" cy="1501"/>
            </a:xfrm>
            <a:prstGeom prst="rect">
              <a:avLst/>
            </a:prstGeom>
            <a:solidFill>
              <a:schemeClr val="bg1"/>
            </a:solidFill>
            <a:ln w="3175">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176" name="Picture 32" descr="图片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13" y="1152"/>
              <a:ext cx="578" cy="3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77" name="Group 33"/>
          <p:cNvGrpSpPr>
            <a:grpSpLocks/>
          </p:cNvGrpSpPr>
          <p:nvPr/>
        </p:nvGrpSpPr>
        <p:grpSpPr bwMode="auto">
          <a:xfrm>
            <a:off x="5283200" y="3619500"/>
            <a:ext cx="685800" cy="431800"/>
            <a:chOff x="3240" y="2215"/>
            <a:chExt cx="432" cy="272"/>
          </a:xfrm>
        </p:grpSpPr>
        <p:sp>
          <p:nvSpPr>
            <p:cNvPr id="6178" name="Rectangle 34" descr="深色横线"/>
            <p:cNvSpPr>
              <a:spLocks noChangeArrowheads="1"/>
            </p:cNvSpPr>
            <p:nvPr/>
          </p:nvSpPr>
          <p:spPr bwMode="auto">
            <a:xfrm rot="16200000">
              <a:off x="3216" y="2280"/>
              <a:ext cx="192" cy="144"/>
            </a:xfrm>
            <a:prstGeom prst="rect">
              <a:avLst/>
            </a:prstGeom>
            <a:pattFill prst="dkHorz">
              <a:fgClr>
                <a:srgbClr val="FF9900"/>
              </a:fgClr>
              <a:bgClr>
                <a:srgbClr val="333333"/>
              </a:bgClr>
            </a:patt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Oval 35"/>
            <p:cNvSpPr>
              <a:spLocks noChangeAspect="1" noChangeArrowheads="1"/>
            </p:cNvSpPr>
            <p:nvPr/>
          </p:nvSpPr>
          <p:spPr bwMode="auto">
            <a:xfrm rot="16200000">
              <a:off x="3500" y="2264"/>
              <a:ext cx="172" cy="172"/>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80" name="Group 36"/>
            <p:cNvGrpSpPr>
              <a:grpSpLocks/>
            </p:cNvGrpSpPr>
            <p:nvPr/>
          </p:nvGrpSpPr>
          <p:grpSpPr bwMode="auto">
            <a:xfrm rot="16200000">
              <a:off x="3486" y="2231"/>
              <a:ext cx="34" cy="243"/>
              <a:chOff x="3518" y="1749"/>
              <a:chExt cx="34" cy="243"/>
            </a:xfrm>
          </p:grpSpPr>
          <p:sp>
            <p:nvSpPr>
              <p:cNvPr id="6181" name="Rectangle 37"/>
              <p:cNvSpPr>
                <a:spLocks noChangeArrowheads="1"/>
              </p:cNvSpPr>
              <p:nvPr/>
            </p:nvSpPr>
            <p:spPr bwMode="auto">
              <a:xfrm rot="5400000">
                <a:off x="3414" y="1858"/>
                <a:ext cx="243" cy="25"/>
              </a:xfrm>
              <a:prstGeom prst="rect">
                <a:avLst/>
              </a:prstGeom>
              <a:gradFill rotWithShape="1">
                <a:gsLst>
                  <a:gs pos="0">
                    <a:schemeClr val="tx2"/>
                  </a:gs>
                  <a:gs pos="50000">
                    <a:schemeClr val="tx2">
                      <a:gamma/>
                      <a:tint val="9412"/>
                      <a:invGamma/>
                    </a:schemeClr>
                  </a:gs>
                  <a:gs pos="100000">
                    <a:schemeClr val="tx2"/>
                  </a:gs>
                </a:gsLst>
                <a:lin ang="5400000" scaled="1"/>
              </a:gra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Oval 38"/>
              <p:cNvSpPr>
                <a:spLocks noChangeArrowheads="1"/>
              </p:cNvSpPr>
              <p:nvPr/>
            </p:nvSpPr>
            <p:spPr bwMode="auto">
              <a:xfrm rot="5400000">
                <a:off x="3518" y="1929"/>
                <a:ext cx="34" cy="34"/>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83" name="Rectangle 39"/>
            <p:cNvSpPr>
              <a:spLocks noChangeArrowheads="1"/>
            </p:cNvSpPr>
            <p:nvPr/>
          </p:nvSpPr>
          <p:spPr bwMode="auto">
            <a:xfrm rot="16200000">
              <a:off x="3515" y="2427"/>
              <a:ext cx="25" cy="96"/>
            </a:xfrm>
            <a:prstGeom prst="rect">
              <a:avLst/>
            </a:prstGeom>
            <a:gradFill rotWithShape="1">
              <a:gsLst>
                <a:gs pos="0">
                  <a:schemeClr val="bg2">
                    <a:gamma/>
                    <a:tint val="0"/>
                    <a:invGamma/>
                  </a:schemeClr>
                </a:gs>
                <a:gs pos="100000">
                  <a:schemeClr val="bg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4" name="Rectangle 40"/>
            <p:cNvSpPr>
              <a:spLocks noChangeArrowheads="1"/>
            </p:cNvSpPr>
            <p:nvPr/>
          </p:nvSpPr>
          <p:spPr bwMode="auto">
            <a:xfrm rot="16200000">
              <a:off x="3515" y="2180"/>
              <a:ext cx="25" cy="96"/>
            </a:xfrm>
            <a:prstGeom prst="rect">
              <a:avLst/>
            </a:prstGeom>
            <a:gradFill rotWithShape="1">
              <a:gsLst>
                <a:gs pos="0">
                  <a:schemeClr val="bg2">
                    <a:gamma/>
                    <a:tint val="0"/>
                    <a:invGamma/>
                  </a:schemeClr>
                </a:gs>
                <a:gs pos="100000">
                  <a:schemeClr val="bg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AutoShape 41"/>
            <p:cNvSpPr>
              <a:spLocks noChangeArrowheads="1"/>
            </p:cNvSpPr>
            <p:nvPr/>
          </p:nvSpPr>
          <p:spPr bwMode="auto">
            <a:xfrm>
              <a:off x="3392" y="2272"/>
              <a:ext cx="7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B2B2B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86" name="AutoShape 42"/>
          <p:cNvSpPr>
            <a:spLocks noChangeArrowheads="1"/>
          </p:cNvSpPr>
          <p:nvPr/>
        </p:nvSpPr>
        <p:spPr bwMode="auto">
          <a:xfrm>
            <a:off x="2209800" y="4419600"/>
            <a:ext cx="1676400" cy="685800"/>
          </a:xfrm>
          <a:prstGeom prst="wedgeRoundRectCallout">
            <a:avLst>
              <a:gd name="adj1" fmla="val 82574"/>
              <a:gd name="adj2" fmla="val 31944"/>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铁架台</a:t>
            </a:r>
          </a:p>
        </p:txBody>
      </p:sp>
      <p:sp>
        <p:nvSpPr>
          <p:cNvPr id="6187" name="Rectangle 43"/>
          <p:cNvSpPr>
            <a:spLocks noRot="1" noChangeArrowheads="1"/>
          </p:cNvSpPr>
          <p:nvPr/>
        </p:nvSpPr>
        <p:spPr bwMode="auto">
          <a:xfrm>
            <a:off x="228600" y="30480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实验器材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6153"/>
                                        </p:tgtEl>
                                        <p:attrNameLst>
                                          <p:attrName>style.visibility</p:attrName>
                                        </p:attrNameLst>
                                      </p:cBhvr>
                                      <p:to>
                                        <p:strVal val="visible"/>
                                      </p:to>
                                    </p:set>
                                    <p:anim calcmode="lin" valueType="num">
                                      <p:cBhvr>
                                        <p:cTn id="7" dur="500" fill="hold"/>
                                        <p:tgtEl>
                                          <p:spTgt spid="61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153"/>
                                        </p:tgtEl>
                                        <p:attrNameLst>
                                          <p:attrName>ppt_y</p:attrName>
                                        </p:attrNameLst>
                                      </p:cBhvr>
                                      <p:tavLst>
                                        <p:tav tm="0">
                                          <p:val>
                                            <p:strVal val="#ppt_y"/>
                                          </p:val>
                                        </p:tav>
                                        <p:tav tm="100000">
                                          <p:val>
                                            <p:strVal val="#ppt_y"/>
                                          </p:val>
                                        </p:tav>
                                      </p:tavLst>
                                    </p:anim>
                                    <p:anim calcmode="lin" valueType="num">
                                      <p:cBhvr>
                                        <p:cTn id="9" dur="500" fill="hold"/>
                                        <p:tgtEl>
                                          <p:spTgt spid="61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1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153"/>
                                        </p:tgtEl>
                                      </p:cBhvr>
                                    </p:animEffect>
                                  </p:childTnLst>
                                </p:cTn>
                              </p:par>
                              <p:par>
                                <p:cTn id="12" presetID="10" presetClass="entr" presetSubtype="0" fill="hold" nodeType="with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2000"/>
                                        <p:tgtEl>
                                          <p:spTgt spid="614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6159"/>
                                        </p:tgtEl>
                                        <p:attrNameLst>
                                          <p:attrName>style.visibility</p:attrName>
                                        </p:attrNameLst>
                                      </p:cBhvr>
                                      <p:to>
                                        <p:strVal val="visible"/>
                                      </p:to>
                                    </p:set>
                                    <p:animEffect transition="in" filter="wipe(down)">
                                      <p:cBhvr>
                                        <p:cTn id="19" dur="1000"/>
                                        <p:tgtEl>
                                          <p:spTgt spid="6159"/>
                                        </p:tgtEl>
                                      </p:cBhvr>
                                    </p:animEffect>
                                  </p:childTnLst>
                                </p:cTn>
                              </p:par>
                            </p:childTnLst>
                          </p:cTn>
                        </p:par>
                        <p:par>
                          <p:cTn id="20" fill="hold" nodeType="afterGroup">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158"/>
                                        </p:tgtEl>
                                        <p:attrNameLst>
                                          <p:attrName>style.visibility</p:attrName>
                                        </p:attrNameLst>
                                      </p:cBhvr>
                                      <p:to>
                                        <p:strVal val="visible"/>
                                      </p:to>
                                    </p:set>
                                    <p:animEffect transition="in" filter="fade">
                                      <p:cBhvr>
                                        <p:cTn id="23" dur="2000"/>
                                        <p:tgtEl>
                                          <p:spTgt spid="6158"/>
                                        </p:tgtEl>
                                      </p:cBhvr>
                                    </p:animEffect>
                                  </p:childTnLst>
                                </p:cTn>
                              </p:par>
                              <p:par>
                                <p:cTn id="24" presetID="10" presetClass="entr" presetSubtype="0" fill="hold" nodeType="withEffect">
                                  <p:stCondLst>
                                    <p:cond delay="0"/>
                                  </p:stCondLst>
                                  <p:childTnLst>
                                    <p:set>
                                      <p:cBhvr>
                                        <p:cTn id="25" dur="1" fill="hold">
                                          <p:stCondLst>
                                            <p:cond delay="0"/>
                                          </p:stCondLst>
                                        </p:cTn>
                                        <p:tgtEl>
                                          <p:spTgt spid="6177"/>
                                        </p:tgtEl>
                                        <p:attrNameLst>
                                          <p:attrName>style.visibility</p:attrName>
                                        </p:attrNameLst>
                                      </p:cBhvr>
                                      <p:to>
                                        <p:strVal val="visible"/>
                                      </p:to>
                                    </p:set>
                                    <p:animEffect transition="in" filter="fade">
                                      <p:cBhvr>
                                        <p:cTn id="26" dur="2000"/>
                                        <p:tgtEl>
                                          <p:spTgt spid="6177"/>
                                        </p:tgtEl>
                                      </p:cBhvr>
                                    </p:animEffect>
                                  </p:childTnLst>
                                </p:cTn>
                              </p:par>
                            </p:childTnLst>
                          </p:cTn>
                        </p:par>
                        <p:par>
                          <p:cTn id="27" fill="hold" nodeType="afterGroup">
                            <p:stCondLst>
                              <p:cond delay="3000"/>
                            </p:stCondLst>
                            <p:childTnLst>
                              <p:par>
                                <p:cTn id="28" presetID="12" presetClass="entr" presetSubtype="1" fill="hold" nodeType="afterEffect">
                                  <p:stCondLst>
                                    <p:cond delay="0"/>
                                  </p:stCondLst>
                                  <p:childTnLst>
                                    <p:set>
                                      <p:cBhvr>
                                        <p:cTn id="29" dur="1" fill="hold">
                                          <p:stCondLst>
                                            <p:cond delay="0"/>
                                          </p:stCondLst>
                                        </p:cTn>
                                        <p:tgtEl>
                                          <p:spTgt spid="6174"/>
                                        </p:tgtEl>
                                        <p:attrNameLst>
                                          <p:attrName>style.visibility</p:attrName>
                                        </p:attrNameLst>
                                      </p:cBhvr>
                                      <p:to>
                                        <p:strVal val="visible"/>
                                      </p:to>
                                    </p:set>
                                    <p:animEffect transition="in" filter="slide(fromTop)">
                                      <p:cBhvr>
                                        <p:cTn id="30" dur="1000"/>
                                        <p:tgtEl>
                                          <p:spTgt spid="6174"/>
                                        </p:tgtEl>
                                      </p:cBhvr>
                                    </p:animEffect>
                                  </p:childTnLst>
                                </p:cTn>
                              </p:par>
                            </p:childTnLst>
                          </p:cTn>
                        </p:par>
                        <p:par>
                          <p:cTn id="31" fill="hold" nodeType="afterGroup">
                            <p:stCondLst>
                              <p:cond delay="4000"/>
                            </p:stCondLst>
                            <p:childTnLst>
                              <p:par>
                                <p:cTn id="32" presetID="10" presetClass="entr" presetSubtype="0" fill="hold" nodeType="afterEffect">
                                  <p:stCondLst>
                                    <p:cond delay="0"/>
                                  </p:stCondLst>
                                  <p:childTnLst>
                                    <p:set>
                                      <p:cBhvr>
                                        <p:cTn id="33" dur="1" fill="hold">
                                          <p:stCondLst>
                                            <p:cond delay="0"/>
                                          </p:stCondLst>
                                        </p:cTn>
                                        <p:tgtEl>
                                          <p:spTgt spid="6166"/>
                                        </p:tgtEl>
                                        <p:attrNameLst>
                                          <p:attrName>style.visibility</p:attrName>
                                        </p:attrNameLst>
                                      </p:cBhvr>
                                      <p:to>
                                        <p:strVal val="visible"/>
                                      </p:to>
                                    </p:set>
                                    <p:animEffect transition="in" filter="fade">
                                      <p:cBhvr>
                                        <p:cTn id="34" dur="2000"/>
                                        <p:tgtEl>
                                          <p:spTgt spid="6166"/>
                                        </p:tgtEl>
                                      </p:cBhvr>
                                    </p:animEffect>
                                  </p:childTnLst>
                                </p:cTn>
                              </p:par>
                            </p:childTnLst>
                          </p:cTn>
                        </p:par>
                        <p:par>
                          <p:cTn id="35" fill="hold" nodeType="afterGroup">
                            <p:stCondLst>
                              <p:cond delay="6000"/>
                            </p:stCondLst>
                            <p:childTnLst>
                              <p:par>
                                <p:cTn id="36" presetID="10" presetClass="entr" presetSubtype="0" fill="hold" nodeType="afterEffect">
                                  <p:stCondLst>
                                    <p:cond delay="0"/>
                                  </p:stCondLst>
                                  <p:childTnLst>
                                    <p:set>
                                      <p:cBhvr>
                                        <p:cTn id="37" dur="1" fill="hold">
                                          <p:stCondLst>
                                            <p:cond delay="0"/>
                                          </p:stCondLst>
                                        </p:cTn>
                                        <p:tgtEl>
                                          <p:spTgt spid="6169"/>
                                        </p:tgtEl>
                                        <p:attrNameLst>
                                          <p:attrName>style.visibility</p:attrName>
                                        </p:attrNameLst>
                                      </p:cBhvr>
                                      <p:to>
                                        <p:strVal val="visible"/>
                                      </p:to>
                                    </p:set>
                                    <p:animEffect transition="in" filter="fade">
                                      <p:cBhvr>
                                        <p:cTn id="38" dur="2000"/>
                                        <p:tgtEl>
                                          <p:spTgt spid="616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186"/>
                                        </p:tgtEl>
                                        <p:attrNameLst>
                                          <p:attrName>style.visibility</p:attrName>
                                        </p:attrNameLst>
                                      </p:cBhvr>
                                      <p:to>
                                        <p:strVal val="visible"/>
                                      </p:to>
                                    </p:set>
                                    <p:anim calcmode="lin" valueType="num">
                                      <p:cBhvr additive="base">
                                        <p:cTn id="43" dur="500" fill="hold"/>
                                        <p:tgtEl>
                                          <p:spTgt spid="6186"/>
                                        </p:tgtEl>
                                        <p:attrNameLst>
                                          <p:attrName>ppt_x</p:attrName>
                                        </p:attrNameLst>
                                      </p:cBhvr>
                                      <p:tavLst>
                                        <p:tav tm="0">
                                          <p:val>
                                            <p:strVal val="0-#ppt_w/2"/>
                                          </p:val>
                                        </p:tav>
                                        <p:tav tm="100000">
                                          <p:val>
                                            <p:strVal val="#ppt_x"/>
                                          </p:val>
                                        </p:tav>
                                      </p:tavLst>
                                    </p:anim>
                                    <p:anim calcmode="lin" valueType="num">
                                      <p:cBhvr additive="base">
                                        <p:cTn id="44" dur="500" fill="hold"/>
                                        <p:tgtEl>
                                          <p:spTgt spid="6186"/>
                                        </p:tgtEl>
                                        <p:attrNameLst>
                                          <p:attrName>ppt_y</p:attrName>
                                        </p:attrNameLst>
                                      </p:cBhvr>
                                      <p:tavLst>
                                        <p:tav tm="0">
                                          <p:val>
                                            <p:strVal val="#ppt_y"/>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6155"/>
                                        </p:tgtEl>
                                        <p:attrNameLst>
                                          <p:attrName>style.visibility</p:attrName>
                                        </p:attrNameLst>
                                      </p:cBhvr>
                                      <p:to>
                                        <p:strVal val="visible"/>
                                      </p:to>
                                    </p:set>
                                    <p:anim calcmode="lin" valueType="num">
                                      <p:cBhvr additive="base">
                                        <p:cTn id="47" dur="500" fill="hold"/>
                                        <p:tgtEl>
                                          <p:spTgt spid="6155"/>
                                        </p:tgtEl>
                                        <p:attrNameLst>
                                          <p:attrName>ppt_x</p:attrName>
                                        </p:attrNameLst>
                                      </p:cBhvr>
                                      <p:tavLst>
                                        <p:tav tm="0">
                                          <p:val>
                                            <p:strVal val="1+#ppt_w/2"/>
                                          </p:val>
                                        </p:tav>
                                        <p:tav tm="100000">
                                          <p:val>
                                            <p:strVal val="#ppt_x"/>
                                          </p:val>
                                        </p:tav>
                                      </p:tavLst>
                                    </p:anim>
                                    <p:anim calcmode="lin" valueType="num">
                                      <p:cBhvr additive="base">
                                        <p:cTn id="48" dur="500" fill="hold"/>
                                        <p:tgtEl>
                                          <p:spTgt spid="6155"/>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6156"/>
                                        </p:tgtEl>
                                        <p:attrNameLst>
                                          <p:attrName>style.visibility</p:attrName>
                                        </p:attrNameLst>
                                      </p:cBhvr>
                                      <p:to>
                                        <p:strVal val="visible"/>
                                      </p:to>
                                    </p:set>
                                    <p:anim calcmode="lin" valueType="num">
                                      <p:cBhvr additive="base">
                                        <p:cTn id="51" dur="500" fill="hold"/>
                                        <p:tgtEl>
                                          <p:spTgt spid="6156"/>
                                        </p:tgtEl>
                                        <p:attrNameLst>
                                          <p:attrName>ppt_x</p:attrName>
                                        </p:attrNameLst>
                                      </p:cBhvr>
                                      <p:tavLst>
                                        <p:tav tm="0">
                                          <p:val>
                                            <p:strVal val="#ppt_x"/>
                                          </p:val>
                                        </p:tav>
                                        <p:tav tm="100000">
                                          <p:val>
                                            <p:strVal val="#ppt_x"/>
                                          </p:val>
                                        </p:tav>
                                      </p:tavLst>
                                    </p:anim>
                                    <p:anim calcmode="lin" valueType="num">
                                      <p:cBhvr additive="base">
                                        <p:cTn id="52" dur="500" fill="hold"/>
                                        <p:tgtEl>
                                          <p:spTgt spid="6156"/>
                                        </p:tgtEl>
                                        <p:attrNameLst>
                                          <p:attrName>ppt_y</p:attrName>
                                        </p:attrNameLst>
                                      </p:cBhvr>
                                      <p:tavLst>
                                        <p:tav tm="0">
                                          <p:val>
                                            <p:strVal val="0-#ppt_h/2"/>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6154"/>
                                        </p:tgtEl>
                                        <p:attrNameLst>
                                          <p:attrName>style.visibility</p:attrName>
                                        </p:attrNameLst>
                                      </p:cBhvr>
                                      <p:to>
                                        <p:strVal val="visible"/>
                                      </p:to>
                                    </p:set>
                                    <p:anim calcmode="lin" valueType="num">
                                      <p:cBhvr additive="base">
                                        <p:cTn id="55" dur="500" fill="hold"/>
                                        <p:tgtEl>
                                          <p:spTgt spid="6154"/>
                                        </p:tgtEl>
                                        <p:attrNameLst>
                                          <p:attrName>ppt_x</p:attrName>
                                        </p:attrNameLst>
                                      </p:cBhvr>
                                      <p:tavLst>
                                        <p:tav tm="0">
                                          <p:val>
                                            <p:strVal val="1+#ppt_w/2"/>
                                          </p:val>
                                        </p:tav>
                                        <p:tav tm="100000">
                                          <p:val>
                                            <p:strVal val="#ppt_x"/>
                                          </p:val>
                                        </p:tav>
                                      </p:tavLst>
                                    </p:anim>
                                    <p:anim calcmode="lin" valueType="num">
                                      <p:cBhvr additive="base">
                                        <p:cTn id="56" dur="500" fill="hold"/>
                                        <p:tgtEl>
                                          <p:spTgt spid="6154"/>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157"/>
                                        </p:tgtEl>
                                        <p:attrNameLst>
                                          <p:attrName>style.visibility</p:attrName>
                                        </p:attrNameLst>
                                      </p:cBhvr>
                                      <p:to>
                                        <p:strVal val="visible"/>
                                      </p:to>
                                    </p:set>
                                    <p:anim calcmode="lin" valueType="num">
                                      <p:cBhvr additive="base">
                                        <p:cTn id="59" dur="500" fill="hold"/>
                                        <p:tgtEl>
                                          <p:spTgt spid="6157"/>
                                        </p:tgtEl>
                                        <p:attrNameLst>
                                          <p:attrName>ppt_x</p:attrName>
                                        </p:attrNameLst>
                                      </p:cBhvr>
                                      <p:tavLst>
                                        <p:tav tm="0">
                                          <p:val>
                                            <p:strVal val="#ppt_x"/>
                                          </p:val>
                                        </p:tav>
                                        <p:tav tm="100000">
                                          <p:val>
                                            <p:strVal val="#ppt_x"/>
                                          </p:val>
                                        </p:tav>
                                      </p:tavLst>
                                    </p:anim>
                                    <p:anim calcmode="lin" valueType="num">
                                      <p:cBhvr additive="base">
                                        <p:cTn id="60" dur="500" fill="hold"/>
                                        <p:tgtEl>
                                          <p:spTgt spid="6157"/>
                                        </p:tgtEl>
                                        <p:attrNameLst>
                                          <p:attrName>ppt_y</p:attrName>
                                        </p:attrNameLst>
                                      </p:cBhvr>
                                      <p:tavLst>
                                        <p:tav tm="0">
                                          <p:val>
                                            <p:strVal val="1+#ppt_h/2"/>
                                          </p:val>
                                        </p:tav>
                                        <p:tav tm="100000">
                                          <p:val>
                                            <p:strVal val="#ppt_y"/>
                                          </p:val>
                                        </p:tav>
                                      </p:tavLst>
                                    </p:anim>
                                  </p:childTnLst>
                                </p:cTn>
                              </p:par>
                              <p:par>
                                <p:cTn id="61" presetID="45" presetClass="entr" presetSubtype="0" fill="hold" grpId="0" nodeType="withEffect">
                                  <p:stCondLst>
                                    <p:cond delay="0"/>
                                  </p:stCondLst>
                                  <p:iterate type="lt">
                                    <p:tmPct val="10000"/>
                                  </p:iterate>
                                  <p:childTnLst>
                                    <p:set>
                                      <p:cBhvr>
                                        <p:cTn id="62" dur="1" fill="hold">
                                          <p:stCondLst>
                                            <p:cond delay="0"/>
                                          </p:stCondLst>
                                        </p:cTn>
                                        <p:tgtEl>
                                          <p:spTgt spid="6187"/>
                                        </p:tgtEl>
                                        <p:attrNameLst>
                                          <p:attrName>style.visibility</p:attrName>
                                        </p:attrNameLst>
                                      </p:cBhvr>
                                      <p:to>
                                        <p:strVal val="visible"/>
                                      </p:to>
                                    </p:set>
                                    <p:animEffect transition="in" filter="fade">
                                      <p:cBhvr>
                                        <p:cTn id="63" dur="500"/>
                                        <p:tgtEl>
                                          <p:spTgt spid="6187"/>
                                        </p:tgtEl>
                                      </p:cBhvr>
                                    </p:animEffect>
                                    <p:anim calcmode="lin" valueType="num">
                                      <p:cBhvr>
                                        <p:cTn id="64" dur="500" fill="hold"/>
                                        <p:tgtEl>
                                          <p:spTgt spid="6187"/>
                                        </p:tgtEl>
                                        <p:attrNameLst>
                                          <p:attrName>ppt_w</p:attrName>
                                        </p:attrNameLst>
                                      </p:cBhvr>
                                      <p:tavLst>
                                        <p:tav tm="0" fmla="#ppt_w*sin(2.5*pi*$)">
                                          <p:val>
                                            <p:fltVal val="0"/>
                                          </p:val>
                                        </p:tav>
                                        <p:tav tm="100000">
                                          <p:val>
                                            <p:fltVal val="1"/>
                                          </p:val>
                                        </p:tav>
                                      </p:tavLst>
                                    </p:anim>
                                    <p:anim calcmode="lin" valueType="num">
                                      <p:cBhvr>
                                        <p:cTn id="65" dur="500" fill="hold"/>
                                        <p:tgtEl>
                                          <p:spTgt spid="61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p:bldP spid="6154" grpId="0" animBg="1"/>
      <p:bldP spid="6155" grpId="0" animBg="1"/>
      <p:bldP spid="6156" grpId="0" animBg="1"/>
      <p:bldP spid="6157" grpId="0" animBg="1"/>
      <p:bldP spid="6158" grpId="0" animBg="1"/>
      <p:bldP spid="6186" grpId="0" animBg="1"/>
      <p:bldP spid="61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body" idx="1"/>
          </p:nvPr>
        </p:nvSpPr>
        <p:spPr>
          <a:xfrm>
            <a:off x="381000" y="381000"/>
            <a:ext cx="8458200" cy="5791200"/>
          </a:xfrm>
        </p:spPr>
        <p:txBody>
          <a:bodyPr/>
          <a:lstStyle/>
          <a:p>
            <a:pPr>
              <a:lnSpc>
                <a:spcPct val="80000"/>
              </a:lnSpc>
            </a:pPr>
            <a:r>
              <a:rPr lang="zh-CN" altLang="en-US" sz="2800" b="1">
                <a:solidFill>
                  <a:srgbClr val="FF0000"/>
                </a:solidFill>
              </a:rPr>
              <a:t>打点计时器的作用是什么</a:t>
            </a:r>
            <a:r>
              <a:rPr lang="en-US" altLang="zh-CN" sz="2800" b="1">
                <a:solidFill>
                  <a:srgbClr val="FF0000"/>
                </a:solidFill>
              </a:rPr>
              <a:t>?</a:t>
            </a:r>
            <a:r>
              <a:rPr lang="en-US" altLang="zh-CN" sz="2800">
                <a:solidFill>
                  <a:srgbClr val="FF0000"/>
                </a:solidFill>
              </a:rPr>
              <a:t> </a:t>
            </a:r>
          </a:p>
          <a:p>
            <a:pPr>
              <a:lnSpc>
                <a:spcPct val="80000"/>
              </a:lnSpc>
            </a:pPr>
            <a:r>
              <a:rPr lang="zh-CN" altLang="en-US" sz="2800" b="1">
                <a:solidFill>
                  <a:srgbClr val="FF0000"/>
                </a:solidFill>
              </a:rPr>
              <a:t>重物选取的原则是什么</a:t>
            </a:r>
            <a:r>
              <a:rPr lang="en-US" altLang="zh-CN" sz="2800" b="1">
                <a:solidFill>
                  <a:srgbClr val="FF0000"/>
                </a:solidFill>
              </a:rPr>
              <a:t>?</a:t>
            </a:r>
            <a:r>
              <a:rPr lang="zh-CN" altLang="en-US" sz="2800" b="1">
                <a:solidFill>
                  <a:srgbClr val="FF0000"/>
                </a:solidFill>
              </a:rPr>
              <a:t>为什么</a:t>
            </a:r>
            <a:r>
              <a:rPr lang="en-US" altLang="zh-CN" sz="2800" b="1">
                <a:solidFill>
                  <a:srgbClr val="FF0000"/>
                </a:solidFill>
              </a:rPr>
              <a:t>?</a:t>
            </a:r>
            <a:r>
              <a:rPr lang="en-US" altLang="zh-CN" sz="2800"/>
              <a:t> </a:t>
            </a:r>
          </a:p>
          <a:p>
            <a:pPr>
              <a:lnSpc>
                <a:spcPct val="80000"/>
              </a:lnSpc>
            </a:pPr>
            <a:r>
              <a:rPr lang="zh-CN" altLang="en-US" sz="2800" b="1"/>
              <a:t>密度比较大，质量相对比较大，可以减小因为空气阻力带来的误差．</a:t>
            </a:r>
            <a:r>
              <a:rPr lang="zh-CN" altLang="en-US" sz="2800"/>
              <a:t> </a:t>
            </a:r>
          </a:p>
          <a:p>
            <a:pPr>
              <a:lnSpc>
                <a:spcPct val="80000"/>
              </a:lnSpc>
            </a:pPr>
            <a:r>
              <a:rPr lang="zh-CN" altLang="en-US" sz="2800" b="1">
                <a:solidFill>
                  <a:srgbClr val="FF0000"/>
                </a:solidFill>
              </a:rPr>
              <a:t>实验中还有哪些应该注意的地方</a:t>
            </a:r>
            <a:r>
              <a:rPr lang="en-US" altLang="zh-CN" sz="2800" b="1">
                <a:solidFill>
                  <a:srgbClr val="FF0000"/>
                </a:solidFill>
              </a:rPr>
              <a:t>? </a:t>
            </a:r>
          </a:p>
          <a:p>
            <a:pPr>
              <a:lnSpc>
                <a:spcPct val="80000"/>
              </a:lnSpc>
            </a:pPr>
            <a:r>
              <a:rPr lang="zh-CN" altLang="en-US" sz="2800" b="1"/>
              <a:t>计时器要稳定在铁架台上，计时器平面与纸带限位孔调整在竖直方向，铁架台放在桌边，计时器距地面的距离大约是</a:t>
            </a:r>
            <a:r>
              <a:rPr lang="en-US" altLang="zh-CN" sz="2800" b="1"/>
              <a:t>1 m</a:t>
            </a:r>
            <a:r>
              <a:rPr lang="zh-CN" altLang="en-US" sz="2800" b="1"/>
              <a:t>．</a:t>
            </a:r>
          </a:p>
          <a:p>
            <a:pPr>
              <a:lnSpc>
                <a:spcPct val="80000"/>
              </a:lnSpc>
            </a:pPr>
            <a:r>
              <a:rPr lang="zh-CN" altLang="en-US" sz="2800" b="1">
                <a:solidFill>
                  <a:srgbClr val="FF0000"/>
                </a:solidFill>
              </a:rPr>
              <a:t>这样做的目的是什么</a:t>
            </a:r>
            <a:r>
              <a:rPr lang="en-US" altLang="zh-CN" sz="2800" b="1">
                <a:solidFill>
                  <a:srgbClr val="FF0000"/>
                </a:solidFill>
              </a:rPr>
              <a:t>?</a:t>
            </a:r>
            <a:r>
              <a:rPr lang="en-US" altLang="zh-CN" sz="2800"/>
              <a:t> </a:t>
            </a:r>
            <a:endParaRPr lang="en-US" altLang="zh-CN" sz="2800" b="1"/>
          </a:p>
          <a:p>
            <a:pPr>
              <a:lnSpc>
                <a:spcPct val="80000"/>
              </a:lnSpc>
            </a:pPr>
            <a:r>
              <a:rPr lang="zh-CN" altLang="en-US" sz="2800" b="1"/>
              <a:t>计时器平面与纸带限位孔在竖直方向上的目的是减小摩擦以减小实验误差的产生，铁架台放在桌边有利于重物下落到地面上，计时器距地面的距离较大的目的是能够有充足的时间使重物下落，以便在纸带上能够打出较多的点，有利于进行计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body" idx="1"/>
          </p:nvPr>
        </p:nvSpPr>
        <p:spPr>
          <a:xfrm>
            <a:off x="914400" y="304800"/>
            <a:ext cx="8229600" cy="6324600"/>
          </a:xfrm>
        </p:spPr>
        <p:txBody>
          <a:bodyPr/>
          <a:lstStyle/>
          <a:p>
            <a:r>
              <a:rPr lang="en-US" altLang="zh-CN" sz="2800" b="1"/>
              <a:t>1</a:t>
            </a:r>
            <a:r>
              <a:rPr lang="zh-CN" altLang="en-US" sz="2800" b="1"/>
              <a:t>．把打点计时器安装在铁架台上，用导线将学生电源和打点计时器接好．</a:t>
            </a:r>
          </a:p>
          <a:p>
            <a:r>
              <a:rPr lang="en-US" altLang="zh-CN" sz="2800" b="1"/>
              <a:t>2</a:t>
            </a:r>
            <a:r>
              <a:rPr lang="zh-CN" altLang="en-US" sz="2800" b="1"/>
              <a:t>．把纸带的一端用夹子固定在重锤上，另一端穿过打点计时器的限位孔，用手竖直提起纸带，使重锤停靠在打点计时器附近．</a:t>
            </a:r>
          </a:p>
          <a:p>
            <a:r>
              <a:rPr lang="en-US" altLang="zh-CN" sz="2800" b="1"/>
              <a:t>3</a:t>
            </a:r>
            <a:r>
              <a:rPr lang="zh-CN" altLang="en-US" sz="2800" b="1"/>
              <a:t>．接通电源，待计时器打点稳定后再松开纸带，让重锤自由下落，打点计时器应该在纸带上打出一系列的点．</a:t>
            </a:r>
          </a:p>
          <a:p>
            <a:r>
              <a:rPr lang="zh-CN" altLang="en-US" sz="2800" b="1"/>
              <a:t> </a:t>
            </a:r>
            <a:r>
              <a:rPr lang="en-US" altLang="zh-CN" sz="2800" b="1"/>
              <a:t>4</a:t>
            </a:r>
            <a:r>
              <a:rPr lang="zh-CN" altLang="en-US" sz="2800" b="1"/>
              <a:t>．重复上一步的过程，打三到五条纸带．</a:t>
            </a:r>
          </a:p>
          <a:p>
            <a:r>
              <a:rPr lang="zh-CN" altLang="en-US" sz="2800" b="1"/>
              <a:t> </a:t>
            </a:r>
            <a:r>
              <a:rPr lang="en-US" altLang="zh-CN" sz="2800" b="1"/>
              <a:t>5</a:t>
            </a:r>
            <a:r>
              <a:rPr lang="zh-CN" altLang="en-US" sz="2800" b="1"/>
              <a:t>．选择一条点迹清晰且第</a:t>
            </a:r>
            <a:r>
              <a:rPr lang="en-US" altLang="zh-CN" sz="2800" b="1"/>
              <a:t>l</a:t>
            </a:r>
            <a:r>
              <a:rPr lang="zh-CN" altLang="en-US" sz="2800" b="1"/>
              <a:t>、</a:t>
            </a:r>
            <a:r>
              <a:rPr lang="en-US" altLang="zh-CN" sz="2800" b="1"/>
              <a:t>2</a:t>
            </a:r>
            <a:r>
              <a:rPr lang="zh-CN" altLang="en-US" sz="2800" b="1"/>
              <a:t>点间距离接近</a:t>
            </a:r>
            <a:r>
              <a:rPr lang="en-US" altLang="zh-CN" sz="2800" b="1"/>
              <a:t>2 mm</a:t>
            </a:r>
            <a:r>
              <a:rPr lang="zh-CN" altLang="en-US" sz="2800" b="1"/>
              <a:t>的纸带，在起始点标上</a:t>
            </a:r>
            <a:r>
              <a:rPr lang="en-US" altLang="zh-CN" sz="2800" b="1"/>
              <a:t>0</a:t>
            </a:r>
            <a:r>
              <a:rPr lang="zh-CN" altLang="en-US" sz="2800" b="1"/>
              <a:t>，以后各点依次为</a:t>
            </a:r>
            <a:r>
              <a:rPr lang="en-US" altLang="zh-CN" sz="2800" b="1"/>
              <a:t>1</a:t>
            </a:r>
            <a:r>
              <a:rPr lang="zh-CN" altLang="en-US" sz="2800" b="1"/>
              <a:t>、</a:t>
            </a:r>
            <a:r>
              <a:rPr lang="en-US" altLang="zh-CN" sz="2800" b="1"/>
              <a:t>2</a:t>
            </a:r>
            <a:r>
              <a:rPr lang="zh-CN" altLang="en-US" sz="2800" b="1"/>
              <a:t>、</a:t>
            </a:r>
            <a:r>
              <a:rPr lang="en-US" altLang="zh-CN" sz="2800" b="1"/>
              <a:t>3……</a:t>
            </a:r>
            <a:r>
              <a:rPr lang="zh-CN" altLang="en-US" sz="2800" b="1"/>
              <a:t>用刻度尺测量对应下落的高度</a:t>
            </a:r>
            <a:r>
              <a:rPr lang="en-US" altLang="zh-CN" sz="2800" b="1"/>
              <a:t>h</a:t>
            </a:r>
            <a:r>
              <a:rPr lang="en-US" altLang="zh-CN" sz="2800" b="1" baseline="-25000"/>
              <a:t>1</a:t>
            </a:r>
            <a:r>
              <a:rPr lang="en-US" altLang="zh-CN" sz="2800" b="1"/>
              <a:t>\h</a:t>
            </a:r>
            <a:r>
              <a:rPr lang="en-US" altLang="zh-CN" sz="2800" b="1" baseline="-25000"/>
              <a:t>2</a:t>
            </a:r>
            <a:r>
              <a:rPr lang="en-US" altLang="zh-CN" sz="2800" b="1"/>
              <a:t>\h</a:t>
            </a:r>
            <a:r>
              <a:rPr lang="en-US" altLang="zh-CN" sz="2800" b="1" baseline="-25000"/>
              <a:t>3</a:t>
            </a:r>
            <a:r>
              <a:rPr lang="zh-CN" altLang="en-US" sz="2800" b="1"/>
              <a:t>，</a:t>
            </a:r>
            <a:r>
              <a:rPr lang="en-US" altLang="zh-CN" sz="2800" b="1"/>
              <a:t>……</a:t>
            </a:r>
            <a:r>
              <a:rPr lang="zh-CN" altLang="en-US" sz="2800" b="1"/>
              <a:t>记人表格中．</a:t>
            </a:r>
          </a:p>
        </p:txBody>
      </p:sp>
      <p:sp>
        <p:nvSpPr>
          <p:cNvPr id="8196" name="Rectangle 4"/>
          <p:cNvSpPr>
            <a:spLocks noRot="1" noChangeArrowheads="1"/>
          </p:cNvSpPr>
          <p:nvPr/>
        </p:nvSpPr>
        <p:spPr bwMode="auto">
          <a:xfrm>
            <a:off x="228600" y="30480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实验步骤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anim calcmode="lin" valueType="num">
                                      <p:cBhvr>
                                        <p:cTn id="8" dur="500" fill="hold"/>
                                        <p:tgtEl>
                                          <p:spTgt spid="8196"/>
                                        </p:tgtEl>
                                        <p:attrNameLst>
                                          <p:attrName>ppt_w</p:attrName>
                                        </p:attrNameLst>
                                      </p:cBhvr>
                                      <p:tavLst>
                                        <p:tav tm="0" fmla="#ppt_w*sin(2.5*pi*$)">
                                          <p:val>
                                            <p:fltVal val="0"/>
                                          </p:val>
                                        </p:tav>
                                        <p:tav tm="100000">
                                          <p:val>
                                            <p:fltVal val="1"/>
                                          </p:val>
                                        </p:tav>
                                      </p:tavLst>
                                    </p:anim>
                                    <p:anim calcmode="lin" valueType="num">
                                      <p:cBhvr>
                                        <p:cTn id="9" dur="500" fill="hold"/>
                                        <p:tgtEl>
                                          <p:spTgt spid="81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76200" y="3962400"/>
            <a:ext cx="8915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6</a:t>
            </a:r>
            <a:r>
              <a:rPr lang="zh-CN" altLang="en-US" sz="2800" b="1"/>
              <a:t>．用公式</a:t>
            </a:r>
            <a:r>
              <a:rPr lang="en-US" altLang="zh-CN" sz="2800" b="1"/>
              <a:t>v</a:t>
            </a:r>
            <a:r>
              <a:rPr lang="en-US" altLang="zh-CN" sz="2800" b="1" baseline="-25000"/>
              <a:t>n</a:t>
            </a:r>
            <a:r>
              <a:rPr lang="en-US" altLang="zh-CN" sz="2800" b="1"/>
              <a:t>=h</a:t>
            </a:r>
            <a:r>
              <a:rPr lang="en-US" altLang="zh-CN" sz="2800" b="1" baseline="-25000"/>
              <a:t>n+1</a:t>
            </a:r>
            <a:r>
              <a:rPr lang="en-US" altLang="zh-CN" sz="2800" b="1"/>
              <a:t>+h</a:t>
            </a:r>
            <a:r>
              <a:rPr lang="en-US" altLang="zh-CN" sz="2800" b="1" baseline="-25000"/>
              <a:t>n-1</a:t>
            </a:r>
            <a:r>
              <a:rPr lang="en-US" altLang="zh-CN" sz="2800" b="1"/>
              <a:t>/2t</a:t>
            </a:r>
            <a:r>
              <a:rPr lang="zh-CN" altLang="en-US" sz="2800" b="1"/>
              <a:t>，计算出各点的瞬时速度</a:t>
            </a:r>
            <a:r>
              <a:rPr lang="en-US" altLang="zh-CN" sz="2800" b="1"/>
              <a:t>v</a:t>
            </a:r>
            <a:r>
              <a:rPr lang="en-US" altLang="zh-CN" sz="2800" b="1" baseline="-25000"/>
              <a:t>1</a:t>
            </a:r>
            <a:r>
              <a:rPr lang="zh-CN" altLang="en-US" sz="2800" b="1"/>
              <a:t>、</a:t>
            </a:r>
            <a:r>
              <a:rPr lang="en-US" altLang="zh-CN" sz="2800" b="1"/>
              <a:t>v</a:t>
            </a:r>
            <a:r>
              <a:rPr lang="en-US" altLang="zh-CN" sz="2800" b="1" baseline="-25000"/>
              <a:t>2</a:t>
            </a:r>
            <a:r>
              <a:rPr lang="zh-CN" altLang="en-US" sz="2800" b="1"/>
              <a:t>、</a:t>
            </a:r>
            <a:r>
              <a:rPr lang="en-US" altLang="zh-CN" sz="2800" b="1"/>
              <a:t>v</a:t>
            </a:r>
            <a:r>
              <a:rPr lang="en-US" altLang="zh-CN" sz="2800" b="1" baseline="-25000"/>
              <a:t>3</a:t>
            </a:r>
            <a:r>
              <a:rPr lang="en-US" altLang="zh-CN" sz="2800" b="1"/>
              <a:t>……</a:t>
            </a:r>
            <a:r>
              <a:rPr lang="zh-CN" altLang="en-US" sz="2800" b="1"/>
              <a:t>并记录在表格中．</a:t>
            </a:r>
          </a:p>
          <a:p>
            <a:r>
              <a:rPr lang="en-US" altLang="zh-CN" sz="2800" b="1"/>
              <a:t>7</a:t>
            </a:r>
            <a:r>
              <a:rPr lang="zh-CN" altLang="en-US" sz="2800" b="1"/>
              <a:t>．计算各点的重力势能的减少量</a:t>
            </a:r>
            <a:r>
              <a:rPr lang="en-US" altLang="zh-CN" sz="2800" b="1"/>
              <a:t>mgh</a:t>
            </a:r>
            <a:r>
              <a:rPr lang="zh-CN" altLang="en-US" sz="2800" b="1"/>
              <a:t>。和动能的增加量，并进行比较．看是否相等，将数值填人表格内</a:t>
            </a:r>
            <a:r>
              <a:rPr lang="zh-CN" altLang="en-US" sz="2800" i="1"/>
              <a:t>． </a:t>
            </a:r>
          </a:p>
        </p:txBody>
      </p:sp>
      <p:graphicFrame>
        <p:nvGraphicFramePr>
          <p:cNvPr id="9219" name="Group 3"/>
          <p:cNvGraphicFramePr>
            <a:graphicFrameLocks noGrp="1"/>
          </p:cNvGraphicFramePr>
          <p:nvPr/>
        </p:nvGraphicFramePr>
        <p:xfrm>
          <a:off x="914400" y="990600"/>
          <a:ext cx="7391400" cy="2189163"/>
        </p:xfrm>
        <a:graphic>
          <a:graphicData uri="http://schemas.openxmlformats.org/drawingml/2006/table">
            <a:tbl>
              <a:tblPr/>
              <a:tblGrid>
                <a:gridCol w="2057400"/>
                <a:gridCol w="990600"/>
                <a:gridCol w="914400"/>
                <a:gridCol w="914400"/>
                <a:gridCol w="838200"/>
                <a:gridCol w="838200"/>
                <a:gridCol w="838200"/>
              </a:tblGrid>
              <a:tr h="409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测量点</a:t>
                      </a:r>
                      <a:r>
                        <a:rPr kumimoji="0" lang="en-US" altLang="zh-CN" sz="1800" b="1" i="1" u="none" strike="noStrike" cap="none" normalizeH="0" baseline="0" smtClean="0">
                          <a:ln>
                            <a:noFill/>
                          </a:ln>
                          <a:solidFill>
                            <a:srgbClr val="3333FF"/>
                          </a:solidFill>
                          <a:effectLst/>
                          <a:latin typeface="Times New Roman" pitchFamily="18" charset="0"/>
                          <a:ea typeface="楷体_GB2312"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高度</a:t>
                      </a:r>
                      <a:r>
                        <a:rPr kumimoji="0" lang="en-US" altLang="zh-CN" sz="1800" b="1" i="1" u="none" strike="noStrike" cap="none" normalizeH="0" baseline="0" smtClean="0">
                          <a:ln>
                            <a:noFill/>
                          </a:ln>
                          <a:solidFill>
                            <a:srgbClr val="3333FF"/>
                          </a:solidFill>
                          <a:effectLst/>
                          <a:latin typeface="Times New Roman" pitchFamily="18" charset="0"/>
                          <a:ea typeface="楷体_GB2312" pitchFamily="49" charset="-122"/>
                        </a:rPr>
                        <a:t>h</a:t>
                      </a:r>
                      <a:r>
                        <a:rPr kumimoji="0" lang="en-US" altLang="zh-CN" sz="1800" b="1" i="1" u="none" strike="noStrike" cap="none" normalizeH="0" baseline="-25000" smtClean="0">
                          <a:ln>
                            <a:noFill/>
                          </a:ln>
                          <a:solidFill>
                            <a:srgbClr val="3333FF"/>
                          </a:solidFill>
                          <a:effectLst/>
                          <a:latin typeface="Times New Roman" pitchFamily="18" charset="0"/>
                          <a:ea typeface="楷体_GB2312" pitchFamily="49" charset="-122"/>
                        </a:rPr>
                        <a:t>n</a:t>
                      </a:r>
                      <a:r>
                        <a:rPr kumimoji="0" lang="en-US" altLang="zh-CN" sz="1800" b="1" i="1" u="none" strike="noStrike" cap="none" normalizeH="0" baseline="-25000" smtClean="0">
                          <a:ln>
                            <a:noFill/>
                          </a:ln>
                          <a:solidFill>
                            <a:schemeClr val="tx1"/>
                          </a:solidFill>
                          <a:effectLst/>
                          <a:latin typeface="Times New Roman" pitchFamily="18" charset="0"/>
                          <a:ea typeface="楷体_GB2312" pitchFamily="49" charset="-122"/>
                        </a:rPr>
                        <a:t> </a:t>
                      </a: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r>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速度</a:t>
                      </a:r>
                      <a:r>
                        <a:rPr kumimoji="0" lang="en-US" altLang="zh-CN" sz="1800" b="1" i="1" u="none" strike="noStrike" cap="none" normalizeH="0" baseline="0" smtClean="0">
                          <a:ln>
                            <a:noFill/>
                          </a:ln>
                          <a:solidFill>
                            <a:srgbClr val="3333FF"/>
                          </a:solidFill>
                          <a:effectLst/>
                          <a:latin typeface="Times New Roman" pitchFamily="18" charset="0"/>
                          <a:ea typeface="楷体_GB2312" pitchFamily="49" charset="-122"/>
                        </a:rPr>
                        <a:t>v</a:t>
                      </a:r>
                      <a:r>
                        <a:rPr kumimoji="0" lang="en-US" altLang="zh-CN" sz="1800" b="1" i="1" u="none" strike="noStrike" cap="none" normalizeH="0" baseline="-25000" smtClean="0">
                          <a:ln>
                            <a:noFill/>
                          </a:ln>
                          <a:solidFill>
                            <a:srgbClr val="3333FF"/>
                          </a:solidFill>
                          <a:effectLst/>
                          <a:latin typeface="Times New Roman" pitchFamily="18" charset="0"/>
                          <a:ea typeface="楷体_GB2312" pitchFamily="49" charset="-122"/>
                        </a:rPr>
                        <a:t>n</a:t>
                      </a:r>
                      <a:r>
                        <a:rPr kumimoji="0" lang="en-US" altLang="zh-CN" sz="1800" b="1" i="1" u="none" strike="noStrike" cap="none" normalizeH="0" baseline="-25000" smtClean="0">
                          <a:ln>
                            <a:noFill/>
                          </a:ln>
                          <a:solidFill>
                            <a:schemeClr val="tx1"/>
                          </a:solidFill>
                          <a:effectLst/>
                          <a:latin typeface="Times New Roman" pitchFamily="18" charset="0"/>
                          <a:ea typeface="楷体_GB2312" pitchFamily="49" charset="-122"/>
                        </a:rPr>
                        <a:t> </a:t>
                      </a: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势能</a:t>
                      </a:r>
                      <a:r>
                        <a:rPr kumimoji="0" lang="en-US" altLang="zh-CN" sz="1800" b="1" i="1" u="none" strike="noStrike" cap="none" normalizeH="0" baseline="0" smtClean="0">
                          <a:ln>
                            <a:noFill/>
                          </a:ln>
                          <a:solidFill>
                            <a:srgbClr val="3333FF"/>
                          </a:solidFill>
                          <a:effectLst/>
                          <a:latin typeface="Times New Roman" pitchFamily="18" charset="0"/>
                          <a:ea typeface="楷体_GB2312" pitchFamily="49" charset="-122"/>
                        </a:rPr>
                        <a:t>E</a:t>
                      </a:r>
                      <a:r>
                        <a:rPr kumimoji="0" lang="en-US" altLang="zh-CN" sz="2400" b="1" i="1" u="none" strike="noStrike" cap="none" normalizeH="0" baseline="-25000" smtClean="0">
                          <a:ln>
                            <a:noFill/>
                          </a:ln>
                          <a:solidFill>
                            <a:srgbClr val="3333FF"/>
                          </a:solidFill>
                          <a:effectLst/>
                          <a:latin typeface="Times New Roman" pitchFamily="18" charset="0"/>
                          <a:ea typeface="楷体_GB2312" pitchFamily="49" charset="-122"/>
                        </a:rPr>
                        <a:t>P </a:t>
                      </a:r>
                      <a:r>
                        <a:rPr kumimoji="0" lang="en-US" altLang="zh-CN" sz="2400" b="1" i="1" u="none" strike="noStrike" cap="none" normalizeH="0" baseline="-25000" smtClean="0">
                          <a:ln>
                            <a:noFill/>
                          </a:ln>
                          <a:solidFill>
                            <a:schemeClr val="tx1"/>
                          </a:solidFill>
                          <a:effectLst/>
                          <a:latin typeface="Times New Roman" pitchFamily="18" charset="0"/>
                          <a:ea typeface="楷体_GB2312" pitchFamily="49" charset="-122"/>
                        </a:rPr>
                        <a:t> </a:t>
                      </a: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动能</a:t>
                      </a:r>
                      <a:r>
                        <a:rPr kumimoji="0" lang="en-US" altLang="zh-CN" sz="1800" b="1" i="1" u="none" strike="noStrike" cap="none" normalizeH="0" baseline="0" smtClean="0">
                          <a:ln>
                            <a:noFill/>
                          </a:ln>
                          <a:solidFill>
                            <a:srgbClr val="3333FF"/>
                          </a:solidFill>
                          <a:effectLst/>
                          <a:latin typeface="Times New Roman" pitchFamily="18" charset="0"/>
                          <a:ea typeface="楷体_GB2312" pitchFamily="49" charset="-122"/>
                        </a:rPr>
                        <a:t>E</a:t>
                      </a:r>
                      <a:r>
                        <a:rPr kumimoji="0" lang="en-US" altLang="zh-CN" sz="2400" b="1" i="1" u="none" strike="noStrike" cap="none" normalizeH="0" baseline="-25000" smtClean="0">
                          <a:ln>
                            <a:noFill/>
                          </a:ln>
                          <a:solidFill>
                            <a:srgbClr val="3333FF"/>
                          </a:solidFill>
                          <a:effectLst/>
                          <a:latin typeface="Times New Roman" pitchFamily="18" charset="0"/>
                          <a:ea typeface="楷体_GB2312" pitchFamily="49" charset="-122"/>
                        </a:rPr>
                        <a:t>K  </a:t>
                      </a: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8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strips(downRight)">
                                      <p:cBhvr>
                                        <p:cTn id="7" dur="2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1295400" y="639763"/>
            <a:ext cx="6858000" cy="579437"/>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b="1">
                <a:ea typeface="楷体_GB2312" pitchFamily="49" charset="-122"/>
              </a:rPr>
              <a:t>本实验要不要测量物体的质量？</a:t>
            </a:r>
          </a:p>
        </p:txBody>
      </p:sp>
      <p:grpSp>
        <p:nvGrpSpPr>
          <p:cNvPr id="10244" name="Group 4"/>
          <p:cNvGrpSpPr>
            <a:grpSpLocks/>
          </p:cNvGrpSpPr>
          <p:nvPr/>
        </p:nvGrpSpPr>
        <p:grpSpPr bwMode="auto">
          <a:xfrm>
            <a:off x="1676400" y="1828800"/>
            <a:ext cx="2994025" cy="952500"/>
            <a:chOff x="816" y="1440"/>
            <a:chExt cx="1886" cy="600"/>
          </a:xfrm>
        </p:grpSpPr>
        <p:sp>
          <p:nvSpPr>
            <p:cNvPr id="10245" name="Rectangle 5"/>
            <p:cNvSpPr>
              <a:spLocks noChangeArrowheads="1"/>
            </p:cNvSpPr>
            <p:nvPr/>
          </p:nvSpPr>
          <p:spPr bwMode="auto">
            <a:xfrm>
              <a:off x="816" y="1488"/>
              <a:ext cx="1728" cy="480"/>
            </a:xfrm>
            <a:prstGeom prst="rect">
              <a:avLst/>
            </a:prstGeom>
            <a:solidFill>
              <a:srgbClr val="FFFFFF">
                <a:alpha val="80000"/>
              </a:srgbClr>
            </a:solidFill>
            <a:ln w="38100" algn="ctr">
              <a:solidFill>
                <a:srgbClr val="3333FF"/>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246" name="Group 6"/>
            <p:cNvGrpSpPr>
              <a:grpSpLocks/>
            </p:cNvGrpSpPr>
            <p:nvPr/>
          </p:nvGrpSpPr>
          <p:grpSpPr bwMode="auto">
            <a:xfrm>
              <a:off x="864" y="1440"/>
              <a:ext cx="1838" cy="600"/>
              <a:chOff x="1466" y="2048"/>
              <a:chExt cx="1838" cy="600"/>
            </a:xfrm>
          </p:grpSpPr>
          <p:sp>
            <p:nvSpPr>
              <p:cNvPr id="10247" name="Rectangle 7"/>
              <p:cNvSpPr>
                <a:spLocks noChangeArrowheads="1"/>
              </p:cNvSpPr>
              <p:nvPr/>
            </p:nvSpPr>
            <p:spPr bwMode="auto">
              <a:xfrm>
                <a:off x="1466" y="2121"/>
                <a:ext cx="934" cy="404"/>
              </a:xfrm>
              <a:prstGeom prst="rect">
                <a:avLst/>
              </a:prstGeom>
              <a:noFill/>
              <a:ln>
                <a:noFill/>
              </a:ln>
              <a:effectLst/>
              <a:extLst>
                <a:ext uri="{909E8E84-426E-40DD-AFC4-6F175D3DCCD1}">
                  <a14:hiddenFill xmlns:a14="http://schemas.microsoft.com/office/drawing/2010/main">
                    <a:solidFill>
                      <a:srgbClr val="FFFFFF">
                        <a:alpha val="80000"/>
                      </a:srgbClr>
                    </a:solidFill>
                  </a14:hiddenFill>
                </a:ext>
                <a:ext uri="{91240B29-F687-4F45-9708-019B960494DF}">
                  <a14:hiddenLine xmlns:a14="http://schemas.microsoft.com/office/drawing/2010/main" w="38100" algn="ctr">
                    <a:solidFill>
                      <a:srgbClr val="3333FF"/>
                    </a:solidFill>
                    <a:prstDash val="lg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FF0000"/>
                    </a:solidFill>
                    <a:latin typeface="Times New Roman" pitchFamily="18" charset="0"/>
                    <a:ea typeface="楷体_GB2312" pitchFamily="49" charset="-122"/>
                  </a:rPr>
                  <a:t>m</a:t>
                </a:r>
                <a:r>
                  <a:rPr lang="en-US" altLang="zh-CN" sz="3600" b="1" i="1">
                    <a:solidFill>
                      <a:srgbClr val="3333FF"/>
                    </a:solidFill>
                    <a:latin typeface="Times New Roman" pitchFamily="18" charset="0"/>
                    <a:ea typeface="楷体_GB2312" pitchFamily="49" charset="-122"/>
                  </a:rPr>
                  <a:t>gh</a:t>
                </a:r>
                <a:r>
                  <a:rPr lang="en-US" altLang="zh-CN" sz="3200" b="1" i="1">
                    <a:solidFill>
                      <a:srgbClr val="3333FF"/>
                    </a:solidFill>
                    <a:latin typeface="Times New Roman" pitchFamily="18" charset="0"/>
                    <a:ea typeface="楷体_GB2312" pitchFamily="49" charset="-122"/>
                  </a:rPr>
                  <a:t> </a:t>
                </a:r>
                <a:r>
                  <a:rPr lang="en-US" altLang="zh-CN" sz="3200" b="1">
                    <a:solidFill>
                      <a:srgbClr val="3333FF"/>
                    </a:solidFill>
                    <a:latin typeface="Times New Roman" pitchFamily="18" charset="0"/>
                    <a:ea typeface="楷体_GB2312" pitchFamily="49" charset="-122"/>
                  </a:rPr>
                  <a:t>=</a:t>
                </a:r>
                <a:endParaRPr lang="en-US" altLang="zh-CN" sz="3200" b="1">
                  <a:solidFill>
                    <a:srgbClr val="3333FF"/>
                  </a:solidFill>
                  <a:latin typeface="楷体_GB2312" pitchFamily="49" charset="-122"/>
                  <a:ea typeface="楷体_GB2312" pitchFamily="49" charset="-122"/>
                </a:endParaRPr>
              </a:p>
            </p:txBody>
          </p:sp>
          <p:grpSp>
            <p:nvGrpSpPr>
              <p:cNvPr id="10248" name="Group 8"/>
              <p:cNvGrpSpPr>
                <a:grpSpLocks/>
              </p:cNvGrpSpPr>
              <p:nvPr/>
            </p:nvGrpSpPr>
            <p:grpSpPr bwMode="auto">
              <a:xfrm>
                <a:off x="2274" y="2048"/>
                <a:ext cx="1030" cy="600"/>
                <a:chOff x="2274" y="2048"/>
                <a:chExt cx="1030" cy="600"/>
              </a:xfrm>
            </p:grpSpPr>
            <p:sp>
              <p:nvSpPr>
                <p:cNvPr id="10249" name="Rectangle 9"/>
                <p:cNvSpPr>
                  <a:spLocks noChangeArrowheads="1"/>
                </p:cNvSpPr>
                <p:nvPr/>
              </p:nvSpPr>
              <p:spPr bwMode="auto">
                <a:xfrm>
                  <a:off x="2488" y="2120"/>
                  <a:ext cx="81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FF0000"/>
                      </a:solidFill>
                      <a:latin typeface="Times New Roman" pitchFamily="18" charset="0"/>
                      <a:ea typeface="楷体_GB2312" pitchFamily="49" charset="-122"/>
                    </a:rPr>
                    <a:t>m</a:t>
                  </a:r>
                  <a:r>
                    <a:rPr lang="en-US" altLang="zh-CN" sz="3600" b="1" i="1">
                      <a:solidFill>
                        <a:srgbClr val="3333FF"/>
                      </a:solidFill>
                      <a:latin typeface="Times New Roman" pitchFamily="18" charset="0"/>
                      <a:ea typeface="楷体_GB2312" pitchFamily="49" charset="-122"/>
                    </a:rPr>
                    <a:t>v</a:t>
                  </a:r>
                  <a:r>
                    <a:rPr lang="en-US" altLang="zh-CN" sz="2800" b="1" i="1" baseline="30000">
                      <a:solidFill>
                        <a:srgbClr val="3333FF"/>
                      </a:solidFill>
                      <a:latin typeface="Times New Roman" pitchFamily="18" charset="0"/>
                      <a:ea typeface="楷体_GB2312" pitchFamily="49" charset="-122"/>
                    </a:rPr>
                    <a:t> </a:t>
                  </a:r>
                  <a:r>
                    <a:rPr lang="en-US" altLang="zh-CN" sz="3200" b="1" i="1" baseline="36000">
                      <a:solidFill>
                        <a:srgbClr val="3333FF"/>
                      </a:solidFill>
                      <a:latin typeface="Times New Roman" pitchFamily="18" charset="0"/>
                      <a:ea typeface="楷体_GB2312" pitchFamily="49" charset="-122"/>
                    </a:rPr>
                    <a:t>2</a:t>
                  </a:r>
                </a:p>
              </p:txBody>
            </p:sp>
            <p:sp>
              <p:nvSpPr>
                <p:cNvPr id="10250" name="Text Box 10"/>
                <p:cNvSpPr txBox="1">
                  <a:spLocks noChangeArrowheads="1"/>
                </p:cNvSpPr>
                <p:nvPr/>
              </p:nvSpPr>
              <p:spPr bwMode="auto">
                <a:xfrm>
                  <a:off x="2310" y="2048"/>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3333FF"/>
                      </a:solidFill>
                      <a:latin typeface="Monotype Corsiva" pitchFamily="66" charset="0"/>
                    </a:rPr>
                    <a:t>1</a:t>
                  </a:r>
                </a:p>
              </p:txBody>
            </p:sp>
            <p:sp>
              <p:nvSpPr>
                <p:cNvPr id="10251" name="Text Box 11"/>
                <p:cNvSpPr txBox="1">
                  <a:spLocks noChangeArrowheads="1"/>
                </p:cNvSpPr>
                <p:nvPr/>
              </p:nvSpPr>
              <p:spPr bwMode="auto">
                <a:xfrm>
                  <a:off x="2274" y="228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3333FF"/>
                      </a:solidFill>
                      <a:latin typeface="Monotype Corsiva" pitchFamily="66" charset="0"/>
                    </a:rPr>
                    <a:t>2</a:t>
                  </a:r>
                </a:p>
              </p:txBody>
            </p:sp>
            <p:sp>
              <p:nvSpPr>
                <p:cNvPr id="10252" name="Line 12"/>
                <p:cNvSpPr>
                  <a:spLocks noChangeShapeType="1"/>
                </p:cNvSpPr>
                <p:nvPr/>
              </p:nvSpPr>
              <p:spPr bwMode="auto">
                <a:xfrm>
                  <a:off x="2320" y="2346"/>
                  <a:ext cx="202" cy="0"/>
                </a:xfrm>
                <a:prstGeom prst="line">
                  <a:avLst/>
                </a:prstGeom>
                <a:noFill/>
                <a:ln w="381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10253" name="Group 13"/>
          <p:cNvGrpSpPr>
            <a:grpSpLocks/>
          </p:cNvGrpSpPr>
          <p:nvPr/>
        </p:nvGrpSpPr>
        <p:grpSpPr bwMode="auto">
          <a:xfrm>
            <a:off x="5486400" y="1828800"/>
            <a:ext cx="2057400" cy="952500"/>
            <a:chOff x="3408" y="1440"/>
            <a:chExt cx="1296" cy="600"/>
          </a:xfrm>
        </p:grpSpPr>
        <p:sp>
          <p:nvSpPr>
            <p:cNvPr id="10254" name="Rectangle 14"/>
            <p:cNvSpPr>
              <a:spLocks noChangeArrowheads="1"/>
            </p:cNvSpPr>
            <p:nvPr/>
          </p:nvSpPr>
          <p:spPr bwMode="auto">
            <a:xfrm>
              <a:off x="3408" y="1488"/>
              <a:ext cx="1296" cy="480"/>
            </a:xfrm>
            <a:prstGeom prst="rect">
              <a:avLst/>
            </a:prstGeom>
            <a:solidFill>
              <a:srgbClr val="FFFFFF">
                <a:alpha val="80000"/>
              </a:srgbClr>
            </a:solidFill>
            <a:ln w="38100" algn="ctr">
              <a:solidFill>
                <a:srgbClr val="3333FF"/>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255" name="Group 15"/>
            <p:cNvGrpSpPr>
              <a:grpSpLocks/>
            </p:cNvGrpSpPr>
            <p:nvPr/>
          </p:nvGrpSpPr>
          <p:grpSpPr bwMode="auto">
            <a:xfrm>
              <a:off x="3468" y="1440"/>
              <a:ext cx="1236" cy="600"/>
              <a:chOff x="3468" y="1440"/>
              <a:chExt cx="1236" cy="600"/>
            </a:xfrm>
          </p:grpSpPr>
          <p:sp>
            <p:nvSpPr>
              <p:cNvPr id="10256" name="Rectangle 16"/>
              <p:cNvSpPr>
                <a:spLocks noChangeArrowheads="1"/>
              </p:cNvSpPr>
              <p:nvPr/>
            </p:nvSpPr>
            <p:spPr bwMode="auto">
              <a:xfrm>
                <a:off x="3468" y="1513"/>
                <a:ext cx="638" cy="404"/>
              </a:xfrm>
              <a:prstGeom prst="rect">
                <a:avLst/>
              </a:prstGeom>
              <a:noFill/>
              <a:ln>
                <a:noFill/>
              </a:ln>
              <a:effectLst/>
              <a:extLst>
                <a:ext uri="{909E8E84-426E-40DD-AFC4-6F175D3DCCD1}">
                  <a14:hiddenFill xmlns:a14="http://schemas.microsoft.com/office/drawing/2010/main">
                    <a:solidFill>
                      <a:srgbClr val="FFFFFF">
                        <a:alpha val="80000"/>
                      </a:srgbClr>
                    </a:solidFill>
                  </a14:hiddenFill>
                </a:ext>
                <a:ext uri="{91240B29-F687-4F45-9708-019B960494DF}">
                  <a14:hiddenLine xmlns:a14="http://schemas.microsoft.com/office/drawing/2010/main" w="38100" algn="ctr">
                    <a:solidFill>
                      <a:srgbClr val="3333FF"/>
                    </a:solidFill>
                    <a:prstDash val="lg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3333FF"/>
                    </a:solidFill>
                    <a:latin typeface="Times New Roman" pitchFamily="18" charset="0"/>
                    <a:ea typeface="楷体_GB2312" pitchFamily="49" charset="-122"/>
                  </a:rPr>
                  <a:t>gh</a:t>
                </a:r>
                <a:r>
                  <a:rPr lang="en-US" altLang="zh-CN" sz="3200" b="1" i="1">
                    <a:solidFill>
                      <a:srgbClr val="3333FF"/>
                    </a:solidFill>
                    <a:latin typeface="Times New Roman" pitchFamily="18" charset="0"/>
                    <a:ea typeface="楷体_GB2312" pitchFamily="49" charset="-122"/>
                  </a:rPr>
                  <a:t> </a:t>
                </a:r>
                <a:r>
                  <a:rPr lang="en-US" altLang="zh-CN" sz="3200" b="1">
                    <a:solidFill>
                      <a:srgbClr val="3333FF"/>
                    </a:solidFill>
                    <a:latin typeface="Times New Roman" pitchFamily="18" charset="0"/>
                    <a:ea typeface="楷体_GB2312" pitchFamily="49" charset="-122"/>
                  </a:rPr>
                  <a:t>=</a:t>
                </a:r>
                <a:endParaRPr lang="en-US" altLang="zh-CN" sz="3200" b="1">
                  <a:solidFill>
                    <a:srgbClr val="3333FF"/>
                  </a:solidFill>
                  <a:latin typeface="楷体_GB2312" pitchFamily="49" charset="-122"/>
                  <a:ea typeface="楷体_GB2312" pitchFamily="49" charset="-122"/>
                </a:endParaRPr>
              </a:p>
            </p:txBody>
          </p:sp>
          <p:grpSp>
            <p:nvGrpSpPr>
              <p:cNvPr id="10257" name="Group 17"/>
              <p:cNvGrpSpPr>
                <a:grpSpLocks/>
              </p:cNvGrpSpPr>
              <p:nvPr/>
            </p:nvGrpSpPr>
            <p:grpSpPr bwMode="auto">
              <a:xfrm>
                <a:off x="4058" y="1440"/>
                <a:ext cx="646" cy="600"/>
                <a:chOff x="4058" y="1440"/>
                <a:chExt cx="646" cy="600"/>
              </a:xfrm>
            </p:grpSpPr>
            <p:sp>
              <p:nvSpPr>
                <p:cNvPr id="10258" name="Rectangle 18"/>
                <p:cNvSpPr>
                  <a:spLocks noChangeArrowheads="1"/>
                </p:cNvSpPr>
                <p:nvPr/>
              </p:nvSpPr>
              <p:spPr bwMode="auto">
                <a:xfrm>
                  <a:off x="4272" y="1512"/>
                  <a:ext cx="43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3333FF"/>
                      </a:solidFill>
                      <a:latin typeface="Times New Roman" pitchFamily="18" charset="0"/>
                      <a:ea typeface="楷体_GB2312" pitchFamily="49" charset="-122"/>
                    </a:rPr>
                    <a:t>v</a:t>
                  </a:r>
                  <a:r>
                    <a:rPr lang="en-US" altLang="zh-CN" sz="2800" b="1" i="1" baseline="30000">
                      <a:solidFill>
                        <a:srgbClr val="3333FF"/>
                      </a:solidFill>
                      <a:latin typeface="Times New Roman" pitchFamily="18" charset="0"/>
                      <a:ea typeface="楷体_GB2312" pitchFamily="49" charset="-122"/>
                    </a:rPr>
                    <a:t> </a:t>
                  </a:r>
                  <a:r>
                    <a:rPr lang="en-US" altLang="zh-CN" sz="3200" b="1" i="1" baseline="36000">
                      <a:solidFill>
                        <a:srgbClr val="3333FF"/>
                      </a:solidFill>
                      <a:latin typeface="Times New Roman" pitchFamily="18" charset="0"/>
                      <a:ea typeface="楷体_GB2312" pitchFamily="49" charset="-122"/>
                    </a:rPr>
                    <a:t>2</a:t>
                  </a:r>
                </a:p>
              </p:txBody>
            </p:sp>
            <p:sp>
              <p:nvSpPr>
                <p:cNvPr id="10259" name="Text Box 19"/>
                <p:cNvSpPr txBox="1">
                  <a:spLocks noChangeArrowheads="1"/>
                </p:cNvSpPr>
                <p:nvPr/>
              </p:nvSpPr>
              <p:spPr bwMode="auto">
                <a:xfrm>
                  <a:off x="4094" y="1440"/>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3333FF"/>
                      </a:solidFill>
                      <a:latin typeface="Monotype Corsiva" pitchFamily="66" charset="0"/>
                    </a:rPr>
                    <a:t>1</a:t>
                  </a:r>
                </a:p>
              </p:txBody>
            </p:sp>
            <p:sp>
              <p:nvSpPr>
                <p:cNvPr id="10260" name="Text Box 20"/>
                <p:cNvSpPr txBox="1">
                  <a:spLocks noChangeArrowheads="1"/>
                </p:cNvSpPr>
                <p:nvPr/>
              </p:nvSpPr>
              <p:spPr bwMode="auto">
                <a:xfrm>
                  <a:off x="4058" y="1675"/>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3333FF"/>
                      </a:solidFill>
                      <a:latin typeface="Monotype Corsiva" pitchFamily="66" charset="0"/>
                    </a:rPr>
                    <a:t>2</a:t>
                  </a:r>
                </a:p>
              </p:txBody>
            </p:sp>
            <p:sp>
              <p:nvSpPr>
                <p:cNvPr id="10261" name="Line 21"/>
                <p:cNvSpPr>
                  <a:spLocks noChangeShapeType="1"/>
                </p:cNvSpPr>
                <p:nvPr/>
              </p:nvSpPr>
              <p:spPr bwMode="auto">
                <a:xfrm>
                  <a:off x="4104" y="1738"/>
                  <a:ext cx="202" cy="0"/>
                </a:xfrm>
                <a:prstGeom prst="line">
                  <a:avLst/>
                </a:prstGeom>
                <a:noFill/>
                <a:ln w="381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62" name="AutoShape 22"/>
          <p:cNvSpPr>
            <a:spLocks noChangeArrowheads="1"/>
          </p:cNvSpPr>
          <p:nvPr/>
        </p:nvSpPr>
        <p:spPr bwMode="auto">
          <a:xfrm>
            <a:off x="4495800" y="2133600"/>
            <a:ext cx="914400" cy="304800"/>
          </a:xfrm>
          <a:custGeom>
            <a:avLst/>
            <a:gdLst>
              <a:gd name="G0" fmla="+- 16200 0 0"/>
              <a:gd name="G1" fmla="+- 3938 0 0"/>
              <a:gd name="G2" fmla="+- 21600 0 3938"/>
              <a:gd name="G3" fmla="+- 10800 0 3938"/>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3938"/>
                </a:lnTo>
                <a:lnTo>
                  <a:pt x="3375" y="3938"/>
                </a:lnTo>
                <a:lnTo>
                  <a:pt x="3375" y="17662"/>
                </a:lnTo>
                <a:lnTo>
                  <a:pt x="16200" y="17662"/>
                </a:lnTo>
                <a:lnTo>
                  <a:pt x="16200" y="21600"/>
                </a:lnTo>
                <a:lnTo>
                  <a:pt x="21600" y="10800"/>
                </a:lnTo>
                <a:close/>
              </a:path>
              <a:path w="21600" h="21600">
                <a:moveTo>
                  <a:pt x="1350" y="3938"/>
                </a:moveTo>
                <a:lnTo>
                  <a:pt x="1350" y="17662"/>
                </a:lnTo>
                <a:lnTo>
                  <a:pt x="2700" y="17662"/>
                </a:lnTo>
                <a:lnTo>
                  <a:pt x="2700" y="3938"/>
                </a:lnTo>
                <a:close/>
              </a:path>
              <a:path w="21600" h="21600">
                <a:moveTo>
                  <a:pt x="0" y="3938"/>
                </a:moveTo>
                <a:lnTo>
                  <a:pt x="0" y="17662"/>
                </a:lnTo>
                <a:lnTo>
                  <a:pt x="675" y="17662"/>
                </a:lnTo>
                <a:lnTo>
                  <a:pt x="675" y="3938"/>
                </a:lnTo>
                <a:close/>
              </a:path>
            </a:pathLst>
          </a:custGeom>
          <a:gradFill rotWithShape="1">
            <a:gsLst>
              <a:gs pos="0">
                <a:srgbClr val="005CBF"/>
              </a:gs>
              <a:gs pos="25000">
                <a:srgbClr val="0087E6"/>
              </a:gs>
              <a:gs pos="75000">
                <a:srgbClr val="21D6E0"/>
              </a:gs>
              <a:gs pos="100000">
                <a:srgbClr val="03D4A8"/>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3" name="AutoShape 23"/>
          <p:cNvSpPr>
            <a:spLocks noChangeArrowheads="1"/>
          </p:cNvSpPr>
          <p:nvPr/>
        </p:nvSpPr>
        <p:spPr bwMode="auto">
          <a:xfrm>
            <a:off x="4038600" y="3048000"/>
            <a:ext cx="4343400" cy="685800"/>
          </a:xfrm>
          <a:prstGeom prst="wedgeRoundRectCallout">
            <a:avLst>
              <a:gd name="adj1" fmla="val 4384"/>
              <a:gd name="adj2" fmla="val -128704"/>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无需测量物体的质量</a:t>
            </a:r>
          </a:p>
        </p:txBody>
      </p:sp>
      <p:sp>
        <p:nvSpPr>
          <p:cNvPr id="10264" name="Text Box 24"/>
          <p:cNvSpPr txBox="1">
            <a:spLocks noChangeArrowheads="1"/>
          </p:cNvSpPr>
          <p:nvPr/>
        </p:nvSpPr>
        <p:spPr bwMode="auto">
          <a:xfrm>
            <a:off x="1295400" y="4267200"/>
            <a:ext cx="6858000" cy="1066800"/>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00"/>
                </a:solidFill>
                <a:ea typeface="楷体_GB2312" pitchFamily="49" charset="-122"/>
              </a:rPr>
              <a:t>如果实验要求计算势能和动能的具体数据，那就必须要知道物体的质量。</a:t>
            </a:r>
          </a:p>
        </p:txBody>
      </p:sp>
      <p:sp>
        <p:nvSpPr>
          <p:cNvPr id="10265" name="Rectangle 25"/>
          <p:cNvSpPr>
            <a:spLocks noRot="1" noChangeArrowheads="1"/>
          </p:cNvSpPr>
          <p:nvPr/>
        </p:nvSpPr>
        <p:spPr bwMode="auto">
          <a:xfrm>
            <a:off x="228600" y="30480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问题</a:t>
            </a:r>
            <a:r>
              <a:rPr lang="en-US" altLang="zh-CN" sz="3200">
                <a:solidFill>
                  <a:srgbClr val="FF0000"/>
                </a:solidFill>
                <a:ea typeface="黑体" pitchFamily="2"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10243"/>
                                        </p:tgtEl>
                                        <p:attrNameLst>
                                          <p:attrName>style.visibility</p:attrName>
                                        </p:attrNameLst>
                                      </p:cBhvr>
                                      <p:to>
                                        <p:strVal val="visible"/>
                                      </p:to>
                                    </p:set>
                                    <p:animEffect transition="in" filter="fade">
                                      <p:cBhvr>
                                        <p:cTn id="7" dur="1000"/>
                                        <p:tgtEl>
                                          <p:spTgt spid="10243"/>
                                        </p:tgtEl>
                                      </p:cBhvr>
                                    </p:animEffect>
                                    <p:anim calcmode="lin" valueType="num">
                                      <p:cBhvr>
                                        <p:cTn id="8" dur="1000" fill="hold"/>
                                        <p:tgtEl>
                                          <p:spTgt spid="10243"/>
                                        </p:tgtEl>
                                        <p:attrNameLst>
                                          <p:attrName>ppt_w</p:attrName>
                                        </p:attrNameLst>
                                      </p:cBhvr>
                                      <p:tavLst>
                                        <p:tav tm="0" fmla="#ppt_w*sin(2.5*pi*$)">
                                          <p:val>
                                            <p:fltVal val="0"/>
                                          </p:val>
                                        </p:tav>
                                        <p:tav tm="100000">
                                          <p:val>
                                            <p:fltVal val="1"/>
                                          </p:val>
                                        </p:tav>
                                      </p:tavLst>
                                    </p:anim>
                                    <p:anim calcmode="lin" valueType="num">
                                      <p:cBhvr>
                                        <p:cTn id="9" dur="1000" fill="hold"/>
                                        <p:tgtEl>
                                          <p:spTgt spid="10243"/>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10244"/>
                                        </p:tgtEl>
                                        <p:attrNameLst>
                                          <p:attrName>style.visibility</p:attrName>
                                        </p:attrNameLst>
                                      </p:cBhvr>
                                      <p:to>
                                        <p:strVal val="visible"/>
                                      </p:to>
                                    </p:set>
                                    <p:animEffect transition="in" filter="fade">
                                      <p:cBhvr>
                                        <p:cTn id="14" dur="2000"/>
                                        <p:tgtEl>
                                          <p:spTgt spid="1024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10262"/>
                                        </p:tgtEl>
                                        <p:attrNameLst>
                                          <p:attrName>style.visibility</p:attrName>
                                        </p:attrNameLst>
                                      </p:cBhvr>
                                      <p:to>
                                        <p:strVal val="visible"/>
                                      </p:to>
                                    </p:set>
                                    <p:animEffect transition="in" filter="slide(fromLeft)">
                                      <p:cBhvr>
                                        <p:cTn id="19" dur="500"/>
                                        <p:tgtEl>
                                          <p:spTgt spid="10262"/>
                                        </p:tgtEl>
                                      </p:cBhvr>
                                    </p:animEffect>
                                  </p:childTnLst>
                                </p:cTn>
                              </p:par>
                            </p:childTnLst>
                          </p:cTn>
                        </p:par>
                        <p:par>
                          <p:cTn id="20" fill="hold" nodeType="afterGroup">
                            <p:stCondLst>
                              <p:cond delay="500"/>
                            </p:stCondLst>
                            <p:childTnLst>
                              <p:par>
                                <p:cTn id="21" presetID="10" presetClass="entr" presetSubtype="0" fill="hold" nodeType="afterEffect">
                                  <p:stCondLst>
                                    <p:cond delay="0"/>
                                  </p:stCondLst>
                                  <p:childTnLst>
                                    <p:set>
                                      <p:cBhvr>
                                        <p:cTn id="22" dur="1" fill="hold">
                                          <p:stCondLst>
                                            <p:cond delay="0"/>
                                          </p:stCondLst>
                                        </p:cTn>
                                        <p:tgtEl>
                                          <p:spTgt spid="10253"/>
                                        </p:tgtEl>
                                        <p:attrNameLst>
                                          <p:attrName>style.visibility</p:attrName>
                                        </p:attrNameLst>
                                      </p:cBhvr>
                                      <p:to>
                                        <p:strVal val="visible"/>
                                      </p:to>
                                    </p:set>
                                    <p:animEffect transition="in" filter="fade">
                                      <p:cBhvr>
                                        <p:cTn id="23" dur="2000"/>
                                        <p:tgtEl>
                                          <p:spTgt spid="10253"/>
                                        </p:tgtEl>
                                      </p:cBhvr>
                                    </p:animEffect>
                                  </p:childTnLst>
                                </p:cTn>
                              </p:par>
                            </p:childTnLst>
                          </p:cTn>
                        </p:par>
                        <p:par>
                          <p:cTn id="24" fill="hold" nodeType="afterGroup">
                            <p:stCondLst>
                              <p:cond delay="2500"/>
                            </p:stCondLst>
                            <p:childTnLst>
                              <p:par>
                                <p:cTn id="25" presetID="1" presetClass="entr" presetSubtype="0" fill="hold" grpId="0" nodeType="afterEffect">
                                  <p:stCondLst>
                                    <p:cond delay="0"/>
                                  </p:stCondLst>
                                  <p:childTnLst>
                                    <p:set>
                                      <p:cBhvr>
                                        <p:cTn id="26" dur="1" fill="hold">
                                          <p:stCondLst>
                                            <p:cond delay="0"/>
                                          </p:stCondLst>
                                        </p:cTn>
                                        <p:tgtEl>
                                          <p:spTgt spid="102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p:bldP spid="10262" grpId="0" animBg="1"/>
      <p:bldP spid="10263" grpId="0" animBg="1"/>
      <p:bldP spid="10264" grpId="0" animBg="1"/>
      <p:bldP spid="1026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914400" y="2514600"/>
            <a:ext cx="8077200" cy="1373188"/>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楷体_GB2312" pitchFamily="49" charset="-122"/>
                <a:ea typeface="楷体_GB2312" pitchFamily="49" charset="-122"/>
              </a:rPr>
              <a:t>纸带上的第一个点为计时起点</a:t>
            </a:r>
            <a:r>
              <a:rPr lang="en-US" altLang="zh-CN" sz="2800" b="1" i="1">
                <a:latin typeface="楷体_GB2312" pitchFamily="49" charset="-122"/>
                <a:ea typeface="楷体_GB2312" pitchFamily="49" charset="-122"/>
              </a:rPr>
              <a:t>0 </a:t>
            </a:r>
            <a:r>
              <a:rPr lang="zh-CN" altLang="en-US" sz="2800" b="1">
                <a:latin typeface="楷体_GB2312" pitchFamily="49" charset="-122"/>
                <a:ea typeface="楷体_GB2312" pitchFamily="49" charset="-122"/>
              </a:rPr>
              <a:t>（</a:t>
            </a:r>
            <a:r>
              <a:rPr lang="zh-CN" altLang="en-US" sz="2800" b="1">
                <a:solidFill>
                  <a:srgbClr val="3333FF"/>
                </a:solidFill>
                <a:latin typeface="楷体_GB2312" pitchFamily="49" charset="-122"/>
                <a:ea typeface="楷体_GB2312" pitchFamily="49" charset="-122"/>
              </a:rPr>
              <a:t>起始点的速度应该为零，即打点计时器在纸带上打下第一个点时纸带刚开始下落</a:t>
            </a:r>
            <a:r>
              <a:rPr lang="zh-CN" altLang="en-US" sz="2800" b="1">
                <a:latin typeface="楷体_GB2312" pitchFamily="49" charset="-122"/>
                <a:ea typeface="楷体_GB2312" pitchFamily="49" charset="-122"/>
              </a:rPr>
              <a:t>）。</a:t>
            </a:r>
          </a:p>
        </p:txBody>
      </p:sp>
      <p:grpSp>
        <p:nvGrpSpPr>
          <p:cNvPr id="11268" name="Group 4"/>
          <p:cNvGrpSpPr>
            <a:grpSpLocks/>
          </p:cNvGrpSpPr>
          <p:nvPr/>
        </p:nvGrpSpPr>
        <p:grpSpPr bwMode="auto">
          <a:xfrm>
            <a:off x="3886200" y="381000"/>
            <a:ext cx="2057400" cy="952500"/>
            <a:chOff x="3408" y="1440"/>
            <a:chExt cx="1296" cy="600"/>
          </a:xfrm>
        </p:grpSpPr>
        <p:sp>
          <p:nvSpPr>
            <p:cNvPr id="11269" name="Rectangle 5"/>
            <p:cNvSpPr>
              <a:spLocks noChangeArrowheads="1"/>
            </p:cNvSpPr>
            <p:nvPr/>
          </p:nvSpPr>
          <p:spPr bwMode="auto">
            <a:xfrm>
              <a:off x="3408" y="1488"/>
              <a:ext cx="1296" cy="480"/>
            </a:xfrm>
            <a:prstGeom prst="rect">
              <a:avLst/>
            </a:prstGeom>
            <a:solidFill>
              <a:srgbClr val="FFFFFF">
                <a:alpha val="80000"/>
              </a:srgbClr>
            </a:solidFill>
            <a:ln w="38100" algn="ctr">
              <a:solidFill>
                <a:srgbClr val="3333FF"/>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70" name="Group 6"/>
            <p:cNvGrpSpPr>
              <a:grpSpLocks/>
            </p:cNvGrpSpPr>
            <p:nvPr/>
          </p:nvGrpSpPr>
          <p:grpSpPr bwMode="auto">
            <a:xfrm>
              <a:off x="3468" y="1440"/>
              <a:ext cx="1236" cy="600"/>
              <a:chOff x="3468" y="1440"/>
              <a:chExt cx="1236" cy="600"/>
            </a:xfrm>
          </p:grpSpPr>
          <p:sp>
            <p:nvSpPr>
              <p:cNvPr id="11271" name="Rectangle 7"/>
              <p:cNvSpPr>
                <a:spLocks noChangeArrowheads="1"/>
              </p:cNvSpPr>
              <p:nvPr/>
            </p:nvSpPr>
            <p:spPr bwMode="auto">
              <a:xfrm>
                <a:off x="3468" y="1513"/>
                <a:ext cx="638" cy="404"/>
              </a:xfrm>
              <a:prstGeom prst="rect">
                <a:avLst/>
              </a:prstGeom>
              <a:noFill/>
              <a:ln>
                <a:noFill/>
              </a:ln>
              <a:effectLst/>
              <a:extLst>
                <a:ext uri="{909E8E84-426E-40DD-AFC4-6F175D3DCCD1}">
                  <a14:hiddenFill xmlns:a14="http://schemas.microsoft.com/office/drawing/2010/main">
                    <a:solidFill>
                      <a:srgbClr val="FFFFFF">
                        <a:alpha val="80000"/>
                      </a:srgbClr>
                    </a:solidFill>
                  </a14:hiddenFill>
                </a:ext>
                <a:ext uri="{91240B29-F687-4F45-9708-019B960494DF}">
                  <a14:hiddenLine xmlns:a14="http://schemas.microsoft.com/office/drawing/2010/main" w="38100" algn="ctr">
                    <a:solidFill>
                      <a:srgbClr val="3333FF"/>
                    </a:solidFill>
                    <a:prstDash val="lg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3333FF"/>
                    </a:solidFill>
                    <a:latin typeface="Times New Roman" pitchFamily="18" charset="0"/>
                    <a:ea typeface="楷体_GB2312" pitchFamily="49" charset="-122"/>
                  </a:rPr>
                  <a:t>g</a:t>
                </a:r>
                <a:r>
                  <a:rPr lang="en-US" altLang="zh-CN" sz="3600" b="1" i="1">
                    <a:solidFill>
                      <a:srgbClr val="FF0000"/>
                    </a:solidFill>
                    <a:latin typeface="Times New Roman" pitchFamily="18" charset="0"/>
                    <a:ea typeface="楷体_GB2312" pitchFamily="49" charset="-122"/>
                  </a:rPr>
                  <a:t>h</a:t>
                </a:r>
                <a:r>
                  <a:rPr lang="en-US" altLang="zh-CN" sz="3200" b="1" i="1">
                    <a:solidFill>
                      <a:srgbClr val="3333FF"/>
                    </a:solidFill>
                    <a:latin typeface="Times New Roman" pitchFamily="18" charset="0"/>
                    <a:ea typeface="楷体_GB2312" pitchFamily="49" charset="-122"/>
                  </a:rPr>
                  <a:t> </a:t>
                </a:r>
                <a:r>
                  <a:rPr lang="en-US" altLang="zh-CN" sz="3200" b="1">
                    <a:solidFill>
                      <a:srgbClr val="3333FF"/>
                    </a:solidFill>
                    <a:latin typeface="Times New Roman" pitchFamily="18" charset="0"/>
                    <a:ea typeface="楷体_GB2312" pitchFamily="49" charset="-122"/>
                  </a:rPr>
                  <a:t>=</a:t>
                </a:r>
                <a:endParaRPr lang="en-US" altLang="zh-CN" sz="3200" b="1">
                  <a:solidFill>
                    <a:srgbClr val="3333FF"/>
                  </a:solidFill>
                  <a:latin typeface="楷体_GB2312" pitchFamily="49" charset="-122"/>
                  <a:ea typeface="楷体_GB2312" pitchFamily="49" charset="-122"/>
                </a:endParaRPr>
              </a:p>
            </p:txBody>
          </p:sp>
          <p:grpSp>
            <p:nvGrpSpPr>
              <p:cNvPr id="11272" name="Group 8"/>
              <p:cNvGrpSpPr>
                <a:grpSpLocks/>
              </p:cNvGrpSpPr>
              <p:nvPr/>
            </p:nvGrpSpPr>
            <p:grpSpPr bwMode="auto">
              <a:xfrm>
                <a:off x="4058" y="1440"/>
                <a:ext cx="646" cy="600"/>
                <a:chOff x="4058" y="1440"/>
                <a:chExt cx="646" cy="600"/>
              </a:xfrm>
            </p:grpSpPr>
            <p:sp>
              <p:nvSpPr>
                <p:cNvPr id="11273" name="Rectangle 9"/>
                <p:cNvSpPr>
                  <a:spLocks noChangeArrowheads="1"/>
                </p:cNvSpPr>
                <p:nvPr/>
              </p:nvSpPr>
              <p:spPr bwMode="auto">
                <a:xfrm>
                  <a:off x="4272" y="1512"/>
                  <a:ext cx="43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FF0000"/>
                      </a:solidFill>
                      <a:latin typeface="Times New Roman" pitchFamily="18" charset="0"/>
                      <a:ea typeface="楷体_GB2312" pitchFamily="49" charset="-122"/>
                    </a:rPr>
                    <a:t>v</a:t>
                  </a:r>
                  <a:r>
                    <a:rPr lang="en-US" altLang="zh-CN" sz="2800" b="1" i="1" baseline="30000">
                      <a:solidFill>
                        <a:srgbClr val="3333FF"/>
                      </a:solidFill>
                      <a:latin typeface="Times New Roman" pitchFamily="18" charset="0"/>
                      <a:ea typeface="楷体_GB2312" pitchFamily="49" charset="-122"/>
                    </a:rPr>
                    <a:t> </a:t>
                  </a:r>
                  <a:r>
                    <a:rPr lang="en-US" altLang="zh-CN" sz="3200" b="1" i="1" baseline="36000">
                      <a:solidFill>
                        <a:srgbClr val="3333FF"/>
                      </a:solidFill>
                      <a:latin typeface="Times New Roman" pitchFamily="18" charset="0"/>
                      <a:ea typeface="楷体_GB2312" pitchFamily="49" charset="-122"/>
                    </a:rPr>
                    <a:t>2</a:t>
                  </a:r>
                </a:p>
              </p:txBody>
            </p:sp>
            <p:sp>
              <p:nvSpPr>
                <p:cNvPr id="11274" name="Text Box 10"/>
                <p:cNvSpPr txBox="1">
                  <a:spLocks noChangeArrowheads="1"/>
                </p:cNvSpPr>
                <p:nvPr/>
              </p:nvSpPr>
              <p:spPr bwMode="auto">
                <a:xfrm>
                  <a:off x="4094" y="1440"/>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3333FF"/>
                      </a:solidFill>
                      <a:latin typeface="Monotype Corsiva" pitchFamily="66" charset="0"/>
                    </a:rPr>
                    <a:t>1</a:t>
                  </a:r>
                </a:p>
              </p:txBody>
            </p:sp>
            <p:sp>
              <p:nvSpPr>
                <p:cNvPr id="11275" name="Text Box 11"/>
                <p:cNvSpPr txBox="1">
                  <a:spLocks noChangeArrowheads="1"/>
                </p:cNvSpPr>
                <p:nvPr/>
              </p:nvSpPr>
              <p:spPr bwMode="auto">
                <a:xfrm>
                  <a:off x="4058" y="1675"/>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3333FF"/>
                      </a:solidFill>
                      <a:latin typeface="Monotype Corsiva" pitchFamily="66" charset="0"/>
                    </a:rPr>
                    <a:t>2</a:t>
                  </a:r>
                </a:p>
              </p:txBody>
            </p:sp>
            <p:sp>
              <p:nvSpPr>
                <p:cNvPr id="11276" name="Line 12"/>
                <p:cNvSpPr>
                  <a:spLocks noChangeShapeType="1"/>
                </p:cNvSpPr>
                <p:nvPr/>
              </p:nvSpPr>
              <p:spPr bwMode="auto">
                <a:xfrm>
                  <a:off x="4104" y="1738"/>
                  <a:ext cx="202" cy="0"/>
                </a:xfrm>
                <a:prstGeom prst="line">
                  <a:avLst/>
                </a:prstGeom>
                <a:noFill/>
                <a:ln w="381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11277" name="Group 13"/>
          <p:cNvGrpSpPr>
            <a:grpSpLocks/>
          </p:cNvGrpSpPr>
          <p:nvPr/>
        </p:nvGrpSpPr>
        <p:grpSpPr bwMode="auto">
          <a:xfrm>
            <a:off x="1371600" y="5102225"/>
            <a:ext cx="7391400" cy="841375"/>
            <a:chOff x="864" y="3262"/>
            <a:chExt cx="4656" cy="530"/>
          </a:xfrm>
        </p:grpSpPr>
        <p:sp>
          <p:nvSpPr>
            <p:cNvPr id="11278" name="Rectangle 14"/>
            <p:cNvSpPr>
              <a:spLocks noChangeArrowheads="1"/>
            </p:cNvSpPr>
            <p:nvPr/>
          </p:nvSpPr>
          <p:spPr bwMode="auto">
            <a:xfrm>
              <a:off x="864" y="3310"/>
              <a:ext cx="4656" cy="432"/>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79" name="Group 15"/>
            <p:cNvGrpSpPr>
              <a:grpSpLocks/>
            </p:cNvGrpSpPr>
            <p:nvPr/>
          </p:nvGrpSpPr>
          <p:grpSpPr bwMode="auto">
            <a:xfrm>
              <a:off x="1312" y="3262"/>
              <a:ext cx="308" cy="530"/>
              <a:chOff x="1176" y="2496"/>
              <a:chExt cx="308" cy="530"/>
            </a:xfrm>
          </p:grpSpPr>
          <p:sp>
            <p:nvSpPr>
              <p:cNvPr id="11280" name="Text Box 16"/>
              <p:cNvSpPr txBox="1">
                <a:spLocks noChangeArrowheads="1"/>
              </p:cNvSpPr>
              <p:nvPr/>
            </p:nvSpPr>
            <p:spPr bwMode="auto">
              <a:xfrm>
                <a:off x="1212" y="2496"/>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i="1">
                    <a:latin typeface="Times New Roman" pitchFamily="18" charset="0"/>
                  </a:rPr>
                  <a:t>1</a:t>
                </a:r>
              </a:p>
            </p:txBody>
          </p:sp>
          <p:sp>
            <p:nvSpPr>
              <p:cNvPr id="11281" name="Text Box 17"/>
              <p:cNvSpPr txBox="1">
                <a:spLocks noChangeArrowheads="1"/>
              </p:cNvSpPr>
              <p:nvPr/>
            </p:nvSpPr>
            <p:spPr bwMode="auto">
              <a:xfrm>
                <a:off x="1176" y="2699"/>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i="1">
                    <a:latin typeface="Times New Roman" pitchFamily="18" charset="0"/>
                  </a:rPr>
                  <a:t>2</a:t>
                </a:r>
              </a:p>
            </p:txBody>
          </p:sp>
          <p:sp>
            <p:nvSpPr>
              <p:cNvPr id="11282" name="Line 18"/>
              <p:cNvSpPr>
                <a:spLocks noChangeShapeType="1"/>
              </p:cNvSpPr>
              <p:nvPr/>
            </p:nvSpPr>
            <p:spPr bwMode="auto">
              <a:xfrm>
                <a:off x="1204" y="276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83" name="Rectangle 19"/>
            <p:cNvSpPr>
              <a:spLocks noChangeArrowheads="1"/>
            </p:cNvSpPr>
            <p:nvPr/>
          </p:nvSpPr>
          <p:spPr bwMode="auto">
            <a:xfrm>
              <a:off x="960" y="3328"/>
              <a:ext cx="45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latin typeface="Times New Roman" pitchFamily="18" charset="0"/>
                  <a:ea typeface="楷体_GB2312" pitchFamily="49" charset="-122"/>
                </a:rPr>
                <a:t>x</a:t>
              </a:r>
              <a:r>
                <a:rPr lang="en-US" altLang="zh-CN" sz="2800" b="1">
                  <a:latin typeface="Times New Roman" pitchFamily="18" charset="0"/>
                  <a:ea typeface="楷体_GB2312" pitchFamily="49" charset="-122"/>
                </a:rPr>
                <a:t> </a:t>
              </a:r>
              <a:r>
                <a:rPr lang="en-US" altLang="zh-CN" sz="2800" b="1">
                  <a:latin typeface="楷体_GB2312" pitchFamily="49" charset="-122"/>
                  <a:ea typeface="楷体_GB2312" pitchFamily="49" charset="-122"/>
                </a:rPr>
                <a:t>=</a:t>
              </a:r>
              <a:r>
                <a:rPr lang="en-US" altLang="zh-CN" sz="2800" b="1" i="1">
                  <a:latin typeface="Times New Roman" pitchFamily="18" charset="0"/>
                  <a:ea typeface="楷体_GB2312" pitchFamily="49" charset="-122"/>
                </a:rPr>
                <a:t>    </a:t>
              </a:r>
              <a:r>
                <a:rPr lang="en-US" altLang="zh-CN" sz="3200" b="1" i="1">
                  <a:latin typeface="Times New Roman" pitchFamily="18" charset="0"/>
                  <a:ea typeface="楷体_GB2312" pitchFamily="49" charset="-122"/>
                </a:rPr>
                <a:t>gt</a:t>
              </a:r>
              <a:r>
                <a:rPr lang="en-US" altLang="zh-CN" sz="2800" b="1" i="1" baseline="40000">
                  <a:latin typeface="Times New Roman" pitchFamily="18" charset="0"/>
                  <a:ea typeface="楷体_GB2312" pitchFamily="49" charset="-122"/>
                </a:rPr>
                <a:t>2</a:t>
              </a:r>
              <a:r>
                <a:rPr lang="en-US" altLang="zh-CN" sz="2800" b="1">
                  <a:latin typeface="Times New Roman" pitchFamily="18" charset="0"/>
                  <a:ea typeface="楷体_GB2312" pitchFamily="49" charset="-122"/>
                </a:rPr>
                <a:t> </a:t>
              </a:r>
              <a:r>
                <a:rPr lang="en-US" altLang="zh-CN" sz="2800" b="1">
                  <a:latin typeface="楷体_GB2312" pitchFamily="49" charset="-122"/>
                  <a:ea typeface="楷体_GB2312" pitchFamily="49" charset="-122"/>
                </a:rPr>
                <a:t>=</a:t>
              </a:r>
              <a:r>
                <a:rPr lang="en-US" altLang="zh-CN" sz="2800" b="1" i="1">
                  <a:latin typeface="Times New Roman" pitchFamily="18" charset="0"/>
                  <a:ea typeface="楷体_GB2312" pitchFamily="49" charset="-122"/>
                </a:rPr>
                <a:t>   </a:t>
              </a:r>
              <a:r>
                <a:rPr lang="en-US" altLang="zh-CN" sz="2800" b="1">
                  <a:latin typeface="Times New Roman" pitchFamily="18" charset="0"/>
                  <a:ea typeface="楷体_GB2312" pitchFamily="49" charset="-122"/>
                </a:rPr>
                <a:t>×</a:t>
              </a:r>
              <a:r>
                <a:rPr lang="en-US" altLang="zh-CN" sz="2800" b="1" i="1">
                  <a:latin typeface="Times New Roman" pitchFamily="18" charset="0"/>
                  <a:ea typeface="楷体_GB2312" pitchFamily="49" charset="-122"/>
                </a:rPr>
                <a:t>9.8</a:t>
              </a:r>
              <a:r>
                <a:rPr lang="en-US" altLang="zh-CN" sz="2800" b="1">
                  <a:latin typeface="Times New Roman" pitchFamily="18" charset="0"/>
                  <a:ea typeface="楷体_GB2312" pitchFamily="49" charset="-122"/>
                </a:rPr>
                <a:t>×</a:t>
              </a:r>
              <a:r>
                <a:rPr lang="en-US" altLang="zh-CN" sz="2800" b="1" i="1">
                  <a:latin typeface="Times New Roman" pitchFamily="18" charset="0"/>
                  <a:ea typeface="楷体_GB2312" pitchFamily="49" charset="-122"/>
                </a:rPr>
                <a:t>0.02</a:t>
              </a:r>
              <a:r>
                <a:rPr lang="en-US" altLang="zh-CN" sz="2800" b="1" i="1" baseline="40000">
                  <a:latin typeface="Times New Roman" pitchFamily="18" charset="0"/>
                  <a:ea typeface="楷体_GB2312" pitchFamily="49" charset="-122"/>
                </a:rPr>
                <a:t>2</a:t>
              </a:r>
              <a:r>
                <a:rPr lang="en-US" altLang="zh-CN" sz="2800" b="1" i="1">
                  <a:latin typeface="Times New Roman" pitchFamily="18" charset="0"/>
                  <a:ea typeface="楷体_GB2312" pitchFamily="49" charset="-122"/>
                </a:rPr>
                <a:t>m</a:t>
              </a:r>
              <a:r>
                <a:rPr lang="en-US" altLang="zh-CN" sz="2800" b="1">
                  <a:latin typeface="Times New Roman" pitchFamily="18" charset="0"/>
                  <a:ea typeface="楷体_GB2312" pitchFamily="49" charset="-122"/>
                </a:rPr>
                <a:t> </a:t>
              </a:r>
              <a:r>
                <a:rPr lang="en-US" altLang="zh-CN" sz="2800" b="1">
                  <a:latin typeface="楷体_GB2312" pitchFamily="49" charset="-122"/>
                  <a:ea typeface="楷体_GB2312" pitchFamily="49" charset="-122"/>
                </a:rPr>
                <a:t>≈</a:t>
              </a:r>
              <a:r>
                <a:rPr lang="en-US" altLang="zh-CN" sz="2800" b="1" i="1">
                  <a:latin typeface="Times New Roman" pitchFamily="18" charset="0"/>
                  <a:ea typeface="楷体_GB2312" pitchFamily="49" charset="-122"/>
                </a:rPr>
                <a:t>2</a:t>
              </a:r>
              <a:r>
                <a:rPr lang="en-US" altLang="zh-CN" sz="2800" b="1">
                  <a:latin typeface="Times New Roman" pitchFamily="18" charset="0"/>
                  <a:ea typeface="楷体_GB2312" pitchFamily="49" charset="-122"/>
                </a:rPr>
                <a:t>×</a:t>
              </a:r>
              <a:r>
                <a:rPr lang="en-US" altLang="zh-CN" sz="2800" b="1" i="1">
                  <a:latin typeface="Times New Roman" pitchFamily="18" charset="0"/>
                </a:rPr>
                <a:t>10</a:t>
              </a:r>
              <a:r>
                <a:rPr lang="en-US" altLang="zh-CN" sz="2800" b="1" i="1" baseline="40000">
                  <a:latin typeface="Times New Roman" pitchFamily="18" charset="0"/>
                </a:rPr>
                <a:t>-3</a:t>
              </a:r>
              <a:r>
                <a:rPr lang="en-US" altLang="zh-CN" sz="2800" b="1" i="1">
                  <a:latin typeface="Times New Roman" pitchFamily="18" charset="0"/>
                </a:rPr>
                <a:t>m </a:t>
              </a:r>
              <a:r>
                <a:rPr lang="en-US" altLang="zh-CN" sz="2800" b="1">
                  <a:latin typeface="楷体_GB2312" pitchFamily="49" charset="-122"/>
                  <a:ea typeface="楷体_GB2312" pitchFamily="49" charset="-122"/>
                </a:rPr>
                <a:t>=</a:t>
              </a:r>
              <a:r>
                <a:rPr lang="en-US" altLang="zh-CN" sz="2800" b="1" i="1" baseline="40000">
                  <a:latin typeface="Times New Roman" pitchFamily="18" charset="0"/>
                </a:rPr>
                <a:t> </a:t>
              </a:r>
              <a:r>
                <a:rPr lang="en-US" altLang="zh-CN" sz="2800" b="1" i="1">
                  <a:latin typeface="Times New Roman" pitchFamily="18" charset="0"/>
                </a:rPr>
                <a:t>2</a:t>
              </a:r>
              <a:r>
                <a:rPr lang="en-US" altLang="zh-CN" i="1"/>
                <a:t> </a:t>
              </a:r>
              <a:r>
                <a:rPr lang="en-US" altLang="zh-CN" sz="2800" b="1" i="1">
                  <a:latin typeface="Times New Roman" pitchFamily="18" charset="0"/>
                  <a:ea typeface="楷体_GB2312" pitchFamily="49" charset="-122"/>
                </a:rPr>
                <a:t>mm</a:t>
              </a:r>
            </a:p>
          </p:txBody>
        </p:sp>
        <p:grpSp>
          <p:nvGrpSpPr>
            <p:cNvPr id="11284" name="Group 20"/>
            <p:cNvGrpSpPr>
              <a:grpSpLocks/>
            </p:cNvGrpSpPr>
            <p:nvPr/>
          </p:nvGrpSpPr>
          <p:grpSpPr bwMode="auto">
            <a:xfrm>
              <a:off x="1972" y="3262"/>
              <a:ext cx="308" cy="530"/>
              <a:chOff x="1176" y="2496"/>
              <a:chExt cx="308" cy="530"/>
            </a:xfrm>
          </p:grpSpPr>
          <p:sp>
            <p:nvSpPr>
              <p:cNvPr id="11285" name="Text Box 21"/>
              <p:cNvSpPr txBox="1">
                <a:spLocks noChangeArrowheads="1"/>
              </p:cNvSpPr>
              <p:nvPr/>
            </p:nvSpPr>
            <p:spPr bwMode="auto">
              <a:xfrm>
                <a:off x="1212" y="2496"/>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i="1">
                    <a:latin typeface="Times New Roman" pitchFamily="18" charset="0"/>
                  </a:rPr>
                  <a:t>1</a:t>
                </a:r>
              </a:p>
            </p:txBody>
          </p:sp>
          <p:sp>
            <p:nvSpPr>
              <p:cNvPr id="11286" name="Text Box 22"/>
              <p:cNvSpPr txBox="1">
                <a:spLocks noChangeArrowheads="1"/>
              </p:cNvSpPr>
              <p:nvPr/>
            </p:nvSpPr>
            <p:spPr bwMode="auto">
              <a:xfrm>
                <a:off x="1176" y="2699"/>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i="1">
                    <a:latin typeface="Times New Roman" pitchFamily="18" charset="0"/>
                  </a:rPr>
                  <a:t>2</a:t>
                </a:r>
              </a:p>
            </p:txBody>
          </p:sp>
          <p:sp>
            <p:nvSpPr>
              <p:cNvPr id="11287" name="Line 23"/>
              <p:cNvSpPr>
                <a:spLocks noChangeShapeType="1"/>
              </p:cNvSpPr>
              <p:nvPr/>
            </p:nvSpPr>
            <p:spPr bwMode="auto">
              <a:xfrm>
                <a:off x="1204" y="276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288" name="Group 24"/>
          <p:cNvGrpSpPr>
            <a:grpSpLocks/>
          </p:cNvGrpSpPr>
          <p:nvPr/>
        </p:nvGrpSpPr>
        <p:grpSpPr bwMode="auto">
          <a:xfrm>
            <a:off x="774700" y="1295400"/>
            <a:ext cx="8382000" cy="1066800"/>
            <a:chOff x="488" y="864"/>
            <a:chExt cx="5280" cy="672"/>
          </a:xfrm>
        </p:grpSpPr>
        <p:sp>
          <p:nvSpPr>
            <p:cNvPr id="11289" name="Rectangle 25"/>
            <p:cNvSpPr>
              <a:spLocks noChangeArrowheads="1"/>
            </p:cNvSpPr>
            <p:nvPr/>
          </p:nvSpPr>
          <p:spPr bwMode="auto">
            <a:xfrm>
              <a:off x="488" y="864"/>
              <a:ext cx="5280" cy="672"/>
            </a:xfrm>
            <a:prstGeom prst="rect">
              <a:avLst/>
            </a:prstGeom>
            <a:solidFill>
              <a:srgbClr val="C0C0C0">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90" name="Group 26"/>
            <p:cNvGrpSpPr>
              <a:grpSpLocks/>
            </p:cNvGrpSpPr>
            <p:nvPr/>
          </p:nvGrpSpPr>
          <p:grpSpPr bwMode="auto">
            <a:xfrm>
              <a:off x="488" y="864"/>
              <a:ext cx="5275" cy="476"/>
              <a:chOff x="576" y="2112"/>
              <a:chExt cx="5328" cy="480"/>
            </a:xfrm>
          </p:grpSpPr>
          <p:sp>
            <p:nvSpPr>
              <p:cNvPr id="11291" name="AutoShape 27"/>
              <p:cNvSpPr>
                <a:spLocks noChangeArrowheads="1"/>
              </p:cNvSpPr>
              <p:nvPr/>
            </p:nvSpPr>
            <p:spPr bwMode="auto">
              <a:xfrm rot="16200000" flipV="1">
                <a:off x="3000" y="-312"/>
                <a:ext cx="480" cy="5328"/>
              </a:xfrm>
              <a:prstGeom prst="verticalScroll">
                <a:avLst>
                  <a:gd name="adj" fmla="val 12500"/>
                </a:avLst>
              </a:prstGeom>
              <a:solidFill>
                <a:srgbClr val="FFFFFF">
                  <a:alpha val="8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Oval 28"/>
              <p:cNvSpPr>
                <a:spLocks noChangeAspect="1" noChangeArrowheads="1"/>
              </p:cNvSpPr>
              <p:nvPr/>
            </p:nvSpPr>
            <p:spPr bwMode="auto">
              <a:xfrm>
                <a:off x="816" y="2340"/>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Oval 29"/>
              <p:cNvSpPr>
                <a:spLocks noChangeAspect="1" noChangeArrowheads="1"/>
              </p:cNvSpPr>
              <p:nvPr/>
            </p:nvSpPr>
            <p:spPr bwMode="auto">
              <a:xfrm>
                <a:off x="912"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Oval 30"/>
              <p:cNvSpPr>
                <a:spLocks noChangeAspect="1" noChangeArrowheads="1"/>
              </p:cNvSpPr>
              <p:nvPr/>
            </p:nvSpPr>
            <p:spPr bwMode="auto">
              <a:xfrm>
                <a:off x="1052"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5" name="Oval 31"/>
              <p:cNvSpPr>
                <a:spLocks noChangeAspect="1" noChangeArrowheads="1"/>
              </p:cNvSpPr>
              <p:nvPr/>
            </p:nvSpPr>
            <p:spPr bwMode="auto">
              <a:xfrm>
                <a:off x="1316"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Oval 32"/>
              <p:cNvSpPr>
                <a:spLocks noChangeAspect="1" noChangeArrowheads="1"/>
              </p:cNvSpPr>
              <p:nvPr/>
            </p:nvSpPr>
            <p:spPr bwMode="auto">
              <a:xfrm>
                <a:off x="1728"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Oval 33"/>
              <p:cNvSpPr>
                <a:spLocks noChangeAspect="1" noChangeArrowheads="1"/>
              </p:cNvSpPr>
              <p:nvPr/>
            </p:nvSpPr>
            <p:spPr bwMode="auto">
              <a:xfrm>
                <a:off x="2400"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Oval 34"/>
              <p:cNvSpPr>
                <a:spLocks noChangeAspect="1" noChangeArrowheads="1"/>
              </p:cNvSpPr>
              <p:nvPr/>
            </p:nvSpPr>
            <p:spPr bwMode="auto">
              <a:xfrm>
                <a:off x="3312"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9" name="Oval 35"/>
              <p:cNvSpPr>
                <a:spLocks noChangeAspect="1" noChangeArrowheads="1"/>
              </p:cNvSpPr>
              <p:nvPr/>
            </p:nvSpPr>
            <p:spPr bwMode="auto">
              <a:xfrm>
                <a:off x="4416" y="2340"/>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Oval 36"/>
              <p:cNvSpPr>
                <a:spLocks noChangeAspect="1" noChangeArrowheads="1"/>
              </p:cNvSpPr>
              <p:nvPr/>
            </p:nvSpPr>
            <p:spPr bwMode="auto">
              <a:xfrm>
                <a:off x="5772" y="2340"/>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301" name="Group 37"/>
          <p:cNvGrpSpPr>
            <a:grpSpLocks/>
          </p:cNvGrpSpPr>
          <p:nvPr/>
        </p:nvGrpSpPr>
        <p:grpSpPr bwMode="auto">
          <a:xfrm>
            <a:off x="1181100" y="1752600"/>
            <a:ext cx="3924300" cy="627063"/>
            <a:chOff x="744" y="864"/>
            <a:chExt cx="2472" cy="395"/>
          </a:xfrm>
        </p:grpSpPr>
        <p:sp>
          <p:nvSpPr>
            <p:cNvPr id="11302" name="Text Box 38"/>
            <p:cNvSpPr txBox="1">
              <a:spLocks noChangeArrowheads="1"/>
            </p:cNvSpPr>
            <p:nvPr/>
          </p:nvSpPr>
          <p:spPr bwMode="auto">
            <a:xfrm>
              <a:off x="1832" y="93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solidFill>
                    <a:srgbClr val="FF0000"/>
                  </a:solidFill>
                  <a:latin typeface="Times New Roman" pitchFamily="18" charset="0"/>
                </a:rPr>
                <a:t>h</a:t>
              </a:r>
            </a:p>
          </p:txBody>
        </p:sp>
        <p:sp>
          <p:nvSpPr>
            <p:cNvPr id="11303" name="Line 39"/>
            <p:cNvSpPr>
              <a:spLocks noChangeShapeType="1"/>
            </p:cNvSpPr>
            <p:nvPr/>
          </p:nvSpPr>
          <p:spPr bwMode="auto">
            <a:xfrm rot="10800000">
              <a:off x="744" y="1096"/>
              <a:ext cx="112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4" name="Line 40"/>
            <p:cNvSpPr>
              <a:spLocks noChangeShapeType="1"/>
            </p:cNvSpPr>
            <p:nvPr/>
          </p:nvSpPr>
          <p:spPr bwMode="auto">
            <a:xfrm rot="10800000">
              <a:off x="2111" y="1096"/>
              <a:ext cx="1105" cy="0"/>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5" name="Line 41"/>
            <p:cNvSpPr>
              <a:spLocks noChangeShapeType="1"/>
            </p:cNvSpPr>
            <p:nvPr/>
          </p:nvSpPr>
          <p:spPr bwMode="auto">
            <a:xfrm rot="10800000">
              <a:off x="744" y="864"/>
              <a:ext cx="0" cy="3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6" name="Line 42"/>
            <p:cNvSpPr>
              <a:spLocks noChangeShapeType="1"/>
            </p:cNvSpPr>
            <p:nvPr/>
          </p:nvSpPr>
          <p:spPr bwMode="auto">
            <a:xfrm rot="10800000">
              <a:off x="3216" y="864"/>
              <a:ext cx="0" cy="3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07" name="AutoShape 43"/>
          <p:cNvSpPr>
            <a:spLocks noChangeArrowheads="1"/>
          </p:cNvSpPr>
          <p:nvPr/>
        </p:nvSpPr>
        <p:spPr bwMode="auto">
          <a:xfrm>
            <a:off x="863600" y="685800"/>
            <a:ext cx="1371600" cy="533400"/>
          </a:xfrm>
          <a:prstGeom prst="wedgeRoundRectCallout">
            <a:avLst>
              <a:gd name="adj1" fmla="val -27546"/>
              <a:gd name="adj2" fmla="val 126787"/>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solidFill>
                  <a:srgbClr val="FF0000"/>
                </a:solidFill>
                <a:ea typeface="楷体_GB2312" pitchFamily="49" charset="-122"/>
              </a:rPr>
              <a:t>起始点</a:t>
            </a:r>
          </a:p>
        </p:txBody>
      </p:sp>
      <p:sp>
        <p:nvSpPr>
          <p:cNvPr id="11308" name="Rectangle 44"/>
          <p:cNvSpPr>
            <a:spLocks noChangeArrowheads="1"/>
          </p:cNvSpPr>
          <p:nvPr/>
        </p:nvSpPr>
        <p:spPr bwMode="auto">
          <a:xfrm>
            <a:off x="914400" y="4083050"/>
            <a:ext cx="8077200" cy="946150"/>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对于实际获得的纸带，如何判定纸带上的第一个点就是纸带刚开始下落时打下的呢？</a:t>
            </a:r>
          </a:p>
        </p:txBody>
      </p:sp>
      <p:sp>
        <p:nvSpPr>
          <p:cNvPr id="11309" name="Rectangle 45"/>
          <p:cNvSpPr>
            <a:spLocks noChangeArrowheads="1"/>
          </p:cNvSpPr>
          <p:nvPr/>
        </p:nvSpPr>
        <p:spPr bwMode="auto">
          <a:xfrm>
            <a:off x="762000" y="6049963"/>
            <a:ext cx="8382000" cy="579437"/>
          </a:xfrm>
          <a:prstGeom prst="rect">
            <a:avLst/>
          </a:prstGeom>
          <a:solidFill>
            <a:srgbClr val="FFFFCC">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200" b="1">
                <a:solidFill>
                  <a:srgbClr val="FF0000"/>
                </a:solidFill>
                <a:latin typeface="楷体_GB2312" pitchFamily="49" charset="-122"/>
                <a:ea typeface="楷体_GB2312" pitchFamily="49" charset="-122"/>
              </a:rPr>
              <a:t>纸带上的头两个点间的距离应接近</a:t>
            </a:r>
            <a:r>
              <a:rPr kumimoji="1" lang="en-US" altLang="zh-CN" sz="3200" b="1" i="1">
                <a:solidFill>
                  <a:srgbClr val="FF0000"/>
                </a:solidFill>
                <a:latin typeface="Times New Roman" pitchFamily="18" charset="0"/>
                <a:ea typeface="楷体_GB2312" pitchFamily="49" charset="-122"/>
              </a:rPr>
              <a:t>2mm</a:t>
            </a:r>
            <a:r>
              <a:rPr kumimoji="1" lang="zh-CN" altLang="en-US" sz="3200" b="1">
                <a:solidFill>
                  <a:srgbClr val="FF0000"/>
                </a:solidFill>
                <a:latin typeface="Times New Roman" pitchFamily="18" charset="0"/>
                <a:ea typeface="楷体_GB2312" pitchFamily="49" charset="-122"/>
              </a:rPr>
              <a:t>。</a:t>
            </a:r>
          </a:p>
        </p:txBody>
      </p:sp>
      <p:sp>
        <p:nvSpPr>
          <p:cNvPr id="11310" name="Rectangle 46"/>
          <p:cNvSpPr>
            <a:spLocks noRot="1" noChangeArrowheads="1"/>
          </p:cNvSpPr>
          <p:nvPr/>
        </p:nvSpPr>
        <p:spPr bwMode="auto">
          <a:xfrm>
            <a:off x="228600" y="30480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问题</a:t>
            </a:r>
            <a:r>
              <a:rPr lang="en-US" altLang="zh-CN" sz="3200">
                <a:solidFill>
                  <a:srgbClr val="FF0000"/>
                </a:solidFill>
                <a:ea typeface="黑体" pitchFamily="2"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20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88"/>
                                        </p:tgtEl>
                                        <p:attrNameLst>
                                          <p:attrName>style.visibility</p:attrName>
                                        </p:attrNameLst>
                                      </p:cBhvr>
                                      <p:to>
                                        <p:strVal val="visible"/>
                                      </p:to>
                                    </p:set>
                                    <p:animEffect transition="in" filter="wipe(left)">
                                      <p:cBhvr>
                                        <p:cTn id="12" dur="2000"/>
                                        <p:tgtEl>
                                          <p:spTgt spid="112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1307"/>
                                        </p:tgtEl>
                                        <p:attrNameLst>
                                          <p:attrName>style.visibility</p:attrName>
                                        </p:attrNameLst>
                                      </p:cBhvr>
                                      <p:to>
                                        <p:strVal val="visible"/>
                                      </p:to>
                                    </p:set>
                                    <p:anim calcmode="lin" valueType="num">
                                      <p:cBhvr>
                                        <p:cTn id="17" dur="500" fill="hold"/>
                                        <p:tgtEl>
                                          <p:spTgt spid="11307"/>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1307"/>
                                        </p:tgtEl>
                                        <p:attrNameLst>
                                          <p:attrName>ppt_y</p:attrName>
                                        </p:attrNameLst>
                                      </p:cBhvr>
                                      <p:tavLst>
                                        <p:tav tm="0">
                                          <p:val>
                                            <p:strVal val="#ppt_y"/>
                                          </p:val>
                                        </p:tav>
                                        <p:tav tm="100000">
                                          <p:val>
                                            <p:strVal val="#ppt_y"/>
                                          </p:val>
                                        </p:tav>
                                      </p:tavLst>
                                    </p:anim>
                                    <p:anim calcmode="lin" valueType="num">
                                      <p:cBhvr>
                                        <p:cTn id="19" dur="500" fill="hold"/>
                                        <p:tgtEl>
                                          <p:spTgt spid="11307"/>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130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1307"/>
                                        </p:tgtEl>
                                      </p:cBhvr>
                                    </p:animEffect>
                                  </p:childTnLst>
                                </p:cTn>
                              </p:par>
                            </p:childTnLst>
                          </p:cTn>
                        </p:par>
                        <p:par>
                          <p:cTn id="22" fill="hold" nodeType="afterGroup">
                            <p:stCondLst>
                              <p:cond delay="600"/>
                            </p:stCondLst>
                            <p:childTnLst>
                              <p:par>
                                <p:cTn id="23" presetID="12" presetClass="entr" presetSubtype="4" fill="hold" nodeType="afterEffect">
                                  <p:stCondLst>
                                    <p:cond delay="0"/>
                                  </p:stCondLst>
                                  <p:childTnLst>
                                    <p:set>
                                      <p:cBhvr>
                                        <p:cTn id="24" dur="1" fill="hold">
                                          <p:stCondLst>
                                            <p:cond delay="0"/>
                                          </p:stCondLst>
                                        </p:cTn>
                                        <p:tgtEl>
                                          <p:spTgt spid="11301"/>
                                        </p:tgtEl>
                                        <p:attrNameLst>
                                          <p:attrName>style.visibility</p:attrName>
                                        </p:attrNameLst>
                                      </p:cBhvr>
                                      <p:to>
                                        <p:strVal val="visible"/>
                                      </p:to>
                                    </p:set>
                                    <p:animEffect transition="in" filter="slide(fromBottom)">
                                      <p:cBhvr>
                                        <p:cTn id="25" dur="500"/>
                                        <p:tgtEl>
                                          <p:spTgt spid="113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1267"/>
                                        </p:tgtEl>
                                        <p:attrNameLst>
                                          <p:attrName>style.visibility</p:attrName>
                                        </p:attrNameLst>
                                      </p:cBhvr>
                                      <p:to>
                                        <p:strVal val="visible"/>
                                      </p:to>
                                    </p:set>
                                    <p:animEffect transition="in" filter="strips(downRight)">
                                      <p:cBhvr>
                                        <p:cTn id="30" dur="2000"/>
                                        <p:tgtEl>
                                          <p:spTgt spid="1126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308"/>
                                        </p:tgtEl>
                                        <p:attrNameLst>
                                          <p:attrName>style.visibility</p:attrName>
                                        </p:attrNameLst>
                                      </p:cBhvr>
                                      <p:to>
                                        <p:strVal val="visible"/>
                                      </p:to>
                                    </p:set>
                                    <p:animEffect transition="in" filter="fade">
                                      <p:cBhvr>
                                        <p:cTn id="35" dur="2000"/>
                                        <p:tgtEl>
                                          <p:spTgt spid="1130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1277"/>
                                        </p:tgtEl>
                                        <p:attrNameLst>
                                          <p:attrName>style.visibility</p:attrName>
                                        </p:attrNameLst>
                                      </p:cBhvr>
                                      <p:to>
                                        <p:strVal val="visible"/>
                                      </p:to>
                                    </p:set>
                                    <p:animEffect transition="in" filter="wipe(left)">
                                      <p:cBhvr>
                                        <p:cTn id="40" dur="2000"/>
                                        <p:tgtEl>
                                          <p:spTgt spid="1127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30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p:bldP spid="11307" grpId="0" animBg="1"/>
      <p:bldP spid="11308" grpId="0" animBg="1"/>
      <p:bldP spid="11309" grpId="0" animBg="1"/>
      <p:bldP spid="11310"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1066800" y="457200"/>
            <a:ext cx="7848600" cy="946150"/>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00"/>
                </a:solidFill>
                <a:latin typeface="楷体_GB2312" pitchFamily="49" charset="-122"/>
                <a:ea typeface="楷体_GB2312" pitchFamily="49" charset="-122"/>
              </a:rPr>
              <a:t>可以回避起始点吗（</a:t>
            </a:r>
            <a:r>
              <a:rPr lang="zh-CN" altLang="en-US" sz="2800" b="1">
                <a:solidFill>
                  <a:srgbClr val="3333FF"/>
                </a:solidFill>
                <a:latin typeface="楷体_GB2312" pitchFamily="49" charset="-122"/>
                <a:ea typeface="楷体_GB2312" pitchFamily="49" charset="-122"/>
              </a:rPr>
              <a:t>即处理纸带时可以不用到起始点吗</a:t>
            </a:r>
            <a:r>
              <a:rPr lang="zh-CN" altLang="en-US" sz="2800" b="1">
                <a:solidFill>
                  <a:srgbClr val="000000"/>
                </a:solidFill>
                <a:latin typeface="楷体_GB2312" pitchFamily="49" charset="-122"/>
                <a:ea typeface="楷体_GB2312" pitchFamily="49" charset="-122"/>
              </a:rPr>
              <a:t>）</a:t>
            </a:r>
            <a:r>
              <a:rPr lang="en-US" altLang="zh-CN" sz="2800" b="1">
                <a:solidFill>
                  <a:srgbClr val="000000"/>
                </a:solidFill>
                <a:latin typeface="楷体_GB2312" pitchFamily="49" charset="-122"/>
                <a:ea typeface="楷体_GB2312" pitchFamily="49" charset="-122"/>
              </a:rPr>
              <a:t>?</a:t>
            </a:r>
          </a:p>
        </p:txBody>
      </p:sp>
      <p:sp>
        <p:nvSpPr>
          <p:cNvPr id="12292" name="Text Box 4"/>
          <p:cNvSpPr txBox="1">
            <a:spLocks noChangeArrowheads="1"/>
          </p:cNvSpPr>
          <p:nvPr/>
        </p:nvSpPr>
        <p:spPr bwMode="auto">
          <a:xfrm>
            <a:off x="1143000" y="3406775"/>
            <a:ext cx="7696200" cy="2384425"/>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zh-CN" altLang="en-US" sz="3200" b="1">
                <a:latin typeface="楷体_GB2312" pitchFamily="49" charset="-122"/>
                <a:ea typeface="楷体_GB2312" pitchFamily="49" charset="-122"/>
              </a:rPr>
              <a:t>我们可以选取</a:t>
            </a:r>
            <a:r>
              <a:rPr lang="en-US" altLang="zh-CN" sz="3200" b="1" i="1">
                <a:latin typeface="Times New Roman" pitchFamily="18" charset="0"/>
                <a:ea typeface="楷体_GB2312" pitchFamily="49" charset="-122"/>
              </a:rPr>
              <a:t>A</a:t>
            </a:r>
            <a:r>
              <a:rPr lang="zh-CN" altLang="en-US" sz="3200" b="1">
                <a:latin typeface="楷体_GB2312" pitchFamily="49" charset="-122"/>
                <a:ea typeface="楷体_GB2312" pitchFamily="49" charset="-122"/>
              </a:rPr>
              <a:t>、</a:t>
            </a:r>
            <a:r>
              <a:rPr lang="en-US" altLang="zh-CN" sz="3200" b="1" i="1">
                <a:latin typeface="Times New Roman" pitchFamily="18" charset="0"/>
                <a:ea typeface="楷体_GB2312" pitchFamily="49" charset="-122"/>
              </a:rPr>
              <a:t>B</a:t>
            </a:r>
            <a:r>
              <a:rPr lang="zh-CN" altLang="en-US" sz="3200" b="1">
                <a:latin typeface="楷体_GB2312" pitchFamily="49" charset="-122"/>
                <a:ea typeface="楷体_GB2312" pitchFamily="49" charset="-122"/>
              </a:rPr>
              <a:t>两点，比较它们的机械能</a:t>
            </a:r>
            <a:r>
              <a:rPr lang="en-US" altLang="zh-CN" sz="3200" b="1" i="1">
                <a:latin typeface="Times New Roman" pitchFamily="18" charset="0"/>
                <a:ea typeface="楷体_GB2312" pitchFamily="49" charset="-122"/>
              </a:rPr>
              <a:t>E</a:t>
            </a:r>
            <a:r>
              <a:rPr lang="en-US" altLang="zh-CN" sz="2800" b="1" i="1" baseline="-25000">
                <a:latin typeface="Times New Roman" pitchFamily="18" charset="0"/>
                <a:ea typeface="楷体_GB2312" pitchFamily="49" charset="-122"/>
              </a:rPr>
              <a:t>A</a:t>
            </a:r>
            <a:r>
              <a:rPr lang="zh-CN" altLang="en-US" sz="3200" b="1">
                <a:latin typeface="楷体_GB2312" pitchFamily="49" charset="-122"/>
                <a:ea typeface="楷体_GB2312" pitchFamily="49" charset="-122"/>
              </a:rPr>
              <a:t>和</a:t>
            </a:r>
            <a:r>
              <a:rPr lang="en-US" altLang="zh-CN" sz="3200" b="1" i="1">
                <a:latin typeface="Times New Roman" pitchFamily="18" charset="0"/>
                <a:ea typeface="楷体_GB2312" pitchFamily="49" charset="-122"/>
              </a:rPr>
              <a:t>E</a:t>
            </a:r>
            <a:r>
              <a:rPr lang="en-US" altLang="zh-CN" sz="2800" b="1" i="1" baseline="-25000">
                <a:latin typeface="Times New Roman" pitchFamily="18" charset="0"/>
                <a:ea typeface="楷体_GB2312" pitchFamily="49" charset="-122"/>
              </a:rPr>
              <a:t>B</a:t>
            </a:r>
            <a:r>
              <a:rPr lang="zh-CN" altLang="en-US" sz="3200" b="1">
                <a:latin typeface="楷体_GB2312" pitchFamily="49" charset="-122"/>
                <a:ea typeface="楷体_GB2312" pitchFamily="49" charset="-122"/>
              </a:rPr>
              <a:t>。若以点</a:t>
            </a:r>
            <a:r>
              <a:rPr lang="en-US" altLang="zh-CN" sz="3200" b="1" i="1">
                <a:latin typeface="Times New Roman" pitchFamily="18" charset="0"/>
                <a:ea typeface="楷体_GB2312" pitchFamily="49" charset="-122"/>
              </a:rPr>
              <a:t>B</a:t>
            </a:r>
            <a:r>
              <a:rPr lang="zh-CN" altLang="en-US" sz="3200" b="1">
                <a:latin typeface="楷体_GB2312" pitchFamily="49" charset="-122"/>
                <a:ea typeface="楷体_GB2312" pitchFamily="49" charset="-122"/>
              </a:rPr>
              <a:t>为</a:t>
            </a:r>
            <a:r>
              <a:rPr lang="en-US" altLang="zh-CN" sz="3200" b="1" i="1">
                <a:latin typeface="Times New Roman" pitchFamily="18" charset="0"/>
                <a:ea typeface="楷体_GB2312" pitchFamily="49" charset="-122"/>
              </a:rPr>
              <a:t>0 </a:t>
            </a:r>
            <a:r>
              <a:rPr lang="zh-CN" altLang="en-US" sz="3200" b="1">
                <a:latin typeface="楷体_GB2312" pitchFamily="49" charset="-122"/>
                <a:ea typeface="楷体_GB2312" pitchFamily="49" charset="-122"/>
              </a:rPr>
              <a:t>势能点，则有：</a:t>
            </a:r>
          </a:p>
          <a:p>
            <a:pPr algn="ctr">
              <a:lnSpc>
                <a:spcPct val="140000"/>
              </a:lnSpc>
              <a:spcBef>
                <a:spcPct val="50000"/>
              </a:spcBef>
            </a:pPr>
            <a:r>
              <a:rPr lang="en-US" altLang="zh-CN" sz="3200" b="1" i="1">
                <a:solidFill>
                  <a:srgbClr val="FF0000"/>
                </a:solidFill>
                <a:latin typeface="Times New Roman" pitchFamily="18" charset="0"/>
                <a:ea typeface="楷体_GB2312" pitchFamily="49" charset="-122"/>
              </a:rPr>
              <a:t>E</a:t>
            </a:r>
            <a:r>
              <a:rPr lang="en-US" altLang="zh-CN" sz="2800" b="1" i="1" baseline="-25000">
                <a:solidFill>
                  <a:srgbClr val="FF0000"/>
                </a:solidFill>
                <a:latin typeface="Times New Roman" pitchFamily="18" charset="0"/>
                <a:ea typeface="楷体_GB2312" pitchFamily="49" charset="-122"/>
              </a:rPr>
              <a:t>KA</a:t>
            </a:r>
            <a:r>
              <a:rPr lang="zh-CN" altLang="en-US" sz="3200" b="1">
                <a:solidFill>
                  <a:srgbClr val="FF0000"/>
                </a:solidFill>
                <a:latin typeface="Times New Roman" pitchFamily="18" charset="0"/>
                <a:ea typeface="楷体_GB2312" pitchFamily="49" charset="-122"/>
              </a:rPr>
              <a:t>＋</a:t>
            </a:r>
            <a:r>
              <a:rPr lang="en-US" altLang="zh-CN" sz="3200" b="1" i="1">
                <a:solidFill>
                  <a:srgbClr val="FF0000"/>
                </a:solidFill>
                <a:latin typeface="Times New Roman" pitchFamily="18" charset="0"/>
                <a:ea typeface="楷体_GB2312" pitchFamily="49" charset="-122"/>
              </a:rPr>
              <a:t>mg</a:t>
            </a:r>
            <a:r>
              <a:rPr lang="en-US" altLang="zh-CN" sz="2800" b="1" i="1">
                <a:solidFill>
                  <a:srgbClr val="FF0000"/>
                </a:solidFill>
                <a:latin typeface="Times New Roman" pitchFamily="18" charset="0"/>
                <a:ea typeface="楷体_GB2312" pitchFamily="49" charset="-122"/>
              </a:rPr>
              <a:t>Δ</a:t>
            </a:r>
            <a:r>
              <a:rPr lang="en-US" altLang="zh-CN" sz="3200" b="1" i="1">
                <a:solidFill>
                  <a:srgbClr val="FF0000"/>
                </a:solidFill>
                <a:latin typeface="Times New Roman" pitchFamily="18" charset="0"/>
                <a:ea typeface="楷体_GB2312" pitchFamily="49" charset="-122"/>
              </a:rPr>
              <a:t>h</a:t>
            </a:r>
            <a:r>
              <a:rPr lang="zh-CN" altLang="en-US" sz="3200" b="1">
                <a:solidFill>
                  <a:srgbClr val="FF0000"/>
                </a:solidFill>
                <a:latin typeface="Times New Roman" pitchFamily="18" charset="0"/>
                <a:ea typeface="楷体_GB2312" pitchFamily="49" charset="-122"/>
              </a:rPr>
              <a:t>＝</a:t>
            </a:r>
            <a:r>
              <a:rPr lang="en-US" altLang="zh-CN" sz="3200" b="1" i="1">
                <a:solidFill>
                  <a:srgbClr val="FF0000"/>
                </a:solidFill>
                <a:latin typeface="Times New Roman" pitchFamily="18" charset="0"/>
                <a:ea typeface="楷体_GB2312" pitchFamily="49" charset="-122"/>
              </a:rPr>
              <a:t>E</a:t>
            </a:r>
            <a:r>
              <a:rPr lang="en-US" altLang="zh-CN" sz="2800" b="1" i="1" baseline="-25000">
                <a:solidFill>
                  <a:srgbClr val="FF0000"/>
                </a:solidFill>
                <a:latin typeface="Times New Roman" pitchFamily="18" charset="0"/>
                <a:ea typeface="楷体_GB2312" pitchFamily="49" charset="-122"/>
              </a:rPr>
              <a:t>KB</a:t>
            </a:r>
          </a:p>
        </p:txBody>
      </p:sp>
      <p:grpSp>
        <p:nvGrpSpPr>
          <p:cNvPr id="12293" name="Group 5"/>
          <p:cNvGrpSpPr>
            <a:grpSpLocks/>
          </p:cNvGrpSpPr>
          <p:nvPr/>
        </p:nvGrpSpPr>
        <p:grpSpPr bwMode="auto">
          <a:xfrm>
            <a:off x="762000" y="1735138"/>
            <a:ext cx="8386763" cy="1066800"/>
            <a:chOff x="480" y="1093"/>
            <a:chExt cx="5283" cy="672"/>
          </a:xfrm>
        </p:grpSpPr>
        <p:sp>
          <p:nvSpPr>
            <p:cNvPr id="12294" name="Rectangle 6"/>
            <p:cNvSpPr>
              <a:spLocks noChangeArrowheads="1"/>
            </p:cNvSpPr>
            <p:nvPr/>
          </p:nvSpPr>
          <p:spPr bwMode="auto">
            <a:xfrm>
              <a:off x="480" y="1093"/>
              <a:ext cx="5280" cy="672"/>
            </a:xfrm>
            <a:prstGeom prst="rect">
              <a:avLst/>
            </a:prstGeom>
            <a:solidFill>
              <a:srgbClr val="C0C0C0">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95" name="Group 7"/>
            <p:cNvGrpSpPr>
              <a:grpSpLocks/>
            </p:cNvGrpSpPr>
            <p:nvPr/>
          </p:nvGrpSpPr>
          <p:grpSpPr bwMode="auto">
            <a:xfrm>
              <a:off x="488" y="1093"/>
              <a:ext cx="5275" cy="476"/>
              <a:chOff x="576" y="2112"/>
              <a:chExt cx="5328" cy="480"/>
            </a:xfrm>
          </p:grpSpPr>
          <p:sp>
            <p:nvSpPr>
              <p:cNvPr id="12296" name="AutoShape 8"/>
              <p:cNvSpPr>
                <a:spLocks noChangeArrowheads="1"/>
              </p:cNvSpPr>
              <p:nvPr/>
            </p:nvSpPr>
            <p:spPr bwMode="auto">
              <a:xfrm rot="16200000" flipV="1">
                <a:off x="3000" y="-312"/>
                <a:ext cx="480" cy="5328"/>
              </a:xfrm>
              <a:prstGeom prst="verticalScroll">
                <a:avLst>
                  <a:gd name="adj" fmla="val 12500"/>
                </a:avLst>
              </a:prstGeom>
              <a:solidFill>
                <a:srgbClr val="FFFFFF">
                  <a:alpha val="8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 name="Oval 9"/>
              <p:cNvSpPr>
                <a:spLocks noChangeAspect="1" noChangeArrowheads="1"/>
              </p:cNvSpPr>
              <p:nvPr/>
            </p:nvSpPr>
            <p:spPr bwMode="auto">
              <a:xfrm>
                <a:off x="816" y="2340"/>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8" name="Oval 10"/>
              <p:cNvSpPr>
                <a:spLocks noChangeAspect="1" noChangeArrowheads="1"/>
              </p:cNvSpPr>
              <p:nvPr/>
            </p:nvSpPr>
            <p:spPr bwMode="auto">
              <a:xfrm>
                <a:off x="912"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Oval 11"/>
              <p:cNvSpPr>
                <a:spLocks noChangeAspect="1" noChangeArrowheads="1"/>
              </p:cNvSpPr>
              <p:nvPr/>
            </p:nvSpPr>
            <p:spPr bwMode="auto">
              <a:xfrm>
                <a:off x="1052"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0" name="Oval 12"/>
              <p:cNvSpPr>
                <a:spLocks noChangeAspect="1" noChangeArrowheads="1"/>
              </p:cNvSpPr>
              <p:nvPr/>
            </p:nvSpPr>
            <p:spPr bwMode="auto">
              <a:xfrm>
                <a:off x="1316"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1" name="Oval 13"/>
              <p:cNvSpPr>
                <a:spLocks noChangeAspect="1" noChangeArrowheads="1"/>
              </p:cNvSpPr>
              <p:nvPr/>
            </p:nvSpPr>
            <p:spPr bwMode="auto">
              <a:xfrm>
                <a:off x="1728"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2" name="Oval 14"/>
              <p:cNvSpPr>
                <a:spLocks noChangeAspect="1" noChangeArrowheads="1"/>
              </p:cNvSpPr>
              <p:nvPr/>
            </p:nvSpPr>
            <p:spPr bwMode="auto">
              <a:xfrm>
                <a:off x="2400"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3" name="Oval 15"/>
              <p:cNvSpPr>
                <a:spLocks noChangeAspect="1" noChangeArrowheads="1"/>
              </p:cNvSpPr>
              <p:nvPr/>
            </p:nvSpPr>
            <p:spPr bwMode="auto">
              <a:xfrm>
                <a:off x="3312" y="2336"/>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4" name="Oval 16"/>
              <p:cNvSpPr>
                <a:spLocks noChangeAspect="1" noChangeArrowheads="1"/>
              </p:cNvSpPr>
              <p:nvPr/>
            </p:nvSpPr>
            <p:spPr bwMode="auto">
              <a:xfrm>
                <a:off x="4416" y="2340"/>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5" name="Oval 17"/>
              <p:cNvSpPr>
                <a:spLocks noChangeAspect="1" noChangeArrowheads="1"/>
              </p:cNvSpPr>
              <p:nvPr/>
            </p:nvSpPr>
            <p:spPr bwMode="auto">
              <a:xfrm>
                <a:off x="5772" y="2340"/>
                <a:ext cx="36" cy="36"/>
              </a:xfrm>
              <a:prstGeom prst="ellipse">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306" name="Group 18"/>
          <p:cNvGrpSpPr>
            <a:grpSpLocks/>
          </p:cNvGrpSpPr>
          <p:nvPr/>
        </p:nvGrpSpPr>
        <p:grpSpPr bwMode="auto">
          <a:xfrm>
            <a:off x="2603500" y="2192338"/>
            <a:ext cx="4230688" cy="627062"/>
            <a:chOff x="1640" y="1141"/>
            <a:chExt cx="2665" cy="395"/>
          </a:xfrm>
        </p:grpSpPr>
        <p:sp>
          <p:nvSpPr>
            <p:cNvPr id="12307" name="Text Box 19"/>
            <p:cNvSpPr txBox="1">
              <a:spLocks noChangeArrowheads="1"/>
            </p:cNvSpPr>
            <p:nvPr/>
          </p:nvSpPr>
          <p:spPr bwMode="auto">
            <a:xfrm>
              <a:off x="2704" y="1209"/>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i="1">
                  <a:solidFill>
                    <a:srgbClr val="FF0000"/>
                  </a:solidFill>
                  <a:latin typeface="Times New Roman" pitchFamily="18" charset="0"/>
                </a:rPr>
                <a:t>Δ</a:t>
              </a:r>
              <a:r>
                <a:rPr lang="en-US" altLang="zh-CN" sz="2800" b="1" i="1">
                  <a:solidFill>
                    <a:srgbClr val="FF0000"/>
                  </a:solidFill>
                  <a:latin typeface="Times New Roman" pitchFamily="18" charset="0"/>
                </a:rPr>
                <a:t>h</a:t>
              </a:r>
            </a:p>
          </p:txBody>
        </p:sp>
        <p:sp>
          <p:nvSpPr>
            <p:cNvPr id="12308" name="Line 20"/>
            <p:cNvSpPr>
              <a:spLocks noChangeShapeType="1"/>
            </p:cNvSpPr>
            <p:nvPr/>
          </p:nvSpPr>
          <p:spPr bwMode="auto">
            <a:xfrm rot="10800000">
              <a:off x="1640" y="1373"/>
              <a:ext cx="112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9" name="Line 21"/>
            <p:cNvSpPr>
              <a:spLocks noChangeShapeType="1"/>
            </p:cNvSpPr>
            <p:nvPr/>
          </p:nvSpPr>
          <p:spPr bwMode="auto">
            <a:xfrm rot="10800000">
              <a:off x="3264" y="1373"/>
              <a:ext cx="1041" cy="0"/>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0" name="Line 22"/>
            <p:cNvSpPr>
              <a:spLocks noChangeShapeType="1"/>
            </p:cNvSpPr>
            <p:nvPr/>
          </p:nvSpPr>
          <p:spPr bwMode="auto">
            <a:xfrm rot="10800000">
              <a:off x="1640" y="1141"/>
              <a:ext cx="0" cy="3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1" name="Line 23"/>
            <p:cNvSpPr>
              <a:spLocks noChangeShapeType="1"/>
            </p:cNvSpPr>
            <p:nvPr/>
          </p:nvSpPr>
          <p:spPr bwMode="auto">
            <a:xfrm rot="10800000">
              <a:off x="4305" y="1141"/>
              <a:ext cx="0" cy="3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312" name="Group 24"/>
          <p:cNvGrpSpPr>
            <a:grpSpLocks/>
          </p:cNvGrpSpPr>
          <p:nvPr/>
        </p:nvGrpSpPr>
        <p:grpSpPr bwMode="auto">
          <a:xfrm>
            <a:off x="2336800" y="1600200"/>
            <a:ext cx="4826000" cy="519113"/>
            <a:chOff x="1472" y="1008"/>
            <a:chExt cx="3040" cy="327"/>
          </a:xfrm>
        </p:grpSpPr>
        <p:sp>
          <p:nvSpPr>
            <p:cNvPr id="12313" name="Text Box 25"/>
            <p:cNvSpPr txBox="1">
              <a:spLocks noChangeArrowheads="1"/>
            </p:cNvSpPr>
            <p:nvPr/>
          </p:nvSpPr>
          <p:spPr bwMode="auto">
            <a:xfrm>
              <a:off x="1472" y="100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latin typeface="Times New Roman" pitchFamily="18" charset="0"/>
                </a:rPr>
                <a:t>A</a:t>
              </a:r>
            </a:p>
          </p:txBody>
        </p:sp>
        <p:sp>
          <p:nvSpPr>
            <p:cNvPr id="12314" name="Text Box 26"/>
            <p:cNvSpPr txBox="1">
              <a:spLocks noChangeArrowheads="1"/>
            </p:cNvSpPr>
            <p:nvPr/>
          </p:nvSpPr>
          <p:spPr bwMode="auto">
            <a:xfrm>
              <a:off x="4128" y="100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latin typeface="Times New Roman" pitchFamily="18" charset="0"/>
                </a:rPr>
                <a:t>B</a:t>
              </a:r>
            </a:p>
          </p:txBody>
        </p:sp>
      </p:grpSp>
      <p:sp>
        <p:nvSpPr>
          <p:cNvPr id="12315" name="Rectangle 27"/>
          <p:cNvSpPr>
            <a:spLocks noRot="1" noChangeArrowheads="1"/>
          </p:cNvSpPr>
          <p:nvPr/>
        </p:nvSpPr>
        <p:spPr bwMode="auto">
          <a:xfrm>
            <a:off x="228600" y="304800"/>
            <a:ext cx="576263" cy="14478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思考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par>
                          <p:cTn id="7" fill="hold" nodeType="afterGroup">
                            <p:stCondLst>
                              <p:cond delay="0"/>
                            </p:stCondLst>
                            <p:childTnLst>
                              <p:par>
                                <p:cTn id="8" presetID="10" presetClass="entr" presetSubtype="0" fill="hold" nodeType="afterEffect">
                                  <p:stCondLst>
                                    <p:cond delay="0"/>
                                  </p:stCondLst>
                                  <p:childTnLst>
                                    <p:set>
                                      <p:cBhvr>
                                        <p:cTn id="9" dur="1" fill="hold">
                                          <p:stCondLst>
                                            <p:cond delay="0"/>
                                          </p:stCondLst>
                                        </p:cTn>
                                        <p:tgtEl>
                                          <p:spTgt spid="12293"/>
                                        </p:tgtEl>
                                        <p:attrNameLst>
                                          <p:attrName>style.visibility</p:attrName>
                                        </p:attrNameLst>
                                      </p:cBhvr>
                                      <p:to>
                                        <p:strVal val="visible"/>
                                      </p:to>
                                    </p:set>
                                    <p:animEffect transition="in" filter="fade">
                                      <p:cBhvr>
                                        <p:cTn id="10" dur="2000"/>
                                        <p:tgtEl>
                                          <p:spTgt spid="122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312"/>
                                        </p:tgtEl>
                                        <p:attrNameLst>
                                          <p:attrName>style.visibility</p:attrName>
                                        </p:attrNameLst>
                                      </p:cBhvr>
                                      <p:to>
                                        <p:strVal val="visible"/>
                                      </p:to>
                                    </p:set>
                                    <p:animEffect transition="in" filter="fade">
                                      <p:cBhvr>
                                        <p:cTn id="15" dur="2000"/>
                                        <p:tgtEl>
                                          <p:spTgt spid="123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2292"/>
                                        </p:tgtEl>
                                        <p:attrNameLst>
                                          <p:attrName>style.visibility</p:attrName>
                                        </p:attrNameLst>
                                      </p:cBhvr>
                                      <p:to>
                                        <p:strVal val="visible"/>
                                      </p:to>
                                    </p:set>
                                    <p:animEffect transition="in" filter="strips(downRight)">
                                      <p:cBhvr>
                                        <p:cTn id="20" dur="2000"/>
                                        <p:tgtEl>
                                          <p:spTgt spid="12292"/>
                                        </p:tgtEl>
                                      </p:cBhvr>
                                    </p:animEffect>
                                  </p:childTnLst>
                                </p:cTn>
                              </p:par>
                              <p:par>
                                <p:cTn id="21" presetID="12" presetClass="entr" presetSubtype="4" fill="hold" nodeType="withEffect">
                                  <p:stCondLst>
                                    <p:cond delay="0"/>
                                  </p:stCondLst>
                                  <p:childTnLst>
                                    <p:set>
                                      <p:cBhvr>
                                        <p:cTn id="22" dur="1" fill="hold">
                                          <p:stCondLst>
                                            <p:cond delay="0"/>
                                          </p:stCondLst>
                                        </p:cTn>
                                        <p:tgtEl>
                                          <p:spTgt spid="12306"/>
                                        </p:tgtEl>
                                        <p:attrNameLst>
                                          <p:attrName>style.visibility</p:attrName>
                                        </p:attrNameLst>
                                      </p:cBhvr>
                                      <p:to>
                                        <p:strVal val="visible"/>
                                      </p:to>
                                    </p:set>
                                    <p:animEffect transition="in" filter="slide(fromBottom)">
                                      <p:cBhvr>
                                        <p:cTn id="23" dur="500"/>
                                        <p:tgtEl>
                                          <p:spTgt spid="12306"/>
                                        </p:tgtEl>
                                      </p:cBhvr>
                                    </p:animEffect>
                                  </p:childTnLst>
                                </p:cTn>
                              </p:par>
                              <p:par>
                                <p:cTn id="24" presetID="45" presetClass="entr" presetSubtype="0" fill="hold" grpId="0" nodeType="withEffect">
                                  <p:stCondLst>
                                    <p:cond delay="0"/>
                                  </p:stCondLst>
                                  <p:iterate type="lt">
                                    <p:tmPct val="10000"/>
                                  </p:iterate>
                                  <p:childTnLst>
                                    <p:set>
                                      <p:cBhvr>
                                        <p:cTn id="25" dur="1" fill="hold">
                                          <p:stCondLst>
                                            <p:cond delay="0"/>
                                          </p:stCondLst>
                                        </p:cTn>
                                        <p:tgtEl>
                                          <p:spTgt spid="12315"/>
                                        </p:tgtEl>
                                        <p:attrNameLst>
                                          <p:attrName>style.visibility</p:attrName>
                                        </p:attrNameLst>
                                      </p:cBhvr>
                                      <p:to>
                                        <p:strVal val="visible"/>
                                      </p:to>
                                    </p:set>
                                    <p:animEffect transition="in" filter="fade">
                                      <p:cBhvr>
                                        <p:cTn id="26" dur="500"/>
                                        <p:tgtEl>
                                          <p:spTgt spid="12315"/>
                                        </p:tgtEl>
                                      </p:cBhvr>
                                    </p:animEffect>
                                    <p:anim calcmode="lin" valueType="num">
                                      <p:cBhvr>
                                        <p:cTn id="27" dur="500" fill="hold"/>
                                        <p:tgtEl>
                                          <p:spTgt spid="12315"/>
                                        </p:tgtEl>
                                        <p:attrNameLst>
                                          <p:attrName>ppt_w</p:attrName>
                                        </p:attrNameLst>
                                      </p:cBhvr>
                                      <p:tavLst>
                                        <p:tav tm="0" fmla="#ppt_w*sin(2.5*pi*$)">
                                          <p:val>
                                            <p:fltVal val="0"/>
                                          </p:val>
                                        </p:tav>
                                        <p:tav tm="100000">
                                          <p:val>
                                            <p:fltVal val="1"/>
                                          </p:val>
                                        </p:tav>
                                      </p:tavLst>
                                    </p:anim>
                                    <p:anim calcmode="lin" valueType="num">
                                      <p:cBhvr>
                                        <p:cTn id="28" dur="500" fill="hold"/>
                                        <p:tgtEl>
                                          <p:spTgt spid="123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P spid="12292" grpId="0" animBg="1"/>
      <p:bldP spid="12315" grpId="0"/>
    </p:bldLst>
  </p:timing>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CDESIGNJ</Template>
  <TotalTime>20</TotalTime>
  <Words>1654</Words>
  <Application>Microsoft Office PowerPoint</Application>
  <PresentationFormat>全屏显示(4:3)</PresentationFormat>
  <Paragraphs>166</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 2</vt:lpstr>
      <vt:lpstr>Wingdings</vt:lpstr>
      <vt:lpstr>黑体</vt:lpstr>
      <vt:lpstr>楷体_GB2312</vt:lpstr>
      <vt:lpstr>Times New Roman</vt:lpstr>
      <vt:lpstr>Monotype Corsiva</vt:lpstr>
      <vt:lpstr>华文细黑</vt:lpstr>
      <vt:lpstr>MS Gothic</vt:lpstr>
      <vt:lpstr>隶书</vt:lpstr>
      <vt:lpstr>砖雕艺术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12</cp:revision>
  <cp:lastPrinted>1601-01-01T00:00:00Z</cp:lastPrinted>
  <dcterms:created xsi:type="dcterms:W3CDTF">1601-01-01T00:00:00Z</dcterms:created>
  <dcterms:modified xsi:type="dcterms:W3CDTF">2014-09-18T06:08:32Z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