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304" r:id="rId3"/>
    <p:sldId id="312" r:id="rId4"/>
    <p:sldId id="257" r:id="rId5"/>
    <p:sldId id="309" r:id="rId6"/>
    <p:sldId id="313" r:id="rId7"/>
    <p:sldId id="308" r:id="rId8"/>
    <p:sldId id="306" r:id="rId9"/>
    <p:sldId id="305" r:id="rId10"/>
    <p:sldId id="311" r:id="rId11"/>
    <p:sldId id="310" r:id="rId12"/>
    <p:sldId id="303" r:id="rId13"/>
    <p:sldId id="315" r:id="rId14"/>
    <p:sldId id="314" r:id="rId15"/>
    <p:sldId id="318" r:id="rId16"/>
    <p:sldId id="317" r:id="rId17"/>
    <p:sldId id="316" r:id="rId18"/>
    <p:sldId id="307" r:id="rId19"/>
    <p:sldId id="259" r:id="rId20"/>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FF"/>
    <a:srgbClr val="16AE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09" autoAdjust="0"/>
    <p:restoredTop sz="93078" autoAdjust="0"/>
  </p:normalViewPr>
  <p:slideViewPr>
    <p:cSldViewPr>
      <p:cViewPr varScale="1">
        <p:scale>
          <a:sx n="137" d="100"/>
          <a:sy n="137" d="100"/>
        </p:scale>
        <p:origin x="-186" y="-78"/>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F31656-3FA7-435B-93ED-105595AEF80E}" type="datetimeFigureOut">
              <a:rPr lang="zh-CN" altLang="en-US" smtClean="0"/>
              <a:t>2014/11/25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23B2DD-8641-4B61-91D2-C470757F2D53}" type="slidenum">
              <a:rPr lang="zh-CN" altLang="en-US" smtClean="0"/>
              <a:t>‹#›</a:t>
            </a:fld>
            <a:endParaRPr lang="zh-CN" altLang="en-US"/>
          </a:p>
        </p:txBody>
      </p:sp>
    </p:spTree>
    <p:extLst>
      <p:ext uri="{BB962C8B-B14F-4D97-AF65-F5344CB8AC3E}">
        <p14:creationId xmlns:p14="http://schemas.microsoft.com/office/powerpoint/2010/main" val="17050760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8" name="文本占位符 7"/>
          <p:cNvSpPr>
            <a:spLocks noGrp="1"/>
          </p:cNvSpPr>
          <p:nvPr>
            <p:ph type="body" sz="quarter" idx="10" hasCustomPrompt="1"/>
          </p:nvPr>
        </p:nvSpPr>
        <p:spPr>
          <a:xfrm>
            <a:off x="683568" y="267494"/>
            <a:ext cx="2323778" cy="432048"/>
          </a:xfrm>
          <a:prstGeom prst="rect">
            <a:avLst/>
          </a:prstGeom>
        </p:spPr>
        <p:txBody>
          <a:bodyPr/>
          <a:lstStyle>
            <a:lvl1pPr marL="0" indent="0">
              <a:buNone/>
              <a:defRPr sz="2800" b="1">
                <a:solidFill>
                  <a:srgbClr val="00B0F0"/>
                </a:solidFill>
                <a:latin typeface="微软雅黑" pitchFamily="34" charset="-122"/>
                <a:ea typeface="微软雅黑" pitchFamily="34" charset="-122"/>
              </a:defRPr>
            </a:lvl1pPr>
          </a:lstStyle>
          <a:p>
            <a:pPr lvl="0"/>
            <a:r>
              <a:rPr lang="zh-CN" altLang="en-US" dirty="0" smtClean="0"/>
              <a:t>输入主题词</a:t>
            </a:r>
            <a:endParaRPr lang="zh-CN" altLang="en-US" dirty="0"/>
          </a:p>
        </p:txBody>
      </p:sp>
      <p:sp>
        <p:nvSpPr>
          <p:cNvPr id="11" name="文本占位符 7"/>
          <p:cNvSpPr>
            <a:spLocks noGrp="1"/>
          </p:cNvSpPr>
          <p:nvPr>
            <p:ph type="body" sz="quarter" idx="11" hasCustomPrompt="1"/>
          </p:nvPr>
        </p:nvSpPr>
        <p:spPr>
          <a:xfrm>
            <a:off x="7164288" y="2211710"/>
            <a:ext cx="1387674" cy="360040"/>
          </a:xfrm>
          <a:prstGeom prst="rect">
            <a:avLst/>
          </a:prstGeom>
        </p:spPr>
        <p:txBody>
          <a:bodyPr/>
          <a:lstStyle>
            <a:lvl1pPr marL="0" indent="0" algn="r">
              <a:buNone/>
              <a:defRPr sz="1800" b="1">
                <a:solidFill>
                  <a:schemeClr val="bg2">
                    <a:lumMod val="25000"/>
                  </a:schemeClr>
                </a:solidFill>
                <a:latin typeface="幼圆" pitchFamily="49" charset="-122"/>
                <a:ea typeface="幼圆" pitchFamily="49" charset="-122"/>
              </a:defRPr>
            </a:lvl1pPr>
          </a:lstStyle>
          <a:p>
            <a:pPr lvl="0"/>
            <a:r>
              <a:rPr lang="zh-CN" altLang="en-US" dirty="0" smtClean="0"/>
              <a:t>文章题材</a:t>
            </a:r>
            <a:endParaRPr lang="zh-CN" altLang="en-US" dirty="0"/>
          </a:p>
        </p:txBody>
      </p:sp>
      <p:sp>
        <p:nvSpPr>
          <p:cNvPr id="12" name="文本占位符 7"/>
          <p:cNvSpPr>
            <a:spLocks noGrp="1"/>
          </p:cNvSpPr>
          <p:nvPr>
            <p:ph type="body" sz="quarter" idx="12" hasCustomPrompt="1"/>
          </p:nvPr>
        </p:nvSpPr>
        <p:spPr>
          <a:xfrm>
            <a:off x="5004048" y="2787774"/>
            <a:ext cx="3619922" cy="648072"/>
          </a:xfrm>
          <a:prstGeom prst="rect">
            <a:avLst/>
          </a:prstGeom>
        </p:spPr>
        <p:txBody>
          <a:bodyPr/>
          <a:lstStyle>
            <a:lvl1pPr marL="0" indent="0" algn="r">
              <a:buNone/>
              <a:defRPr sz="3200" b="1">
                <a:solidFill>
                  <a:schemeClr val="bg1">
                    <a:lumMod val="50000"/>
                  </a:schemeClr>
                </a:solidFill>
                <a:latin typeface="微软雅黑" pitchFamily="34" charset="-122"/>
                <a:ea typeface="微软雅黑" pitchFamily="34" charset="-122"/>
              </a:defRPr>
            </a:lvl1pPr>
          </a:lstStyle>
          <a:p>
            <a:pPr lvl="0"/>
            <a:r>
              <a:rPr lang="zh-CN" altLang="en-US" dirty="0" smtClean="0"/>
              <a:t>此处输入课文标题</a:t>
            </a:r>
            <a:endParaRPr lang="zh-CN" altLang="en-US" dirty="0"/>
          </a:p>
        </p:txBody>
      </p:sp>
      <p:sp>
        <p:nvSpPr>
          <p:cNvPr id="13" name="文本占位符 7"/>
          <p:cNvSpPr>
            <a:spLocks noGrp="1"/>
          </p:cNvSpPr>
          <p:nvPr>
            <p:ph type="body" sz="quarter" idx="13" hasCustomPrompt="1"/>
          </p:nvPr>
        </p:nvSpPr>
        <p:spPr>
          <a:xfrm>
            <a:off x="6588224" y="3651870"/>
            <a:ext cx="2016224" cy="360040"/>
          </a:xfrm>
          <a:prstGeom prst="rect">
            <a:avLst/>
          </a:prstGeom>
        </p:spPr>
        <p:txBody>
          <a:bodyPr/>
          <a:lstStyle>
            <a:lvl1pPr marL="0" indent="0" algn="r">
              <a:buNone/>
              <a:defRPr sz="1800" b="1">
                <a:solidFill>
                  <a:schemeClr val="bg2">
                    <a:lumMod val="25000"/>
                  </a:schemeClr>
                </a:solidFill>
                <a:latin typeface="幼圆" pitchFamily="49" charset="-122"/>
                <a:ea typeface="幼圆" pitchFamily="49" charset="-122"/>
              </a:defRPr>
            </a:lvl1pPr>
          </a:lstStyle>
          <a:p>
            <a:pPr lvl="0"/>
            <a:r>
              <a:rPr lang="zh-CN" altLang="en-US" dirty="0" smtClean="0"/>
              <a:t>课文作者</a:t>
            </a:r>
            <a:endParaRPr lang="zh-CN" altLang="en-US" dirty="0"/>
          </a:p>
        </p:txBody>
      </p:sp>
      <p:sp>
        <p:nvSpPr>
          <p:cNvPr id="14" name="图片占位符 13"/>
          <p:cNvSpPr>
            <a:spLocks noGrp="1"/>
          </p:cNvSpPr>
          <p:nvPr>
            <p:ph type="pic" sz="quarter" idx="14" hasCustomPrompt="1"/>
          </p:nvPr>
        </p:nvSpPr>
        <p:spPr>
          <a:xfrm>
            <a:off x="611188" y="987425"/>
            <a:ext cx="3960812" cy="3097213"/>
          </a:xfrm>
          <a:prstGeom prst="roundRect">
            <a:avLst>
              <a:gd name="adj" fmla="val 2999"/>
            </a:avLst>
          </a:prstGeom>
          <a:effectLst>
            <a:outerShdw blurRad="50800" dist="38100" dir="18900000" algn="bl" rotWithShape="0">
              <a:prstClr val="black">
                <a:alpha val="40000"/>
              </a:prstClr>
            </a:outerShdw>
            <a:softEdge rad="63500"/>
          </a:effectLst>
        </p:spPr>
        <p:txBody>
          <a:bodyPr/>
          <a:lstStyle>
            <a:lvl1pPr>
              <a:defRPr sz="2000">
                <a:latin typeface="幼圆" pitchFamily="49" charset="-122"/>
                <a:ea typeface="幼圆" pitchFamily="49" charset="-122"/>
              </a:defRPr>
            </a:lvl1pPr>
          </a:lstStyle>
          <a:p>
            <a:r>
              <a:rPr lang="zh-CN" altLang="en-US" dirty="0" smtClean="0"/>
              <a:t>插入主题意境图片</a:t>
            </a:r>
            <a:endParaRPr lang="zh-CN" altLang="en-US" dirty="0"/>
          </a:p>
        </p:txBody>
      </p:sp>
    </p:spTree>
    <p:extLst>
      <p:ext uri="{BB962C8B-B14F-4D97-AF65-F5344CB8AC3E}">
        <p14:creationId xmlns:p14="http://schemas.microsoft.com/office/powerpoint/2010/main" val="2471130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00151"/>
            <a:ext cx="8229600" cy="3394472"/>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DE507FB6-E8CE-499E-8E5D-E5283927F0DF}" type="datetimeFigureOut">
              <a:rPr lang="zh-CN" altLang="en-US" smtClean="0"/>
              <a:pPr/>
              <a:t>2014/11/25</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D557047D-459B-40ED-BF66-E3D2CF823A18}" type="slidenum">
              <a:rPr lang="zh-CN" altLang="en-US" smtClean="0"/>
              <a:pPr/>
              <a:t>‹#›</a:t>
            </a:fld>
            <a:endParaRPr lang="zh-CN" altLang="en-US"/>
          </a:p>
        </p:txBody>
      </p:sp>
    </p:spTree>
    <p:extLst>
      <p:ext uri="{BB962C8B-B14F-4D97-AF65-F5344CB8AC3E}">
        <p14:creationId xmlns:p14="http://schemas.microsoft.com/office/powerpoint/2010/main" val="2944859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4781"/>
            <a:ext cx="6019800" cy="329088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DE507FB6-E8CE-499E-8E5D-E5283927F0DF}" type="datetimeFigureOut">
              <a:rPr lang="zh-CN" altLang="en-US" smtClean="0"/>
              <a:pPr/>
              <a:t>2014/11/25</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D557047D-459B-40ED-BF66-E3D2CF823A18}" type="slidenum">
              <a:rPr lang="zh-CN" altLang="en-US" smtClean="0"/>
              <a:pPr/>
              <a:t>‹#›</a:t>
            </a:fld>
            <a:endParaRPr lang="zh-CN" altLang="en-US"/>
          </a:p>
        </p:txBody>
      </p:sp>
    </p:spTree>
    <p:extLst>
      <p:ext uri="{BB962C8B-B14F-4D97-AF65-F5344CB8AC3E}">
        <p14:creationId xmlns:p14="http://schemas.microsoft.com/office/powerpoint/2010/main" val="1922339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文本占位符 7"/>
          <p:cNvSpPr>
            <a:spLocks noGrp="1"/>
          </p:cNvSpPr>
          <p:nvPr>
            <p:ph type="body" sz="quarter" idx="10" hasCustomPrompt="1"/>
          </p:nvPr>
        </p:nvSpPr>
        <p:spPr>
          <a:xfrm>
            <a:off x="690795" y="123478"/>
            <a:ext cx="1728192" cy="432048"/>
          </a:xfrm>
          <a:prstGeom prst="rect">
            <a:avLst/>
          </a:prstGeom>
        </p:spPr>
        <p:txBody>
          <a:bodyPr/>
          <a:lstStyle>
            <a:lvl1pPr marL="0" indent="0">
              <a:buNone/>
              <a:defRPr sz="2800" b="0">
                <a:solidFill>
                  <a:srgbClr val="00B0F0"/>
                </a:solidFill>
                <a:latin typeface="微软雅黑" pitchFamily="34" charset="-122"/>
                <a:ea typeface="微软雅黑" pitchFamily="34" charset="-122"/>
              </a:defRPr>
            </a:lvl1pPr>
          </a:lstStyle>
          <a:p>
            <a:pPr lvl="0"/>
            <a:r>
              <a:rPr lang="zh-CN" altLang="en-US" dirty="0" smtClean="0"/>
              <a:t>页面标题</a:t>
            </a:r>
            <a:endParaRPr lang="zh-CN" altLang="en-US" dirty="0"/>
          </a:p>
        </p:txBody>
      </p:sp>
      <p:sp>
        <p:nvSpPr>
          <p:cNvPr id="8" name="矩形 7"/>
          <p:cNvSpPr/>
          <p:nvPr userDrawn="1"/>
        </p:nvSpPr>
        <p:spPr>
          <a:xfrm>
            <a:off x="0" y="627534"/>
            <a:ext cx="9144000" cy="7670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102870" tIns="51435" rIns="102870" bIns="51435" anchor="ctr"/>
          <a:lstStyle/>
          <a:p>
            <a:pPr algn="ctr" fontAlgn="auto">
              <a:spcBef>
                <a:spcPts val="0"/>
              </a:spcBef>
              <a:spcAft>
                <a:spcPts val="0"/>
              </a:spcAft>
              <a:defRPr/>
            </a:pPr>
            <a:endParaRPr lang="zh-CN" altLang="en-US"/>
          </a:p>
        </p:txBody>
      </p:sp>
      <p:sp>
        <p:nvSpPr>
          <p:cNvPr id="9" name="矩形 8"/>
          <p:cNvSpPr/>
          <p:nvPr userDrawn="1"/>
        </p:nvSpPr>
        <p:spPr>
          <a:xfrm>
            <a:off x="683568" y="627534"/>
            <a:ext cx="1800200" cy="7670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占位符 7"/>
          <p:cNvSpPr>
            <a:spLocks noGrp="1"/>
          </p:cNvSpPr>
          <p:nvPr>
            <p:ph type="body" sz="quarter" idx="11" hasCustomPrompt="1"/>
          </p:nvPr>
        </p:nvSpPr>
        <p:spPr>
          <a:xfrm>
            <a:off x="6732240" y="267494"/>
            <a:ext cx="1728192" cy="360040"/>
          </a:xfrm>
          <a:prstGeom prst="round2DiagRect">
            <a:avLst>
              <a:gd name="adj1" fmla="val 42945"/>
              <a:gd name="adj2" fmla="val 0"/>
            </a:avLst>
          </a:prstGeom>
          <a:solidFill>
            <a:srgbClr val="FFC000"/>
          </a:solidFill>
        </p:spPr>
        <p:txBody>
          <a:bodyPr anchor="b"/>
          <a:lstStyle>
            <a:lvl1pPr marL="0" indent="0" algn="r">
              <a:buNone/>
              <a:defRPr sz="1800" b="0">
                <a:solidFill>
                  <a:schemeClr val="bg1"/>
                </a:solidFill>
                <a:latin typeface="幼圆" pitchFamily="49" charset="-122"/>
                <a:ea typeface="幼圆" pitchFamily="49" charset="-122"/>
              </a:defRPr>
            </a:lvl1pPr>
          </a:lstStyle>
          <a:p>
            <a:pPr lvl="0"/>
            <a:r>
              <a:rPr lang="zh-CN" altLang="en-US" dirty="0" smtClean="0"/>
              <a:t>添加副标题</a:t>
            </a:r>
            <a:endParaRPr lang="zh-CN" altLang="en-US" dirty="0"/>
          </a:p>
        </p:txBody>
      </p:sp>
    </p:spTree>
    <p:extLst>
      <p:ext uri="{BB962C8B-B14F-4D97-AF65-F5344CB8AC3E}">
        <p14:creationId xmlns:p14="http://schemas.microsoft.com/office/powerpoint/2010/main" val="239933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文本占位符 7"/>
          <p:cNvSpPr>
            <a:spLocks noGrp="1"/>
          </p:cNvSpPr>
          <p:nvPr>
            <p:ph type="body" sz="quarter" idx="10" hasCustomPrompt="1"/>
          </p:nvPr>
        </p:nvSpPr>
        <p:spPr>
          <a:xfrm>
            <a:off x="690795" y="123478"/>
            <a:ext cx="1728192" cy="432048"/>
          </a:xfrm>
          <a:prstGeom prst="rect">
            <a:avLst/>
          </a:prstGeom>
        </p:spPr>
        <p:txBody>
          <a:bodyPr/>
          <a:lstStyle>
            <a:lvl1pPr marL="0" indent="0">
              <a:buNone/>
              <a:defRPr sz="2800" b="0">
                <a:solidFill>
                  <a:srgbClr val="00B0F0"/>
                </a:solidFill>
                <a:latin typeface="微软雅黑" pitchFamily="34" charset="-122"/>
                <a:ea typeface="微软雅黑" pitchFamily="34" charset="-122"/>
              </a:defRPr>
            </a:lvl1pPr>
          </a:lstStyle>
          <a:p>
            <a:pPr lvl="0"/>
            <a:r>
              <a:rPr lang="zh-CN" altLang="en-US" dirty="0" smtClean="0"/>
              <a:t>页面标题</a:t>
            </a:r>
            <a:endParaRPr lang="zh-CN" altLang="en-US" dirty="0"/>
          </a:p>
        </p:txBody>
      </p:sp>
      <p:sp>
        <p:nvSpPr>
          <p:cNvPr id="8" name="矩形 7"/>
          <p:cNvSpPr/>
          <p:nvPr userDrawn="1"/>
        </p:nvSpPr>
        <p:spPr>
          <a:xfrm>
            <a:off x="-7161" y="627534"/>
            <a:ext cx="5858371" cy="7670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102870" tIns="51435" rIns="102870" bIns="51435" anchor="ctr"/>
          <a:lstStyle/>
          <a:p>
            <a:pPr algn="ctr" fontAlgn="auto">
              <a:spcBef>
                <a:spcPts val="0"/>
              </a:spcBef>
              <a:spcAft>
                <a:spcPts val="0"/>
              </a:spcAft>
              <a:defRPr/>
            </a:pPr>
            <a:endParaRPr lang="zh-CN" altLang="en-US"/>
          </a:p>
        </p:txBody>
      </p:sp>
      <p:sp>
        <p:nvSpPr>
          <p:cNvPr id="9" name="矩形 8"/>
          <p:cNvSpPr/>
          <p:nvPr userDrawn="1"/>
        </p:nvSpPr>
        <p:spPr>
          <a:xfrm>
            <a:off x="683568" y="627534"/>
            <a:ext cx="1800200" cy="7670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占位符 7"/>
          <p:cNvSpPr>
            <a:spLocks noGrp="1"/>
          </p:cNvSpPr>
          <p:nvPr>
            <p:ph type="body" sz="quarter" idx="11" hasCustomPrompt="1"/>
          </p:nvPr>
        </p:nvSpPr>
        <p:spPr>
          <a:xfrm>
            <a:off x="4076411" y="242093"/>
            <a:ext cx="1728192" cy="360040"/>
          </a:xfrm>
          <a:prstGeom prst="round2DiagRect">
            <a:avLst>
              <a:gd name="adj1" fmla="val 21781"/>
              <a:gd name="adj2" fmla="val 0"/>
            </a:avLst>
          </a:prstGeom>
          <a:solidFill>
            <a:srgbClr val="FFC000"/>
          </a:solidFill>
        </p:spPr>
        <p:txBody>
          <a:bodyPr anchor="b"/>
          <a:lstStyle>
            <a:lvl1pPr marL="0" indent="0" algn="r">
              <a:buNone/>
              <a:defRPr sz="1800" b="0">
                <a:solidFill>
                  <a:schemeClr val="bg1"/>
                </a:solidFill>
                <a:latin typeface="幼圆" pitchFamily="49" charset="-122"/>
                <a:ea typeface="幼圆" pitchFamily="49" charset="-122"/>
              </a:defRPr>
            </a:lvl1pPr>
          </a:lstStyle>
          <a:p>
            <a:pPr lvl="0"/>
            <a:r>
              <a:rPr lang="zh-CN" altLang="en-US" dirty="0" smtClean="0"/>
              <a:t>添加副标题</a:t>
            </a:r>
            <a:endParaRPr lang="zh-CN" altLang="en-US" dirty="0"/>
          </a:p>
        </p:txBody>
      </p:sp>
      <p:sp>
        <p:nvSpPr>
          <p:cNvPr id="11" name="圆角矩形 10"/>
          <p:cNvSpPr/>
          <p:nvPr userDrawn="1"/>
        </p:nvSpPr>
        <p:spPr>
          <a:xfrm>
            <a:off x="5884334" y="339502"/>
            <a:ext cx="3153056" cy="4219763"/>
          </a:xfrm>
          <a:prstGeom prst="roundRect">
            <a:avLst>
              <a:gd name="adj" fmla="val 379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sz="3200" dirty="0">
              <a:latin typeface="微软雅黑" pitchFamily="34" charset="-122"/>
              <a:ea typeface="微软雅黑" pitchFamily="34" charset="-122"/>
            </a:endParaRPr>
          </a:p>
        </p:txBody>
      </p:sp>
    </p:spTree>
    <p:extLst>
      <p:ext uri="{BB962C8B-B14F-4D97-AF65-F5344CB8AC3E}">
        <p14:creationId xmlns:p14="http://schemas.microsoft.com/office/powerpoint/2010/main" val="2265930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两栏内容">
    <p:spTree>
      <p:nvGrpSpPr>
        <p:cNvPr id="1" name=""/>
        <p:cNvGrpSpPr/>
        <p:nvPr/>
      </p:nvGrpSpPr>
      <p:grpSpPr>
        <a:xfrm>
          <a:off x="0" y="0"/>
          <a:ext cx="0" cy="0"/>
          <a:chOff x="0" y="0"/>
          <a:chExt cx="0" cy="0"/>
        </a:xfrm>
      </p:grpSpPr>
      <p:sp>
        <p:nvSpPr>
          <p:cNvPr id="8" name="TextBox 7"/>
          <p:cNvSpPr txBox="1"/>
          <p:nvPr userDrawn="1"/>
        </p:nvSpPr>
        <p:spPr>
          <a:xfrm>
            <a:off x="3081453" y="1491630"/>
            <a:ext cx="2664296" cy="769441"/>
          </a:xfrm>
          <a:prstGeom prst="rect">
            <a:avLst/>
          </a:prstGeom>
          <a:noFill/>
        </p:spPr>
        <p:txBody>
          <a:bodyPr wrap="square" rtlCol="0">
            <a:spAutoFit/>
          </a:bodyPr>
          <a:lstStyle/>
          <a:p>
            <a:pPr algn="ctr"/>
            <a:r>
              <a:rPr lang="zh-CN" altLang="en-US" sz="4400" dirty="0" smtClean="0">
                <a:solidFill>
                  <a:srgbClr val="00B0F0"/>
                </a:solidFill>
                <a:latin typeface="微软雅黑" pitchFamily="34" charset="-122"/>
                <a:ea typeface="微软雅黑" pitchFamily="34" charset="-122"/>
              </a:rPr>
              <a:t>谢谢观看</a:t>
            </a:r>
            <a:endParaRPr lang="zh-CN" altLang="en-US" sz="4400" dirty="0">
              <a:solidFill>
                <a:srgbClr val="00B0F0"/>
              </a:solidFill>
              <a:latin typeface="微软雅黑" pitchFamily="34" charset="-122"/>
              <a:ea typeface="微软雅黑" pitchFamily="34" charset="-122"/>
            </a:endParaRPr>
          </a:p>
        </p:txBody>
      </p:sp>
      <p:sp>
        <p:nvSpPr>
          <p:cNvPr id="9" name="TextBox 8"/>
          <p:cNvSpPr txBox="1"/>
          <p:nvPr userDrawn="1"/>
        </p:nvSpPr>
        <p:spPr>
          <a:xfrm>
            <a:off x="2327920" y="2427734"/>
            <a:ext cx="4968552" cy="646331"/>
          </a:xfrm>
          <a:prstGeom prst="rect">
            <a:avLst/>
          </a:prstGeom>
          <a:noFill/>
        </p:spPr>
        <p:txBody>
          <a:bodyPr wrap="square" rtlCol="0">
            <a:spAutoFit/>
          </a:bodyPr>
          <a:lstStyle/>
          <a:p>
            <a:pPr algn="ctr"/>
            <a:r>
              <a:rPr lang="zh-CN" altLang="en-US" dirty="0" smtClean="0">
                <a:solidFill>
                  <a:schemeClr val="bg1">
                    <a:lumMod val="50000"/>
                  </a:schemeClr>
                </a:solidFill>
                <a:latin typeface="微软雅黑" pitchFamily="34" charset="-122"/>
                <a:ea typeface="微软雅黑" pitchFamily="34" charset="-122"/>
              </a:rPr>
              <a:t>欢迎您继续在</a:t>
            </a:r>
            <a:r>
              <a:rPr lang="en-US" altLang="zh-CN" dirty="0" smtClean="0">
                <a:solidFill>
                  <a:schemeClr val="bg1">
                    <a:lumMod val="50000"/>
                  </a:schemeClr>
                </a:solidFill>
                <a:latin typeface="微软雅黑" pitchFamily="34" charset="-122"/>
                <a:ea typeface="微软雅黑" pitchFamily="34" charset="-122"/>
              </a:rPr>
              <a:t>91</a:t>
            </a:r>
            <a:r>
              <a:rPr lang="zh-CN" altLang="en-US" dirty="0" smtClean="0">
                <a:solidFill>
                  <a:schemeClr val="bg1">
                    <a:lumMod val="50000"/>
                  </a:schemeClr>
                </a:solidFill>
                <a:latin typeface="微软雅黑" pitchFamily="34" charset="-122"/>
                <a:ea typeface="微软雅黑" pitchFamily="34" charset="-122"/>
              </a:rPr>
              <a:t>淘课网学习下一节或其他内容，</a:t>
            </a:r>
            <a:endParaRPr lang="en-US" altLang="zh-CN" dirty="0" smtClean="0">
              <a:solidFill>
                <a:schemeClr val="bg1">
                  <a:lumMod val="50000"/>
                </a:schemeClr>
              </a:solidFill>
              <a:latin typeface="微软雅黑" pitchFamily="34" charset="-122"/>
              <a:ea typeface="微软雅黑" pitchFamily="34" charset="-122"/>
            </a:endParaRPr>
          </a:p>
          <a:p>
            <a:pPr algn="ctr"/>
            <a:r>
              <a:rPr lang="en-US" altLang="zh-CN" dirty="0" smtClean="0">
                <a:solidFill>
                  <a:schemeClr val="bg1">
                    <a:lumMod val="50000"/>
                  </a:schemeClr>
                </a:solidFill>
                <a:latin typeface="微软雅黑" pitchFamily="34" charset="-122"/>
                <a:ea typeface="微软雅黑" pitchFamily="34" charset="-122"/>
              </a:rPr>
              <a:t>91</a:t>
            </a:r>
            <a:r>
              <a:rPr lang="zh-CN" altLang="en-US" dirty="0" smtClean="0">
                <a:solidFill>
                  <a:schemeClr val="bg1">
                    <a:lumMod val="50000"/>
                  </a:schemeClr>
                </a:solidFill>
                <a:latin typeface="微软雅黑" pitchFamily="34" charset="-122"/>
                <a:ea typeface="微软雅黑" pitchFamily="34" charset="-122"/>
              </a:rPr>
              <a:t>淘课网为你奉献完美的微课大餐！</a:t>
            </a:r>
            <a:endParaRPr lang="zh-CN" altLang="en-US" dirty="0">
              <a:solidFill>
                <a:schemeClr val="bg1">
                  <a:lumMod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2947593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4767263"/>
            <a:ext cx="2133600" cy="273844"/>
          </a:xfrm>
          <a:prstGeom prst="rect">
            <a:avLst/>
          </a:prstGeom>
        </p:spPr>
        <p:txBody>
          <a:bodyPr/>
          <a:lstStyle/>
          <a:p>
            <a:fld id="{DE507FB6-E8CE-499E-8E5D-E5283927F0DF}" type="datetimeFigureOut">
              <a:rPr lang="zh-CN" altLang="en-US" smtClean="0"/>
              <a:pPr/>
              <a:t>2014/11/25</a:t>
            </a:fld>
            <a:endParaRPr lang="zh-CN" altLang="en-US"/>
          </a:p>
        </p:txBody>
      </p:sp>
      <p:sp>
        <p:nvSpPr>
          <p:cNvPr id="8" name="页脚占位符 7"/>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4767263"/>
            <a:ext cx="2133600" cy="273844"/>
          </a:xfrm>
          <a:prstGeom prst="rect">
            <a:avLst/>
          </a:prstGeom>
        </p:spPr>
        <p:txBody>
          <a:bodyPr/>
          <a:lstStyle/>
          <a:p>
            <a:fld id="{D557047D-459B-40ED-BF66-E3D2CF823A18}" type="slidenum">
              <a:rPr lang="zh-CN" altLang="en-US" smtClean="0"/>
              <a:pPr/>
              <a:t>‹#›</a:t>
            </a:fld>
            <a:endParaRPr lang="zh-CN" altLang="en-US"/>
          </a:p>
        </p:txBody>
      </p:sp>
    </p:spTree>
    <p:extLst>
      <p:ext uri="{BB962C8B-B14F-4D97-AF65-F5344CB8AC3E}">
        <p14:creationId xmlns:p14="http://schemas.microsoft.com/office/powerpoint/2010/main" val="1194626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4767263"/>
            <a:ext cx="2133600" cy="273844"/>
          </a:xfrm>
          <a:prstGeom prst="rect">
            <a:avLst/>
          </a:prstGeom>
        </p:spPr>
        <p:txBody>
          <a:bodyPr/>
          <a:lstStyle/>
          <a:p>
            <a:fld id="{DE507FB6-E8CE-499E-8E5D-E5283927F0DF}" type="datetimeFigureOut">
              <a:rPr lang="zh-CN" altLang="en-US" smtClean="0"/>
              <a:pPr/>
              <a:t>2014/11/25</a:t>
            </a:fld>
            <a:endParaRPr lang="zh-CN" altLang="en-US"/>
          </a:p>
        </p:txBody>
      </p:sp>
      <p:sp>
        <p:nvSpPr>
          <p:cNvPr id="4" name="页脚占位符 3"/>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4767263"/>
            <a:ext cx="2133600" cy="273844"/>
          </a:xfrm>
          <a:prstGeom prst="rect">
            <a:avLst/>
          </a:prstGeom>
        </p:spPr>
        <p:txBody>
          <a:bodyPr/>
          <a:lstStyle/>
          <a:p>
            <a:fld id="{D557047D-459B-40ED-BF66-E3D2CF823A18}" type="slidenum">
              <a:rPr lang="zh-CN" altLang="en-US" smtClean="0"/>
              <a:pPr/>
              <a:t>‹#›</a:t>
            </a:fld>
            <a:endParaRPr lang="zh-CN" altLang="en-US"/>
          </a:p>
        </p:txBody>
      </p:sp>
    </p:spTree>
    <p:extLst>
      <p:ext uri="{BB962C8B-B14F-4D97-AF65-F5344CB8AC3E}">
        <p14:creationId xmlns:p14="http://schemas.microsoft.com/office/powerpoint/2010/main" val="1742516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3"/>
            <a:ext cx="2133600" cy="273844"/>
          </a:xfrm>
          <a:prstGeom prst="rect">
            <a:avLst/>
          </a:prstGeom>
        </p:spPr>
        <p:txBody>
          <a:bodyPr/>
          <a:lstStyle/>
          <a:p>
            <a:fld id="{DE507FB6-E8CE-499E-8E5D-E5283927F0DF}" type="datetimeFigureOut">
              <a:rPr lang="zh-CN" altLang="en-US" smtClean="0"/>
              <a:pPr/>
              <a:t>2014/11/25</a:t>
            </a:fld>
            <a:endParaRPr lang="zh-CN" altLang="en-US"/>
          </a:p>
        </p:txBody>
      </p:sp>
      <p:sp>
        <p:nvSpPr>
          <p:cNvPr id="3" name="页脚占位符 2"/>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4767263"/>
            <a:ext cx="2133600" cy="273844"/>
          </a:xfrm>
          <a:prstGeom prst="rect">
            <a:avLst/>
          </a:prstGeom>
        </p:spPr>
        <p:txBody>
          <a:bodyPr/>
          <a:lstStyle/>
          <a:p>
            <a:fld id="{D557047D-459B-40ED-BF66-E3D2CF823A18}" type="slidenum">
              <a:rPr lang="zh-CN" altLang="en-US" smtClean="0"/>
              <a:pPr/>
              <a:t>‹#›</a:t>
            </a:fld>
            <a:endParaRPr lang="zh-CN" altLang="en-US"/>
          </a:p>
        </p:txBody>
      </p:sp>
    </p:spTree>
    <p:extLst>
      <p:ext uri="{BB962C8B-B14F-4D97-AF65-F5344CB8AC3E}">
        <p14:creationId xmlns:p14="http://schemas.microsoft.com/office/powerpoint/2010/main" val="3968749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DE507FB6-E8CE-499E-8E5D-E5283927F0DF}" type="datetimeFigureOut">
              <a:rPr lang="zh-CN" altLang="en-US" smtClean="0"/>
              <a:pPr/>
              <a:t>2014/11/25</a:t>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D557047D-459B-40ED-BF66-E3D2CF823A18}" type="slidenum">
              <a:rPr lang="zh-CN" altLang="en-US" smtClean="0"/>
              <a:pPr/>
              <a:t>‹#›</a:t>
            </a:fld>
            <a:endParaRPr lang="zh-CN" altLang="en-US"/>
          </a:p>
        </p:txBody>
      </p:sp>
    </p:spTree>
    <p:extLst>
      <p:ext uri="{BB962C8B-B14F-4D97-AF65-F5344CB8AC3E}">
        <p14:creationId xmlns:p14="http://schemas.microsoft.com/office/powerpoint/2010/main" val="2221691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DE507FB6-E8CE-499E-8E5D-E5283927F0DF}" type="datetimeFigureOut">
              <a:rPr lang="zh-CN" altLang="en-US" smtClean="0"/>
              <a:pPr/>
              <a:t>2014/11/25</a:t>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D557047D-459B-40ED-BF66-E3D2CF823A18}" type="slidenum">
              <a:rPr lang="zh-CN" altLang="en-US" smtClean="0"/>
              <a:pPr/>
              <a:t>‹#›</a:t>
            </a:fld>
            <a:endParaRPr lang="zh-CN" altLang="en-US"/>
          </a:p>
        </p:txBody>
      </p:sp>
    </p:spTree>
    <p:extLst>
      <p:ext uri="{BB962C8B-B14F-4D97-AF65-F5344CB8AC3E}">
        <p14:creationId xmlns:p14="http://schemas.microsoft.com/office/powerpoint/2010/main" val="263651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 name="矩形 9"/>
          <p:cNvSpPr/>
          <p:nvPr userDrawn="1"/>
        </p:nvSpPr>
        <p:spPr>
          <a:xfrm>
            <a:off x="0" y="4799304"/>
            <a:ext cx="9144000" cy="7670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102870" tIns="51435" rIns="102870" bIns="51435" anchor="ctr"/>
          <a:lstStyle/>
          <a:p>
            <a:pPr algn="ctr" fontAlgn="auto">
              <a:spcBef>
                <a:spcPts val="0"/>
              </a:spcBef>
              <a:spcAft>
                <a:spcPts val="0"/>
              </a:spcAft>
              <a:defRPr/>
            </a:pPr>
            <a:endParaRPr lang="zh-CN" altLang="en-US"/>
          </a:p>
        </p:txBody>
      </p:sp>
      <p:pic>
        <p:nvPicPr>
          <p:cNvPr id="11" name="Picture 2" descr="D:\TDDOWNLOAD\My Documents\Downloads\QQ2012JayXon\Users\907868260\FileRecv\91淘课logo.png"/>
          <p:cNvPicPr>
            <a:picLocks noChangeAspect="1" noChangeArrowheads="1"/>
          </p:cNvPicPr>
          <p:nvPr userDrawn="1"/>
        </p:nvPicPr>
        <p:blipFill>
          <a:blip r:embed="rId13" cstate="print"/>
          <a:srcRect/>
          <a:stretch>
            <a:fillRect/>
          </a:stretch>
        </p:blipFill>
        <p:spPr bwMode="auto">
          <a:xfrm>
            <a:off x="7592764" y="4574229"/>
            <a:ext cx="985276" cy="494262"/>
          </a:xfrm>
          <a:prstGeom prst="rect">
            <a:avLst/>
          </a:prstGeom>
          <a:solidFill>
            <a:schemeClr val="bg1">
              <a:lumMod val="95000"/>
            </a:schemeClr>
          </a:solidFill>
        </p:spPr>
      </p:pic>
    </p:spTree>
    <p:extLst>
      <p:ext uri="{BB962C8B-B14F-4D97-AF65-F5344CB8AC3E}">
        <p14:creationId xmlns:p14="http://schemas.microsoft.com/office/powerpoint/2010/main" val="4192947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1"/>
          </p:nvPr>
        </p:nvSpPr>
        <p:spPr>
          <a:xfrm>
            <a:off x="6228184" y="2139702"/>
            <a:ext cx="2088232" cy="360040"/>
          </a:xfrm>
        </p:spPr>
        <p:txBody>
          <a:bodyPr/>
          <a:lstStyle/>
          <a:p>
            <a:r>
              <a:rPr lang="zh-CN" altLang="en-US" dirty="0" smtClean="0">
                <a:solidFill>
                  <a:srgbClr val="0070C0"/>
                </a:solidFill>
              </a:rPr>
              <a:t>小说</a:t>
            </a:r>
            <a:endParaRPr lang="zh-CN" altLang="en-US" dirty="0">
              <a:solidFill>
                <a:srgbClr val="0070C0"/>
              </a:solidFill>
            </a:endParaRPr>
          </a:p>
        </p:txBody>
      </p:sp>
      <p:sp>
        <p:nvSpPr>
          <p:cNvPr id="6" name="文本占位符 5"/>
          <p:cNvSpPr>
            <a:spLocks noGrp="1"/>
          </p:cNvSpPr>
          <p:nvPr>
            <p:ph type="body" sz="quarter" idx="12"/>
          </p:nvPr>
        </p:nvSpPr>
        <p:spPr>
          <a:xfrm>
            <a:off x="7164288" y="2499742"/>
            <a:ext cx="1243657" cy="648072"/>
          </a:xfrm>
        </p:spPr>
        <p:txBody>
          <a:bodyPr/>
          <a:lstStyle/>
          <a:p>
            <a:r>
              <a:rPr lang="zh-CN" altLang="en-US" sz="2800" dirty="0" smtClean="0">
                <a:solidFill>
                  <a:srgbClr val="FF0000"/>
                </a:solidFill>
              </a:rPr>
              <a:t>边城</a:t>
            </a:r>
            <a:endParaRPr lang="zh-CN" altLang="en-US" sz="2800" dirty="0">
              <a:solidFill>
                <a:srgbClr val="FF0000"/>
              </a:solidFill>
            </a:endParaRPr>
          </a:p>
        </p:txBody>
      </p:sp>
      <p:sp>
        <p:nvSpPr>
          <p:cNvPr id="22" name="文本占位符 21"/>
          <p:cNvSpPr>
            <a:spLocks noGrp="1"/>
          </p:cNvSpPr>
          <p:nvPr>
            <p:ph type="body" sz="quarter" idx="13"/>
          </p:nvPr>
        </p:nvSpPr>
        <p:spPr>
          <a:xfrm>
            <a:off x="6300192" y="3291830"/>
            <a:ext cx="2016224" cy="360040"/>
          </a:xfrm>
        </p:spPr>
        <p:txBody>
          <a:bodyPr/>
          <a:lstStyle/>
          <a:p>
            <a:r>
              <a:rPr lang="zh-CN" altLang="en-US" dirty="0" smtClean="0">
                <a:solidFill>
                  <a:srgbClr val="0070C0"/>
                </a:solidFill>
              </a:rPr>
              <a:t>作者：沈从文</a:t>
            </a:r>
            <a:endParaRPr lang="zh-CN" altLang="en-US" dirty="0">
              <a:solidFill>
                <a:srgbClr val="0070C0"/>
              </a:solidFill>
            </a:endParaRPr>
          </a:p>
        </p:txBody>
      </p:sp>
      <p:pic>
        <p:nvPicPr>
          <p:cNvPr id="7" name="Picture 4" descr="xx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5"/>
          <p:cNvSpPr txBox="1">
            <a:spLocks noChangeArrowheads="1"/>
          </p:cNvSpPr>
          <p:nvPr/>
        </p:nvSpPr>
        <p:spPr bwMode="auto">
          <a:xfrm>
            <a:off x="1763688" y="555526"/>
            <a:ext cx="5329238"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9600" b="1" dirty="0">
                <a:solidFill>
                  <a:srgbClr val="FF3300"/>
                </a:solidFill>
                <a:latin typeface="华文行楷" pitchFamily="2" charset="-122"/>
                <a:ea typeface="华文行楷" pitchFamily="2" charset="-122"/>
              </a:rPr>
              <a:t>边    城</a:t>
            </a:r>
          </a:p>
        </p:txBody>
      </p:sp>
      <p:sp>
        <p:nvSpPr>
          <p:cNvPr id="10" name="Text Box 6"/>
          <p:cNvSpPr txBox="1">
            <a:spLocks noChangeArrowheads="1"/>
          </p:cNvSpPr>
          <p:nvPr/>
        </p:nvSpPr>
        <p:spPr bwMode="auto">
          <a:xfrm>
            <a:off x="5868144" y="3651870"/>
            <a:ext cx="2881312" cy="82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4800" b="1" dirty="0">
                <a:solidFill>
                  <a:schemeClr val="bg1"/>
                </a:solidFill>
                <a:ea typeface="华文隶书" pitchFamily="2" charset="-122"/>
              </a:rPr>
              <a:t>沈从文</a:t>
            </a:r>
          </a:p>
        </p:txBody>
      </p:sp>
    </p:spTree>
    <p:extLst>
      <p:ext uri="{BB962C8B-B14F-4D97-AF65-F5344CB8AC3E}">
        <p14:creationId xmlns:p14="http://schemas.microsoft.com/office/powerpoint/2010/main" val="21161185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Grp="1" noChangeArrowheads="1"/>
          </p:cNvSpPr>
          <p:nvPr>
            <p:ph type="body" idx="4294967295"/>
          </p:nvPr>
        </p:nvSpPr>
        <p:spPr>
          <a:xfrm>
            <a:off x="634926" y="1059582"/>
            <a:ext cx="7772400" cy="1944216"/>
          </a:xfrm>
          <a:prstGeom prst="rect">
            <a:avLst/>
          </a:prstGeom>
        </p:spPr>
        <p:txBody>
          <a:bodyPr/>
          <a:lstStyle/>
          <a:p>
            <a:pPr marL="0" indent="0">
              <a:buNone/>
            </a:pPr>
            <a:r>
              <a:rPr lang="zh-CN" altLang="zh-CN" sz="2800" b="1" dirty="0">
                <a:latin typeface="+mn-ea"/>
              </a:rPr>
              <a:t>3.小说的主人公是谁？</a:t>
            </a:r>
          </a:p>
          <a:p>
            <a:endParaRPr lang="zh-CN" altLang="zh-CN" sz="2800" b="1" dirty="0">
              <a:latin typeface="+mn-ea"/>
            </a:endParaRPr>
          </a:p>
          <a:p>
            <a:pPr marL="0" indent="0">
              <a:buNone/>
            </a:pPr>
            <a:r>
              <a:rPr lang="zh-CN" altLang="zh-CN" sz="2800" b="1" dirty="0">
                <a:latin typeface="+mn-ea"/>
              </a:rPr>
              <a:t>4.第五节当中多次暗示翠翠对傩送心有所属，你能找出来吗？</a:t>
            </a:r>
          </a:p>
        </p:txBody>
      </p:sp>
      <p:sp>
        <p:nvSpPr>
          <p:cNvPr id="3" name="Text Box 4"/>
          <p:cNvSpPr txBox="1">
            <a:spLocks noChangeArrowheads="1"/>
          </p:cNvSpPr>
          <p:nvPr/>
        </p:nvSpPr>
        <p:spPr bwMode="auto">
          <a:xfrm>
            <a:off x="1042814" y="1616482"/>
            <a:ext cx="23050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800" b="1" dirty="0">
                <a:solidFill>
                  <a:srgbClr val="FF3300"/>
                </a:solidFill>
              </a:rPr>
              <a:t>翠翠</a:t>
            </a:r>
          </a:p>
        </p:txBody>
      </p:sp>
      <p:sp>
        <p:nvSpPr>
          <p:cNvPr id="4" name="Text Box 5"/>
          <p:cNvSpPr txBox="1">
            <a:spLocks noChangeArrowheads="1"/>
          </p:cNvSpPr>
          <p:nvPr/>
        </p:nvSpPr>
        <p:spPr bwMode="auto">
          <a:xfrm>
            <a:off x="971674" y="3129811"/>
            <a:ext cx="7560766"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zh-CN" sz="2800" b="1" dirty="0">
                <a:solidFill>
                  <a:srgbClr val="FF0000"/>
                </a:solidFill>
              </a:rPr>
              <a:t>正如德国作家歌德所说：哪个男子不钟情，哪个少女不怀春？</a:t>
            </a:r>
          </a:p>
        </p:txBody>
      </p:sp>
    </p:spTree>
    <p:extLst>
      <p:ext uri="{BB962C8B-B14F-4D97-AF65-F5344CB8AC3E}">
        <p14:creationId xmlns:p14="http://schemas.microsoft.com/office/powerpoint/2010/main" val="3139781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ox(i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519755" y="915566"/>
            <a:ext cx="6265391" cy="5715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zh-CN" sz="2800" b="1" dirty="0" smtClean="0"/>
              <a:t>分析翠翠、傩送、外祖父的人物形象</a:t>
            </a:r>
            <a:endParaRPr lang="zh-CN" altLang="zh-CN" sz="2800" b="1" dirty="0"/>
          </a:p>
        </p:txBody>
      </p:sp>
      <p:sp>
        <p:nvSpPr>
          <p:cNvPr id="3" name="Rectangle 3"/>
          <p:cNvSpPr>
            <a:spLocks noGrp="1" noChangeArrowheads="1"/>
          </p:cNvSpPr>
          <p:nvPr>
            <p:ph type="body" idx="4294967295"/>
          </p:nvPr>
        </p:nvSpPr>
        <p:spPr>
          <a:xfrm>
            <a:off x="592459" y="1487066"/>
            <a:ext cx="8228013" cy="3419822"/>
          </a:xfrm>
          <a:prstGeom prst="rect">
            <a:avLst/>
          </a:prstGeom>
        </p:spPr>
        <p:txBody>
          <a:bodyPr/>
          <a:lstStyle/>
          <a:p>
            <a:pPr>
              <a:lnSpc>
                <a:spcPts val="4200"/>
              </a:lnSpc>
            </a:pPr>
            <a:r>
              <a:rPr lang="zh-CN" altLang="zh-CN" sz="2800" b="1" dirty="0"/>
              <a:t>翠翠：情窦初开、天真无邪、活泼可爱、淳朴善良、自然清纯的乡村少女</a:t>
            </a:r>
            <a:r>
              <a:rPr lang="zh-CN" altLang="zh-CN" sz="2800" b="1" dirty="0" smtClean="0"/>
              <a:t>。</a:t>
            </a:r>
            <a:endParaRPr lang="zh-CN" altLang="zh-CN" sz="2800" b="1" dirty="0"/>
          </a:p>
          <a:p>
            <a:pPr>
              <a:lnSpc>
                <a:spcPts val="4200"/>
              </a:lnSpc>
            </a:pPr>
            <a:r>
              <a:rPr lang="zh-CN" altLang="zh-CN" sz="2800" b="1" dirty="0"/>
              <a:t>傩送：英俊、淳朴、壮健、幽默</a:t>
            </a:r>
            <a:r>
              <a:rPr lang="zh-CN" altLang="zh-CN" sz="2800" b="1" dirty="0" smtClean="0"/>
              <a:t>。</a:t>
            </a:r>
            <a:endParaRPr lang="zh-CN" altLang="zh-CN" sz="2800" b="1" dirty="0"/>
          </a:p>
          <a:p>
            <a:pPr>
              <a:lnSpc>
                <a:spcPts val="4200"/>
              </a:lnSpc>
            </a:pPr>
            <a:r>
              <a:rPr lang="zh-CN" altLang="zh-CN" sz="2800" b="1" dirty="0"/>
              <a:t>祖父：对翠翠亲情无限，疼爱有加；善良淳朴、重义轻利。</a:t>
            </a:r>
          </a:p>
        </p:txBody>
      </p:sp>
    </p:spTree>
    <p:extLst>
      <p:ext uri="{BB962C8B-B14F-4D97-AF65-F5344CB8AC3E}">
        <p14:creationId xmlns:p14="http://schemas.microsoft.com/office/powerpoint/2010/main" val="1720621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ox(in)">
                                      <p:cBhvr>
                                        <p:cTn id="10" dur="500"/>
                                        <p:tgtEl>
                                          <p:spTgt spid="3">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ox(in)">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descr="2002381121519064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024" y="1044846"/>
            <a:ext cx="3851920" cy="318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Box 2"/>
          <p:cNvSpPr txBox="1">
            <a:spLocks noChangeArrowheads="1"/>
          </p:cNvSpPr>
          <p:nvPr/>
        </p:nvSpPr>
        <p:spPr bwMode="auto">
          <a:xfrm>
            <a:off x="4644008" y="976536"/>
            <a:ext cx="3200741"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zh-CN" sz="3200" b="1" dirty="0">
                <a:solidFill>
                  <a:srgbClr val="FF3300"/>
                </a:solidFill>
                <a:latin typeface="+mn-ea"/>
              </a:rPr>
              <a:t>翠翠</a:t>
            </a:r>
          </a:p>
          <a:p>
            <a:pPr>
              <a:spcBef>
                <a:spcPct val="50000"/>
              </a:spcBef>
            </a:pPr>
            <a:r>
              <a:rPr lang="zh-CN" altLang="zh-CN" sz="3200" b="1" dirty="0">
                <a:solidFill>
                  <a:srgbClr val="003300"/>
                </a:solidFill>
                <a:latin typeface="+mn-ea"/>
              </a:rPr>
              <a:t>清纯的翠翠</a:t>
            </a:r>
          </a:p>
          <a:p>
            <a:pPr>
              <a:spcBef>
                <a:spcPct val="50000"/>
              </a:spcBef>
            </a:pPr>
            <a:r>
              <a:rPr lang="zh-CN" altLang="zh-CN" sz="3200" b="1" dirty="0">
                <a:solidFill>
                  <a:srgbClr val="003300"/>
                </a:solidFill>
                <a:latin typeface="+mn-ea"/>
              </a:rPr>
              <a:t>善良的翠翠</a:t>
            </a:r>
          </a:p>
          <a:p>
            <a:pPr>
              <a:spcBef>
                <a:spcPct val="50000"/>
              </a:spcBef>
            </a:pPr>
            <a:r>
              <a:rPr lang="zh-CN" altLang="zh-CN" sz="3200" b="1" dirty="0">
                <a:solidFill>
                  <a:srgbClr val="003300"/>
                </a:solidFill>
                <a:latin typeface="+mn-ea"/>
              </a:rPr>
              <a:t>孤寂的翠翠</a:t>
            </a:r>
          </a:p>
          <a:p>
            <a:pPr>
              <a:spcBef>
                <a:spcPct val="50000"/>
              </a:spcBef>
            </a:pPr>
            <a:r>
              <a:rPr lang="zh-CN" altLang="zh-CN" sz="3200" b="1" dirty="0">
                <a:solidFill>
                  <a:srgbClr val="003300"/>
                </a:solidFill>
                <a:latin typeface="+mn-ea"/>
              </a:rPr>
              <a:t>执著的翠翠</a:t>
            </a:r>
          </a:p>
        </p:txBody>
      </p:sp>
    </p:spTree>
    <p:extLst>
      <p:ext uri="{BB962C8B-B14F-4D97-AF65-F5344CB8AC3E}">
        <p14:creationId xmlns:p14="http://schemas.microsoft.com/office/powerpoint/2010/main" val="17943928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1332235" y="708530"/>
            <a:ext cx="367181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zh-CN" sz="3200" b="1" dirty="0">
                <a:latin typeface="+mn-ea"/>
              </a:rPr>
              <a:t>爷爷的性格特点</a:t>
            </a:r>
          </a:p>
        </p:txBody>
      </p:sp>
      <p:pic>
        <p:nvPicPr>
          <p:cNvPr id="3" name="Picture 6" descr="tommy200751310403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4128" y="771550"/>
            <a:ext cx="2979936" cy="3765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5"/>
          <p:cNvSpPr txBox="1">
            <a:spLocks noChangeArrowheads="1"/>
          </p:cNvSpPr>
          <p:nvPr/>
        </p:nvSpPr>
        <p:spPr bwMode="auto">
          <a:xfrm>
            <a:off x="1403648" y="1491630"/>
            <a:ext cx="1890210" cy="2800767"/>
          </a:xfrm>
          <a:prstGeom prst="rect">
            <a:avLst/>
          </a:prstGeom>
          <a:gradFill rotWithShape="1">
            <a:gsLst>
              <a:gs pos="0">
                <a:schemeClr val="hlink">
                  <a:alpha val="31999"/>
                </a:schemeClr>
              </a:gs>
              <a:gs pos="100000">
                <a:schemeClr val="hlink">
                  <a:gamma/>
                  <a:shade val="46275"/>
                  <a:invGamma/>
                  <a:alpha val="31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zh-CN" sz="3200" b="1" dirty="0">
                <a:latin typeface="+mn-ea"/>
              </a:rPr>
              <a:t>勤劳淳朴</a:t>
            </a:r>
          </a:p>
          <a:p>
            <a:pPr>
              <a:spcBef>
                <a:spcPct val="50000"/>
              </a:spcBef>
            </a:pPr>
            <a:r>
              <a:rPr lang="zh-CN" altLang="zh-CN" sz="3200" b="1" dirty="0">
                <a:latin typeface="+mn-ea"/>
              </a:rPr>
              <a:t>忠于职守</a:t>
            </a:r>
          </a:p>
          <a:p>
            <a:pPr>
              <a:spcBef>
                <a:spcPct val="50000"/>
              </a:spcBef>
            </a:pPr>
            <a:r>
              <a:rPr lang="zh-CN" altLang="zh-CN" sz="3200" b="1" dirty="0">
                <a:latin typeface="+mn-ea"/>
              </a:rPr>
              <a:t>善良慈爱</a:t>
            </a:r>
          </a:p>
          <a:p>
            <a:pPr>
              <a:spcBef>
                <a:spcPct val="50000"/>
              </a:spcBef>
            </a:pPr>
            <a:r>
              <a:rPr lang="zh-CN" altLang="zh-CN" sz="3200" b="1" dirty="0">
                <a:latin typeface="+mn-ea"/>
              </a:rPr>
              <a:t>没有私欲</a:t>
            </a:r>
          </a:p>
        </p:txBody>
      </p:sp>
    </p:spTree>
    <p:extLst>
      <p:ext uri="{BB962C8B-B14F-4D97-AF65-F5344CB8AC3E}">
        <p14:creationId xmlns:p14="http://schemas.microsoft.com/office/powerpoint/2010/main" val="2845198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bg/>
                                          </p:spTgt>
                                        </p:tgtEl>
                                        <p:attrNameLst>
                                          <p:attrName>style.visibility</p:attrName>
                                        </p:attrNameLst>
                                      </p:cBhvr>
                                      <p:to>
                                        <p:strVal val="visible"/>
                                      </p:to>
                                    </p:set>
                                    <p:animEffect transition="in" filter="wipe(down)">
                                      <p:cBhvr>
                                        <p:cTn id="12" dur="500"/>
                                        <p:tgtEl>
                                          <p:spTgt spid="4">
                                            <p:bg/>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wipe(down)">
                                      <p:cBhvr>
                                        <p:cTn id="15" dur="500"/>
                                        <p:tgtEl>
                                          <p:spTgt spid="4">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4">
                                            <p:txEl>
                                              <p:pRg st="1" end="1"/>
                                            </p:txEl>
                                          </p:spTgt>
                                        </p:tgtEl>
                                        <p:attrNameLst>
                                          <p:attrName>style.visibility</p:attrName>
                                        </p:attrNameLst>
                                      </p:cBhvr>
                                      <p:to>
                                        <p:strVal val="visible"/>
                                      </p:to>
                                    </p:set>
                                    <p:animEffect transition="in" filter="wipe(down)">
                                      <p:cBhvr>
                                        <p:cTn id="20" dur="500"/>
                                        <p:tgtEl>
                                          <p:spTgt spid="4">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Effect transition="in" filter="wipe(down)">
                                      <p:cBhvr>
                                        <p:cTn id="25" dur="500"/>
                                        <p:tgtEl>
                                          <p:spTgt spid="4">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4">
                                            <p:txEl>
                                              <p:pRg st="3" end="3"/>
                                            </p:txEl>
                                          </p:spTgt>
                                        </p:tgtEl>
                                        <p:attrNameLst>
                                          <p:attrName>style.visibility</p:attrName>
                                        </p:attrNameLst>
                                      </p:cBhvr>
                                      <p:to>
                                        <p:strVal val="visible"/>
                                      </p:to>
                                    </p:set>
                                    <p:animEffect transition="in" filter="wipe(down)">
                                      <p:cBhvr>
                                        <p:cTn id="30"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31032" y="764977"/>
            <a:ext cx="4499992" cy="510629"/>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zh-CN" sz="2800" b="1" dirty="0" smtClean="0">
                <a:latin typeface="+mn-ea"/>
                <a:ea typeface="+mn-ea"/>
              </a:rPr>
              <a:t>思考</a:t>
            </a:r>
            <a:r>
              <a:rPr lang="zh-CN" altLang="zh-CN" sz="2800" dirty="0" smtClean="0">
                <a:latin typeface="+mn-ea"/>
                <a:ea typeface="+mn-ea"/>
              </a:rPr>
              <a:t>：</a:t>
            </a:r>
            <a:r>
              <a:rPr lang="zh-CN" altLang="zh-CN" sz="2800" b="1" dirty="0" smtClean="0">
                <a:latin typeface="+mn-ea"/>
                <a:ea typeface="+mn-ea"/>
              </a:rPr>
              <a:t>翠翠象征着什么呢？</a:t>
            </a:r>
            <a:endParaRPr lang="zh-CN" altLang="zh-CN" sz="2800" b="1" dirty="0">
              <a:latin typeface="+mn-ea"/>
              <a:ea typeface="+mn-ea"/>
            </a:endParaRPr>
          </a:p>
        </p:txBody>
      </p:sp>
      <p:sp>
        <p:nvSpPr>
          <p:cNvPr id="3" name="Rectangle 3"/>
          <p:cNvSpPr>
            <a:spLocks noGrp="1" noChangeArrowheads="1"/>
          </p:cNvSpPr>
          <p:nvPr>
            <p:ph type="body" idx="4294967295"/>
          </p:nvPr>
        </p:nvSpPr>
        <p:spPr>
          <a:xfrm>
            <a:off x="540568" y="1195958"/>
            <a:ext cx="9144000" cy="1591816"/>
          </a:xfrm>
          <a:prstGeom prst="rect">
            <a:avLst/>
          </a:prstGeom>
        </p:spPr>
        <p:txBody>
          <a:bodyPr/>
          <a:lstStyle/>
          <a:p>
            <a:r>
              <a:rPr lang="zh-CN" altLang="zh-CN" sz="2800" b="1" u="sng" dirty="0">
                <a:solidFill>
                  <a:srgbClr val="FF0000"/>
                </a:solidFill>
                <a:latin typeface="+mn-ea"/>
              </a:rPr>
              <a:t>爱与美</a:t>
            </a:r>
          </a:p>
          <a:p>
            <a:r>
              <a:rPr lang="zh-CN" altLang="zh-CN" sz="2800" b="1" u="sng" dirty="0">
                <a:solidFill>
                  <a:srgbClr val="FF0000"/>
                </a:solidFill>
                <a:latin typeface="+mn-ea"/>
              </a:rPr>
              <a:t>人性与人生优美的极致</a:t>
            </a:r>
          </a:p>
          <a:p>
            <a:r>
              <a:rPr lang="zh-CN" altLang="zh-CN" sz="2800" b="1" u="sng" dirty="0">
                <a:solidFill>
                  <a:srgbClr val="FF0000"/>
                </a:solidFill>
                <a:latin typeface="+mn-ea"/>
              </a:rPr>
              <a:t>翠翠凝聚了沈从文对湘西文化的无尽伤逝和眷恋 </a:t>
            </a:r>
            <a:r>
              <a:rPr lang="zh-CN" altLang="zh-CN" sz="2800" b="1" u="sng" dirty="0">
                <a:latin typeface="+mn-ea"/>
              </a:rPr>
              <a:t/>
            </a:r>
            <a:br>
              <a:rPr lang="zh-CN" altLang="zh-CN" sz="2800" b="1" u="sng" dirty="0">
                <a:latin typeface="+mn-ea"/>
              </a:rPr>
            </a:br>
            <a:endParaRPr lang="zh-CN" altLang="zh-CN" sz="2800" b="1" u="sng" dirty="0">
              <a:latin typeface="+mn-ea"/>
            </a:endParaRPr>
          </a:p>
        </p:txBody>
      </p:sp>
      <p:sp>
        <p:nvSpPr>
          <p:cNvPr id="4" name="Rectangle 5"/>
          <p:cNvSpPr>
            <a:spLocks noChangeArrowheads="1"/>
          </p:cNvSpPr>
          <p:nvPr/>
        </p:nvSpPr>
        <p:spPr bwMode="auto">
          <a:xfrm>
            <a:off x="323974" y="2715766"/>
            <a:ext cx="8208466" cy="510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eaLnBrk="0" hangingPunct="0">
              <a:defRPr sz="4400">
                <a:solidFill>
                  <a:schemeClr val="tx2"/>
                </a:solidFill>
                <a:latin typeface="Arial" pitchFamily="34" charset="0"/>
                <a:ea typeface="宋体" pitchFamily="2" charset="-122"/>
              </a:defRPr>
            </a:lvl1pPr>
            <a:lvl2pPr algn="ctr" eaLnBrk="0" hangingPunct="0">
              <a:defRPr sz="4400">
                <a:solidFill>
                  <a:schemeClr val="tx2"/>
                </a:solidFill>
                <a:latin typeface="Arial" pitchFamily="34" charset="0"/>
                <a:ea typeface="宋体" pitchFamily="2" charset="-122"/>
              </a:defRPr>
            </a:lvl2pPr>
            <a:lvl3pPr algn="ctr" eaLnBrk="0" hangingPunct="0">
              <a:defRPr sz="4400">
                <a:solidFill>
                  <a:schemeClr val="tx2"/>
                </a:solidFill>
                <a:latin typeface="Arial" pitchFamily="34" charset="0"/>
                <a:ea typeface="宋体" pitchFamily="2" charset="-122"/>
              </a:defRPr>
            </a:lvl3pPr>
            <a:lvl4pPr algn="ctr" eaLnBrk="0" hangingPunct="0">
              <a:defRPr sz="4400">
                <a:solidFill>
                  <a:schemeClr val="tx2"/>
                </a:solidFill>
                <a:latin typeface="Arial" pitchFamily="34" charset="0"/>
                <a:ea typeface="宋体" pitchFamily="2" charset="-122"/>
              </a:defRPr>
            </a:lvl4pPr>
            <a:lvl5pPr algn="ctr" eaLnBrk="0" hangingPunct="0">
              <a:defRPr sz="4400">
                <a:solidFill>
                  <a:schemeClr val="tx2"/>
                </a:solidFill>
                <a:latin typeface="Arial" pitchFamily="34" charset="0"/>
                <a:ea typeface="宋体" pitchFamily="2" charset="-122"/>
              </a:defRPr>
            </a:lvl5pPr>
            <a:lvl6pPr marL="457200" algn="ctr"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eaLnBrk="0" fontAlgn="base" hangingPunct="0">
              <a:spcBef>
                <a:spcPct val="0"/>
              </a:spcBef>
              <a:spcAft>
                <a:spcPct val="0"/>
              </a:spcAft>
              <a:defRPr sz="4400">
                <a:solidFill>
                  <a:schemeClr val="tx2"/>
                </a:solidFill>
                <a:latin typeface="Arial" pitchFamily="34" charset="0"/>
                <a:ea typeface="宋体" pitchFamily="2" charset="-122"/>
              </a:defRPr>
            </a:lvl9pPr>
          </a:lstStyle>
          <a:p>
            <a:pPr algn="l">
              <a:buFontTx/>
              <a:buNone/>
            </a:pPr>
            <a:r>
              <a:rPr lang="zh-CN" altLang="zh-CN" sz="2800" b="1" dirty="0">
                <a:solidFill>
                  <a:schemeClr val="tx1"/>
                </a:solidFill>
                <a:latin typeface="+mn-ea"/>
                <a:ea typeface="+mn-ea"/>
              </a:rPr>
              <a:t>“渡船，爷爷，端午节”的意象又象征着什么呢？</a:t>
            </a:r>
          </a:p>
        </p:txBody>
      </p:sp>
      <p:sp>
        <p:nvSpPr>
          <p:cNvPr id="5" name="Text Box 6"/>
          <p:cNvSpPr txBox="1">
            <a:spLocks noChangeArrowheads="1"/>
          </p:cNvSpPr>
          <p:nvPr/>
        </p:nvSpPr>
        <p:spPr bwMode="auto">
          <a:xfrm>
            <a:off x="491698" y="3237477"/>
            <a:ext cx="7824718" cy="1422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ts val="3600"/>
              </a:lnSpc>
            </a:pPr>
            <a:r>
              <a:rPr lang="zh-CN" altLang="zh-CN" sz="2800" b="1" u="sng" dirty="0">
                <a:solidFill>
                  <a:srgbClr val="FF0000"/>
                </a:solidFill>
                <a:latin typeface="+mn-ea"/>
              </a:rPr>
              <a:t>民族古老的历史和传统</a:t>
            </a:r>
          </a:p>
          <a:p>
            <a:pPr>
              <a:lnSpc>
                <a:spcPts val="3600"/>
              </a:lnSpc>
            </a:pPr>
            <a:r>
              <a:rPr lang="zh-CN" altLang="zh-CN" sz="2800" b="1" u="sng" dirty="0">
                <a:solidFill>
                  <a:srgbClr val="FF0000"/>
                </a:solidFill>
                <a:latin typeface="+mn-ea"/>
              </a:rPr>
              <a:t>风俗淳朴、重义轻利、正直素朴的人情美</a:t>
            </a:r>
          </a:p>
          <a:p>
            <a:pPr>
              <a:lnSpc>
                <a:spcPts val="3600"/>
              </a:lnSpc>
            </a:pPr>
            <a:r>
              <a:rPr lang="zh-CN" altLang="zh-CN" sz="2800" b="1" u="sng" dirty="0">
                <a:solidFill>
                  <a:srgbClr val="FF0000"/>
                </a:solidFill>
                <a:latin typeface="+mn-ea"/>
              </a:rPr>
              <a:t>民族古老的生活方式 </a:t>
            </a:r>
          </a:p>
        </p:txBody>
      </p:sp>
    </p:spTree>
    <p:extLst>
      <p:ext uri="{BB962C8B-B14F-4D97-AF65-F5344CB8AC3E}">
        <p14:creationId xmlns:p14="http://schemas.microsoft.com/office/powerpoint/2010/main" val="218888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animEffect transition="in" filter="wipe(down)">
                                      <p:cBhvr>
                                        <p:cTn id="2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4" grpId="0" build="allAtOnce"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
          <p:cNvSpPr txBox="1">
            <a:spLocks noChangeArrowheads="1"/>
          </p:cNvSpPr>
          <p:nvPr/>
        </p:nvSpPr>
        <p:spPr bwMode="auto">
          <a:xfrm>
            <a:off x="1619672" y="688135"/>
            <a:ext cx="485261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2800" b="1" dirty="0">
                <a:solidFill>
                  <a:srgbClr val="FF0000"/>
                </a:solidFill>
                <a:latin typeface="+mn-ea"/>
              </a:rPr>
              <a:t>如何理解“边城”这一概念？</a:t>
            </a:r>
          </a:p>
        </p:txBody>
      </p:sp>
      <p:sp>
        <p:nvSpPr>
          <p:cNvPr id="3" name="Text Box 4"/>
          <p:cNvSpPr txBox="1">
            <a:spLocks noChangeArrowheads="1"/>
          </p:cNvSpPr>
          <p:nvPr/>
        </p:nvSpPr>
        <p:spPr bwMode="auto">
          <a:xfrm>
            <a:off x="144016" y="1203598"/>
            <a:ext cx="8964488" cy="3510576"/>
          </a:xfrm>
          <a:prstGeom prst="rect">
            <a:avLst/>
          </a:prstGeom>
          <a:noFill/>
          <a:ln>
            <a:noFill/>
          </a:ln>
          <a:effectLst/>
        </p:spPr>
        <p:txBody>
          <a:bodyPr wrap="square">
            <a:spAutoFit/>
          </a:bodyPr>
          <a:lstStyle/>
          <a:p>
            <a:pPr>
              <a:lnSpc>
                <a:spcPts val="3000"/>
              </a:lnSpc>
              <a:spcBef>
                <a:spcPct val="50000"/>
              </a:spcBef>
            </a:pPr>
            <a:r>
              <a:rPr lang="zh-CN" altLang="en-US" sz="2400" b="1" dirty="0" smtClean="0">
                <a:latin typeface="+mn-ea"/>
              </a:rPr>
              <a:t>“边城”</a:t>
            </a:r>
            <a:r>
              <a:rPr lang="zh-CN" altLang="en-US" sz="2400" b="1" dirty="0">
                <a:latin typeface="+mn-ea"/>
              </a:rPr>
              <a:t>不只是一个地理概念，同时是一个时间概念，文化概念</a:t>
            </a:r>
            <a:r>
              <a:rPr lang="zh-CN" altLang="en-US" sz="2400" b="1" dirty="0" smtClean="0">
                <a:latin typeface="+mn-ea"/>
              </a:rPr>
              <a:t>。“边城”</a:t>
            </a:r>
            <a:r>
              <a:rPr lang="zh-CN" altLang="en-US" sz="2400" b="1" dirty="0">
                <a:latin typeface="+mn-ea"/>
              </a:rPr>
              <a:t>是大城市的对立面。这是“中国另外一个地方另外一种事情”（《边城题记》）。沈从文从乡下跑到大城市，对上流社会的腐朽生活，对城里人的“庸俗小气自私市侩”深恶痛绝，这引发了他的乡愁，是他对故乡尚未完全被现代物质文明所摧毁的淳朴民风十分怀念。但是在湘西，这种古朴的民风也正在消失。1934年冬天，作者从北平回湘西时，也明显感到农村社会所保有的那点正直朴素人情美，几乎快要消失无余，代替而来的却是近二十年实际社会培养成功的一种惟实惟利的人生观。  </a:t>
            </a:r>
          </a:p>
        </p:txBody>
      </p:sp>
      <p:sp>
        <p:nvSpPr>
          <p:cNvPr id="4" name="Rectangle 2"/>
          <p:cNvSpPr>
            <a:spLocks noChangeArrowheads="1"/>
          </p:cNvSpPr>
          <p:nvPr/>
        </p:nvSpPr>
        <p:spPr bwMode="auto">
          <a:xfrm>
            <a:off x="683568" y="107107"/>
            <a:ext cx="1800200" cy="511572"/>
          </a:xfrm>
          <a:prstGeom prst="rect">
            <a:avLst/>
          </a:prstGeom>
          <a:solidFill>
            <a:srgbClr val="00B0F0"/>
          </a:solidFill>
          <a:ln>
            <a:noFill/>
          </a:ln>
        </p:spPr>
        <p:txBody>
          <a:bodyPr anchor="ctr"/>
          <a:lstStyle>
            <a:lvl1pPr algn="ctr">
              <a:defRPr sz="4400">
                <a:solidFill>
                  <a:schemeClr val="tx2"/>
                </a:solidFill>
                <a:latin typeface="Arial" charset="0"/>
                <a:ea typeface="宋体" pitchFamily="2" charset="-122"/>
              </a:defRPr>
            </a:lvl1pPr>
            <a:lvl2pPr algn="ctr">
              <a:defRPr sz="4400">
                <a:solidFill>
                  <a:schemeClr val="tx2"/>
                </a:solidFill>
                <a:latin typeface="Arial" charset="0"/>
                <a:ea typeface="宋体" pitchFamily="2" charset="-122"/>
              </a:defRPr>
            </a:lvl2pPr>
            <a:lvl3pPr algn="ctr">
              <a:defRPr sz="4400">
                <a:solidFill>
                  <a:schemeClr val="tx2"/>
                </a:solidFill>
                <a:latin typeface="Arial" charset="0"/>
                <a:ea typeface="宋体" pitchFamily="2" charset="-122"/>
              </a:defRPr>
            </a:lvl3pPr>
            <a:lvl4pPr algn="ctr">
              <a:defRPr sz="4400">
                <a:solidFill>
                  <a:schemeClr val="tx2"/>
                </a:solidFill>
                <a:latin typeface="Arial" charset="0"/>
                <a:ea typeface="宋体" pitchFamily="2" charset="-122"/>
              </a:defRPr>
            </a:lvl4pPr>
            <a:lvl5pPr algn="ctr">
              <a:defRPr sz="4400">
                <a:solidFill>
                  <a:schemeClr val="tx2"/>
                </a:solidFill>
                <a:latin typeface="Arial" charset="0"/>
                <a:ea typeface="宋体" pitchFamily="2" charset="-122"/>
              </a:defRPr>
            </a:lvl5pPr>
            <a:lvl6pPr marL="457200" algn="ctr" fontAlgn="base">
              <a:spcBef>
                <a:spcPct val="0"/>
              </a:spcBef>
              <a:spcAft>
                <a:spcPct val="0"/>
              </a:spcAft>
              <a:defRPr sz="4400">
                <a:solidFill>
                  <a:schemeClr val="tx2"/>
                </a:solidFill>
                <a:latin typeface="Arial" charset="0"/>
                <a:ea typeface="宋体" pitchFamily="2" charset="-122"/>
              </a:defRPr>
            </a:lvl6pPr>
            <a:lvl7pPr marL="914400" algn="ctr" fontAlgn="base">
              <a:spcBef>
                <a:spcPct val="0"/>
              </a:spcBef>
              <a:spcAft>
                <a:spcPct val="0"/>
              </a:spcAft>
              <a:defRPr sz="4400">
                <a:solidFill>
                  <a:schemeClr val="tx2"/>
                </a:solidFill>
                <a:latin typeface="Arial" charset="0"/>
                <a:ea typeface="宋体" pitchFamily="2" charset="-122"/>
              </a:defRPr>
            </a:lvl7pPr>
            <a:lvl8pPr marL="1371600" algn="ctr" fontAlgn="base">
              <a:spcBef>
                <a:spcPct val="0"/>
              </a:spcBef>
              <a:spcAft>
                <a:spcPct val="0"/>
              </a:spcAft>
              <a:defRPr sz="4400">
                <a:solidFill>
                  <a:schemeClr val="tx2"/>
                </a:solidFill>
                <a:latin typeface="Arial" charset="0"/>
                <a:ea typeface="宋体" pitchFamily="2" charset="-122"/>
              </a:defRPr>
            </a:lvl8pPr>
            <a:lvl9pPr marL="1828800" algn="ctr" fontAlgn="base">
              <a:spcBef>
                <a:spcPct val="0"/>
              </a:spcBef>
              <a:spcAft>
                <a:spcPct val="0"/>
              </a:spcAft>
              <a:defRPr sz="4400">
                <a:solidFill>
                  <a:schemeClr val="tx2"/>
                </a:solidFill>
                <a:latin typeface="Arial" charset="0"/>
                <a:ea typeface="宋体" pitchFamily="2" charset="-122"/>
              </a:defRPr>
            </a:lvl9pPr>
          </a:lstStyle>
          <a:p>
            <a:pPr algn="l"/>
            <a:r>
              <a:rPr lang="zh-CN" altLang="en-US" sz="2800" dirty="0" smtClean="0">
                <a:solidFill>
                  <a:srgbClr val="FF0000"/>
                </a:solidFill>
                <a:ea typeface="黑体" pitchFamily="2" charset="-122"/>
              </a:rPr>
              <a:t>归纳小结</a:t>
            </a:r>
            <a:endParaRPr lang="zh-CN" altLang="en-US" sz="2800" dirty="0">
              <a:solidFill>
                <a:srgbClr val="FF0000"/>
              </a:solidFill>
              <a:ea typeface="黑体" pitchFamily="2" charset="-122"/>
            </a:endParaRPr>
          </a:p>
        </p:txBody>
      </p:sp>
    </p:spTree>
    <p:extLst>
      <p:ext uri="{BB962C8B-B14F-4D97-AF65-F5344CB8AC3E}">
        <p14:creationId xmlns:p14="http://schemas.microsoft.com/office/powerpoint/2010/main" val="3850142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32"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amond(out)">
                                      <p:cBhvr>
                                        <p:cTn id="12"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 grpId="0" bldLvl="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107504" y="771550"/>
            <a:ext cx="8943162" cy="3939540"/>
          </a:xfrm>
          <a:prstGeom prst="rect">
            <a:avLst/>
          </a:prstGeom>
          <a:noFill/>
          <a:ln>
            <a:noFill/>
          </a:ln>
          <a:effectLst/>
        </p:spPr>
        <p:txBody>
          <a:bodyPr wrap="square">
            <a:spAutoFit/>
          </a:bodyPr>
          <a:lstStyle/>
          <a:p>
            <a:pPr>
              <a:lnSpc>
                <a:spcPts val="2500"/>
              </a:lnSpc>
            </a:pPr>
            <a:r>
              <a:rPr lang="zh-CN" altLang="zh-CN" sz="2400" b="1" dirty="0">
                <a:latin typeface="+mn-ea"/>
              </a:rPr>
              <a:t>   </a:t>
            </a:r>
            <a:r>
              <a:rPr lang="en-US" altLang="zh-CN" sz="2400" b="1" dirty="0" smtClean="0">
                <a:latin typeface="+mn-ea"/>
              </a:rPr>
              <a:t> </a:t>
            </a:r>
            <a:r>
              <a:rPr lang="zh-CN" altLang="zh-CN" sz="2400" b="1" dirty="0" smtClean="0">
                <a:latin typeface="+mn-ea"/>
              </a:rPr>
              <a:t>《边城》</a:t>
            </a:r>
            <a:r>
              <a:rPr lang="zh-CN" altLang="zh-CN" sz="2400" b="1" dirty="0">
                <a:latin typeface="+mn-ea"/>
              </a:rPr>
              <a:t>用人性描绘了一个瑰丽而温馨的“边城”世界，这里人性皆真、皆善、皆美，由每个人身上所焕生的人性美、人情美营造了这个世界，这里看不到邪恶、奸诈和贪欲；这里的人们都互相亲善着、扶持着；这里也有孤寂，但即使是孤寂，也是充满诗意的。 </a:t>
            </a:r>
          </a:p>
          <a:p>
            <a:pPr>
              <a:lnSpc>
                <a:spcPts val="2500"/>
              </a:lnSpc>
            </a:pPr>
            <a:r>
              <a:rPr lang="zh-CN" altLang="zh-CN" sz="2400" b="1" dirty="0">
                <a:solidFill>
                  <a:srgbClr val="003300"/>
                </a:solidFill>
                <a:latin typeface="+mn-ea"/>
              </a:rPr>
              <a:t>    《边城》是一个怀旧的作品，一种带着痛惜情绪的怀旧。《边城》是一个温暖的作品，但是后面隐藏着作者很深的悲剧感。</a:t>
            </a:r>
          </a:p>
          <a:p>
            <a:pPr>
              <a:lnSpc>
                <a:spcPts val="2500"/>
              </a:lnSpc>
            </a:pPr>
            <a:r>
              <a:rPr lang="zh-CN" altLang="zh-CN" sz="2400" b="1" dirty="0">
                <a:solidFill>
                  <a:srgbClr val="003300"/>
                </a:solidFill>
                <a:latin typeface="+mn-ea"/>
              </a:rPr>
              <a:t>    作者怀有重建民族品德和人格的梦想，但现实又让他感到力不从心，感到痛苦寂寞，感到理想难以实现的前景的暗淡。他的这种心绪辐射到《边城》上，使人读完《边城》后在获得美感的同时，又感到一种忧伤、悲凉和惆怅，总感到他所描绘的明丽景物和温暖人情上，笼罩着一种似雨似雾、挥赶不去的阴湿与</a:t>
            </a:r>
            <a:r>
              <a:rPr lang="zh-CN" altLang="zh-CN" sz="2400" b="1" dirty="0" smtClean="0">
                <a:solidFill>
                  <a:srgbClr val="003300"/>
                </a:solidFill>
                <a:latin typeface="+mn-ea"/>
              </a:rPr>
              <a:t>愁苦</a:t>
            </a:r>
            <a:r>
              <a:rPr lang="zh-CN" altLang="en-US" sz="2400" b="1" dirty="0">
                <a:solidFill>
                  <a:srgbClr val="003300"/>
                </a:solidFill>
                <a:latin typeface="+mn-ea"/>
              </a:rPr>
              <a:t>。</a:t>
            </a:r>
            <a:endParaRPr lang="zh-CN" altLang="zh-CN" sz="2400" b="1" dirty="0">
              <a:solidFill>
                <a:srgbClr val="003300"/>
              </a:solidFill>
              <a:latin typeface="+mn-ea"/>
            </a:endParaRPr>
          </a:p>
        </p:txBody>
      </p:sp>
    </p:spTree>
    <p:extLst>
      <p:ext uri="{BB962C8B-B14F-4D97-AF65-F5344CB8AC3E}">
        <p14:creationId xmlns:p14="http://schemas.microsoft.com/office/powerpoint/2010/main" val="1670439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37034" y="771550"/>
            <a:ext cx="698323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zh-CN" sz="2800" b="1" dirty="0">
                <a:latin typeface="+mn-ea"/>
              </a:rPr>
              <a:t>    </a:t>
            </a:r>
            <a:r>
              <a:rPr lang="zh-CN" altLang="zh-CN" sz="2800" b="1" dirty="0">
                <a:solidFill>
                  <a:schemeClr val="hlink"/>
                </a:solidFill>
                <a:latin typeface="+mn-ea"/>
              </a:rPr>
              <a:t>  我们现在读这篇小说有什么现实意义？</a:t>
            </a:r>
            <a:r>
              <a:rPr lang="zh-CN" altLang="zh-CN" sz="2800" dirty="0">
                <a:solidFill>
                  <a:srgbClr val="FFCC00"/>
                </a:solidFill>
                <a:latin typeface="+mn-ea"/>
              </a:rPr>
              <a:t> </a:t>
            </a:r>
          </a:p>
        </p:txBody>
      </p:sp>
      <p:sp>
        <p:nvSpPr>
          <p:cNvPr id="3" name="Text Box 4"/>
          <p:cNvSpPr txBox="1">
            <a:spLocks noChangeArrowheads="1"/>
          </p:cNvSpPr>
          <p:nvPr/>
        </p:nvSpPr>
        <p:spPr bwMode="auto">
          <a:xfrm>
            <a:off x="361187" y="1347614"/>
            <a:ext cx="8603301" cy="3323987"/>
          </a:xfrm>
          <a:prstGeom prst="rect">
            <a:avLst/>
          </a:prstGeom>
          <a:solidFill>
            <a:schemeClr val="bg1">
              <a:alpha val="28999"/>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zh-CN" sz="2800" b="1" dirty="0">
                <a:solidFill>
                  <a:srgbClr val="FFCC00"/>
                </a:solidFill>
                <a:latin typeface="+mn-ea"/>
              </a:rPr>
              <a:t>    </a:t>
            </a:r>
            <a:r>
              <a:rPr lang="zh-CN" altLang="zh-CN" sz="2800" b="1" dirty="0" smtClean="0">
                <a:latin typeface="+mn-ea"/>
              </a:rPr>
              <a:t>审视</a:t>
            </a:r>
            <a:r>
              <a:rPr lang="zh-CN" altLang="zh-CN" sz="2800" b="1" dirty="0">
                <a:latin typeface="+mn-ea"/>
              </a:rPr>
              <a:t>现实，我们也不由得感到，在今天这个物质化的时代，商品经济的大潮越来越把人也商品化、庸俗化，冷漠、自私、惟利渐渐充满了我们生活的空间。</a:t>
            </a:r>
          </a:p>
          <a:p>
            <a:pPr>
              <a:spcBef>
                <a:spcPct val="50000"/>
              </a:spcBef>
            </a:pPr>
            <a:r>
              <a:rPr lang="zh-CN" altLang="zh-CN" sz="2800" b="1" dirty="0">
                <a:latin typeface="+mn-ea"/>
              </a:rPr>
              <a:t>    </a:t>
            </a:r>
            <a:r>
              <a:rPr lang="zh-CN" altLang="zh-CN" sz="2800" b="1" dirty="0" smtClean="0">
                <a:latin typeface="+mn-ea"/>
              </a:rPr>
              <a:t>读</a:t>
            </a:r>
            <a:r>
              <a:rPr lang="zh-CN" altLang="zh-CN" sz="2800" b="1" dirty="0">
                <a:latin typeface="+mn-ea"/>
              </a:rPr>
              <a:t>沈从文的《边城》，激起了我们心底对“未被近代文明污染”的美好人性和宁静和谐的生活的唤；让我们思考：怎样才能构建和谐的、一如“边城”的美好社会</a:t>
            </a:r>
            <a:r>
              <a:rPr lang="zh-CN" altLang="zh-CN" sz="2800" b="1" dirty="0" smtClean="0">
                <a:latin typeface="+mn-ea"/>
              </a:rPr>
              <a:t>。</a:t>
            </a:r>
            <a:endParaRPr lang="zh-CN" altLang="zh-CN" sz="2800" dirty="0">
              <a:latin typeface="+mn-ea"/>
            </a:endParaRPr>
          </a:p>
        </p:txBody>
      </p:sp>
    </p:spTree>
    <p:extLst>
      <p:ext uri="{BB962C8B-B14F-4D97-AF65-F5344CB8AC3E}">
        <p14:creationId xmlns:p14="http://schemas.microsoft.com/office/powerpoint/2010/main" val="348506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ox(in)">
                                      <p:cBhvr>
                                        <p:cTn id="7" dur="1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4)">
                                      <p:cBhvr>
                                        <p:cTn id="12"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ChangeArrowheads="1"/>
          </p:cNvSpPr>
          <p:nvPr/>
        </p:nvSpPr>
        <p:spPr bwMode="auto">
          <a:xfrm>
            <a:off x="683568" y="107107"/>
            <a:ext cx="1800200" cy="511572"/>
          </a:xfrm>
          <a:prstGeom prst="rect">
            <a:avLst/>
          </a:prstGeom>
          <a:solidFill>
            <a:srgbClr val="00B0F0"/>
          </a:solidFill>
          <a:ln>
            <a:noFill/>
          </a:ln>
        </p:spPr>
        <p:txBody>
          <a:bodyPr anchor="ctr"/>
          <a:lstStyle>
            <a:lvl1pPr algn="ctr">
              <a:defRPr sz="4400">
                <a:solidFill>
                  <a:schemeClr val="tx2"/>
                </a:solidFill>
                <a:latin typeface="Arial" charset="0"/>
                <a:ea typeface="宋体" pitchFamily="2" charset="-122"/>
              </a:defRPr>
            </a:lvl1pPr>
            <a:lvl2pPr algn="ctr">
              <a:defRPr sz="4400">
                <a:solidFill>
                  <a:schemeClr val="tx2"/>
                </a:solidFill>
                <a:latin typeface="Arial" charset="0"/>
                <a:ea typeface="宋体" pitchFamily="2" charset="-122"/>
              </a:defRPr>
            </a:lvl2pPr>
            <a:lvl3pPr algn="ctr">
              <a:defRPr sz="4400">
                <a:solidFill>
                  <a:schemeClr val="tx2"/>
                </a:solidFill>
                <a:latin typeface="Arial" charset="0"/>
                <a:ea typeface="宋体" pitchFamily="2" charset="-122"/>
              </a:defRPr>
            </a:lvl3pPr>
            <a:lvl4pPr algn="ctr">
              <a:defRPr sz="4400">
                <a:solidFill>
                  <a:schemeClr val="tx2"/>
                </a:solidFill>
                <a:latin typeface="Arial" charset="0"/>
                <a:ea typeface="宋体" pitchFamily="2" charset="-122"/>
              </a:defRPr>
            </a:lvl4pPr>
            <a:lvl5pPr algn="ctr">
              <a:defRPr sz="4400">
                <a:solidFill>
                  <a:schemeClr val="tx2"/>
                </a:solidFill>
                <a:latin typeface="Arial" charset="0"/>
                <a:ea typeface="宋体" pitchFamily="2" charset="-122"/>
              </a:defRPr>
            </a:lvl5pPr>
            <a:lvl6pPr marL="457200" algn="ctr" fontAlgn="base">
              <a:spcBef>
                <a:spcPct val="0"/>
              </a:spcBef>
              <a:spcAft>
                <a:spcPct val="0"/>
              </a:spcAft>
              <a:defRPr sz="4400">
                <a:solidFill>
                  <a:schemeClr val="tx2"/>
                </a:solidFill>
                <a:latin typeface="Arial" charset="0"/>
                <a:ea typeface="宋体" pitchFamily="2" charset="-122"/>
              </a:defRPr>
            </a:lvl6pPr>
            <a:lvl7pPr marL="914400" algn="ctr" fontAlgn="base">
              <a:spcBef>
                <a:spcPct val="0"/>
              </a:spcBef>
              <a:spcAft>
                <a:spcPct val="0"/>
              </a:spcAft>
              <a:defRPr sz="4400">
                <a:solidFill>
                  <a:schemeClr val="tx2"/>
                </a:solidFill>
                <a:latin typeface="Arial" charset="0"/>
                <a:ea typeface="宋体" pitchFamily="2" charset="-122"/>
              </a:defRPr>
            </a:lvl7pPr>
            <a:lvl8pPr marL="1371600" algn="ctr" fontAlgn="base">
              <a:spcBef>
                <a:spcPct val="0"/>
              </a:spcBef>
              <a:spcAft>
                <a:spcPct val="0"/>
              </a:spcAft>
              <a:defRPr sz="4400">
                <a:solidFill>
                  <a:schemeClr val="tx2"/>
                </a:solidFill>
                <a:latin typeface="Arial" charset="0"/>
                <a:ea typeface="宋体" pitchFamily="2" charset="-122"/>
              </a:defRPr>
            </a:lvl8pPr>
            <a:lvl9pPr marL="1828800" algn="ctr" fontAlgn="base">
              <a:spcBef>
                <a:spcPct val="0"/>
              </a:spcBef>
              <a:spcAft>
                <a:spcPct val="0"/>
              </a:spcAft>
              <a:defRPr sz="4400">
                <a:solidFill>
                  <a:schemeClr val="tx2"/>
                </a:solidFill>
                <a:latin typeface="Arial" charset="0"/>
                <a:ea typeface="宋体" pitchFamily="2" charset="-122"/>
              </a:defRPr>
            </a:lvl9pPr>
          </a:lstStyle>
          <a:p>
            <a:pPr algn="l"/>
            <a:r>
              <a:rPr lang="zh-CN" altLang="en-US" sz="2800" dirty="0" smtClean="0">
                <a:solidFill>
                  <a:srgbClr val="FF0000"/>
                </a:solidFill>
                <a:ea typeface="黑体" pitchFamily="2" charset="-122"/>
              </a:rPr>
              <a:t>延伸拓展</a:t>
            </a:r>
            <a:endParaRPr lang="zh-CN" altLang="en-US" sz="2800" dirty="0">
              <a:solidFill>
                <a:srgbClr val="FF0000"/>
              </a:solidFill>
              <a:ea typeface="黑体" pitchFamily="2" charset="-122"/>
            </a:endParaRPr>
          </a:p>
        </p:txBody>
      </p:sp>
      <p:sp>
        <p:nvSpPr>
          <p:cNvPr id="3" name="Text Box 4"/>
          <p:cNvSpPr txBox="1">
            <a:spLocks noChangeArrowheads="1"/>
          </p:cNvSpPr>
          <p:nvPr/>
        </p:nvSpPr>
        <p:spPr bwMode="auto">
          <a:xfrm>
            <a:off x="611560" y="987574"/>
            <a:ext cx="7992888" cy="3397405"/>
          </a:xfrm>
          <a:prstGeom prst="rect">
            <a:avLst/>
          </a:prstGeom>
          <a:noFill/>
          <a:ln>
            <a:noFill/>
          </a:ln>
          <a:effectLst/>
        </p:spPr>
        <p:txBody>
          <a:bodyPr wrap="square">
            <a:spAutoFit/>
          </a:bodyPr>
          <a:lstStyle/>
          <a:p>
            <a:pPr>
              <a:lnSpc>
                <a:spcPts val="4400"/>
              </a:lnSpc>
            </a:pPr>
            <a:r>
              <a:rPr lang="zh-CN" altLang="zh-CN" sz="2800" b="1" dirty="0">
                <a:solidFill>
                  <a:srgbClr val="0A4FDA"/>
                </a:solidFill>
                <a:latin typeface="+mn-ea"/>
              </a:rPr>
              <a:t>    </a:t>
            </a:r>
            <a:r>
              <a:rPr lang="zh-CN" altLang="zh-CN" sz="2800" b="1" dirty="0" smtClean="0">
                <a:latin typeface="+mn-ea"/>
              </a:rPr>
              <a:t>1.</a:t>
            </a:r>
            <a:r>
              <a:rPr lang="zh-CN" altLang="zh-CN" sz="2800" b="1" dirty="0">
                <a:latin typeface="+mn-ea"/>
              </a:rPr>
              <a:t>如果要以翠翠为标准，给边城茶峒选一位旅游形象小姐，你打算选一位什么样的女孩，如何来给她造型？运用人物描写的方法描述出来</a:t>
            </a:r>
            <a:r>
              <a:rPr lang="zh-CN" altLang="zh-CN" sz="2800" b="1" dirty="0" smtClean="0">
                <a:latin typeface="+mn-ea"/>
              </a:rPr>
              <a:t>。</a:t>
            </a:r>
            <a:endParaRPr lang="zh-CN" altLang="zh-CN" sz="2800" b="1" dirty="0">
              <a:latin typeface="+mn-ea"/>
            </a:endParaRPr>
          </a:p>
          <a:p>
            <a:pPr>
              <a:lnSpc>
                <a:spcPts val="4400"/>
              </a:lnSpc>
            </a:pPr>
            <a:r>
              <a:rPr lang="zh-CN" altLang="zh-CN" sz="2800" b="1" dirty="0">
                <a:latin typeface="+mn-ea"/>
              </a:rPr>
              <a:t>    </a:t>
            </a:r>
            <a:r>
              <a:rPr lang="zh-CN" altLang="zh-CN" sz="2800" b="1" dirty="0" smtClean="0">
                <a:latin typeface="+mn-ea"/>
              </a:rPr>
              <a:t>2.</a:t>
            </a:r>
            <a:r>
              <a:rPr lang="zh-CN" altLang="zh-CN" sz="2800" b="1" dirty="0">
                <a:latin typeface="+mn-ea"/>
              </a:rPr>
              <a:t>请你为边城茶峒（或自己的家乡）写一篇导游词，要运用景物描写</a:t>
            </a:r>
            <a:r>
              <a:rPr lang="zh-CN" altLang="zh-CN" sz="2800" b="1" dirty="0" smtClean="0">
                <a:latin typeface="+mn-ea"/>
              </a:rPr>
              <a:t>。</a:t>
            </a:r>
            <a:endParaRPr lang="zh-CN" altLang="zh-CN" sz="2800" b="1" dirty="0">
              <a:latin typeface="+mn-ea"/>
            </a:endParaRPr>
          </a:p>
          <a:p>
            <a:pPr>
              <a:lnSpc>
                <a:spcPts val="4400"/>
              </a:lnSpc>
            </a:pPr>
            <a:r>
              <a:rPr lang="zh-CN" altLang="zh-CN" sz="2800" b="1" dirty="0">
                <a:latin typeface="+mn-ea"/>
              </a:rPr>
              <a:t>    </a:t>
            </a:r>
            <a:r>
              <a:rPr lang="zh-CN" altLang="zh-CN" sz="2800" b="1" dirty="0" smtClean="0">
                <a:latin typeface="+mn-ea"/>
              </a:rPr>
              <a:t>3.</a:t>
            </a:r>
            <a:r>
              <a:rPr lang="zh-CN" altLang="zh-CN" sz="2800" b="1" dirty="0">
                <a:latin typeface="+mn-ea"/>
              </a:rPr>
              <a:t>为边城茶峒策划一个旅游营销方案。</a:t>
            </a:r>
          </a:p>
        </p:txBody>
      </p:sp>
    </p:spTree>
    <p:extLst>
      <p:ext uri="{BB962C8B-B14F-4D97-AF65-F5344CB8AC3E}">
        <p14:creationId xmlns:p14="http://schemas.microsoft.com/office/powerpoint/2010/main" val="1681991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D:\TDDOWNLOAD\My Documents\Downloads\QQ2012JayXon\Users\907868260\FileRecv\91淘课logo.png"/>
          <p:cNvPicPr>
            <a:picLocks noChangeAspect="1" noChangeArrowheads="1"/>
          </p:cNvPicPr>
          <p:nvPr/>
        </p:nvPicPr>
        <p:blipFill>
          <a:blip r:embed="rId2" cstate="print"/>
          <a:srcRect/>
          <a:stretch>
            <a:fillRect/>
          </a:stretch>
        </p:blipFill>
        <p:spPr bwMode="auto">
          <a:xfrm>
            <a:off x="7592764" y="4574229"/>
            <a:ext cx="985276" cy="494262"/>
          </a:xfrm>
          <a:prstGeom prst="rect">
            <a:avLst/>
          </a:prstGeom>
          <a:solidFill>
            <a:schemeClr val="bg1">
              <a:lumMod val="95000"/>
            </a:schemeClr>
          </a:solidFill>
        </p:spPr>
      </p:pic>
    </p:spTree>
    <p:extLst>
      <p:ext uri="{BB962C8B-B14F-4D97-AF65-F5344CB8AC3E}">
        <p14:creationId xmlns:p14="http://schemas.microsoft.com/office/powerpoint/2010/main" val="378243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Box 5"/>
          <p:cNvSpPr txBox="1">
            <a:spLocks noChangeArrowheads="1"/>
          </p:cNvSpPr>
          <p:nvPr/>
        </p:nvSpPr>
        <p:spPr bwMode="auto">
          <a:xfrm>
            <a:off x="539552" y="1275606"/>
            <a:ext cx="6985000" cy="310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zh-CN" altLang="en-US" sz="8800" b="1" dirty="0">
                <a:solidFill>
                  <a:srgbClr val="FF3300"/>
                </a:solidFill>
                <a:ea typeface="华文行楷" pitchFamily="2" charset="-122"/>
              </a:rPr>
              <a:t>这座小城的</a:t>
            </a:r>
            <a:r>
              <a:rPr lang="zh-CN" altLang="en-US" sz="4400" b="1" dirty="0">
                <a:solidFill>
                  <a:srgbClr val="FFFF00"/>
                </a:solidFill>
                <a:ea typeface="华文行楷" pitchFamily="2" charset="-122"/>
              </a:rPr>
              <a:t>      山美                 </a:t>
            </a:r>
          </a:p>
          <a:p>
            <a:pPr algn="r">
              <a:spcBef>
                <a:spcPct val="50000"/>
              </a:spcBef>
            </a:pPr>
            <a:r>
              <a:rPr lang="zh-CN" altLang="en-US" sz="4400" b="1" dirty="0">
                <a:solidFill>
                  <a:srgbClr val="FFFF00"/>
                </a:solidFill>
                <a:ea typeface="华文行楷" pitchFamily="2" charset="-122"/>
              </a:rPr>
              <a:t>水美</a:t>
            </a:r>
            <a:endParaRPr lang="zh-CN" altLang="en-US" sz="4400" b="1" dirty="0">
              <a:solidFill>
                <a:srgbClr val="FF3300"/>
              </a:solidFill>
              <a:ea typeface="华文行楷" pitchFamily="2" charset="-122"/>
            </a:endParaRPr>
          </a:p>
        </p:txBody>
      </p:sp>
    </p:spTree>
    <p:extLst>
      <p:ext uri="{BB962C8B-B14F-4D97-AF65-F5344CB8AC3E}">
        <p14:creationId xmlns:p14="http://schemas.microsoft.com/office/powerpoint/2010/main" val="1402464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3">
                                            <p:txEl>
                                              <p:pRg st="0" end="0"/>
                                            </p:txEl>
                                          </p:spTgt>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6" presetClass="emph" presetSubtype="0" fill="hold" nodeType="clickEffect">
                                  <p:stCondLst>
                                    <p:cond delay="0"/>
                                  </p:stCondLst>
                                  <p:childTnLst>
                                    <p:animScale>
                                      <p:cBhvr>
                                        <p:cTn id="10" dur="2000" fill="hold"/>
                                        <p:tgtEl>
                                          <p:spTgt spid="3">
                                            <p:txEl>
                                              <p:pRg st="1" end="1"/>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苗族女孩"/>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3" y="843558"/>
            <a:ext cx="1944215" cy="3672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4" descr="200572018132372411"/>
          <p:cNvPicPr>
            <a:picLocks noChangeAspect="1" noChangeArrowheads="1"/>
          </p:cNvPicPr>
          <p:nvPr/>
        </p:nvPicPr>
        <p:blipFill rotWithShape="1">
          <a:blip r:embed="rId3">
            <a:extLst>
              <a:ext uri="{28A0092B-C50C-407E-A947-70E740481C1C}">
                <a14:useLocalDpi xmlns:a14="http://schemas.microsoft.com/office/drawing/2010/main" val="0"/>
              </a:ext>
            </a:extLst>
          </a:blip>
          <a:srcRect b="3704"/>
          <a:stretch/>
        </p:blipFill>
        <p:spPr bwMode="auto">
          <a:xfrm>
            <a:off x="5004048" y="843558"/>
            <a:ext cx="3024336" cy="3672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5"/>
          <p:cNvSpPr txBox="1">
            <a:spLocks noChangeArrowheads="1"/>
          </p:cNvSpPr>
          <p:nvPr/>
        </p:nvSpPr>
        <p:spPr bwMode="auto">
          <a:xfrm>
            <a:off x="3812431" y="1779662"/>
            <a:ext cx="615553" cy="2160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a:spAutoFit/>
          </a:bodyPr>
          <a:lstStyle/>
          <a:p>
            <a:r>
              <a:rPr lang="zh-CN" altLang="en-US" sz="2800" b="1" dirty="0" smtClean="0">
                <a:solidFill>
                  <a:srgbClr val="FF3300"/>
                </a:solidFill>
              </a:rPr>
              <a:t>人    更    美</a:t>
            </a:r>
            <a:endParaRPr lang="zh-CN" altLang="en-US" sz="2800" b="1" dirty="0">
              <a:solidFill>
                <a:srgbClr val="FF3300"/>
              </a:solidFill>
            </a:endParaRPr>
          </a:p>
        </p:txBody>
      </p:sp>
    </p:spTree>
    <p:extLst>
      <p:ext uri="{BB962C8B-B14F-4D97-AF65-F5344CB8AC3E}">
        <p14:creationId xmlns:p14="http://schemas.microsoft.com/office/powerpoint/2010/main" val="25605679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ChangeArrowheads="1"/>
          </p:cNvSpPr>
          <p:nvPr/>
        </p:nvSpPr>
        <p:spPr bwMode="auto">
          <a:xfrm>
            <a:off x="683568" y="107107"/>
            <a:ext cx="1800200" cy="511572"/>
          </a:xfrm>
          <a:prstGeom prst="rect">
            <a:avLst/>
          </a:prstGeom>
          <a:solidFill>
            <a:srgbClr val="00B0F0"/>
          </a:solidFill>
          <a:ln>
            <a:noFill/>
          </a:ln>
        </p:spPr>
        <p:txBody>
          <a:bodyPr anchor="ctr"/>
          <a:lstStyle>
            <a:lvl1pPr algn="ctr">
              <a:defRPr sz="4400">
                <a:solidFill>
                  <a:schemeClr val="tx2"/>
                </a:solidFill>
                <a:latin typeface="Arial" charset="0"/>
                <a:ea typeface="宋体" pitchFamily="2" charset="-122"/>
              </a:defRPr>
            </a:lvl1pPr>
            <a:lvl2pPr algn="ctr">
              <a:defRPr sz="4400">
                <a:solidFill>
                  <a:schemeClr val="tx2"/>
                </a:solidFill>
                <a:latin typeface="Arial" charset="0"/>
                <a:ea typeface="宋体" pitchFamily="2" charset="-122"/>
              </a:defRPr>
            </a:lvl2pPr>
            <a:lvl3pPr algn="ctr">
              <a:defRPr sz="4400">
                <a:solidFill>
                  <a:schemeClr val="tx2"/>
                </a:solidFill>
                <a:latin typeface="Arial" charset="0"/>
                <a:ea typeface="宋体" pitchFamily="2" charset="-122"/>
              </a:defRPr>
            </a:lvl3pPr>
            <a:lvl4pPr algn="ctr">
              <a:defRPr sz="4400">
                <a:solidFill>
                  <a:schemeClr val="tx2"/>
                </a:solidFill>
                <a:latin typeface="Arial" charset="0"/>
                <a:ea typeface="宋体" pitchFamily="2" charset="-122"/>
              </a:defRPr>
            </a:lvl4pPr>
            <a:lvl5pPr algn="ctr">
              <a:defRPr sz="4400">
                <a:solidFill>
                  <a:schemeClr val="tx2"/>
                </a:solidFill>
                <a:latin typeface="Arial" charset="0"/>
                <a:ea typeface="宋体" pitchFamily="2" charset="-122"/>
              </a:defRPr>
            </a:lvl5pPr>
            <a:lvl6pPr marL="457200" algn="ctr" fontAlgn="base">
              <a:spcBef>
                <a:spcPct val="0"/>
              </a:spcBef>
              <a:spcAft>
                <a:spcPct val="0"/>
              </a:spcAft>
              <a:defRPr sz="4400">
                <a:solidFill>
                  <a:schemeClr val="tx2"/>
                </a:solidFill>
                <a:latin typeface="Arial" charset="0"/>
                <a:ea typeface="宋体" pitchFamily="2" charset="-122"/>
              </a:defRPr>
            </a:lvl6pPr>
            <a:lvl7pPr marL="914400" algn="ctr" fontAlgn="base">
              <a:spcBef>
                <a:spcPct val="0"/>
              </a:spcBef>
              <a:spcAft>
                <a:spcPct val="0"/>
              </a:spcAft>
              <a:defRPr sz="4400">
                <a:solidFill>
                  <a:schemeClr val="tx2"/>
                </a:solidFill>
                <a:latin typeface="Arial" charset="0"/>
                <a:ea typeface="宋体" pitchFamily="2" charset="-122"/>
              </a:defRPr>
            </a:lvl7pPr>
            <a:lvl8pPr marL="1371600" algn="ctr" fontAlgn="base">
              <a:spcBef>
                <a:spcPct val="0"/>
              </a:spcBef>
              <a:spcAft>
                <a:spcPct val="0"/>
              </a:spcAft>
              <a:defRPr sz="4400">
                <a:solidFill>
                  <a:schemeClr val="tx2"/>
                </a:solidFill>
                <a:latin typeface="Arial" charset="0"/>
                <a:ea typeface="宋体" pitchFamily="2" charset="-122"/>
              </a:defRPr>
            </a:lvl8pPr>
            <a:lvl9pPr marL="1828800" algn="ctr" fontAlgn="base">
              <a:spcBef>
                <a:spcPct val="0"/>
              </a:spcBef>
              <a:spcAft>
                <a:spcPct val="0"/>
              </a:spcAft>
              <a:defRPr sz="4400">
                <a:solidFill>
                  <a:schemeClr val="tx2"/>
                </a:solidFill>
                <a:latin typeface="Arial" charset="0"/>
                <a:ea typeface="宋体" pitchFamily="2" charset="-122"/>
              </a:defRPr>
            </a:lvl9pPr>
          </a:lstStyle>
          <a:p>
            <a:pPr algn="l"/>
            <a:r>
              <a:rPr lang="zh-CN" altLang="en-US" sz="2800" dirty="0" smtClean="0">
                <a:solidFill>
                  <a:srgbClr val="FF0000"/>
                </a:solidFill>
                <a:ea typeface="黑体" pitchFamily="2" charset="-122"/>
              </a:rPr>
              <a:t>教学目标</a:t>
            </a:r>
            <a:endParaRPr lang="zh-CN" altLang="en-US" sz="2800" dirty="0">
              <a:solidFill>
                <a:srgbClr val="FF0000"/>
              </a:solidFill>
              <a:ea typeface="黑体" pitchFamily="2" charset="-122"/>
            </a:endParaRPr>
          </a:p>
        </p:txBody>
      </p:sp>
      <p:sp>
        <p:nvSpPr>
          <p:cNvPr id="4" name="TextBox 3"/>
          <p:cNvSpPr txBox="1"/>
          <p:nvPr/>
        </p:nvSpPr>
        <p:spPr>
          <a:xfrm>
            <a:off x="-180528" y="1189657"/>
            <a:ext cx="8886078" cy="2722861"/>
          </a:xfrm>
          <a:prstGeom prst="rect">
            <a:avLst/>
          </a:prstGeom>
          <a:noFill/>
        </p:spPr>
        <p:txBody>
          <a:bodyPr wrap="square" rtlCol="0">
            <a:spAutoFit/>
          </a:bodyPr>
          <a:lstStyle/>
          <a:p>
            <a:pPr>
              <a:lnSpc>
                <a:spcPts val="4000"/>
              </a:lnSpc>
              <a:spcBef>
                <a:spcPct val="50000"/>
              </a:spcBef>
            </a:pPr>
            <a:r>
              <a:rPr lang="en-US" altLang="zh-CN" sz="2800" b="1" dirty="0" smtClean="0">
                <a:latin typeface="+mn-ea"/>
              </a:rPr>
              <a:t>    </a:t>
            </a:r>
            <a:r>
              <a:rPr lang="zh-CN" altLang="zh-CN" sz="2800" b="1" dirty="0" smtClean="0">
                <a:latin typeface="+mn-ea"/>
              </a:rPr>
              <a:t>了解</a:t>
            </a:r>
            <a:r>
              <a:rPr lang="zh-CN" altLang="zh-CN" sz="2800" b="1" dirty="0">
                <a:latin typeface="+mn-ea"/>
              </a:rPr>
              <a:t>沈从文描绘的湘西风土人情和优美的环境描写。</a:t>
            </a:r>
          </a:p>
          <a:p>
            <a:pPr>
              <a:lnSpc>
                <a:spcPts val="4000"/>
              </a:lnSpc>
              <a:spcBef>
                <a:spcPct val="50000"/>
              </a:spcBef>
            </a:pPr>
            <a:r>
              <a:rPr lang="zh-CN" altLang="zh-CN" sz="2800" b="1" dirty="0">
                <a:latin typeface="+mn-ea"/>
              </a:rPr>
              <a:t>    分析主要人物翠翠的形象。把握对人物的描写。</a:t>
            </a:r>
          </a:p>
          <a:p>
            <a:pPr>
              <a:lnSpc>
                <a:spcPts val="4000"/>
              </a:lnSpc>
              <a:spcBef>
                <a:spcPct val="50000"/>
              </a:spcBef>
            </a:pPr>
            <a:r>
              <a:rPr lang="zh-CN" altLang="zh-CN" sz="2800" b="1" dirty="0">
                <a:latin typeface="+mn-ea"/>
              </a:rPr>
              <a:t>    结合人物分析，领会作者的创作目的，小说的主旨。</a:t>
            </a:r>
          </a:p>
          <a:p>
            <a:pPr>
              <a:lnSpc>
                <a:spcPts val="4000"/>
              </a:lnSpc>
              <a:spcBef>
                <a:spcPct val="50000"/>
              </a:spcBef>
            </a:pPr>
            <a:r>
              <a:rPr lang="zh-CN" altLang="zh-CN" sz="2800" b="1" dirty="0">
                <a:latin typeface="+mn-ea"/>
              </a:rPr>
              <a:t>    走进作者构筑的善与美的理想世界，体会人性之美。</a:t>
            </a:r>
            <a:r>
              <a:rPr lang="zh-CN" altLang="zh-CN" sz="2800" dirty="0">
                <a:latin typeface="+mn-ea"/>
              </a:rPr>
              <a:t> </a:t>
            </a:r>
          </a:p>
        </p:txBody>
      </p:sp>
    </p:spTree>
    <p:extLst>
      <p:ext uri="{BB962C8B-B14F-4D97-AF65-F5344CB8AC3E}">
        <p14:creationId xmlns:p14="http://schemas.microsoft.com/office/powerpoint/2010/main" val="11872103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683568" y="107107"/>
            <a:ext cx="1800200" cy="511572"/>
          </a:xfrm>
          <a:prstGeom prst="rect">
            <a:avLst/>
          </a:prstGeom>
          <a:solidFill>
            <a:srgbClr val="00B0F0"/>
          </a:solidFill>
          <a:ln>
            <a:noFill/>
          </a:ln>
        </p:spPr>
        <p:txBody>
          <a:bodyPr anchor="ctr"/>
          <a:lstStyle>
            <a:lvl1pPr algn="ctr">
              <a:defRPr sz="4400">
                <a:solidFill>
                  <a:schemeClr val="tx2"/>
                </a:solidFill>
                <a:latin typeface="Arial" charset="0"/>
                <a:ea typeface="宋体" pitchFamily="2" charset="-122"/>
              </a:defRPr>
            </a:lvl1pPr>
            <a:lvl2pPr algn="ctr">
              <a:defRPr sz="4400">
                <a:solidFill>
                  <a:schemeClr val="tx2"/>
                </a:solidFill>
                <a:latin typeface="Arial" charset="0"/>
                <a:ea typeface="宋体" pitchFamily="2" charset="-122"/>
              </a:defRPr>
            </a:lvl2pPr>
            <a:lvl3pPr algn="ctr">
              <a:defRPr sz="4400">
                <a:solidFill>
                  <a:schemeClr val="tx2"/>
                </a:solidFill>
                <a:latin typeface="Arial" charset="0"/>
                <a:ea typeface="宋体" pitchFamily="2" charset="-122"/>
              </a:defRPr>
            </a:lvl3pPr>
            <a:lvl4pPr algn="ctr">
              <a:defRPr sz="4400">
                <a:solidFill>
                  <a:schemeClr val="tx2"/>
                </a:solidFill>
                <a:latin typeface="Arial" charset="0"/>
                <a:ea typeface="宋体" pitchFamily="2" charset="-122"/>
              </a:defRPr>
            </a:lvl4pPr>
            <a:lvl5pPr algn="ctr">
              <a:defRPr sz="4400">
                <a:solidFill>
                  <a:schemeClr val="tx2"/>
                </a:solidFill>
                <a:latin typeface="Arial" charset="0"/>
                <a:ea typeface="宋体" pitchFamily="2" charset="-122"/>
              </a:defRPr>
            </a:lvl5pPr>
            <a:lvl6pPr marL="457200" algn="ctr" fontAlgn="base">
              <a:spcBef>
                <a:spcPct val="0"/>
              </a:spcBef>
              <a:spcAft>
                <a:spcPct val="0"/>
              </a:spcAft>
              <a:defRPr sz="4400">
                <a:solidFill>
                  <a:schemeClr val="tx2"/>
                </a:solidFill>
                <a:latin typeface="Arial" charset="0"/>
                <a:ea typeface="宋体" pitchFamily="2" charset="-122"/>
              </a:defRPr>
            </a:lvl6pPr>
            <a:lvl7pPr marL="914400" algn="ctr" fontAlgn="base">
              <a:spcBef>
                <a:spcPct val="0"/>
              </a:spcBef>
              <a:spcAft>
                <a:spcPct val="0"/>
              </a:spcAft>
              <a:defRPr sz="4400">
                <a:solidFill>
                  <a:schemeClr val="tx2"/>
                </a:solidFill>
                <a:latin typeface="Arial" charset="0"/>
                <a:ea typeface="宋体" pitchFamily="2" charset="-122"/>
              </a:defRPr>
            </a:lvl7pPr>
            <a:lvl8pPr marL="1371600" algn="ctr" fontAlgn="base">
              <a:spcBef>
                <a:spcPct val="0"/>
              </a:spcBef>
              <a:spcAft>
                <a:spcPct val="0"/>
              </a:spcAft>
              <a:defRPr sz="4400">
                <a:solidFill>
                  <a:schemeClr val="tx2"/>
                </a:solidFill>
                <a:latin typeface="Arial" charset="0"/>
                <a:ea typeface="宋体" pitchFamily="2" charset="-122"/>
              </a:defRPr>
            </a:lvl8pPr>
            <a:lvl9pPr marL="1828800" algn="ctr" fontAlgn="base">
              <a:spcBef>
                <a:spcPct val="0"/>
              </a:spcBef>
              <a:spcAft>
                <a:spcPct val="0"/>
              </a:spcAft>
              <a:defRPr sz="4400">
                <a:solidFill>
                  <a:schemeClr val="tx2"/>
                </a:solidFill>
                <a:latin typeface="Arial" charset="0"/>
                <a:ea typeface="宋体" pitchFamily="2" charset="-122"/>
              </a:defRPr>
            </a:lvl9pPr>
          </a:lstStyle>
          <a:p>
            <a:pPr algn="l"/>
            <a:r>
              <a:rPr lang="zh-CN" altLang="en-US" sz="2800" dirty="0" smtClean="0">
                <a:solidFill>
                  <a:srgbClr val="FF0000"/>
                </a:solidFill>
                <a:ea typeface="黑体" pitchFamily="2" charset="-122"/>
              </a:rPr>
              <a:t>作者介绍</a:t>
            </a:r>
            <a:endParaRPr lang="zh-CN" altLang="en-US" sz="2800" dirty="0">
              <a:solidFill>
                <a:srgbClr val="FF0000"/>
              </a:solidFill>
              <a:ea typeface="黑体" pitchFamily="2" charset="-122"/>
            </a:endParaRPr>
          </a:p>
        </p:txBody>
      </p:sp>
      <p:pic>
        <p:nvPicPr>
          <p:cNvPr id="3" name="Picture 7" descr="边城"/>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75606"/>
            <a:ext cx="3445303" cy="2664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3"/>
          <p:cNvSpPr txBox="1">
            <a:spLocks noChangeArrowheads="1"/>
          </p:cNvSpPr>
          <p:nvPr/>
        </p:nvSpPr>
        <p:spPr bwMode="auto">
          <a:xfrm>
            <a:off x="3624815" y="761672"/>
            <a:ext cx="5339673" cy="3970318"/>
          </a:xfrm>
          <a:prstGeom prst="rect">
            <a:avLst/>
          </a:prstGeom>
          <a:noFill/>
          <a:ln>
            <a:noFill/>
          </a:ln>
          <a:effectLst/>
          <a:extLst>
            <a:ext uri="{909E8E84-426E-40DD-AFC4-6F175D3DCCD1}">
              <a14:hiddenFill xmlns:a14="http://schemas.microsoft.com/office/drawing/2010/main">
                <a:gradFill rotWithShape="1">
                  <a:gsLst>
                    <a:gs pos="0">
                      <a:schemeClr val="hlink">
                        <a:alpha val="28999"/>
                      </a:schemeClr>
                    </a:gs>
                    <a:gs pos="100000">
                      <a:schemeClr val="hlink">
                        <a:gamma/>
                        <a:shade val="46275"/>
                        <a:invGamma/>
                        <a:alpha val="28999"/>
                      </a:schemeClr>
                    </a:gs>
                  </a:gsLst>
                  <a:lin ang="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b="1" dirty="0">
                <a:solidFill>
                  <a:schemeClr val="folHlink"/>
                </a:solidFill>
                <a:latin typeface="+mn-ea"/>
              </a:rPr>
              <a:t>    </a:t>
            </a:r>
            <a:r>
              <a:rPr lang="zh-CN" altLang="en-US" sz="2800" b="1" dirty="0" smtClean="0">
                <a:solidFill>
                  <a:srgbClr val="FF0000"/>
                </a:solidFill>
                <a:latin typeface="+mn-ea"/>
              </a:rPr>
              <a:t>沈</a:t>
            </a:r>
            <a:r>
              <a:rPr lang="zh-CN" altLang="en-US" sz="2800" b="1" dirty="0">
                <a:solidFill>
                  <a:srgbClr val="FF0000"/>
                </a:solidFill>
                <a:latin typeface="+mn-ea"/>
              </a:rPr>
              <a:t>从文</a:t>
            </a:r>
            <a:r>
              <a:rPr lang="zh-CN" altLang="en-US" sz="2800" b="1" dirty="0">
                <a:latin typeface="+mn-ea"/>
              </a:rPr>
              <a:t>（1902--1988），湖南凤凰人，现代小说家、散文家、历史文物研究家，曾任西南联大、北京大学教授。作品着力描绘不受“近代文明”玷污的原始古朴的人性，在古老的生活节奏与情调中塑造一系列不带社会阶级烙印的自然化的人，讴歌一种自在自得的人生。</a:t>
            </a:r>
          </a:p>
        </p:txBody>
      </p:sp>
    </p:spTree>
    <p:extLst>
      <p:ext uri="{BB962C8B-B14F-4D97-AF65-F5344CB8AC3E}">
        <p14:creationId xmlns:p14="http://schemas.microsoft.com/office/powerpoint/2010/main" val="191479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heckerboard(across)">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auto">
          <a:xfrm>
            <a:off x="144016" y="771550"/>
            <a:ext cx="8820472" cy="4093428"/>
          </a:xfrm>
          <a:prstGeom prst="rect">
            <a:avLst/>
          </a:prstGeom>
          <a:noFill/>
          <a:ln>
            <a:noFill/>
          </a:ln>
          <a:effectLst/>
          <a:extLst>
            <a:ext uri="{909E8E84-426E-40DD-AFC4-6F175D3DCCD1}">
              <a14:hiddenFill xmlns:a14="http://schemas.microsoft.com/office/drawing/2010/main">
                <a:gradFill rotWithShape="1">
                  <a:gsLst>
                    <a:gs pos="0">
                      <a:schemeClr val="hlink">
                        <a:gamma/>
                        <a:shade val="46275"/>
                        <a:invGamma/>
                        <a:alpha val="28999"/>
                      </a:schemeClr>
                    </a:gs>
                    <a:gs pos="100000">
                      <a:schemeClr val="hlink">
                        <a:alpha val="29999"/>
                      </a:schemeClr>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2600"/>
              </a:lnSpc>
              <a:spcBef>
                <a:spcPct val="50000"/>
              </a:spcBef>
            </a:pPr>
            <a:r>
              <a:rPr lang="zh-CN" altLang="zh-CN" sz="2400" b="1" dirty="0">
                <a:solidFill>
                  <a:srgbClr val="0A4FDA"/>
                </a:solidFill>
                <a:latin typeface="+mn-ea"/>
              </a:rPr>
              <a:t>    </a:t>
            </a:r>
            <a:r>
              <a:rPr lang="zh-CN" altLang="zh-CN" sz="2400" b="1" dirty="0">
                <a:latin typeface="+mn-ea"/>
              </a:rPr>
              <a:t>在湘西风光秀丽、人情质朴的边远小城，生活着靠摆渡为生的祖孙二人。外公年逾七十，仍很健壮。孙女翠翠十五岁，情窦初开。他们热情助人，淳朴善良。两年前在端午节赛龙舟的盛会上，翠翠邂逅当地船总的二少爷傩送，从此种上情苗。傩送的哥哥天保喜欢上美丽可爱清纯的翠翠，托人向翠翠的外公求亲。而地方上的王团总也看上了傩送，情愿以碾坊作陪嫁。傩送不要碾坊，想娶翠翠为妻，宁愿作个摆渡人。于是兄弟两相约唱歌求婚，让翠翠选择。天保知道翠翠喜欢傩送，为了成全弟弟，外出闯滩，遇意外而死。傩送觉得自己对哥哥的死负有责任，抛下翠翠出走他乡。外公因翠翠的婚事操心担忧，在风雨之夜去世。留下翠翠孤独地守着渡船，痴心地</a:t>
            </a:r>
            <a:r>
              <a:rPr lang="zh-CN" altLang="zh-CN" sz="2400" b="1" dirty="0" smtClean="0">
                <a:latin typeface="+mn-ea"/>
              </a:rPr>
              <a:t>等傩</a:t>
            </a:r>
            <a:r>
              <a:rPr lang="zh-CN" altLang="zh-CN" sz="2400" b="1" dirty="0">
                <a:latin typeface="+mn-ea"/>
              </a:rPr>
              <a:t>送回来，“但这个人也许永远不回来了，也许明天回来！”</a:t>
            </a:r>
          </a:p>
        </p:txBody>
      </p:sp>
      <p:sp>
        <p:nvSpPr>
          <p:cNvPr id="6" name="Rectangle 2"/>
          <p:cNvSpPr>
            <a:spLocks noChangeArrowheads="1"/>
          </p:cNvSpPr>
          <p:nvPr/>
        </p:nvSpPr>
        <p:spPr bwMode="auto">
          <a:xfrm>
            <a:off x="683568" y="107107"/>
            <a:ext cx="1800200" cy="511572"/>
          </a:xfrm>
          <a:prstGeom prst="rect">
            <a:avLst/>
          </a:prstGeom>
          <a:solidFill>
            <a:srgbClr val="00B0F0"/>
          </a:solidFill>
          <a:ln>
            <a:noFill/>
          </a:ln>
        </p:spPr>
        <p:txBody>
          <a:bodyPr anchor="ctr"/>
          <a:lstStyle>
            <a:lvl1pPr algn="ctr">
              <a:defRPr sz="4400">
                <a:solidFill>
                  <a:schemeClr val="tx2"/>
                </a:solidFill>
                <a:latin typeface="Arial" charset="0"/>
                <a:ea typeface="宋体" pitchFamily="2" charset="-122"/>
              </a:defRPr>
            </a:lvl1pPr>
            <a:lvl2pPr algn="ctr">
              <a:defRPr sz="4400">
                <a:solidFill>
                  <a:schemeClr val="tx2"/>
                </a:solidFill>
                <a:latin typeface="Arial" charset="0"/>
                <a:ea typeface="宋体" pitchFamily="2" charset="-122"/>
              </a:defRPr>
            </a:lvl2pPr>
            <a:lvl3pPr algn="ctr">
              <a:defRPr sz="4400">
                <a:solidFill>
                  <a:schemeClr val="tx2"/>
                </a:solidFill>
                <a:latin typeface="Arial" charset="0"/>
                <a:ea typeface="宋体" pitchFamily="2" charset="-122"/>
              </a:defRPr>
            </a:lvl3pPr>
            <a:lvl4pPr algn="ctr">
              <a:defRPr sz="4400">
                <a:solidFill>
                  <a:schemeClr val="tx2"/>
                </a:solidFill>
                <a:latin typeface="Arial" charset="0"/>
                <a:ea typeface="宋体" pitchFamily="2" charset="-122"/>
              </a:defRPr>
            </a:lvl4pPr>
            <a:lvl5pPr algn="ctr">
              <a:defRPr sz="4400">
                <a:solidFill>
                  <a:schemeClr val="tx2"/>
                </a:solidFill>
                <a:latin typeface="Arial" charset="0"/>
                <a:ea typeface="宋体" pitchFamily="2" charset="-122"/>
              </a:defRPr>
            </a:lvl5pPr>
            <a:lvl6pPr marL="457200" algn="ctr" fontAlgn="base">
              <a:spcBef>
                <a:spcPct val="0"/>
              </a:spcBef>
              <a:spcAft>
                <a:spcPct val="0"/>
              </a:spcAft>
              <a:defRPr sz="4400">
                <a:solidFill>
                  <a:schemeClr val="tx2"/>
                </a:solidFill>
                <a:latin typeface="Arial" charset="0"/>
                <a:ea typeface="宋体" pitchFamily="2" charset="-122"/>
              </a:defRPr>
            </a:lvl6pPr>
            <a:lvl7pPr marL="914400" algn="ctr" fontAlgn="base">
              <a:spcBef>
                <a:spcPct val="0"/>
              </a:spcBef>
              <a:spcAft>
                <a:spcPct val="0"/>
              </a:spcAft>
              <a:defRPr sz="4400">
                <a:solidFill>
                  <a:schemeClr val="tx2"/>
                </a:solidFill>
                <a:latin typeface="Arial" charset="0"/>
                <a:ea typeface="宋体" pitchFamily="2" charset="-122"/>
              </a:defRPr>
            </a:lvl7pPr>
            <a:lvl8pPr marL="1371600" algn="ctr" fontAlgn="base">
              <a:spcBef>
                <a:spcPct val="0"/>
              </a:spcBef>
              <a:spcAft>
                <a:spcPct val="0"/>
              </a:spcAft>
              <a:defRPr sz="4400">
                <a:solidFill>
                  <a:schemeClr val="tx2"/>
                </a:solidFill>
                <a:latin typeface="Arial" charset="0"/>
                <a:ea typeface="宋体" pitchFamily="2" charset="-122"/>
              </a:defRPr>
            </a:lvl8pPr>
            <a:lvl9pPr marL="1828800" algn="ctr" fontAlgn="base">
              <a:spcBef>
                <a:spcPct val="0"/>
              </a:spcBef>
              <a:spcAft>
                <a:spcPct val="0"/>
              </a:spcAft>
              <a:defRPr sz="4400">
                <a:solidFill>
                  <a:schemeClr val="tx2"/>
                </a:solidFill>
                <a:latin typeface="Arial" charset="0"/>
                <a:ea typeface="宋体" pitchFamily="2" charset="-122"/>
              </a:defRPr>
            </a:lvl9pPr>
          </a:lstStyle>
          <a:p>
            <a:pPr algn="l"/>
            <a:r>
              <a:rPr lang="zh-CN" altLang="en-US" sz="2800" dirty="0" smtClean="0">
                <a:solidFill>
                  <a:srgbClr val="FF0000"/>
                </a:solidFill>
                <a:ea typeface="黑体" pitchFamily="2" charset="-122"/>
              </a:rPr>
              <a:t>故事情节</a:t>
            </a:r>
            <a:endParaRPr lang="zh-CN" altLang="en-US" sz="2800" dirty="0">
              <a:solidFill>
                <a:srgbClr val="FF0000"/>
              </a:solidFill>
              <a:ea typeface="黑体" pitchFamily="2" charset="-122"/>
            </a:endParaRPr>
          </a:p>
        </p:txBody>
      </p:sp>
    </p:spTree>
    <p:extLst>
      <p:ext uri="{BB962C8B-B14F-4D97-AF65-F5344CB8AC3E}">
        <p14:creationId xmlns:p14="http://schemas.microsoft.com/office/powerpoint/2010/main" val="4238420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amond(in)">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Grp="1" noChangeArrowheads="1"/>
          </p:cNvSpPr>
          <p:nvPr>
            <p:ph type="body" idx="4294967295"/>
          </p:nvPr>
        </p:nvSpPr>
        <p:spPr>
          <a:xfrm>
            <a:off x="617611" y="843558"/>
            <a:ext cx="7770813" cy="3816424"/>
          </a:xfrm>
          <a:prstGeom prst="rect">
            <a:avLst/>
          </a:prstGeom>
        </p:spPr>
        <p:txBody>
          <a:bodyPr/>
          <a:lstStyle/>
          <a:p>
            <a:pPr marL="0" indent="0">
              <a:lnSpc>
                <a:spcPct val="80000"/>
              </a:lnSpc>
              <a:buNone/>
            </a:pPr>
            <a:r>
              <a:rPr lang="zh-CN" altLang="en-US" sz="2800" b="1" dirty="0"/>
              <a:t>蘸酒             </a:t>
            </a:r>
            <a:r>
              <a:rPr lang="zh-CN" altLang="en-US" sz="2800" b="1" dirty="0" smtClean="0"/>
              <a:t>   茶</a:t>
            </a:r>
            <a:r>
              <a:rPr lang="zh-CN" altLang="en-US" sz="2800" b="1" dirty="0"/>
              <a:t>峒             </a:t>
            </a:r>
            <a:r>
              <a:rPr lang="zh-CN" altLang="en-US" sz="2800" b="1" dirty="0" smtClean="0"/>
              <a:t>    老</a:t>
            </a:r>
            <a:r>
              <a:rPr lang="zh-CN" altLang="en-US" sz="2800" b="1" dirty="0"/>
              <a:t>鹳河</a:t>
            </a:r>
          </a:p>
          <a:p>
            <a:pPr marL="0" indent="0">
              <a:lnSpc>
                <a:spcPct val="80000"/>
              </a:lnSpc>
              <a:buNone/>
            </a:pPr>
            <a:r>
              <a:rPr lang="zh-CN" altLang="en-US" sz="2800" b="1" dirty="0"/>
              <a:t>泅水             </a:t>
            </a:r>
            <a:r>
              <a:rPr lang="zh-CN" altLang="en-US" sz="2800" b="1" dirty="0" smtClean="0"/>
              <a:t>   傩</a:t>
            </a:r>
            <a:r>
              <a:rPr lang="zh-CN" altLang="en-US" sz="2800" b="1" dirty="0"/>
              <a:t>送             </a:t>
            </a:r>
            <a:r>
              <a:rPr lang="zh-CN" altLang="en-US" sz="2800" b="1" dirty="0" smtClean="0"/>
              <a:t>    氽</a:t>
            </a:r>
            <a:r>
              <a:rPr lang="zh-CN" altLang="en-US" sz="2800" b="1" dirty="0"/>
              <a:t>着</a:t>
            </a:r>
          </a:p>
          <a:p>
            <a:pPr marL="0" indent="0">
              <a:lnSpc>
                <a:spcPct val="80000"/>
              </a:lnSpc>
              <a:buNone/>
            </a:pPr>
            <a:r>
              <a:rPr lang="zh-CN" altLang="en-US" sz="2800" b="1" dirty="0"/>
              <a:t>碧溪岨         </a:t>
            </a:r>
            <a:r>
              <a:rPr lang="zh-CN" altLang="en-US" sz="2800" b="1" dirty="0" smtClean="0"/>
              <a:t>   鞶</a:t>
            </a:r>
            <a:r>
              <a:rPr lang="zh-CN" altLang="en-US" sz="2800" b="1" dirty="0"/>
              <a:t>鼓             </a:t>
            </a:r>
            <a:r>
              <a:rPr lang="zh-CN" altLang="en-US" sz="2800" b="1" dirty="0" smtClean="0"/>
              <a:t>    </a:t>
            </a:r>
            <a:r>
              <a:rPr lang="zh-CN" altLang="en-US" sz="2800" b="1" dirty="0"/>
              <a:t>喧阗</a:t>
            </a:r>
          </a:p>
          <a:p>
            <a:pPr marL="0" indent="0">
              <a:lnSpc>
                <a:spcPct val="80000"/>
              </a:lnSpc>
              <a:buNone/>
            </a:pPr>
            <a:r>
              <a:rPr lang="zh-CN" altLang="en-US" sz="2800" b="1" dirty="0"/>
              <a:t>镇筸            </a:t>
            </a:r>
            <a:r>
              <a:rPr lang="zh-CN" altLang="en-US" sz="2800" b="1" dirty="0" smtClean="0"/>
              <a:t>    </a:t>
            </a:r>
            <a:r>
              <a:rPr lang="zh-CN" altLang="en-US" sz="2800" b="1" dirty="0"/>
              <a:t>歇憩            </a:t>
            </a:r>
            <a:r>
              <a:rPr lang="zh-CN" altLang="en-US" sz="2800" b="1" dirty="0" smtClean="0"/>
              <a:t>     </a:t>
            </a:r>
            <a:r>
              <a:rPr lang="zh-CN" altLang="en-US" sz="2800" b="1" dirty="0"/>
              <a:t>拮据</a:t>
            </a:r>
          </a:p>
          <a:p>
            <a:pPr marL="0" indent="0">
              <a:lnSpc>
                <a:spcPct val="80000"/>
              </a:lnSpc>
              <a:buNone/>
            </a:pPr>
            <a:r>
              <a:rPr lang="zh-CN" altLang="en-US" sz="2800" b="1" dirty="0"/>
              <a:t>睨着             </a:t>
            </a:r>
            <a:r>
              <a:rPr lang="zh-CN" altLang="en-US" sz="2800" b="1" dirty="0" smtClean="0"/>
              <a:t>   角</a:t>
            </a:r>
            <a:r>
              <a:rPr lang="zh-CN" altLang="en-US" sz="2800" b="1" dirty="0"/>
              <a:t>隅             </a:t>
            </a:r>
            <a:r>
              <a:rPr lang="zh-CN" altLang="en-US" sz="2800" b="1" dirty="0" smtClean="0"/>
              <a:t>    怏怏</a:t>
            </a:r>
            <a:endParaRPr lang="zh-CN" altLang="en-US" sz="2800" b="1" dirty="0"/>
          </a:p>
          <a:p>
            <a:pPr marL="0" indent="0">
              <a:lnSpc>
                <a:spcPct val="80000"/>
              </a:lnSpc>
              <a:buNone/>
            </a:pPr>
            <a:r>
              <a:rPr lang="zh-CN" altLang="en-US" sz="2800" b="1" dirty="0"/>
              <a:t>糍粑             </a:t>
            </a:r>
            <a:r>
              <a:rPr lang="zh-CN" altLang="en-US" sz="2800" b="1" dirty="0" smtClean="0"/>
              <a:t>   擂鼓                 </a:t>
            </a:r>
            <a:r>
              <a:rPr lang="zh-CN" altLang="en-US" sz="2800" b="1" dirty="0"/>
              <a:t>擂台</a:t>
            </a:r>
          </a:p>
          <a:p>
            <a:pPr marL="0" indent="0">
              <a:lnSpc>
                <a:spcPct val="80000"/>
              </a:lnSpc>
              <a:buNone/>
            </a:pPr>
            <a:r>
              <a:rPr lang="zh-CN" altLang="en-US" sz="2800" b="1" dirty="0" smtClean="0"/>
              <a:t>埋怨                埋没                 </a:t>
            </a:r>
            <a:r>
              <a:rPr lang="zh-CN" altLang="en-US" sz="2800" b="1" dirty="0"/>
              <a:t>接壤</a:t>
            </a:r>
          </a:p>
          <a:p>
            <a:pPr marL="0" indent="0">
              <a:lnSpc>
                <a:spcPct val="80000"/>
              </a:lnSpc>
              <a:buNone/>
            </a:pPr>
            <a:r>
              <a:rPr lang="zh-CN" altLang="en-US" sz="2800" b="1" dirty="0"/>
              <a:t>安辑             </a:t>
            </a:r>
            <a:r>
              <a:rPr lang="zh-CN" altLang="en-US" sz="2800" b="1" dirty="0" smtClean="0"/>
              <a:t>   蚱蜢                 </a:t>
            </a:r>
            <a:r>
              <a:rPr lang="zh-CN" altLang="en-US" sz="2800" b="1" dirty="0"/>
              <a:t>虿船</a:t>
            </a:r>
          </a:p>
          <a:p>
            <a:pPr marL="0" indent="0">
              <a:lnSpc>
                <a:spcPct val="80000"/>
              </a:lnSpc>
              <a:buNone/>
            </a:pPr>
            <a:r>
              <a:rPr lang="zh-CN" altLang="en-US" sz="2800" b="1" dirty="0"/>
              <a:t>舢板             </a:t>
            </a:r>
            <a:r>
              <a:rPr lang="zh-CN" altLang="en-US" sz="2800" b="1" dirty="0" smtClean="0"/>
              <a:t>   黑黝黝             酉时</a:t>
            </a:r>
            <a:endParaRPr lang="zh-CN" altLang="en-US" sz="2800" b="1" dirty="0"/>
          </a:p>
        </p:txBody>
      </p:sp>
      <p:sp>
        <p:nvSpPr>
          <p:cNvPr id="3" name="Text Box 4"/>
          <p:cNvSpPr txBox="1">
            <a:spLocks noChangeArrowheads="1"/>
          </p:cNvSpPr>
          <p:nvPr/>
        </p:nvSpPr>
        <p:spPr bwMode="auto">
          <a:xfrm>
            <a:off x="1547664" y="746398"/>
            <a:ext cx="8651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400" dirty="0">
                <a:solidFill>
                  <a:srgbClr val="FF0000"/>
                </a:solidFill>
                <a:latin typeface="Times New Roman" panose="02020603050405020304" pitchFamily="18" charset="0"/>
                <a:cs typeface="Times New Roman" panose="02020603050405020304" pitchFamily="18" charset="0"/>
              </a:rPr>
              <a:t>zhàn</a:t>
            </a:r>
          </a:p>
        </p:txBody>
      </p:sp>
      <p:sp>
        <p:nvSpPr>
          <p:cNvPr id="4" name="Text Box 5"/>
          <p:cNvSpPr txBox="1">
            <a:spLocks noChangeArrowheads="1"/>
          </p:cNvSpPr>
          <p:nvPr/>
        </p:nvSpPr>
        <p:spPr bwMode="auto">
          <a:xfrm>
            <a:off x="3635896" y="699542"/>
            <a:ext cx="8651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400" dirty="0">
                <a:solidFill>
                  <a:srgbClr val="FF0000"/>
                </a:solidFill>
                <a:latin typeface="Times New Roman" panose="02020603050405020304" pitchFamily="18" charset="0"/>
                <a:cs typeface="Times New Roman" panose="02020603050405020304" pitchFamily="18" charset="0"/>
              </a:rPr>
              <a:t>dòng</a:t>
            </a:r>
          </a:p>
        </p:txBody>
      </p:sp>
      <p:sp>
        <p:nvSpPr>
          <p:cNvPr id="5" name="Text Box 6"/>
          <p:cNvSpPr txBox="1">
            <a:spLocks noChangeArrowheads="1"/>
          </p:cNvSpPr>
          <p:nvPr/>
        </p:nvSpPr>
        <p:spPr bwMode="auto">
          <a:xfrm>
            <a:off x="6084168" y="746398"/>
            <a:ext cx="86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400" dirty="0">
                <a:solidFill>
                  <a:srgbClr val="FF0000"/>
                </a:solidFill>
                <a:latin typeface="Times New Roman" panose="02020603050405020304" pitchFamily="18" charset="0"/>
                <a:cs typeface="Times New Roman" panose="02020603050405020304" pitchFamily="18" charset="0"/>
              </a:rPr>
              <a:t>guàn</a:t>
            </a:r>
          </a:p>
        </p:txBody>
      </p:sp>
      <p:sp>
        <p:nvSpPr>
          <p:cNvPr id="6" name="Text Box 7"/>
          <p:cNvSpPr txBox="1">
            <a:spLocks noChangeArrowheads="1"/>
          </p:cNvSpPr>
          <p:nvPr/>
        </p:nvSpPr>
        <p:spPr bwMode="auto">
          <a:xfrm>
            <a:off x="1475656" y="1178446"/>
            <a:ext cx="8651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400" dirty="0">
                <a:solidFill>
                  <a:srgbClr val="FF0000"/>
                </a:solidFill>
                <a:latin typeface="Times New Roman" panose="02020603050405020304" pitchFamily="18" charset="0"/>
                <a:cs typeface="Times New Roman" panose="02020603050405020304" pitchFamily="18" charset="0"/>
              </a:rPr>
              <a:t>qiú</a:t>
            </a:r>
          </a:p>
        </p:txBody>
      </p:sp>
      <p:sp>
        <p:nvSpPr>
          <p:cNvPr id="7" name="Text Box 8"/>
          <p:cNvSpPr txBox="1">
            <a:spLocks noChangeArrowheads="1"/>
          </p:cNvSpPr>
          <p:nvPr/>
        </p:nvSpPr>
        <p:spPr bwMode="auto">
          <a:xfrm>
            <a:off x="3665823" y="1131590"/>
            <a:ext cx="86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400" dirty="0">
                <a:solidFill>
                  <a:srgbClr val="FF0000"/>
                </a:solidFill>
                <a:latin typeface="Times New Roman" panose="02020603050405020304" pitchFamily="18" charset="0"/>
                <a:cs typeface="Times New Roman" panose="02020603050405020304" pitchFamily="18" charset="0"/>
              </a:rPr>
              <a:t>nuó</a:t>
            </a:r>
          </a:p>
        </p:txBody>
      </p:sp>
      <p:sp>
        <p:nvSpPr>
          <p:cNvPr id="8" name="Text Box 9"/>
          <p:cNvSpPr txBox="1">
            <a:spLocks noChangeArrowheads="1"/>
          </p:cNvSpPr>
          <p:nvPr/>
        </p:nvSpPr>
        <p:spPr bwMode="auto">
          <a:xfrm>
            <a:off x="5724128" y="1228750"/>
            <a:ext cx="1801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400" dirty="0">
                <a:solidFill>
                  <a:srgbClr val="FF0000"/>
                </a:solidFill>
                <a:latin typeface="Times New Roman" panose="02020603050405020304" pitchFamily="18" charset="0"/>
                <a:cs typeface="Times New Roman" panose="02020603050405020304" pitchFamily="18" charset="0"/>
              </a:rPr>
              <a:t>tǔn漂浮</a:t>
            </a:r>
          </a:p>
        </p:txBody>
      </p:sp>
      <p:sp>
        <p:nvSpPr>
          <p:cNvPr id="9" name="Text Box 10"/>
          <p:cNvSpPr txBox="1">
            <a:spLocks noChangeArrowheads="1"/>
          </p:cNvSpPr>
          <p:nvPr/>
        </p:nvSpPr>
        <p:spPr bwMode="auto">
          <a:xfrm>
            <a:off x="1907704" y="1593870"/>
            <a:ext cx="60525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zh-CN" sz="2400" dirty="0">
                <a:solidFill>
                  <a:srgbClr val="FF0000"/>
                </a:solidFill>
                <a:latin typeface="Times New Roman" panose="02020603050405020304" pitchFamily="18" charset="0"/>
                <a:cs typeface="Times New Roman" panose="02020603050405020304" pitchFamily="18" charset="0"/>
              </a:rPr>
              <a:t>jū</a:t>
            </a:r>
          </a:p>
        </p:txBody>
      </p:sp>
      <p:sp>
        <p:nvSpPr>
          <p:cNvPr id="10" name="Text Box 11"/>
          <p:cNvSpPr txBox="1">
            <a:spLocks noChangeArrowheads="1"/>
          </p:cNvSpPr>
          <p:nvPr/>
        </p:nvSpPr>
        <p:spPr bwMode="auto">
          <a:xfrm>
            <a:off x="3664235" y="1593870"/>
            <a:ext cx="8651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400" dirty="0">
                <a:solidFill>
                  <a:srgbClr val="FF0000"/>
                </a:solidFill>
                <a:latin typeface="Times New Roman" panose="02020603050405020304" pitchFamily="18" charset="0"/>
                <a:cs typeface="Times New Roman" panose="02020603050405020304" pitchFamily="18" charset="0"/>
              </a:rPr>
              <a:t>pán</a:t>
            </a:r>
          </a:p>
        </p:txBody>
      </p:sp>
      <p:sp>
        <p:nvSpPr>
          <p:cNvPr id="11" name="Text Box 12"/>
          <p:cNvSpPr txBox="1">
            <a:spLocks noChangeArrowheads="1"/>
          </p:cNvSpPr>
          <p:nvPr/>
        </p:nvSpPr>
        <p:spPr bwMode="auto">
          <a:xfrm>
            <a:off x="5652120" y="1601229"/>
            <a:ext cx="2520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400" dirty="0">
                <a:solidFill>
                  <a:srgbClr val="FF0000"/>
                </a:solidFill>
                <a:latin typeface="Times New Roman" panose="02020603050405020304" pitchFamily="18" charset="0"/>
                <a:cs typeface="Times New Roman" panose="02020603050405020304" pitchFamily="18" charset="0"/>
              </a:rPr>
              <a:t>tián 声音大而杂</a:t>
            </a:r>
          </a:p>
        </p:txBody>
      </p:sp>
      <p:sp>
        <p:nvSpPr>
          <p:cNvPr id="12" name="Text Box 13"/>
          <p:cNvSpPr txBox="1">
            <a:spLocks noChangeArrowheads="1"/>
          </p:cNvSpPr>
          <p:nvPr/>
        </p:nvSpPr>
        <p:spPr bwMode="auto">
          <a:xfrm>
            <a:off x="1547664" y="1995686"/>
            <a:ext cx="8651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400" dirty="0">
                <a:solidFill>
                  <a:srgbClr val="FF0000"/>
                </a:solidFill>
                <a:latin typeface="Times New Roman" panose="02020603050405020304" pitchFamily="18" charset="0"/>
                <a:cs typeface="Times New Roman" panose="02020603050405020304" pitchFamily="18" charset="0"/>
              </a:rPr>
              <a:t>gān</a:t>
            </a:r>
          </a:p>
        </p:txBody>
      </p:sp>
      <p:sp>
        <p:nvSpPr>
          <p:cNvPr id="13" name="Text Box 14"/>
          <p:cNvSpPr txBox="1">
            <a:spLocks noChangeArrowheads="1"/>
          </p:cNvSpPr>
          <p:nvPr/>
        </p:nvSpPr>
        <p:spPr bwMode="auto">
          <a:xfrm>
            <a:off x="3705225" y="1995686"/>
            <a:ext cx="866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400" dirty="0">
                <a:solidFill>
                  <a:srgbClr val="FF0000"/>
                </a:solidFill>
                <a:latin typeface="Times New Roman" panose="02020603050405020304" pitchFamily="18" charset="0"/>
                <a:cs typeface="Times New Roman" panose="02020603050405020304" pitchFamily="18" charset="0"/>
              </a:rPr>
              <a:t>qì</a:t>
            </a:r>
          </a:p>
        </p:txBody>
      </p:sp>
      <p:sp>
        <p:nvSpPr>
          <p:cNvPr id="14" name="Text Box 15"/>
          <p:cNvSpPr txBox="1">
            <a:spLocks noChangeArrowheads="1"/>
          </p:cNvSpPr>
          <p:nvPr/>
        </p:nvSpPr>
        <p:spPr bwMode="auto">
          <a:xfrm>
            <a:off x="5652120" y="1995686"/>
            <a:ext cx="1152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dirty="0">
                <a:solidFill>
                  <a:srgbClr val="FF0000"/>
                </a:solidFill>
                <a:latin typeface="Times New Roman" panose="02020603050405020304" pitchFamily="18" charset="0"/>
                <a:cs typeface="Times New Roman" panose="02020603050405020304" pitchFamily="18" charset="0"/>
              </a:rPr>
              <a:t>j</a:t>
            </a:r>
            <a:r>
              <a:rPr lang="zh-CN" altLang="zh-CN" sz="2400" dirty="0" smtClean="0">
                <a:solidFill>
                  <a:srgbClr val="FF0000"/>
                </a:solidFill>
                <a:latin typeface="Times New Roman" panose="02020603050405020304" pitchFamily="18" charset="0"/>
                <a:cs typeface="Times New Roman" panose="02020603050405020304" pitchFamily="18" charset="0"/>
              </a:rPr>
              <a:t>i</a:t>
            </a:r>
            <a:r>
              <a:rPr lang="zh-CN" altLang="zh-CN" sz="2400" dirty="0">
                <a:solidFill>
                  <a:srgbClr val="FF0000"/>
                </a:solidFill>
                <a:latin typeface="Times New Roman" panose="02020603050405020304" pitchFamily="18" charset="0"/>
                <a:cs typeface="Times New Roman" panose="02020603050405020304" pitchFamily="18" charset="0"/>
              </a:rPr>
              <a:t>é  jū</a:t>
            </a:r>
          </a:p>
        </p:txBody>
      </p:sp>
      <p:sp>
        <p:nvSpPr>
          <p:cNvPr id="15" name="Text Box 16"/>
          <p:cNvSpPr txBox="1">
            <a:spLocks noChangeArrowheads="1"/>
          </p:cNvSpPr>
          <p:nvPr/>
        </p:nvSpPr>
        <p:spPr bwMode="auto">
          <a:xfrm>
            <a:off x="1547664" y="2452886"/>
            <a:ext cx="787334"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zh-CN" sz="2400" dirty="0">
                <a:solidFill>
                  <a:srgbClr val="FF0000"/>
                </a:solidFill>
                <a:latin typeface="Times New Roman" panose="02020603050405020304" pitchFamily="18" charset="0"/>
                <a:cs typeface="Times New Roman" panose="02020603050405020304" pitchFamily="18" charset="0"/>
              </a:rPr>
              <a:t>nì</a:t>
            </a:r>
          </a:p>
        </p:txBody>
      </p:sp>
      <p:sp>
        <p:nvSpPr>
          <p:cNvPr id="16" name="Text Box 17"/>
          <p:cNvSpPr txBox="1">
            <a:spLocks noChangeArrowheads="1"/>
          </p:cNvSpPr>
          <p:nvPr/>
        </p:nvSpPr>
        <p:spPr bwMode="auto">
          <a:xfrm>
            <a:off x="3665823" y="2454810"/>
            <a:ext cx="866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400" dirty="0">
                <a:solidFill>
                  <a:srgbClr val="FF0000"/>
                </a:solidFill>
                <a:latin typeface="Times New Roman" panose="02020603050405020304" pitchFamily="18" charset="0"/>
                <a:cs typeface="Times New Roman" panose="02020603050405020304" pitchFamily="18" charset="0"/>
              </a:rPr>
              <a:t>yú</a:t>
            </a:r>
          </a:p>
        </p:txBody>
      </p:sp>
      <p:sp>
        <p:nvSpPr>
          <p:cNvPr id="17" name="Text Box 18"/>
          <p:cNvSpPr txBox="1">
            <a:spLocks noChangeArrowheads="1"/>
          </p:cNvSpPr>
          <p:nvPr/>
        </p:nvSpPr>
        <p:spPr bwMode="auto">
          <a:xfrm>
            <a:off x="5652120" y="2452886"/>
            <a:ext cx="1152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400" dirty="0">
                <a:solidFill>
                  <a:srgbClr val="FF0000"/>
                </a:solidFill>
                <a:latin typeface="Times New Roman" panose="02020603050405020304" pitchFamily="18" charset="0"/>
                <a:cs typeface="Times New Roman" panose="02020603050405020304" pitchFamily="18" charset="0"/>
              </a:rPr>
              <a:t>yàng</a:t>
            </a:r>
          </a:p>
        </p:txBody>
      </p:sp>
      <p:sp>
        <p:nvSpPr>
          <p:cNvPr id="18" name="Text Box 19"/>
          <p:cNvSpPr txBox="1">
            <a:spLocks noChangeArrowheads="1"/>
          </p:cNvSpPr>
          <p:nvPr/>
        </p:nvSpPr>
        <p:spPr bwMode="auto">
          <a:xfrm>
            <a:off x="1475656" y="2912010"/>
            <a:ext cx="1368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400" dirty="0">
                <a:solidFill>
                  <a:srgbClr val="FF0000"/>
                </a:solidFill>
                <a:latin typeface="Times New Roman" panose="02020603050405020304" pitchFamily="18" charset="0"/>
                <a:cs typeface="Times New Roman" panose="02020603050405020304" pitchFamily="18" charset="0"/>
              </a:rPr>
              <a:t>Cí  bā</a:t>
            </a:r>
          </a:p>
        </p:txBody>
      </p:sp>
      <p:sp>
        <p:nvSpPr>
          <p:cNvPr id="19" name="Text Box 20"/>
          <p:cNvSpPr txBox="1">
            <a:spLocks noChangeArrowheads="1"/>
          </p:cNvSpPr>
          <p:nvPr/>
        </p:nvSpPr>
        <p:spPr bwMode="auto">
          <a:xfrm>
            <a:off x="3661158" y="2912010"/>
            <a:ext cx="8651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400" dirty="0">
                <a:solidFill>
                  <a:srgbClr val="FF0000"/>
                </a:solidFill>
                <a:latin typeface="Times New Roman" panose="02020603050405020304" pitchFamily="18" charset="0"/>
                <a:cs typeface="Times New Roman" panose="02020603050405020304" pitchFamily="18" charset="0"/>
              </a:rPr>
              <a:t>léi</a:t>
            </a:r>
          </a:p>
        </p:txBody>
      </p:sp>
      <p:sp>
        <p:nvSpPr>
          <p:cNvPr id="20" name="Text Box 21"/>
          <p:cNvSpPr txBox="1">
            <a:spLocks noChangeArrowheads="1"/>
          </p:cNvSpPr>
          <p:nvPr/>
        </p:nvSpPr>
        <p:spPr bwMode="auto">
          <a:xfrm>
            <a:off x="5652120" y="2897940"/>
            <a:ext cx="8651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400" dirty="0">
                <a:solidFill>
                  <a:srgbClr val="FF0000"/>
                </a:solidFill>
                <a:latin typeface="Times New Roman" panose="02020603050405020304" pitchFamily="18" charset="0"/>
                <a:cs typeface="Times New Roman" panose="02020603050405020304" pitchFamily="18" charset="0"/>
              </a:rPr>
              <a:t>lèi</a:t>
            </a:r>
          </a:p>
        </p:txBody>
      </p:sp>
      <p:sp>
        <p:nvSpPr>
          <p:cNvPr id="21" name="Text Box 22"/>
          <p:cNvSpPr txBox="1">
            <a:spLocks noChangeArrowheads="1"/>
          </p:cNvSpPr>
          <p:nvPr/>
        </p:nvSpPr>
        <p:spPr bwMode="auto">
          <a:xfrm>
            <a:off x="1547664" y="3335691"/>
            <a:ext cx="8651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400" dirty="0">
                <a:solidFill>
                  <a:srgbClr val="FF0000"/>
                </a:solidFill>
                <a:latin typeface="Times New Roman" panose="02020603050405020304" pitchFamily="18" charset="0"/>
                <a:cs typeface="Times New Roman" panose="02020603050405020304" pitchFamily="18" charset="0"/>
              </a:rPr>
              <a:t>mán</a:t>
            </a:r>
          </a:p>
        </p:txBody>
      </p:sp>
      <p:sp>
        <p:nvSpPr>
          <p:cNvPr id="22" name="Text Box 23"/>
          <p:cNvSpPr txBox="1">
            <a:spLocks noChangeArrowheads="1"/>
          </p:cNvSpPr>
          <p:nvPr/>
        </p:nvSpPr>
        <p:spPr bwMode="auto">
          <a:xfrm>
            <a:off x="3647294" y="3334445"/>
            <a:ext cx="86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400" dirty="0">
                <a:solidFill>
                  <a:srgbClr val="FF0000"/>
                </a:solidFill>
                <a:latin typeface="Times New Roman" panose="02020603050405020304" pitchFamily="18" charset="0"/>
                <a:cs typeface="Times New Roman" panose="02020603050405020304" pitchFamily="18" charset="0"/>
              </a:rPr>
              <a:t>mái</a:t>
            </a:r>
          </a:p>
        </p:txBody>
      </p:sp>
      <p:sp>
        <p:nvSpPr>
          <p:cNvPr id="23" name="Text Box 24"/>
          <p:cNvSpPr txBox="1">
            <a:spLocks noChangeArrowheads="1"/>
          </p:cNvSpPr>
          <p:nvPr/>
        </p:nvSpPr>
        <p:spPr bwMode="auto">
          <a:xfrm>
            <a:off x="5666314" y="3338686"/>
            <a:ext cx="13033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dirty="0">
                <a:solidFill>
                  <a:srgbClr val="FF0000"/>
                </a:solidFill>
                <a:latin typeface="Times New Roman" panose="02020603050405020304" pitchFamily="18" charset="0"/>
                <a:cs typeface="Times New Roman" panose="02020603050405020304" pitchFamily="18" charset="0"/>
              </a:rPr>
              <a:t>r</a:t>
            </a:r>
            <a:r>
              <a:rPr lang="zh-CN" altLang="en-US" sz="2400" dirty="0">
                <a:solidFill>
                  <a:srgbClr val="FF0000"/>
                </a:solidFill>
                <a:latin typeface="Times New Roman" panose="02020603050405020304" pitchFamily="18" charset="0"/>
                <a:cs typeface="Times New Roman" panose="02020603050405020304" pitchFamily="18" charset="0"/>
                <a:sym typeface="微软雅黑" pitchFamily="34" charset="-122"/>
              </a:rPr>
              <a:t>ă</a:t>
            </a:r>
            <a:r>
              <a:rPr lang="zh-CN" altLang="en-US" sz="2400" dirty="0">
                <a:solidFill>
                  <a:srgbClr val="FF0000"/>
                </a:solidFill>
                <a:latin typeface="Times New Roman" panose="02020603050405020304" pitchFamily="18" charset="0"/>
                <a:cs typeface="Times New Roman" panose="02020603050405020304" pitchFamily="18" charset="0"/>
              </a:rPr>
              <a:t>ng</a:t>
            </a:r>
          </a:p>
        </p:txBody>
      </p:sp>
      <p:sp>
        <p:nvSpPr>
          <p:cNvPr id="24" name="Text Box 25"/>
          <p:cNvSpPr txBox="1">
            <a:spLocks noChangeArrowheads="1"/>
          </p:cNvSpPr>
          <p:nvPr/>
        </p:nvSpPr>
        <p:spPr bwMode="auto">
          <a:xfrm>
            <a:off x="1555485" y="3759385"/>
            <a:ext cx="9572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dirty="0">
                <a:solidFill>
                  <a:srgbClr val="FF0000"/>
                </a:solidFill>
                <a:latin typeface="Times New Roman" panose="02020603050405020304" pitchFamily="18" charset="0"/>
                <a:cs typeface="Times New Roman" panose="02020603050405020304" pitchFamily="18" charset="0"/>
              </a:rPr>
              <a:t>j</a:t>
            </a:r>
            <a:r>
              <a:rPr lang="zh-CN" altLang="en-US" sz="2400" dirty="0">
                <a:solidFill>
                  <a:srgbClr val="FF0000"/>
                </a:solidFill>
                <a:latin typeface="Times New Roman" panose="02020603050405020304" pitchFamily="18" charset="0"/>
                <a:cs typeface="Times New Roman" panose="02020603050405020304" pitchFamily="18" charset="0"/>
                <a:sym typeface="微软雅黑" pitchFamily="34" charset="-122"/>
              </a:rPr>
              <a:t>í</a:t>
            </a:r>
          </a:p>
        </p:txBody>
      </p:sp>
      <p:sp>
        <p:nvSpPr>
          <p:cNvPr id="25" name="Text Box 26"/>
          <p:cNvSpPr txBox="1">
            <a:spLocks noChangeArrowheads="1"/>
          </p:cNvSpPr>
          <p:nvPr/>
        </p:nvSpPr>
        <p:spPr bwMode="auto">
          <a:xfrm>
            <a:off x="3491731" y="3759385"/>
            <a:ext cx="1584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dirty="0">
                <a:solidFill>
                  <a:srgbClr val="FF0000"/>
                </a:solidFill>
                <a:latin typeface="Times New Roman" panose="02020603050405020304" pitchFamily="18" charset="0"/>
                <a:cs typeface="Times New Roman" panose="02020603050405020304" pitchFamily="18" charset="0"/>
              </a:rPr>
              <a:t>zh</a:t>
            </a:r>
            <a:r>
              <a:rPr lang="zh-CN" altLang="en-US" sz="2400" dirty="0">
                <a:solidFill>
                  <a:srgbClr val="FF0000"/>
                </a:solidFill>
                <a:latin typeface="Times New Roman" panose="02020603050405020304" pitchFamily="18" charset="0"/>
                <a:cs typeface="Times New Roman" panose="02020603050405020304" pitchFamily="18" charset="0"/>
                <a:sym typeface="Times New Roman" pitchFamily="18" charset="0"/>
              </a:rPr>
              <a:t>à</a:t>
            </a:r>
            <a:r>
              <a:rPr lang="zh-CN" altLang="en-US" sz="2400" dirty="0">
                <a:solidFill>
                  <a:srgbClr val="FF0000"/>
                </a:solidFill>
                <a:latin typeface="Times New Roman" panose="02020603050405020304" pitchFamily="18" charset="0"/>
                <a:cs typeface="Times New Roman" panose="02020603050405020304" pitchFamily="18" charset="0"/>
              </a:rPr>
              <a:t>m</a:t>
            </a:r>
            <a:r>
              <a:rPr lang="zh-CN" altLang="en-US" sz="2400" dirty="0">
                <a:solidFill>
                  <a:srgbClr val="FF0000"/>
                </a:solidFill>
                <a:latin typeface="Times New Roman" panose="02020603050405020304" pitchFamily="18" charset="0"/>
                <a:cs typeface="Times New Roman" panose="02020603050405020304" pitchFamily="18" charset="0"/>
                <a:sym typeface="微软雅黑" pitchFamily="34" charset="-122"/>
              </a:rPr>
              <a:t>ĕ</a:t>
            </a:r>
            <a:r>
              <a:rPr lang="zh-CN" altLang="en-US" sz="2400" dirty="0">
                <a:solidFill>
                  <a:srgbClr val="FF0000"/>
                </a:solidFill>
                <a:latin typeface="Times New Roman" panose="02020603050405020304" pitchFamily="18" charset="0"/>
                <a:cs typeface="Times New Roman" panose="02020603050405020304" pitchFamily="18" charset="0"/>
              </a:rPr>
              <a:t>ng</a:t>
            </a:r>
          </a:p>
        </p:txBody>
      </p:sp>
      <p:sp>
        <p:nvSpPr>
          <p:cNvPr id="26" name="Text Box 27"/>
          <p:cNvSpPr txBox="1">
            <a:spLocks noChangeArrowheads="1"/>
          </p:cNvSpPr>
          <p:nvPr/>
        </p:nvSpPr>
        <p:spPr bwMode="auto">
          <a:xfrm>
            <a:off x="5645249" y="3770734"/>
            <a:ext cx="942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dirty="0">
                <a:solidFill>
                  <a:srgbClr val="FF0000"/>
                </a:solidFill>
                <a:latin typeface="Times New Roman" panose="02020603050405020304" pitchFamily="18" charset="0"/>
                <a:cs typeface="Times New Roman" panose="02020603050405020304" pitchFamily="18" charset="0"/>
              </a:rPr>
              <a:t>d</a:t>
            </a:r>
            <a:r>
              <a:rPr lang="zh-CN" altLang="en-US" sz="2400" dirty="0">
                <a:solidFill>
                  <a:srgbClr val="FF0000"/>
                </a:solidFill>
                <a:latin typeface="Times New Roman" panose="02020603050405020304" pitchFamily="18" charset="0"/>
                <a:cs typeface="Times New Roman" panose="02020603050405020304" pitchFamily="18" charset="0"/>
                <a:sym typeface="微软雅黑" pitchFamily="34" charset="-122"/>
              </a:rPr>
              <a:t>ǔ</a:t>
            </a:r>
            <a:r>
              <a:rPr lang="zh-CN" altLang="en-US" sz="2400" dirty="0">
                <a:solidFill>
                  <a:srgbClr val="FF0000"/>
                </a:solidFill>
                <a:latin typeface="Times New Roman" panose="02020603050405020304" pitchFamily="18" charset="0"/>
                <a:cs typeface="Times New Roman" panose="02020603050405020304" pitchFamily="18" charset="0"/>
              </a:rPr>
              <a:t>n</a:t>
            </a:r>
          </a:p>
        </p:txBody>
      </p:sp>
      <p:sp>
        <p:nvSpPr>
          <p:cNvPr id="27" name="Text Box 28"/>
          <p:cNvSpPr txBox="1">
            <a:spLocks noChangeArrowheads="1"/>
          </p:cNvSpPr>
          <p:nvPr/>
        </p:nvSpPr>
        <p:spPr bwMode="auto">
          <a:xfrm>
            <a:off x="1529634" y="4202782"/>
            <a:ext cx="938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dirty="0">
                <a:solidFill>
                  <a:srgbClr val="FF0000"/>
                </a:solidFill>
                <a:latin typeface="Times New Roman" panose="02020603050405020304" pitchFamily="18" charset="0"/>
                <a:cs typeface="Times New Roman" panose="02020603050405020304" pitchFamily="18" charset="0"/>
              </a:rPr>
              <a:t>sh</a:t>
            </a:r>
            <a:r>
              <a:rPr lang="zh-CN" altLang="en-US" sz="2400" dirty="0">
                <a:solidFill>
                  <a:srgbClr val="FF0000"/>
                </a:solidFill>
                <a:latin typeface="Times New Roman" panose="02020603050405020304" pitchFamily="18" charset="0"/>
                <a:cs typeface="Times New Roman" panose="02020603050405020304" pitchFamily="18" charset="0"/>
                <a:sym typeface="微软雅黑" pitchFamily="34" charset="-122"/>
              </a:rPr>
              <a:t>ā</a:t>
            </a:r>
            <a:r>
              <a:rPr lang="zh-CN" altLang="en-US" sz="2400" dirty="0">
                <a:solidFill>
                  <a:srgbClr val="FF0000"/>
                </a:solidFill>
                <a:latin typeface="Times New Roman" panose="02020603050405020304" pitchFamily="18" charset="0"/>
                <a:cs typeface="Times New Roman" panose="02020603050405020304" pitchFamily="18" charset="0"/>
              </a:rPr>
              <a:t>n</a:t>
            </a:r>
          </a:p>
        </p:txBody>
      </p:sp>
      <p:sp>
        <p:nvSpPr>
          <p:cNvPr id="28" name="Text Box 29"/>
          <p:cNvSpPr txBox="1">
            <a:spLocks noChangeArrowheads="1"/>
          </p:cNvSpPr>
          <p:nvPr/>
        </p:nvSpPr>
        <p:spPr bwMode="auto">
          <a:xfrm>
            <a:off x="3958588" y="4216585"/>
            <a:ext cx="7889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dirty="0">
                <a:solidFill>
                  <a:srgbClr val="FF0000"/>
                </a:solidFill>
                <a:latin typeface="Times New Roman" panose="02020603050405020304" pitchFamily="18" charset="0"/>
                <a:cs typeface="Times New Roman" panose="02020603050405020304" pitchFamily="18" charset="0"/>
              </a:rPr>
              <a:t>y</a:t>
            </a:r>
            <a:r>
              <a:rPr lang="zh-CN" altLang="en-US" sz="2400" dirty="0">
                <a:solidFill>
                  <a:srgbClr val="FF0000"/>
                </a:solidFill>
                <a:latin typeface="Times New Roman" panose="02020603050405020304" pitchFamily="18" charset="0"/>
                <a:cs typeface="Times New Roman" panose="02020603050405020304" pitchFamily="18" charset="0"/>
                <a:sym typeface="微软雅黑" pitchFamily="34" charset="-122"/>
              </a:rPr>
              <a:t>ǒ</a:t>
            </a:r>
            <a:r>
              <a:rPr lang="zh-CN" altLang="en-US" sz="2400" dirty="0">
                <a:solidFill>
                  <a:srgbClr val="FF0000"/>
                </a:solidFill>
                <a:latin typeface="Times New Roman" panose="02020603050405020304" pitchFamily="18" charset="0"/>
                <a:cs typeface="Times New Roman" panose="02020603050405020304" pitchFamily="18" charset="0"/>
              </a:rPr>
              <a:t>u</a:t>
            </a:r>
          </a:p>
        </p:txBody>
      </p:sp>
      <p:sp>
        <p:nvSpPr>
          <p:cNvPr id="29" name="Text Box 30"/>
          <p:cNvSpPr txBox="1">
            <a:spLocks noChangeArrowheads="1"/>
          </p:cNvSpPr>
          <p:nvPr/>
        </p:nvSpPr>
        <p:spPr bwMode="auto">
          <a:xfrm>
            <a:off x="5652120" y="4155926"/>
            <a:ext cx="1317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dirty="0">
                <a:solidFill>
                  <a:srgbClr val="FF0000"/>
                </a:solidFill>
                <a:latin typeface="Times New Roman" panose="02020603050405020304" pitchFamily="18" charset="0"/>
                <a:cs typeface="Times New Roman" panose="02020603050405020304" pitchFamily="18" charset="0"/>
              </a:rPr>
              <a:t>y</a:t>
            </a:r>
            <a:r>
              <a:rPr lang="zh-CN" altLang="en-US" sz="2400" dirty="0">
                <a:solidFill>
                  <a:srgbClr val="FF0000"/>
                </a:solidFill>
                <a:latin typeface="Times New Roman" panose="02020603050405020304" pitchFamily="18" charset="0"/>
                <a:cs typeface="Times New Roman" panose="02020603050405020304" pitchFamily="18" charset="0"/>
                <a:sym typeface="微软雅黑" pitchFamily="34" charset="-122"/>
              </a:rPr>
              <a:t>ǒu</a:t>
            </a:r>
          </a:p>
        </p:txBody>
      </p:sp>
      <p:sp>
        <p:nvSpPr>
          <p:cNvPr id="30" name="Rectangle 2"/>
          <p:cNvSpPr>
            <a:spLocks noChangeArrowheads="1"/>
          </p:cNvSpPr>
          <p:nvPr/>
        </p:nvSpPr>
        <p:spPr bwMode="auto">
          <a:xfrm>
            <a:off x="683568" y="107107"/>
            <a:ext cx="1800200" cy="511572"/>
          </a:xfrm>
          <a:prstGeom prst="rect">
            <a:avLst/>
          </a:prstGeom>
          <a:solidFill>
            <a:srgbClr val="00B0F0"/>
          </a:solidFill>
          <a:ln>
            <a:noFill/>
          </a:ln>
        </p:spPr>
        <p:txBody>
          <a:bodyPr anchor="ctr"/>
          <a:lstStyle>
            <a:lvl1pPr algn="ctr">
              <a:defRPr sz="4400">
                <a:solidFill>
                  <a:schemeClr val="tx2"/>
                </a:solidFill>
                <a:latin typeface="Arial" charset="0"/>
                <a:ea typeface="宋体" pitchFamily="2" charset="-122"/>
              </a:defRPr>
            </a:lvl1pPr>
            <a:lvl2pPr algn="ctr">
              <a:defRPr sz="4400">
                <a:solidFill>
                  <a:schemeClr val="tx2"/>
                </a:solidFill>
                <a:latin typeface="Arial" charset="0"/>
                <a:ea typeface="宋体" pitchFamily="2" charset="-122"/>
              </a:defRPr>
            </a:lvl2pPr>
            <a:lvl3pPr algn="ctr">
              <a:defRPr sz="4400">
                <a:solidFill>
                  <a:schemeClr val="tx2"/>
                </a:solidFill>
                <a:latin typeface="Arial" charset="0"/>
                <a:ea typeface="宋体" pitchFamily="2" charset="-122"/>
              </a:defRPr>
            </a:lvl3pPr>
            <a:lvl4pPr algn="ctr">
              <a:defRPr sz="4400">
                <a:solidFill>
                  <a:schemeClr val="tx2"/>
                </a:solidFill>
                <a:latin typeface="Arial" charset="0"/>
                <a:ea typeface="宋体" pitchFamily="2" charset="-122"/>
              </a:defRPr>
            </a:lvl4pPr>
            <a:lvl5pPr algn="ctr">
              <a:defRPr sz="4400">
                <a:solidFill>
                  <a:schemeClr val="tx2"/>
                </a:solidFill>
                <a:latin typeface="Arial" charset="0"/>
                <a:ea typeface="宋体" pitchFamily="2" charset="-122"/>
              </a:defRPr>
            </a:lvl5pPr>
            <a:lvl6pPr marL="457200" algn="ctr" fontAlgn="base">
              <a:spcBef>
                <a:spcPct val="0"/>
              </a:spcBef>
              <a:spcAft>
                <a:spcPct val="0"/>
              </a:spcAft>
              <a:defRPr sz="4400">
                <a:solidFill>
                  <a:schemeClr val="tx2"/>
                </a:solidFill>
                <a:latin typeface="Arial" charset="0"/>
                <a:ea typeface="宋体" pitchFamily="2" charset="-122"/>
              </a:defRPr>
            </a:lvl6pPr>
            <a:lvl7pPr marL="914400" algn="ctr" fontAlgn="base">
              <a:spcBef>
                <a:spcPct val="0"/>
              </a:spcBef>
              <a:spcAft>
                <a:spcPct val="0"/>
              </a:spcAft>
              <a:defRPr sz="4400">
                <a:solidFill>
                  <a:schemeClr val="tx2"/>
                </a:solidFill>
                <a:latin typeface="Arial" charset="0"/>
                <a:ea typeface="宋体" pitchFamily="2" charset="-122"/>
              </a:defRPr>
            </a:lvl7pPr>
            <a:lvl8pPr marL="1371600" algn="ctr" fontAlgn="base">
              <a:spcBef>
                <a:spcPct val="0"/>
              </a:spcBef>
              <a:spcAft>
                <a:spcPct val="0"/>
              </a:spcAft>
              <a:defRPr sz="4400">
                <a:solidFill>
                  <a:schemeClr val="tx2"/>
                </a:solidFill>
                <a:latin typeface="Arial" charset="0"/>
                <a:ea typeface="宋体" pitchFamily="2" charset="-122"/>
              </a:defRPr>
            </a:lvl8pPr>
            <a:lvl9pPr marL="1828800" algn="ctr" fontAlgn="base">
              <a:spcBef>
                <a:spcPct val="0"/>
              </a:spcBef>
              <a:spcAft>
                <a:spcPct val="0"/>
              </a:spcAft>
              <a:defRPr sz="4400">
                <a:solidFill>
                  <a:schemeClr val="tx2"/>
                </a:solidFill>
                <a:latin typeface="Arial" charset="0"/>
                <a:ea typeface="宋体" pitchFamily="2" charset="-122"/>
              </a:defRPr>
            </a:lvl9pPr>
          </a:lstStyle>
          <a:p>
            <a:pPr algn="l"/>
            <a:r>
              <a:rPr lang="zh-CN" altLang="en-US" sz="2800" dirty="0" smtClean="0">
                <a:solidFill>
                  <a:srgbClr val="FF0000"/>
                </a:solidFill>
                <a:ea typeface="黑体" pitchFamily="2" charset="-122"/>
              </a:rPr>
              <a:t>检查预习</a:t>
            </a:r>
            <a:endParaRPr lang="zh-CN" altLang="en-US" sz="2800" dirty="0">
              <a:solidFill>
                <a:srgbClr val="FF0000"/>
              </a:solidFill>
              <a:ea typeface="黑体" pitchFamily="2" charset="-122"/>
            </a:endParaRPr>
          </a:p>
        </p:txBody>
      </p:sp>
    </p:spTree>
    <p:extLst>
      <p:ext uri="{BB962C8B-B14F-4D97-AF65-F5344CB8AC3E}">
        <p14:creationId xmlns:p14="http://schemas.microsoft.com/office/powerpoint/2010/main" val="1616155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4"/>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10"/>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grpId="0" nodeType="afterEffect">
                                  <p:stCondLst>
                                    <p:cond delay="0"/>
                                  </p:stCondLst>
                                  <p:childTnLst>
                                    <p:set>
                                      <p:cBhvr>
                                        <p:cTn id="33" dur="1" fill="hold">
                                          <p:stCondLst>
                                            <p:cond delay="0"/>
                                          </p:stCondLst>
                                        </p:cTn>
                                        <p:tgtEl>
                                          <p:spTgt spid="12"/>
                                        </p:tgtEl>
                                        <p:attrNameLst>
                                          <p:attrName>style.visibility</p:attrName>
                                        </p:attrNameLst>
                                      </p:cBhvr>
                                      <p:to>
                                        <p:strVal val="visible"/>
                                      </p:to>
                                    </p:set>
                                  </p:childTnLst>
                                </p:cTn>
                              </p:par>
                            </p:childTnLst>
                          </p:cTn>
                        </p:par>
                        <p:par>
                          <p:cTn id="34" fill="hold">
                            <p:stCondLst>
                              <p:cond delay="0"/>
                            </p:stCondLst>
                            <p:childTnLst>
                              <p:par>
                                <p:cTn id="35" presetID="1" presetClass="entr" presetSubtype="0" fill="hold" grpId="0" nodeType="after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par>
                          <p:cTn id="37" fill="hold">
                            <p:stCondLst>
                              <p:cond delay="0"/>
                            </p:stCondLst>
                            <p:childTnLst>
                              <p:par>
                                <p:cTn id="38" presetID="1" presetClass="entr" presetSubtype="0" fill="hold" grpId="0" nodeType="afterEffect">
                                  <p:stCondLst>
                                    <p:cond delay="0"/>
                                  </p:stCondLst>
                                  <p:childTnLst>
                                    <p:set>
                                      <p:cBhvr>
                                        <p:cTn id="39" dur="1" fill="hold">
                                          <p:stCondLst>
                                            <p:cond delay="0"/>
                                          </p:stCondLst>
                                        </p:cTn>
                                        <p:tgtEl>
                                          <p:spTgt spid="14"/>
                                        </p:tgtEl>
                                        <p:attrNameLst>
                                          <p:attrName>style.visibility</p:attrName>
                                        </p:attrNameLst>
                                      </p:cBhvr>
                                      <p:to>
                                        <p:strVal val="visible"/>
                                      </p:to>
                                    </p:set>
                                  </p:childTnLst>
                                </p:cTn>
                              </p:par>
                            </p:childTnLst>
                          </p:cTn>
                        </p:par>
                        <p:par>
                          <p:cTn id="40" fill="hold">
                            <p:stCondLst>
                              <p:cond delay="0"/>
                            </p:stCondLst>
                            <p:childTnLst>
                              <p:par>
                                <p:cTn id="41" presetID="1" presetClass="entr" presetSubtype="0" fill="hold" grpId="0" nodeType="after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par>
                          <p:cTn id="43" fill="hold">
                            <p:stCondLst>
                              <p:cond delay="0"/>
                            </p:stCondLst>
                            <p:childTnLst>
                              <p:par>
                                <p:cTn id="44" presetID="1" presetClass="entr" presetSubtype="0" fill="hold" grpId="0" nodeType="afterEffect">
                                  <p:stCondLst>
                                    <p:cond delay="0"/>
                                  </p:stCondLst>
                                  <p:childTnLst>
                                    <p:set>
                                      <p:cBhvr>
                                        <p:cTn id="45" dur="1" fill="hold">
                                          <p:stCondLst>
                                            <p:cond delay="0"/>
                                          </p:stCondLst>
                                        </p:cTn>
                                        <p:tgtEl>
                                          <p:spTgt spid="16"/>
                                        </p:tgtEl>
                                        <p:attrNameLst>
                                          <p:attrName>style.visibility</p:attrName>
                                        </p:attrNameLst>
                                      </p:cBhvr>
                                      <p:to>
                                        <p:strVal val="visible"/>
                                      </p:to>
                                    </p:set>
                                  </p:childTnLst>
                                </p:cTn>
                              </p:par>
                            </p:childTnLst>
                          </p:cTn>
                        </p:par>
                        <p:par>
                          <p:cTn id="46" fill="hold">
                            <p:stCondLst>
                              <p:cond delay="0"/>
                            </p:stCondLst>
                            <p:childTnLst>
                              <p:par>
                                <p:cTn id="47" presetID="1" presetClass="entr" presetSubtype="0" fill="hold" grpId="0" nodeType="after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childTnLst>
                          </p:cTn>
                        </p:par>
                        <p:par>
                          <p:cTn id="49" fill="hold">
                            <p:stCondLst>
                              <p:cond delay="0"/>
                            </p:stCondLst>
                            <p:childTnLst>
                              <p:par>
                                <p:cTn id="50" presetID="1" presetClass="entr" presetSubtype="0" fill="hold" grpId="0" nodeType="afterEffect">
                                  <p:stCondLst>
                                    <p:cond delay="0"/>
                                  </p:stCondLst>
                                  <p:childTnLst>
                                    <p:set>
                                      <p:cBhvr>
                                        <p:cTn id="51" dur="1" fill="hold">
                                          <p:stCondLst>
                                            <p:cond delay="0"/>
                                          </p:stCondLst>
                                        </p:cTn>
                                        <p:tgtEl>
                                          <p:spTgt spid="18"/>
                                        </p:tgtEl>
                                        <p:attrNameLst>
                                          <p:attrName>style.visibility</p:attrName>
                                        </p:attrNameLst>
                                      </p:cBhvr>
                                      <p:to>
                                        <p:strVal val="visible"/>
                                      </p:to>
                                    </p:set>
                                  </p:childTnLst>
                                </p:cTn>
                              </p:par>
                            </p:childTnLst>
                          </p:cTn>
                        </p:par>
                        <p:par>
                          <p:cTn id="52" fill="hold">
                            <p:stCondLst>
                              <p:cond delay="0"/>
                            </p:stCondLst>
                            <p:childTnLst>
                              <p:par>
                                <p:cTn id="53" presetID="1" presetClass="entr" presetSubtype="0" fill="hold" grpId="0" nodeType="afterEffect">
                                  <p:stCondLst>
                                    <p:cond delay="0"/>
                                  </p:stCondLst>
                                  <p:childTnLst>
                                    <p:set>
                                      <p:cBhvr>
                                        <p:cTn id="54" dur="1" fill="hold">
                                          <p:stCondLst>
                                            <p:cond delay="0"/>
                                          </p:stCondLst>
                                        </p:cTn>
                                        <p:tgtEl>
                                          <p:spTgt spid="19"/>
                                        </p:tgtEl>
                                        <p:attrNameLst>
                                          <p:attrName>style.visibility</p:attrName>
                                        </p:attrNameLst>
                                      </p:cBhvr>
                                      <p:to>
                                        <p:strVal val="visible"/>
                                      </p:to>
                                    </p:set>
                                  </p:childTnLst>
                                </p:cTn>
                              </p:par>
                            </p:childTnLst>
                          </p:cTn>
                        </p:par>
                        <p:par>
                          <p:cTn id="55" fill="hold">
                            <p:stCondLst>
                              <p:cond delay="0"/>
                            </p:stCondLst>
                            <p:childTnLst>
                              <p:par>
                                <p:cTn id="56" presetID="1" presetClass="entr" presetSubtype="0" fill="hold" grpId="0" nodeType="afterEffect">
                                  <p:stCondLst>
                                    <p:cond delay="0"/>
                                  </p:stCondLst>
                                  <p:childTnLst>
                                    <p:set>
                                      <p:cBhvr>
                                        <p:cTn id="57" dur="1" fill="hold">
                                          <p:stCondLst>
                                            <p:cond delay="0"/>
                                          </p:stCondLst>
                                        </p:cTn>
                                        <p:tgtEl>
                                          <p:spTgt spid="20"/>
                                        </p:tgtEl>
                                        <p:attrNameLst>
                                          <p:attrName>style.visibility</p:attrName>
                                        </p:attrNameLst>
                                      </p:cBhvr>
                                      <p:to>
                                        <p:strVal val="visible"/>
                                      </p:to>
                                    </p:set>
                                  </p:childTnLst>
                                </p:cTn>
                              </p:par>
                            </p:childTnLst>
                          </p:cTn>
                        </p:par>
                        <p:par>
                          <p:cTn id="58" fill="hold">
                            <p:stCondLst>
                              <p:cond delay="0"/>
                            </p:stCondLst>
                            <p:childTnLst>
                              <p:par>
                                <p:cTn id="59" presetID="1" presetClass="entr" presetSubtype="0" fill="hold" grpId="0" nodeType="afterEffect">
                                  <p:stCondLst>
                                    <p:cond delay="0"/>
                                  </p:stCondLst>
                                  <p:childTnLst>
                                    <p:set>
                                      <p:cBhvr>
                                        <p:cTn id="60" dur="1" fill="hold">
                                          <p:stCondLst>
                                            <p:cond delay="0"/>
                                          </p:stCondLst>
                                        </p:cTn>
                                        <p:tgtEl>
                                          <p:spTgt spid="21"/>
                                        </p:tgtEl>
                                        <p:attrNameLst>
                                          <p:attrName>style.visibility</p:attrName>
                                        </p:attrNameLst>
                                      </p:cBhvr>
                                      <p:to>
                                        <p:strVal val="visible"/>
                                      </p:to>
                                    </p:set>
                                  </p:childTnLst>
                                </p:cTn>
                              </p:par>
                            </p:childTnLst>
                          </p:cTn>
                        </p:par>
                        <p:par>
                          <p:cTn id="61" fill="hold">
                            <p:stCondLst>
                              <p:cond delay="0"/>
                            </p:stCondLst>
                            <p:childTnLst>
                              <p:par>
                                <p:cTn id="62" presetID="1" presetClass="entr" presetSubtype="0" fill="hold" grpId="0" nodeType="afterEffect">
                                  <p:stCondLst>
                                    <p:cond delay="0"/>
                                  </p:stCondLst>
                                  <p:childTnLst>
                                    <p:set>
                                      <p:cBhvr>
                                        <p:cTn id="63" dur="1" fill="hold">
                                          <p:stCondLst>
                                            <p:cond delay="0"/>
                                          </p:stCondLst>
                                        </p:cTn>
                                        <p:tgtEl>
                                          <p:spTgt spid="22"/>
                                        </p:tgtEl>
                                        <p:attrNameLst>
                                          <p:attrName>style.visibility</p:attrName>
                                        </p:attrNameLst>
                                      </p:cBhvr>
                                      <p:to>
                                        <p:strVal val="visible"/>
                                      </p:to>
                                    </p:set>
                                  </p:childTnLst>
                                </p:cTn>
                              </p:par>
                            </p:childTnLst>
                          </p:cTn>
                        </p:par>
                        <p:par>
                          <p:cTn id="64" fill="hold">
                            <p:stCondLst>
                              <p:cond delay="0"/>
                            </p:stCondLst>
                            <p:childTnLst>
                              <p:par>
                                <p:cTn id="65" presetID="1" presetClass="entr" presetSubtype="0" fill="hold" grpId="0" nodeType="afterEffect">
                                  <p:stCondLst>
                                    <p:cond delay="0"/>
                                  </p:stCondLst>
                                  <p:childTnLst>
                                    <p:set>
                                      <p:cBhvr>
                                        <p:cTn id="66" dur="1" fill="hold">
                                          <p:stCondLst>
                                            <p:cond delay="0"/>
                                          </p:stCondLst>
                                        </p:cTn>
                                        <p:tgtEl>
                                          <p:spTgt spid="23"/>
                                        </p:tgtEl>
                                        <p:attrNameLst>
                                          <p:attrName>style.visibility</p:attrName>
                                        </p:attrNameLst>
                                      </p:cBhvr>
                                      <p:to>
                                        <p:strVal val="visible"/>
                                      </p:to>
                                    </p:set>
                                  </p:childTnLst>
                                </p:cTn>
                              </p:par>
                            </p:childTnLst>
                          </p:cTn>
                        </p:par>
                        <p:par>
                          <p:cTn id="67" fill="hold">
                            <p:stCondLst>
                              <p:cond delay="0"/>
                            </p:stCondLst>
                            <p:childTnLst>
                              <p:par>
                                <p:cTn id="68" presetID="1" presetClass="entr" presetSubtype="0" fill="hold" grpId="0" nodeType="afterEffect">
                                  <p:stCondLst>
                                    <p:cond delay="0"/>
                                  </p:stCondLst>
                                  <p:childTnLst>
                                    <p:set>
                                      <p:cBhvr>
                                        <p:cTn id="69" dur="1" fill="hold">
                                          <p:stCondLst>
                                            <p:cond delay="0"/>
                                          </p:stCondLst>
                                        </p:cTn>
                                        <p:tgtEl>
                                          <p:spTgt spid="24"/>
                                        </p:tgtEl>
                                        <p:attrNameLst>
                                          <p:attrName>style.visibility</p:attrName>
                                        </p:attrNameLst>
                                      </p:cBhvr>
                                      <p:to>
                                        <p:strVal val="visible"/>
                                      </p:to>
                                    </p:set>
                                  </p:childTnLst>
                                </p:cTn>
                              </p:par>
                            </p:childTnLst>
                          </p:cTn>
                        </p:par>
                        <p:par>
                          <p:cTn id="70" fill="hold">
                            <p:stCondLst>
                              <p:cond delay="0"/>
                            </p:stCondLst>
                            <p:childTnLst>
                              <p:par>
                                <p:cTn id="71" presetID="1" presetClass="entr" presetSubtype="0" fill="hold" grpId="0" nodeType="afterEffect">
                                  <p:stCondLst>
                                    <p:cond delay="0"/>
                                  </p:stCondLst>
                                  <p:childTnLst>
                                    <p:set>
                                      <p:cBhvr>
                                        <p:cTn id="72" dur="1" fill="hold">
                                          <p:stCondLst>
                                            <p:cond delay="0"/>
                                          </p:stCondLst>
                                        </p:cTn>
                                        <p:tgtEl>
                                          <p:spTgt spid="25"/>
                                        </p:tgtEl>
                                        <p:attrNameLst>
                                          <p:attrName>style.visibility</p:attrName>
                                        </p:attrNameLst>
                                      </p:cBhvr>
                                      <p:to>
                                        <p:strVal val="visible"/>
                                      </p:to>
                                    </p:set>
                                  </p:childTnLst>
                                </p:cTn>
                              </p:par>
                            </p:childTnLst>
                          </p:cTn>
                        </p:par>
                        <p:par>
                          <p:cTn id="73" fill="hold">
                            <p:stCondLst>
                              <p:cond delay="0"/>
                            </p:stCondLst>
                            <p:childTnLst>
                              <p:par>
                                <p:cTn id="74" presetID="1" presetClass="entr" presetSubtype="0" fill="hold" grpId="0" nodeType="afterEffect">
                                  <p:stCondLst>
                                    <p:cond delay="0"/>
                                  </p:stCondLst>
                                  <p:childTnLst>
                                    <p:set>
                                      <p:cBhvr>
                                        <p:cTn id="75" dur="1" fill="hold">
                                          <p:stCondLst>
                                            <p:cond delay="0"/>
                                          </p:stCondLst>
                                        </p:cTn>
                                        <p:tgtEl>
                                          <p:spTgt spid="26"/>
                                        </p:tgtEl>
                                        <p:attrNameLst>
                                          <p:attrName>style.visibility</p:attrName>
                                        </p:attrNameLst>
                                      </p:cBhvr>
                                      <p:to>
                                        <p:strVal val="visible"/>
                                      </p:to>
                                    </p:set>
                                  </p:childTnLst>
                                </p:cTn>
                              </p:par>
                            </p:childTnLst>
                          </p:cTn>
                        </p:par>
                        <p:par>
                          <p:cTn id="76" fill="hold">
                            <p:stCondLst>
                              <p:cond delay="0"/>
                            </p:stCondLst>
                            <p:childTnLst>
                              <p:par>
                                <p:cTn id="77" presetID="1" presetClass="entr" presetSubtype="0" fill="hold" grpId="0" nodeType="afterEffect">
                                  <p:stCondLst>
                                    <p:cond delay="0"/>
                                  </p:stCondLst>
                                  <p:childTnLst>
                                    <p:set>
                                      <p:cBhvr>
                                        <p:cTn id="78" dur="1" fill="hold">
                                          <p:stCondLst>
                                            <p:cond delay="0"/>
                                          </p:stCondLst>
                                        </p:cTn>
                                        <p:tgtEl>
                                          <p:spTgt spid="27"/>
                                        </p:tgtEl>
                                        <p:attrNameLst>
                                          <p:attrName>style.visibility</p:attrName>
                                        </p:attrNameLst>
                                      </p:cBhvr>
                                      <p:to>
                                        <p:strVal val="visible"/>
                                      </p:to>
                                    </p:set>
                                  </p:childTnLst>
                                </p:cTn>
                              </p:par>
                            </p:childTnLst>
                          </p:cTn>
                        </p:par>
                        <p:par>
                          <p:cTn id="79" fill="hold">
                            <p:stCondLst>
                              <p:cond delay="0"/>
                            </p:stCondLst>
                            <p:childTnLst>
                              <p:par>
                                <p:cTn id="80" presetID="1" presetClass="entr" presetSubtype="0" fill="hold" grpId="0" nodeType="afterEffect">
                                  <p:stCondLst>
                                    <p:cond delay="0"/>
                                  </p:stCondLst>
                                  <p:childTnLst>
                                    <p:set>
                                      <p:cBhvr>
                                        <p:cTn id="81" dur="1" fill="hold">
                                          <p:stCondLst>
                                            <p:cond delay="0"/>
                                          </p:stCondLst>
                                        </p:cTn>
                                        <p:tgtEl>
                                          <p:spTgt spid="28"/>
                                        </p:tgtEl>
                                        <p:attrNameLst>
                                          <p:attrName>style.visibility</p:attrName>
                                        </p:attrNameLst>
                                      </p:cBhvr>
                                      <p:to>
                                        <p:strVal val="visible"/>
                                      </p:to>
                                    </p:set>
                                  </p:childTnLst>
                                </p:cTn>
                              </p:par>
                            </p:childTnLst>
                          </p:cTn>
                        </p:par>
                        <p:par>
                          <p:cTn id="82" fill="hold">
                            <p:stCondLst>
                              <p:cond delay="0"/>
                            </p:stCondLst>
                            <p:childTnLst>
                              <p:par>
                                <p:cTn id="83" presetID="1" presetClass="entr" presetSubtype="0" fill="hold" grpId="0" nodeType="afterEffect">
                                  <p:stCondLst>
                                    <p:cond delay="0"/>
                                  </p:stCondLst>
                                  <p:childTnLst>
                                    <p:set>
                                      <p:cBhvr>
                                        <p:cTn id="8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4" grpId="0" autoUpdateAnimBg="0"/>
      <p:bldP spid="5" grpId="0" autoUpdateAnimBg="0"/>
      <p:bldP spid="6" grpId="0" autoUpdateAnimBg="0"/>
      <p:bldP spid="7" grpId="0" autoUpdateAnimBg="0"/>
      <p:bldP spid="8" grpId="0" autoUpdateAnimBg="0"/>
      <p:bldP spid="9" grpId="0" autoUpdateAnimBg="0"/>
      <p:bldP spid="10" grpId="0" autoUpdateAnimBg="0"/>
      <p:bldP spid="11" grpId="0" autoUpdateAnimBg="0"/>
      <p:bldP spid="12" grpId="0" autoUpdateAnimBg="0"/>
      <p:bldP spid="13" grpId="0" autoUpdateAnimBg="0"/>
      <p:bldP spid="14" grpId="0" autoUpdateAnimBg="0"/>
      <p:bldP spid="15" grpId="0" autoUpdateAnimBg="0"/>
      <p:bldP spid="16" grpId="0" autoUpdateAnimBg="0"/>
      <p:bldP spid="17" grpId="0" autoUpdateAnimBg="0"/>
      <p:bldP spid="18" grpId="0" autoUpdateAnimBg="0"/>
      <p:bldP spid="19" grpId="0" autoUpdateAnimBg="0"/>
      <p:bldP spid="20" grpId="0" autoUpdateAnimBg="0"/>
      <p:bldP spid="21" grpId="0" autoUpdateAnimBg="0"/>
      <p:bldP spid="22" grpId="0" autoUpdateAnimBg="0"/>
      <p:bldP spid="23" grpId="0" bldLvl="0" autoUpdateAnimBg="0"/>
      <p:bldP spid="24" grpId="0" bldLvl="0" autoUpdateAnimBg="0"/>
      <p:bldP spid="25" grpId="0" bldLvl="0" autoUpdateAnimBg="0"/>
      <p:bldP spid="26" grpId="0" bldLvl="0" autoUpdateAnimBg="0"/>
      <p:bldP spid="27" grpId="0" bldLvl="0" autoUpdateAnimBg="0"/>
      <p:bldP spid="28" grpId="0" bldLvl="0" autoUpdateAnimBg="0"/>
      <p:bldP spid="29" grpId="0" bldLvl="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539552" y="771551"/>
            <a:ext cx="3672408" cy="504056"/>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zh-CN" sz="2800" b="1" dirty="0" smtClean="0"/>
              <a:t>小说节选部分梗概</a:t>
            </a:r>
            <a:endParaRPr lang="zh-CN" altLang="zh-CN" sz="2800" b="1" dirty="0"/>
          </a:p>
        </p:txBody>
      </p:sp>
      <p:sp>
        <p:nvSpPr>
          <p:cNvPr id="4" name="Rectangle 3"/>
          <p:cNvSpPr>
            <a:spLocks noGrp="1" noChangeArrowheads="1"/>
          </p:cNvSpPr>
          <p:nvPr>
            <p:ph type="body" idx="4294967295"/>
          </p:nvPr>
        </p:nvSpPr>
        <p:spPr>
          <a:xfrm>
            <a:off x="179512" y="1347614"/>
            <a:ext cx="8784976" cy="4320480"/>
          </a:xfrm>
          <a:prstGeom prst="rect">
            <a:avLst/>
          </a:prstGeom>
        </p:spPr>
        <p:txBody>
          <a:bodyPr/>
          <a:lstStyle/>
          <a:p>
            <a:pPr>
              <a:lnSpc>
                <a:spcPts val="2700"/>
              </a:lnSpc>
            </a:pPr>
            <a:r>
              <a:rPr lang="zh-CN" altLang="zh-CN" sz="2800" b="1" dirty="0"/>
              <a:t>第三节：叙述边城的人们紧锣密鼓地筹备着龙舟竞渡的热闹场面。</a:t>
            </a:r>
          </a:p>
          <a:p>
            <a:pPr>
              <a:lnSpc>
                <a:spcPts val="2700"/>
              </a:lnSpc>
            </a:pPr>
            <a:r>
              <a:rPr lang="zh-CN" altLang="zh-CN" sz="2800" b="1" dirty="0"/>
              <a:t>第四节：讲述了翠翠在河边看龙舟，巧遇二老傩送的情形，傩送一句</a:t>
            </a:r>
            <a:r>
              <a:rPr lang="zh-CN" altLang="zh-CN" sz="2800" b="1" dirty="0">
                <a:latin typeface="微软雅黑"/>
              </a:rPr>
              <a:t>“</a:t>
            </a:r>
            <a:r>
              <a:rPr lang="zh-CN" altLang="zh-CN" sz="2800" b="1" dirty="0"/>
              <a:t>大鱼咬你</a:t>
            </a:r>
            <a:r>
              <a:rPr lang="zh-CN" altLang="zh-CN" sz="2800" b="1" dirty="0">
                <a:latin typeface="微软雅黑"/>
              </a:rPr>
              <a:t>”</a:t>
            </a:r>
            <a:r>
              <a:rPr lang="zh-CN" altLang="zh-CN" sz="2800" b="1" dirty="0"/>
              <a:t>就深深的印在了翠翠心中。</a:t>
            </a:r>
          </a:p>
          <a:p>
            <a:pPr>
              <a:lnSpc>
                <a:spcPts val="2700"/>
              </a:lnSpc>
            </a:pPr>
            <a:r>
              <a:rPr lang="zh-CN" altLang="zh-CN" sz="2800" b="1" dirty="0"/>
              <a:t>第五节：讲述翠翠和外祖父看竞渡时巧遇大老天保的情景，祖父拿天保试探翠翠，翠翠却心有所属。</a:t>
            </a:r>
          </a:p>
          <a:p>
            <a:pPr>
              <a:lnSpc>
                <a:spcPts val="2700"/>
              </a:lnSpc>
            </a:pPr>
            <a:r>
              <a:rPr lang="zh-CN" altLang="zh-CN" sz="2800" b="1" dirty="0"/>
              <a:t>第六节：迎亲的花轿来到渡口，撩拨着翠翠内心深处的情思，引发了她对爱情的美好憧憬。</a:t>
            </a:r>
          </a:p>
        </p:txBody>
      </p:sp>
    </p:spTree>
    <p:extLst>
      <p:ext uri="{BB962C8B-B14F-4D97-AF65-F5344CB8AC3E}">
        <p14:creationId xmlns:p14="http://schemas.microsoft.com/office/powerpoint/2010/main" val="1776759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539552" y="771550"/>
            <a:ext cx="3538736" cy="5715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zh-CN" sz="2800" b="1" dirty="0" smtClean="0"/>
              <a:t>浏览课文，回答</a:t>
            </a:r>
            <a:r>
              <a:rPr lang="zh-CN" altLang="zh-CN" sz="2800" b="1" dirty="0" smtClean="0"/>
              <a:t>问题</a:t>
            </a:r>
            <a:r>
              <a:rPr lang="zh-CN" altLang="en-US" sz="2800" b="1" dirty="0" smtClean="0"/>
              <a:t>。</a:t>
            </a:r>
            <a:endParaRPr lang="zh-CN" altLang="zh-CN" sz="2800" b="1" dirty="0"/>
          </a:p>
        </p:txBody>
      </p:sp>
      <p:sp>
        <p:nvSpPr>
          <p:cNvPr id="3" name="Rectangle 3"/>
          <p:cNvSpPr>
            <a:spLocks noGrp="1" noChangeArrowheads="1"/>
          </p:cNvSpPr>
          <p:nvPr>
            <p:ph type="body" idx="4294967295"/>
          </p:nvPr>
        </p:nvSpPr>
        <p:spPr>
          <a:xfrm>
            <a:off x="544016" y="1275606"/>
            <a:ext cx="7772400" cy="3460948"/>
          </a:xfrm>
          <a:prstGeom prst="rect">
            <a:avLst/>
          </a:prstGeom>
        </p:spPr>
        <p:txBody>
          <a:bodyPr/>
          <a:lstStyle/>
          <a:p>
            <a:pPr marL="0" indent="0">
              <a:lnSpc>
                <a:spcPts val="2800"/>
              </a:lnSpc>
              <a:buNone/>
            </a:pPr>
            <a:r>
              <a:rPr lang="zh-CN" altLang="zh-CN" sz="2800" b="1" dirty="0"/>
              <a:t>1.课文节选部分围绕哪个传统节日展开？</a:t>
            </a:r>
          </a:p>
          <a:p>
            <a:pPr>
              <a:lnSpc>
                <a:spcPts val="2800"/>
              </a:lnSpc>
            </a:pPr>
            <a:endParaRPr lang="zh-CN" altLang="zh-CN" sz="2800" b="1" dirty="0"/>
          </a:p>
          <a:p>
            <a:pPr marL="0" indent="0">
              <a:lnSpc>
                <a:spcPts val="2800"/>
              </a:lnSpc>
              <a:buNone/>
            </a:pPr>
            <a:r>
              <a:rPr lang="zh-CN" altLang="zh-CN" sz="2800" b="1" dirty="0"/>
              <a:t>2.具体写了几个端午节？课文是如何安排的？</a:t>
            </a:r>
          </a:p>
          <a:p>
            <a:pPr>
              <a:lnSpc>
                <a:spcPts val="2800"/>
              </a:lnSpc>
            </a:pPr>
            <a:endParaRPr lang="zh-CN" altLang="zh-CN" sz="2800" b="1" dirty="0"/>
          </a:p>
          <a:p>
            <a:pPr>
              <a:lnSpc>
                <a:spcPts val="2800"/>
              </a:lnSpc>
            </a:pPr>
            <a:endParaRPr lang="zh-CN" altLang="zh-CN" sz="2800" b="1" dirty="0"/>
          </a:p>
        </p:txBody>
      </p:sp>
      <p:sp>
        <p:nvSpPr>
          <p:cNvPr id="4" name="Text Box 4"/>
          <p:cNvSpPr txBox="1">
            <a:spLocks noChangeArrowheads="1"/>
          </p:cNvSpPr>
          <p:nvPr/>
        </p:nvSpPr>
        <p:spPr bwMode="auto">
          <a:xfrm>
            <a:off x="827584" y="1635646"/>
            <a:ext cx="176450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zh-CN" sz="2800" b="1" dirty="0">
                <a:solidFill>
                  <a:srgbClr val="FF3300"/>
                </a:solidFill>
              </a:rPr>
              <a:t>端午节</a:t>
            </a:r>
          </a:p>
        </p:txBody>
      </p:sp>
      <p:sp>
        <p:nvSpPr>
          <p:cNvPr id="5" name="Text Box 5"/>
          <p:cNvSpPr txBox="1">
            <a:spLocks noChangeArrowheads="1"/>
          </p:cNvSpPr>
          <p:nvPr/>
        </p:nvSpPr>
        <p:spPr bwMode="auto">
          <a:xfrm>
            <a:off x="827584" y="2629044"/>
            <a:ext cx="4248769" cy="2174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2800"/>
              </a:lnSpc>
              <a:spcBef>
                <a:spcPct val="50000"/>
              </a:spcBef>
            </a:pPr>
            <a:r>
              <a:rPr lang="zh-CN" altLang="zh-CN" sz="2800" b="1" dirty="0">
                <a:solidFill>
                  <a:srgbClr val="FF3300"/>
                </a:solidFill>
              </a:rPr>
              <a:t>第三节：眼前的</a:t>
            </a:r>
          </a:p>
          <a:p>
            <a:pPr>
              <a:lnSpc>
                <a:spcPts val="2800"/>
              </a:lnSpc>
              <a:spcBef>
                <a:spcPct val="50000"/>
              </a:spcBef>
            </a:pPr>
            <a:r>
              <a:rPr lang="zh-CN" altLang="zh-CN" sz="2800" b="1" dirty="0">
                <a:solidFill>
                  <a:srgbClr val="FF3300"/>
                </a:solidFill>
              </a:rPr>
              <a:t>第四节：两年前的</a:t>
            </a:r>
          </a:p>
          <a:p>
            <a:pPr>
              <a:lnSpc>
                <a:spcPts val="2800"/>
              </a:lnSpc>
              <a:spcBef>
                <a:spcPct val="50000"/>
              </a:spcBef>
            </a:pPr>
            <a:r>
              <a:rPr lang="zh-CN" altLang="zh-CN" sz="2800" b="1" dirty="0">
                <a:solidFill>
                  <a:srgbClr val="FF3300"/>
                </a:solidFill>
              </a:rPr>
              <a:t>第五节：一年前</a:t>
            </a:r>
          </a:p>
          <a:p>
            <a:pPr>
              <a:lnSpc>
                <a:spcPts val="2800"/>
              </a:lnSpc>
              <a:spcBef>
                <a:spcPct val="50000"/>
              </a:spcBef>
            </a:pPr>
            <a:r>
              <a:rPr lang="zh-CN" altLang="zh-CN" sz="2800" b="1" dirty="0">
                <a:solidFill>
                  <a:srgbClr val="FF3300"/>
                </a:solidFill>
              </a:rPr>
              <a:t>第六节：又回到眼前</a:t>
            </a:r>
          </a:p>
        </p:txBody>
      </p:sp>
    </p:spTree>
    <p:extLst>
      <p:ext uri="{BB962C8B-B14F-4D97-AF65-F5344CB8AC3E}">
        <p14:creationId xmlns:p14="http://schemas.microsoft.com/office/powerpoint/2010/main" val="4099407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 presetClass="entr" presetSubtype="1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checkerboard(across)">
                                      <p:cBhvr>
                                        <p:cTn id="11" dur="500"/>
                                        <p:tgtEl>
                                          <p:spTgt spid="5">
                                            <p:txEl>
                                              <p:pRg st="0" end="0"/>
                                            </p:txEl>
                                          </p:spTgt>
                                        </p:tgtEl>
                                      </p:cBhvr>
                                    </p:animEffect>
                                  </p:childTnLst>
                                </p:cTn>
                              </p:par>
                              <p:par>
                                <p:cTn id="12" presetID="5" presetClass="entr" presetSubtype="10" fill="hold" nodeType="with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checkerboard(across)">
                                      <p:cBhvr>
                                        <p:cTn id="14" dur="500"/>
                                        <p:tgtEl>
                                          <p:spTgt spid="5">
                                            <p:txEl>
                                              <p:pRg st="1" end="1"/>
                                            </p:txEl>
                                          </p:spTgt>
                                        </p:tgtEl>
                                      </p:cBhvr>
                                    </p:animEffect>
                                  </p:childTnLst>
                                </p:cTn>
                              </p:par>
                              <p:par>
                                <p:cTn id="15" presetID="5" presetClass="entr" presetSubtype="10" fill="hold"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checkerboard(across)">
                                      <p:cBhvr>
                                        <p:cTn id="17" dur="500"/>
                                        <p:tgtEl>
                                          <p:spTgt spid="5">
                                            <p:txEl>
                                              <p:pRg st="2" end="2"/>
                                            </p:txEl>
                                          </p:spTgt>
                                        </p:tgtEl>
                                      </p:cBhvr>
                                    </p:animEffect>
                                  </p:childTnLst>
                                </p:cTn>
                              </p:par>
                              <p:par>
                                <p:cTn id="18" presetID="5" presetClass="entr" presetSubtype="10" fill="hold" nodeType="with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checkerboard(across)">
                                      <p:cBhvr>
                                        <p:cTn id="20"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712</TotalTime>
  <Words>1441</Words>
  <Application>Microsoft Office PowerPoint</Application>
  <PresentationFormat>全屏显示(16:9)</PresentationFormat>
  <Paragraphs>108</Paragraphs>
  <Slides>19</Slides>
  <Notes>0</Notes>
  <HiddenSlides>0</HiddenSlides>
  <MMClips>0</MMClips>
  <ScaleCrop>false</ScaleCrop>
  <HeadingPairs>
    <vt:vector size="4" baseType="variant">
      <vt:variant>
        <vt:lpstr>主题</vt:lpstr>
      </vt:variant>
      <vt:variant>
        <vt:i4>1</vt:i4>
      </vt:variant>
      <vt:variant>
        <vt:lpstr>幻灯片标题</vt:lpstr>
      </vt:variant>
      <vt:variant>
        <vt:i4>19</vt:i4>
      </vt:variant>
    </vt:vector>
  </HeadingPairs>
  <TitlesOfParts>
    <vt:vector size="20"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asus</dc:creator>
  <cp:lastModifiedBy>admin</cp:lastModifiedBy>
  <cp:revision>66</cp:revision>
  <dcterms:created xsi:type="dcterms:W3CDTF">2014-07-03T05:31:53Z</dcterms:created>
  <dcterms:modified xsi:type="dcterms:W3CDTF">2014-11-25T05:34:53Z</dcterms:modified>
</cp:coreProperties>
</file>