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13" r:id="rId3"/>
    <p:sldId id="257" r:id="rId4"/>
    <p:sldId id="296" r:id="rId5"/>
    <p:sldId id="312" r:id="rId6"/>
    <p:sldId id="311" r:id="rId7"/>
    <p:sldId id="308" r:id="rId8"/>
    <p:sldId id="306" r:id="rId9"/>
    <p:sldId id="310" r:id="rId10"/>
    <p:sldId id="309" r:id="rId11"/>
    <p:sldId id="316" r:id="rId12"/>
    <p:sldId id="315" r:id="rId13"/>
    <p:sldId id="314" r:id="rId14"/>
    <p:sldId id="317" r:id="rId15"/>
    <p:sldId id="305" r:id="rId16"/>
    <p:sldId id="304" r:id="rId17"/>
    <p:sldId id="307" r:id="rId18"/>
    <p:sldId id="303" r:id="rId19"/>
    <p:sldId id="300" r:id="rId20"/>
    <p:sldId id="301" r:id="rId21"/>
    <p:sldId id="320" r:id="rId22"/>
    <p:sldId id="319" r:id="rId23"/>
    <p:sldId id="318" r:id="rId24"/>
    <p:sldId id="299" r:id="rId25"/>
    <p:sldId id="302" r:id="rId26"/>
    <p:sldId id="259"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16A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809" autoAdjust="0"/>
    <p:restoredTop sz="93078" autoAdjust="0"/>
  </p:normalViewPr>
  <p:slideViewPr>
    <p:cSldViewPr>
      <p:cViewPr>
        <p:scale>
          <a:sx n="120" d="100"/>
          <a:sy n="120" d="100"/>
        </p:scale>
        <p:origin x="-1278" y="-36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F31656-3FA7-435B-93ED-105595AEF80E}" type="datetimeFigureOut">
              <a:rPr lang="zh-CN" altLang="en-US" smtClean="0"/>
              <a:t>2014/11/25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23B2DD-8641-4B61-91D2-C470757F2D53}" type="slidenum">
              <a:rPr lang="zh-CN" altLang="en-US" smtClean="0"/>
              <a:t>‹#›</a:t>
            </a:fld>
            <a:endParaRPr lang="zh-CN" altLang="en-US"/>
          </a:p>
        </p:txBody>
      </p:sp>
    </p:spTree>
    <p:extLst>
      <p:ext uri="{BB962C8B-B14F-4D97-AF65-F5344CB8AC3E}">
        <p14:creationId xmlns:p14="http://schemas.microsoft.com/office/powerpoint/2010/main" val="170507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文本占位符 7"/>
          <p:cNvSpPr>
            <a:spLocks noGrp="1"/>
          </p:cNvSpPr>
          <p:nvPr>
            <p:ph type="body" sz="quarter" idx="10" hasCustomPrompt="1"/>
          </p:nvPr>
        </p:nvSpPr>
        <p:spPr>
          <a:xfrm>
            <a:off x="683568" y="267494"/>
            <a:ext cx="2323778" cy="432048"/>
          </a:xfrm>
          <a:prstGeom prst="rect">
            <a:avLst/>
          </a:prstGeom>
        </p:spPr>
        <p:txBody>
          <a:bodyPr/>
          <a:lstStyle>
            <a:lvl1pPr marL="0" indent="0">
              <a:buNone/>
              <a:defRPr sz="2800" b="1">
                <a:solidFill>
                  <a:srgbClr val="00B0F0"/>
                </a:solidFill>
                <a:latin typeface="微软雅黑" pitchFamily="34" charset="-122"/>
                <a:ea typeface="微软雅黑" pitchFamily="34" charset="-122"/>
              </a:defRPr>
            </a:lvl1pPr>
          </a:lstStyle>
          <a:p>
            <a:pPr lvl="0"/>
            <a:r>
              <a:rPr lang="zh-CN" altLang="en-US" dirty="0" smtClean="0"/>
              <a:t>输入主题词</a:t>
            </a:r>
            <a:endParaRPr lang="zh-CN" altLang="en-US" dirty="0"/>
          </a:p>
        </p:txBody>
      </p:sp>
      <p:sp>
        <p:nvSpPr>
          <p:cNvPr id="11" name="文本占位符 7"/>
          <p:cNvSpPr>
            <a:spLocks noGrp="1"/>
          </p:cNvSpPr>
          <p:nvPr>
            <p:ph type="body" sz="quarter" idx="11" hasCustomPrompt="1"/>
          </p:nvPr>
        </p:nvSpPr>
        <p:spPr>
          <a:xfrm>
            <a:off x="7164288" y="2211710"/>
            <a:ext cx="1387674" cy="360040"/>
          </a:xfrm>
          <a:prstGeom prst="rect">
            <a:avLst/>
          </a:prstGeom>
        </p:spPr>
        <p:txBody>
          <a:bodyPr/>
          <a:lstStyle>
            <a:lvl1pPr marL="0" indent="0" algn="r">
              <a:buNone/>
              <a:defRPr sz="1800" b="1">
                <a:solidFill>
                  <a:schemeClr val="bg2">
                    <a:lumMod val="25000"/>
                  </a:schemeClr>
                </a:solidFill>
                <a:latin typeface="幼圆" pitchFamily="49" charset="-122"/>
                <a:ea typeface="幼圆" pitchFamily="49" charset="-122"/>
              </a:defRPr>
            </a:lvl1pPr>
          </a:lstStyle>
          <a:p>
            <a:pPr lvl="0"/>
            <a:r>
              <a:rPr lang="zh-CN" altLang="en-US" dirty="0" smtClean="0"/>
              <a:t>文章题材</a:t>
            </a:r>
            <a:endParaRPr lang="zh-CN" altLang="en-US" dirty="0"/>
          </a:p>
        </p:txBody>
      </p:sp>
      <p:sp>
        <p:nvSpPr>
          <p:cNvPr id="12" name="文本占位符 7"/>
          <p:cNvSpPr>
            <a:spLocks noGrp="1"/>
          </p:cNvSpPr>
          <p:nvPr>
            <p:ph type="body" sz="quarter" idx="12" hasCustomPrompt="1"/>
          </p:nvPr>
        </p:nvSpPr>
        <p:spPr>
          <a:xfrm>
            <a:off x="5004048" y="2787774"/>
            <a:ext cx="3619922" cy="648072"/>
          </a:xfrm>
          <a:prstGeom prst="rect">
            <a:avLst/>
          </a:prstGeom>
        </p:spPr>
        <p:txBody>
          <a:bodyPr/>
          <a:lstStyle>
            <a:lvl1pPr marL="0" indent="0" algn="r">
              <a:buNone/>
              <a:defRPr sz="3200" b="1">
                <a:solidFill>
                  <a:schemeClr val="bg1">
                    <a:lumMod val="50000"/>
                  </a:schemeClr>
                </a:solidFill>
                <a:latin typeface="微软雅黑" pitchFamily="34" charset="-122"/>
                <a:ea typeface="微软雅黑" pitchFamily="34" charset="-122"/>
              </a:defRPr>
            </a:lvl1pPr>
          </a:lstStyle>
          <a:p>
            <a:pPr lvl="0"/>
            <a:r>
              <a:rPr lang="zh-CN" altLang="en-US" dirty="0" smtClean="0"/>
              <a:t>此处输入课文标题</a:t>
            </a:r>
            <a:endParaRPr lang="zh-CN" altLang="en-US" dirty="0"/>
          </a:p>
        </p:txBody>
      </p:sp>
      <p:sp>
        <p:nvSpPr>
          <p:cNvPr id="13" name="文本占位符 7"/>
          <p:cNvSpPr>
            <a:spLocks noGrp="1"/>
          </p:cNvSpPr>
          <p:nvPr>
            <p:ph type="body" sz="quarter" idx="13" hasCustomPrompt="1"/>
          </p:nvPr>
        </p:nvSpPr>
        <p:spPr>
          <a:xfrm>
            <a:off x="6588224" y="3651870"/>
            <a:ext cx="2016224" cy="360040"/>
          </a:xfrm>
          <a:prstGeom prst="rect">
            <a:avLst/>
          </a:prstGeom>
        </p:spPr>
        <p:txBody>
          <a:bodyPr/>
          <a:lstStyle>
            <a:lvl1pPr marL="0" indent="0" algn="r">
              <a:buNone/>
              <a:defRPr sz="1800" b="1">
                <a:solidFill>
                  <a:schemeClr val="bg2">
                    <a:lumMod val="25000"/>
                  </a:schemeClr>
                </a:solidFill>
                <a:latin typeface="幼圆" pitchFamily="49" charset="-122"/>
                <a:ea typeface="幼圆" pitchFamily="49" charset="-122"/>
              </a:defRPr>
            </a:lvl1pPr>
          </a:lstStyle>
          <a:p>
            <a:pPr lvl="0"/>
            <a:r>
              <a:rPr lang="zh-CN" altLang="en-US" dirty="0" smtClean="0"/>
              <a:t>课文作者</a:t>
            </a:r>
            <a:endParaRPr lang="zh-CN" altLang="en-US" dirty="0"/>
          </a:p>
        </p:txBody>
      </p:sp>
      <p:sp>
        <p:nvSpPr>
          <p:cNvPr id="14" name="图片占位符 13"/>
          <p:cNvSpPr>
            <a:spLocks noGrp="1"/>
          </p:cNvSpPr>
          <p:nvPr>
            <p:ph type="pic" sz="quarter" idx="14" hasCustomPrompt="1"/>
          </p:nvPr>
        </p:nvSpPr>
        <p:spPr>
          <a:xfrm>
            <a:off x="611188" y="987425"/>
            <a:ext cx="3960812" cy="3097213"/>
          </a:xfrm>
          <a:prstGeom prst="roundRect">
            <a:avLst>
              <a:gd name="adj" fmla="val 2999"/>
            </a:avLst>
          </a:prstGeom>
          <a:effectLst>
            <a:outerShdw blurRad="50800" dist="38100" dir="18900000" algn="bl" rotWithShape="0">
              <a:prstClr val="black">
                <a:alpha val="40000"/>
              </a:prstClr>
            </a:outerShdw>
            <a:softEdge rad="63500"/>
          </a:effectLst>
        </p:spPr>
        <p:txBody>
          <a:bodyPr/>
          <a:lstStyle>
            <a:lvl1pPr>
              <a:defRPr sz="2000">
                <a:latin typeface="幼圆" pitchFamily="49" charset="-122"/>
                <a:ea typeface="幼圆" pitchFamily="49" charset="-122"/>
              </a:defRPr>
            </a:lvl1pPr>
          </a:lstStyle>
          <a:p>
            <a:r>
              <a:rPr lang="zh-CN" altLang="en-US" dirty="0" smtClean="0"/>
              <a:t>插入主题意境图片</a:t>
            </a:r>
            <a:endParaRPr lang="zh-CN" altLang="en-US" dirty="0"/>
          </a:p>
        </p:txBody>
      </p:sp>
    </p:spTree>
    <p:extLst>
      <p:ext uri="{BB962C8B-B14F-4D97-AF65-F5344CB8AC3E}">
        <p14:creationId xmlns:p14="http://schemas.microsoft.com/office/powerpoint/2010/main" val="247113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94485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92233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690795" y="123478"/>
            <a:ext cx="1728192" cy="432048"/>
          </a:xfrm>
          <a:prstGeom prst="rect">
            <a:avLst/>
          </a:prstGeom>
        </p:spPr>
        <p:txBody>
          <a:bodyPr/>
          <a:lstStyle>
            <a:lvl1pPr marL="0" indent="0">
              <a:buNone/>
              <a:defRPr sz="2800" b="0">
                <a:solidFill>
                  <a:srgbClr val="00B0F0"/>
                </a:solidFill>
                <a:latin typeface="微软雅黑" pitchFamily="34" charset="-122"/>
                <a:ea typeface="微软雅黑" pitchFamily="34" charset="-122"/>
              </a:defRPr>
            </a:lvl1pPr>
          </a:lstStyle>
          <a:p>
            <a:pPr lvl="0"/>
            <a:r>
              <a:rPr lang="zh-CN" altLang="en-US" dirty="0" smtClean="0"/>
              <a:t>页面标题</a:t>
            </a:r>
            <a:endParaRPr lang="zh-CN" altLang="en-US" dirty="0"/>
          </a:p>
        </p:txBody>
      </p:sp>
      <p:sp>
        <p:nvSpPr>
          <p:cNvPr id="8" name="矩形 7"/>
          <p:cNvSpPr/>
          <p:nvPr userDrawn="1"/>
        </p:nvSpPr>
        <p:spPr>
          <a:xfrm>
            <a:off x="0" y="627534"/>
            <a:ext cx="9144000"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9" name="矩形 8"/>
          <p:cNvSpPr/>
          <p:nvPr userDrawn="1"/>
        </p:nvSpPr>
        <p:spPr>
          <a:xfrm>
            <a:off x="683568" y="627534"/>
            <a:ext cx="1800200" cy="767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7"/>
          <p:cNvSpPr>
            <a:spLocks noGrp="1"/>
          </p:cNvSpPr>
          <p:nvPr>
            <p:ph type="body" sz="quarter" idx="11" hasCustomPrompt="1"/>
          </p:nvPr>
        </p:nvSpPr>
        <p:spPr>
          <a:xfrm>
            <a:off x="6732240" y="267494"/>
            <a:ext cx="1728192" cy="360040"/>
          </a:xfrm>
          <a:prstGeom prst="round2DiagRect">
            <a:avLst>
              <a:gd name="adj1" fmla="val 42945"/>
              <a:gd name="adj2" fmla="val 0"/>
            </a:avLst>
          </a:prstGeom>
          <a:solidFill>
            <a:srgbClr val="FFC000"/>
          </a:solidFill>
        </p:spPr>
        <p:txBody>
          <a:bodyPr anchor="b"/>
          <a:lstStyle>
            <a:lvl1pPr marL="0" indent="0" algn="r">
              <a:buNone/>
              <a:defRPr sz="1800" b="0">
                <a:solidFill>
                  <a:schemeClr val="bg1"/>
                </a:solidFill>
                <a:latin typeface="幼圆" pitchFamily="49" charset="-122"/>
                <a:ea typeface="幼圆" pitchFamily="49" charset="-122"/>
              </a:defRPr>
            </a:lvl1pPr>
          </a:lstStyle>
          <a:p>
            <a:pPr lvl="0"/>
            <a:r>
              <a:rPr lang="zh-CN" altLang="en-US" dirty="0" smtClean="0"/>
              <a:t>添加副标题</a:t>
            </a:r>
            <a:endParaRPr lang="zh-CN" altLang="en-US" dirty="0"/>
          </a:p>
        </p:txBody>
      </p:sp>
    </p:spTree>
    <p:extLst>
      <p:ext uri="{BB962C8B-B14F-4D97-AF65-F5344CB8AC3E}">
        <p14:creationId xmlns:p14="http://schemas.microsoft.com/office/powerpoint/2010/main" val="23993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690795" y="123478"/>
            <a:ext cx="1728192" cy="432048"/>
          </a:xfrm>
          <a:prstGeom prst="rect">
            <a:avLst/>
          </a:prstGeom>
        </p:spPr>
        <p:txBody>
          <a:bodyPr/>
          <a:lstStyle>
            <a:lvl1pPr marL="0" indent="0">
              <a:buNone/>
              <a:defRPr sz="2800" b="0">
                <a:solidFill>
                  <a:srgbClr val="00B0F0"/>
                </a:solidFill>
                <a:latin typeface="微软雅黑" pitchFamily="34" charset="-122"/>
                <a:ea typeface="微软雅黑" pitchFamily="34" charset="-122"/>
              </a:defRPr>
            </a:lvl1pPr>
          </a:lstStyle>
          <a:p>
            <a:pPr lvl="0"/>
            <a:r>
              <a:rPr lang="zh-CN" altLang="en-US" dirty="0" smtClean="0"/>
              <a:t>页面标题</a:t>
            </a:r>
            <a:endParaRPr lang="zh-CN" altLang="en-US" dirty="0"/>
          </a:p>
        </p:txBody>
      </p:sp>
      <p:sp>
        <p:nvSpPr>
          <p:cNvPr id="8" name="矩形 7"/>
          <p:cNvSpPr/>
          <p:nvPr userDrawn="1"/>
        </p:nvSpPr>
        <p:spPr>
          <a:xfrm>
            <a:off x="-7161" y="627534"/>
            <a:ext cx="5858371"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9" name="矩形 8"/>
          <p:cNvSpPr/>
          <p:nvPr userDrawn="1"/>
        </p:nvSpPr>
        <p:spPr>
          <a:xfrm>
            <a:off x="683568" y="627534"/>
            <a:ext cx="1800200" cy="767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7"/>
          <p:cNvSpPr>
            <a:spLocks noGrp="1"/>
          </p:cNvSpPr>
          <p:nvPr>
            <p:ph type="body" sz="quarter" idx="11" hasCustomPrompt="1"/>
          </p:nvPr>
        </p:nvSpPr>
        <p:spPr>
          <a:xfrm>
            <a:off x="4076411" y="242093"/>
            <a:ext cx="1728192" cy="360040"/>
          </a:xfrm>
          <a:prstGeom prst="round2DiagRect">
            <a:avLst>
              <a:gd name="adj1" fmla="val 21781"/>
              <a:gd name="adj2" fmla="val 0"/>
            </a:avLst>
          </a:prstGeom>
          <a:solidFill>
            <a:srgbClr val="FFC000"/>
          </a:solidFill>
        </p:spPr>
        <p:txBody>
          <a:bodyPr anchor="b"/>
          <a:lstStyle>
            <a:lvl1pPr marL="0" indent="0" algn="r">
              <a:buNone/>
              <a:defRPr sz="1800" b="0">
                <a:solidFill>
                  <a:schemeClr val="bg1"/>
                </a:solidFill>
                <a:latin typeface="幼圆" pitchFamily="49" charset="-122"/>
                <a:ea typeface="幼圆" pitchFamily="49" charset="-122"/>
              </a:defRPr>
            </a:lvl1pPr>
          </a:lstStyle>
          <a:p>
            <a:pPr lvl="0"/>
            <a:r>
              <a:rPr lang="zh-CN" altLang="en-US" dirty="0" smtClean="0"/>
              <a:t>添加副标题</a:t>
            </a:r>
            <a:endParaRPr lang="zh-CN" altLang="en-US" dirty="0"/>
          </a:p>
        </p:txBody>
      </p:sp>
      <p:sp>
        <p:nvSpPr>
          <p:cNvPr id="11" name="圆角矩形 10"/>
          <p:cNvSpPr/>
          <p:nvPr userDrawn="1"/>
        </p:nvSpPr>
        <p:spPr>
          <a:xfrm>
            <a:off x="5884334" y="339502"/>
            <a:ext cx="3153056" cy="4219763"/>
          </a:xfrm>
          <a:prstGeom prst="roundRect">
            <a:avLst>
              <a:gd name="adj" fmla="val 379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226593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8" name="TextBox 7"/>
          <p:cNvSpPr txBox="1"/>
          <p:nvPr userDrawn="1"/>
        </p:nvSpPr>
        <p:spPr>
          <a:xfrm>
            <a:off x="3081453" y="1491630"/>
            <a:ext cx="2664296" cy="769441"/>
          </a:xfrm>
          <a:prstGeom prst="rect">
            <a:avLst/>
          </a:prstGeom>
          <a:noFill/>
        </p:spPr>
        <p:txBody>
          <a:bodyPr wrap="square" rtlCol="0">
            <a:spAutoFit/>
          </a:bodyPr>
          <a:lstStyle/>
          <a:p>
            <a:pPr algn="ctr"/>
            <a:r>
              <a:rPr lang="zh-CN" altLang="en-US" sz="4400" dirty="0" smtClean="0">
                <a:solidFill>
                  <a:srgbClr val="00B0F0"/>
                </a:solidFill>
                <a:latin typeface="微软雅黑" pitchFamily="34" charset="-122"/>
                <a:ea typeface="微软雅黑" pitchFamily="34" charset="-122"/>
              </a:rPr>
              <a:t>谢谢观看</a:t>
            </a:r>
            <a:endParaRPr lang="zh-CN" altLang="en-US" sz="4400" dirty="0">
              <a:solidFill>
                <a:srgbClr val="00B0F0"/>
              </a:solidFill>
              <a:latin typeface="微软雅黑" pitchFamily="34" charset="-122"/>
              <a:ea typeface="微软雅黑" pitchFamily="34" charset="-122"/>
            </a:endParaRPr>
          </a:p>
        </p:txBody>
      </p:sp>
      <p:sp>
        <p:nvSpPr>
          <p:cNvPr id="9" name="TextBox 8"/>
          <p:cNvSpPr txBox="1"/>
          <p:nvPr userDrawn="1"/>
        </p:nvSpPr>
        <p:spPr>
          <a:xfrm>
            <a:off x="2327920" y="2427734"/>
            <a:ext cx="4968552" cy="646331"/>
          </a:xfrm>
          <a:prstGeom prst="rect">
            <a:avLst/>
          </a:prstGeom>
          <a:noFill/>
        </p:spPr>
        <p:txBody>
          <a:bodyPr wrap="square" rtlCol="0">
            <a:spAutoFit/>
          </a:bodyPr>
          <a:lstStyle/>
          <a:p>
            <a:pPr algn="ctr"/>
            <a:r>
              <a:rPr lang="zh-CN" altLang="en-US" dirty="0" smtClean="0">
                <a:solidFill>
                  <a:schemeClr val="bg1">
                    <a:lumMod val="50000"/>
                  </a:schemeClr>
                </a:solidFill>
                <a:latin typeface="微软雅黑" pitchFamily="34" charset="-122"/>
                <a:ea typeface="微软雅黑" pitchFamily="34" charset="-122"/>
              </a:rPr>
              <a:t>欢迎您继续在</a:t>
            </a:r>
            <a:r>
              <a:rPr lang="en-US" altLang="zh-CN" dirty="0" smtClean="0">
                <a:solidFill>
                  <a:schemeClr val="bg1">
                    <a:lumMod val="50000"/>
                  </a:schemeClr>
                </a:solidFill>
                <a:latin typeface="微软雅黑" pitchFamily="34" charset="-122"/>
                <a:ea typeface="微软雅黑" pitchFamily="34" charset="-122"/>
              </a:rPr>
              <a:t>91</a:t>
            </a:r>
            <a:r>
              <a:rPr lang="zh-CN" altLang="en-US" dirty="0" smtClean="0">
                <a:solidFill>
                  <a:schemeClr val="bg1">
                    <a:lumMod val="50000"/>
                  </a:schemeClr>
                </a:solidFill>
                <a:latin typeface="微软雅黑" pitchFamily="34" charset="-122"/>
                <a:ea typeface="微软雅黑" pitchFamily="34" charset="-122"/>
              </a:rPr>
              <a:t>淘课网学习下一节或其他内容，</a:t>
            </a:r>
            <a:endParaRPr lang="en-US" altLang="zh-CN" dirty="0" smtClean="0">
              <a:solidFill>
                <a:schemeClr val="bg1">
                  <a:lumMod val="50000"/>
                </a:schemeClr>
              </a:solidFill>
              <a:latin typeface="微软雅黑" pitchFamily="34" charset="-122"/>
              <a:ea typeface="微软雅黑" pitchFamily="34" charset="-122"/>
            </a:endParaRPr>
          </a:p>
          <a:p>
            <a:pPr algn="ctr"/>
            <a:r>
              <a:rPr lang="en-US" altLang="zh-CN" dirty="0" smtClean="0">
                <a:solidFill>
                  <a:schemeClr val="bg1">
                    <a:lumMod val="50000"/>
                  </a:schemeClr>
                </a:solidFill>
                <a:latin typeface="微软雅黑" pitchFamily="34" charset="-122"/>
                <a:ea typeface="微软雅黑" pitchFamily="34" charset="-122"/>
              </a:rPr>
              <a:t>91</a:t>
            </a:r>
            <a:r>
              <a:rPr lang="zh-CN" altLang="en-US" dirty="0" smtClean="0">
                <a:solidFill>
                  <a:schemeClr val="bg1">
                    <a:lumMod val="50000"/>
                  </a:schemeClr>
                </a:solidFill>
                <a:latin typeface="微软雅黑" pitchFamily="34" charset="-122"/>
                <a:ea typeface="微软雅黑" pitchFamily="34" charset="-122"/>
              </a:rPr>
              <a:t>淘课网为你奉献完美的微课大餐！</a:t>
            </a:r>
            <a:endParaRPr lang="zh-CN" altLang="en-US"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4759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19462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74251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39687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2216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2014/11/25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63651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4799304"/>
            <a:ext cx="9144000"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pic>
        <p:nvPicPr>
          <p:cNvPr id="11" name="Picture 2" descr="D:\TDDOWNLOAD\My Documents\Downloads\QQ2012JayXon\Users\907868260\FileRecv\91淘课logo.png"/>
          <p:cNvPicPr>
            <a:picLocks noChangeAspect="1" noChangeArrowheads="1"/>
          </p:cNvPicPr>
          <p:nvPr userDrawn="1"/>
        </p:nvPicPr>
        <p:blipFill>
          <a:blip r:embed="rId13" cstate="print"/>
          <a:srcRect/>
          <a:stretch>
            <a:fillRect/>
          </a:stretch>
        </p:blipFill>
        <p:spPr bwMode="auto">
          <a:xfrm>
            <a:off x="7592764" y="4574229"/>
            <a:ext cx="985276" cy="494262"/>
          </a:xfrm>
          <a:prstGeom prst="rect">
            <a:avLst/>
          </a:prstGeom>
          <a:solidFill>
            <a:schemeClr val="bg1">
              <a:lumMod val="95000"/>
            </a:schemeClr>
          </a:solidFill>
        </p:spPr>
      </p:pic>
    </p:spTree>
    <p:extLst>
      <p:ext uri="{BB962C8B-B14F-4D97-AF65-F5344CB8AC3E}">
        <p14:creationId xmlns:p14="http://schemas.microsoft.com/office/powerpoint/2010/main" val="419294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6228184" y="2139702"/>
            <a:ext cx="2088232" cy="360040"/>
          </a:xfrm>
        </p:spPr>
        <p:txBody>
          <a:bodyPr/>
          <a:lstStyle/>
          <a:p>
            <a:r>
              <a:rPr lang="zh-CN" altLang="en-US" dirty="0" smtClean="0">
                <a:solidFill>
                  <a:srgbClr val="0070C0"/>
                </a:solidFill>
              </a:rPr>
              <a:t>小说</a:t>
            </a:r>
            <a:endParaRPr lang="zh-CN" altLang="en-US" dirty="0">
              <a:solidFill>
                <a:srgbClr val="0070C0"/>
              </a:solidFill>
            </a:endParaRPr>
          </a:p>
        </p:txBody>
      </p:sp>
      <p:sp>
        <p:nvSpPr>
          <p:cNvPr id="6" name="文本占位符 5"/>
          <p:cNvSpPr>
            <a:spLocks noGrp="1"/>
          </p:cNvSpPr>
          <p:nvPr>
            <p:ph type="body" sz="quarter" idx="12"/>
          </p:nvPr>
        </p:nvSpPr>
        <p:spPr>
          <a:xfrm>
            <a:off x="6372200" y="2571750"/>
            <a:ext cx="1603697" cy="648072"/>
          </a:xfrm>
        </p:spPr>
        <p:txBody>
          <a:bodyPr/>
          <a:lstStyle/>
          <a:p>
            <a:r>
              <a:rPr lang="zh-CN" altLang="en-US" sz="2800" dirty="0" smtClean="0">
                <a:solidFill>
                  <a:srgbClr val="FF0000"/>
                </a:solidFill>
              </a:rPr>
              <a:t>边城</a:t>
            </a:r>
            <a:endParaRPr lang="zh-CN" altLang="en-US" sz="2800" dirty="0">
              <a:solidFill>
                <a:srgbClr val="FF0000"/>
              </a:solidFill>
            </a:endParaRPr>
          </a:p>
        </p:txBody>
      </p:sp>
      <p:sp>
        <p:nvSpPr>
          <p:cNvPr id="22" name="文本占位符 21"/>
          <p:cNvSpPr>
            <a:spLocks noGrp="1"/>
          </p:cNvSpPr>
          <p:nvPr>
            <p:ph type="body" sz="quarter" idx="13"/>
          </p:nvPr>
        </p:nvSpPr>
        <p:spPr>
          <a:xfrm>
            <a:off x="6300192" y="3291830"/>
            <a:ext cx="2016224" cy="360040"/>
          </a:xfrm>
        </p:spPr>
        <p:txBody>
          <a:bodyPr/>
          <a:lstStyle/>
          <a:p>
            <a:r>
              <a:rPr lang="zh-CN" altLang="en-US" dirty="0" smtClean="0">
                <a:solidFill>
                  <a:srgbClr val="0070C0"/>
                </a:solidFill>
              </a:rPr>
              <a:t>作者：沈从文</a:t>
            </a:r>
            <a:endParaRPr lang="zh-CN" altLang="en-US" dirty="0">
              <a:solidFill>
                <a:srgbClr val="0070C0"/>
              </a:solidFill>
            </a:endParaRPr>
          </a:p>
        </p:txBody>
      </p:sp>
      <p:pic>
        <p:nvPicPr>
          <p:cNvPr id="7" name="Picture 4" descr="s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16216" cy="4803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118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539552" y="915566"/>
            <a:ext cx="3428874"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75000"/>
              <a:buFont typeface="Wingdings" pitchFamily="2" charset="2"/>
              <a:buChar char="v"/>
              <a:defRPr sz="3200">
                <a:solidFill>
                  <a:schemeClr val="tx1"/>
                </a:solidFill>
                <a:latin typeface="Times New Roman" pitchFamily="18" charset="0"/>
                <a:ea typeface="宋体" pitchFamily="2" charset="-122"/>
              </a:defRPr>
            </a:lvl1pPr>
            <a:lvl2pPr marL="742950" indent="-285750">
              <a:spcBef>
                <a:spcPct val="20000"/>
              </a:spcBef>
              <a:buSzPct val="75000"/>
              <a:buFont typeface="Wingdings" pitchFamily="2" charset="2"/>
              <a:buChar char="v"/>
              <a:defRPr sz="2800">
                <a:solidFill>
                  <a:schemeClr val="tx1"/>
                </a:solidFill>
                <a:latin typeface="Times New Roman" pitchFamily="18" charset="0"/>
                <a:ea typeface="宋体" pitchFamily="2" charset="-122"/>
              </a:defRPr>
            </a:lvl2pPr>
            <a:lvl3pPr marL="1143000" indent="-228600">
              <a:spcBef>
                <a:spcPct val="20000"/>
              </a:spcBef>
              <a:buSzPct val="75000"/>
              <a:buFont typeface="Wingdings" pitchFamily="2" charset="2"/>
              <a:buChar char="v"/>
              <a:defRPr sz="2400">
                <a:solidFill>
                  <a:schemeClr val="tx1"/>
                </a:solidFill>
                <a:latin typeface="Times New Roman" pitchFamily="18" charset="0"/>
                <a:ea typeface="宋体" pitchFamily="2" charset="-122"/>
              </a:defRPr>
            </a:lvl3pPr>
            <a:lvl4pPr marL="1600200" indent="-228600">
              <a:spcBef>
                <a:spcPct val="20000"/>
              </a:spcBef>
              <a:buSzPct val="75000"/>
              <a:buFont typeface="Wingdings" pitchFamily="2" charset="2"/>
              <a:buChar char="v"/>
              <a:defRPr sz="2000">
                <a:solidFill>
                  <a:schemeClr val="tx1"/>
                </a:solidFill>
                <a:latin typeface="Times New Roman" pitchFamily="18" charset="0"/>
                <a:ea typeface="宋体" pitchFamily="2" charset="-122"/>
              </a:defRPr>
            </a:lvl4pPr>
            <a:lvl5pPr marL="2057400" indent="-228600">
              <a:spcBef>
                <a:spcPct val="20000"/>
              </a:spcBef>
              <a:buSzPct val="75000"/>
              <a:buFont typeface="Wingdings" pitchFamily="2" charset="2"/>
              <a:buChar char="v"/>
              <a:defRPr sz="2000">
                <a:solidFill>
                  <a:schemeClr val="tx1"/>
                </a:solidFill>
                <a:latin typeface="Times New Roman" pitchFamily="18" charset="0"/>
                <a:ea typeface="宋体" pitchFamily="2" charset="-122"/>
              </a:defRPr>
            </a:lvl5pPr>
            <a:lvl6pPr marL="2514600" indent="-228600" fontAlgn="base">
              <a:spcBef>
                <a:spcPct val="20000"/>
              </a:spcBef>
              <a:spcAft>
                <a:spcPct val="0"/>
              </a:spcAft>
              <a:buSzPct val="75000"/>
              <a:buFont typeface="Wingdings" pitchFamily="2" charset="2"/>
              <a:buChar char="v"/>
              <a:defRPr sz="2000">
                <a:solidFill>
                  <a:schemeClr val="tx1"/>
                </a:solidFill>
                <a:latin typeface="Times New Roman" pitchFamily="18" charset="0"/>
                <a:ea typeface="宋体" pitchFamily="2" charset="-122"/>
              </a:defRPr>
            </a:lvl6pPr>
            <a:lvl7pPr marL="2971800" indent="-228600" fontAlgn="base">
              <a:spcBef>
                <a:spcPct val="20000"/>
              </a:spcBef>
              <a:spcAft>
                <a:spcPct val="0"/>
              </a:spcAft>
              <a:buSzPct val="75000"/>
              <a:buFont typeface="Wingdings" pitchFamily="2" charset="2"/>
              <a:buChar char="v"/>
              <a:defRPr sz="2000">
                <a:solidFill>
                  <a:schemeClr val="tx1"/>
                </a:solidFill>
                <a:latin typeface="Times New Roman" pitchFamily="18" charset="0"/>
                <a:ea typeface="宋体" pitchFamily="2" charset="-122"/>
              </a:defRPr>
            </a:lvl7pPr>
            <a:lvl8pPr marL="3429000" indent="-228600" fontAlgn="base">
              <a:spcBef>
                <a:spcPct val="20000"/>
              </a:spcBef>
              <a:spcAft>
                <a:spcPct val="0"/>
              </a:spcAft>
              <a:buSzPct val="75000"/>
              <a:buFont typeface="Wingdings" pitchFamily="2" charset="2"/>
              <a:buChar char="v"/>
              <a:defRPr sz="2000">
                <a:solidFill>
                  <a:schemeClr val="tx1"/>
                </a:solidFill>
                <a:latin typeface="Times New Roman" pitchFamily="18" charset="0"/>
                <a:ea typeface="宋体" pitchFamily="2" charset="-122"/>
              </a:defRPr>
            </a:lvl8pPr>
            <a:lvl9pPr marL="3886200" indent="-228600" fontAlgn="base">
              <a:spcBef>
                <a:spcPct val="20000"/>
              </a:spcBef>
              <a:spcAft>
                <a:spcPct val="0"/>
              </a:spcAft>
              <a:buSzPct val="75000"/>
              <a:buFont typeface="Wingdings" pitchFamily="2" charset="2"/>
              <a:buChar char="v"/>
              <a:defRPr sz="2000">
                <a:solidFill>
                  <a:schemeClr val="tx1"/>
                </a:solidFill>
                <a:latin typeface="Times New Roman" pitchFamily="18" charset="0"/>
                <a:ea typeface="宋体" pitchFamily="2" charset="-122"/>
              </a:defRPr>
            </a:lvl9pPr>
          </a:lstStyle>
          <a:p>
            <a:pPr>
              <a:buFont typeface="Wingdings" pitchFamily="2" charset="2"/>
              <a:buNone/>
            </a:pPr>
            <a:r>
              <a:rPr lang="zh-CN" altLang="en-US" sz="2800" b="1" dirty="0">
                <a:solidFill>
                  <a:schemeClr val="accent1"/>
                </a:solidFill>
                <a:latin typeface="+mn-ea"/>
                <a:ea typeface="+mn-ea"/>
              </a:rPr>
              <a:t>环境描写的渲染 </a:t>
            </a:r>
          </a:p>
        </p:txBody>
      </p:sp>
      <p:sp>
        <p:nvSpPr>
          <p:cNvPr id="3" name="Rectangle 4"/>
          <p:cNvSpPr>
            <a:spLocks noChangeArrowheads="1"/>
          </p:cNvSpPr>
          <p:nvPr/>
        </p:nvSpPr>
        <p:spPr bwMode="auto">
          <a:xfrm>
            <a:off x="540072" y="1708001"/>
            <a:ext cx="82804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75000"/>
              <a:buFont typeface="Wingdings" pitchFamily="2" charset="2"/>
              <a:buChar char="v"/>
              <a:defRPr sz="3200">
                <a:solidFill>
                  <a:schemeClr val="tx1"/>
                </a:solidFill>
                <a:latin typeface="Times New Roman" pitchFamily="18" charset="0"/>
                <a:ea typeface="宋体" pitchFamily="2" charset="-122"/>
              </a:defRPr>
            </a:lvl1pPr>
            <a:lvl2pPr marL="742950" indent="-285750">
              <a:spcBef>
                <a:spcPct val="20000"/>
              </a:spcBef>
              <a:buSzPct val="75000"/>
              <a:buFont typeface="Wingdings" pitchFamily="2" charset="2"/>
              <a:buChar char="v"/>
              <a:defRPr sz="2800">
                <a:solidFill>
                  <a:schemeClr val="tx1"/>
                </a:solidFill>
                <a:latin typeface="Times New Roman" pitchFamily="18" charset="0"/>
                <a:ea typeface="宋体" pitchFamily="2" charset="-122"/>
              </a:defRPr>
            </a:lvl2pPr>
            <a:lvl3pPr marL="1143000" indent="-228600">
              <a:spcBef>
                <a:spcPct val="20000"/>
              </a:spcBef>
              <a:buSzPct val="75000"/>
              <a:buFont typeface="Wingdings" pitchFamily="2" charset="2"/>
              <a:buChar char="v"/>
              <a:defRPr sz="2400">
                <a:solidFill>
                  <a:schemeClr val="tx1"/>
                </a:solidFill>
                <a:latin typeface="Times New Roman" pitchFamily="18" charset="0"/>
                <a:ea typeface="宋体" pitchFamily="2" charset="-122"/>
              </a:defRPr>
            </a:lvl3pPr>
            <a:lvl4pPr marL="1600200" indent="-228600">
              <a:spcBef>
                <a:spcPct val="20000"/>
              </a:spcBef>
              <a:buSzPct val="75000"/>
              <a:buFont typeface="Wingdings" pitchFamily="2" charset="2"/>
              <a:buChar char="v"/>
              <a:defRPr sz="2000">
                <a:solidFill>
                  <a:schemeClr val="tx1"/>
                </a:solidFill>
                <a:latin typeface="Times New Roman" pitchFamily="18" charset="0"/>
                <a:ea typeface="宋体" pitchFamily="2" charset="-122"/>
              </a:defRPr>
            </a:lvl4pPr>
            <a:lvl5pPr marL="2057400" indent="-228600">
              <a:spcBef>
                <a:spcPct val="20000"/>
              </a:spcBef>
              <a:buSzPct val="75000"/>
              <a:buFont typeface="Wingdings" pitchFamily="2" charset="2"/>
              <a:buChar char="v"/>
              <a:defRPr sz="2000">
                <a:solidFill>
                  <a:schemeClr val="tx1"/>
                </a:solidFill>
                <a:latin typeface="Times New Roman" pitchFamily="18" charset="0"/>
                <a:ea typeface="宋体" pitchFamily="2" charset="-122"/>
              </a:defRPr>
            </a:lvl5pPr>
            <a:lvl6pPr marL="2514600" indent="-228600" fontAlgn="base">
              <a:spcBef>
                <a:spcPct val="20000"/>
              </a:spcBef>
              <a:spcAft>
                <a:spcPct val="0"/>
              </a:spcAft>
              <a:buSzPct val="75000"/>
              <a:buFont typeface="Wingdings" pitchFamily="2" charset="2"/>
              <a:buChar char="v"/>
              <a:defRPr sz="2000">
                <a:solidFill>
                  <a:schemeClr val="tx1"/>
                </a:solidFill>
                <a:latin typeface="Times New Roman" pitchFamily="18" charset="0"/>
                <a:ea typeface="宋体" pitchFamily="2" charset="-122"/>
              </a:defRPr>
            </a:lvl6pPr>
            <a:lvl7pPr marL="2971800" indent="-228600" fontAlgn="base">
              <a:spcBef>
                <a:spcPct val="20000"/>
              </a:spcBef>
              <a:spcAft>
                <a:spcPct val="0"/>
              </a:spcAft>
              <a:buSzPct val="75000"/>
              <a:buFont typeface="Wingdings" pitchFamily="2" charset="2"/>
              <a:buChar char="v"/>
              <a:defRPr sz="2000">
                <a:solidFill>
                  <a:schemeClr val="tx1"/>
                </a:solidFill>
                <a:latin typeface="Times New Roman" pitchFamily="18" charset="0"/>
                <a:ea typeface="宋体" pitchFamily="2" charset="-122"/>
              </a:defRPr>
            </a:lvl7pPr>
            <a:lvl8pPr marL="3429000" indent="-228600" fontAlgn="base">
              <a:spcBef>
                <a:spcPct val="20000"/>
              </a:spcBef>
              <a:spcAft>
                <a:spcPct val="0"/>
              </a:spcAft>
              <a:buSzPct val="75000"/>
              <a:buFont typeface="Wingdings" pitchFamily="2" charset="2"/>
              <a:buChar char="v"/>
              <a:defRPr sz="2000">
                <a:solidFill>
                  <a:schemeClr val="tx1"/>
                </a:solidFill>
                <a:latin typeface="Times New Roman" pitchFamily="18" charset="0"/>
                <a:ea typeface="宋体" pitchFamily="2" charset="-122"/>
              </a:defRPr>
            </a:lvl8pPr>
            <a:lvl9pPr marL="3886200" indent="-228600" fontAlgn="base">
              <a:spcBef>
                <a:spcPct val="20000"/>
              </a:spcBef>
              <a:spcAft>
                <a:spcPct val="0"/>
              </a:spcAft>
              <a:buSzPct val="75000"/>
              <a:buFont typeface="Wingdings" pitchFamily="2" charset="2"/>
              <a:buChar char="v"/>
              <a:defRPr sz="2000">
                <a:solidFill>
                  <a:schemeClr val="tx1"/>
                </a:solidFill>
                <a:latin typeface="Times New Roman" pitchFamily="18" charset="0"/>
                <a:ea typeface="宋体" pitchFamily="2" charset="-122"/>
              </a:defRPr>
            </a:lvl9pPr>
          </a:lstStyle>
          <a:p>
            <a:pPr>
              <a:lnSpc>
                <a:spcPts val="3800"/>
              </a:lnSpc>
            </a:pPr>
            <a:r>
              <a:rPr lang="zh-CN" altLang="en-US" sz="2800" b="1" dirty="0">
                <a:solidFill>
                  <a:srgbClr val="000000"/>
                </a:solidFill>
                <a:latin typeface="+mn-ea"/>
                <a:ea typeface="+mn-ea"/>
              </a:rPr>
              <a:t>生活环境的太平 </a:t>
            </a:r>
          </a:p>
          <a:p>
            <a:pPr>
              <a:lnSpc>
                <a:spcPts val="3800"/>
              </a:lnSpc>
            </a:pPr>
            <a:r>
              <a:rPr lang="zh-CN" altLang="en-US" sz="2800" b="1" dirty="0">
                <a:solidFill>
                  <a:srgbClr val="000000"/>
                </a:solidFill>
                <a:latin typeface="+mn-ea"/>
                <a:ea typeface="+mn-ea"/>
              </a:rPr>
              <a:t>环境的僻远使得边城的人民不关心或者说不用关心他们生活以外的事情，体现边城之“边”。 </a:t>
            </a:r>
          </a:p>
          <a:p>
            <a:pPr>
              <a:lnSpc>
                <a:spcPts val="3800"/>
              </a:lnSpc>
            </a:pPr>
            <a:r>
              <a:rPr lang="zh-CN" altLang="en-US" sz="2800" b="1" dirty="0">
                <a:solidFill>
                  <a:srgbClr val="000000"/>
                </a:solidFill>
                <a:latin typeface="+mn-ea"/>
                <a:ea typeface="+mn-ea"/>
              </a:rPr>
              <a:t>生活环境的相对隔离，也是民风淳朴的原因。 </a:t>
            </a:r>
          </a:p>
        </p:txBody>
      </p:sp>
    </p:spTree>
    <p:extLst>
      <p:ext uri="{BB962C8B-B14F-4D97-AF65-F5344CB8AC3E}">
        <p14:creationId xmlns:p14="http://schemas.microsoft.com/office/powerpoint/2010/main" val="323539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83568" y="771550"/>
            <a:ext cx="763284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latin typeface="Times New Roman" pitchFamily="18" charset="0"/>
              </a:rPr>
              <a:t> </a:t>
            </a:r>
            <a:r>
              <a:rPr kumimoji="1" lang="zh-CN" altLang="en-US" sz="2400" b="1" dirty="0">
                <a:latin typeface="Times New Roman" pitchFamily="18" charset="0"/>
              </a:rPr>
              <a:t>“我平常最会想象好景致，且会描写好</a:t>
            </a:r>
            <a:r>
              <a:rPr kumimoji="1" lang="zh-CN" altLang="en-US" sz="2400" b="1" dirty="0" smtClean="0">
                <a:latin typeface="Times New Roman" pitchFamily="18" charset="0"/>
              </a:rPr>
              <a:t>景致。”</a:t>
            </a:r>
            <a:endParaRPr kumimoji="1" lang="en-US" altLang="zh-CN" sz="2400" b="1" dirty="0" smtClean="0">
              <a:latin typeface="Times New Roman" pitchFamily="18" charset="0"/>
            </a:endParaRPr>
          </a:p>
          <a:p>
            <a:pPr>
              <a:spcBef>
                <a:spcPct val="50000"/>
              </a:spcBef>
            </a:pPr>
            <a:r>
              <a:rPr kumimoji="1" lang="en-US" altLang="zh-CN" sz="2400" b="1" dirty="0">
                <a:latin typeface="Times New Roman" pitchFamily="18" charset="0"/>
                <a:ea typeface="隶书" pitchFamily="49" charset="-122"/>
              </a:rPr>
              <a:t> </a:t>
            </a:r>
            <a:r>
              <a:rPr kumimoji="1" lang="en-US" altLang="zh-CN" sz="2400" b="1" dirty="0" smtClean="0">
                <a:latin typeface="Times New Roman" pitchFamily="18" charset="0"/>
                <a:ea typeface="隶书" pitchFamily="49" charset="-122"/>
              </a:rPr>
              <a:t>                                                                    </a:t>
            </a:r>
            <a:r>
              <a:rPr kumimoji="1" lang="en-US" altLang="zh-CN" sz="2400" b="1" dirty="0" smtClean="0">
                <a:latin typeface="Times New Roman" pitchFamily="18" charset="0"/>
              </a:rPr>
              <a:t>——</a:t>
            </a:r>
            <a:r>
              <a:rPr kumimoji="1" lang="zh-CN" altLang="en-US" sz="2400" b="1" dirty="0">
                <a:latin typeface="Times New Roman" pitchFamily="18" charset="0"/>
                <a:ea typeface="隶书" pitchFamily="49" charset="-122"/>
              </a:rPr>
              <a:t>沈</a:t>
            </a:r>
            <a:r>
              <a:rPr kumimoji="1" lang="zh-CN" altLang="en-US" sz="2400" b="1" dirty="0" smtClean="0">
                <a:latin typeface="Times New Roman" pitchFamily="18" charset="0"/>
                <a:ea typeface="隶书" pitchFamily="49" charset="-122"/>
              </a:rPr>
              <a:t>从文</a:t>
            </a:r>
            <a:endParaRPr kumimoji="1" lang="zh-CN" altLang="en-US" sz="2400" b="1" dirty="0">
              <a:latin typeface="Times New Roman" pitchFamily="18" charset="0"/>
              <a:ea typeface="隶书" pitchFamily="49" charset="-122"/>
            </a:endParaRPr>
          </a:p>
        </p:txBody>
      </p:sp>
      <p:sp>
        <p:nvSpPr>
          <p:cNvPr id="3" name="Oval 4"/>
          <p:cNvSpPr>
            <a:spLocks noChangeArrowheads="1"/>
          </p:cNvSpPr>
          <p:nvPr/>
        </p:nvSpPr>
        <p:spPr bwMode="auto">
          <a:xfrm>
            <a:off x="3149352" y="1676400"/>
            <a:ext cx="1981200" cy="4572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dirty="0">
                <a:solidFill>
                  <a:srgbClr val="FF5050"/>
                </a:solidFill>
                <a:latin typeface="Times New Roman" pitchFamily="18" charset="0"/>
              </a:rPr>
              <a:t>特点</a:t>
            </a:r>
          </a:p>
        </p:txBody>
      </p:sp>
      <p:sp>
        <p:nvSpPr>
          <p:cNvPr id="4" name="Text Box 3"/>
          <p:cNvSpPr txBox="1">
            <a:spLocks noChangeArrowheads="1"/>
          </p:cNvSpPr>
          <p:nvPr/>
        </p:nvSpPr>
        <p:spPr bwMode="auto">
          <a:xfrm>
            <a:off x="323528" y="2133600"/>
            <a:ext cx="8640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400" b="1" dirty="0">
                <a:latin typeface="Times New Roman" pitchFamily="18" charset="0"/>
              </a:rPr>
              <a:t>        </a:t>
            </a:r>
            <a:r>
              <a:rPr kumimoji="1" lang="zh-CN" altLang="en-US" sz="2400" b="1" dirty="0">
                <a:latin typeface="Times New Roman" pitchFamily="18" charset="0"/>
              </a:rPr>
              <a:t>从细致处着手，善于运用声音、气味来写景，并把景物和人物描写结合在一起，使之成为人物的一部分。</a:t>
            </a:r>
          </a:p>
          <a:p>
            <a:pPr>
              <a:spcBef>
                <a:spcPct val="50000"/>
              </a:spcBef>
            </a:pPr>
            <a:r>
              <a:rPr kumimoji="1" lang="zh-CN" altLang="en-US" sz="2400" b="1" dirty="0">
                <a:latin typeface="隶书" pitchFamily="49" charset="-122"/>
                <a:ea typeface="隶书" pitchFamily="49" charset="-122"/>
              </a:rPr>
              <a:t>    </a:t>
            </a:r>
            <a:r>
              <a:rPr kumimoji="1" lang="zh-CN" altLang="en-US" sz="2400" b="1" dirty="0" smtClean="0">
                <a:latin typeface="隶书" pitchFamily="49" charset="-122"/>
                <a:ea typeface="隶书" pitchFamily="49" charset="-122"/>
              </a:rPr>
              <a:t>例</a:t>
            </a:r>
            <a:r>
              <a:rPr kumimoji="1" lang="zh-CN" altLang="en-US" sz="2400" b="1" dirty="0">
                <a:latin typeface="隶书" pitchFamily="49" charset="-122"/>
                <a:ea typeface="隶书" pitchFamily="49" charset="-122"/>
              </a:rPr>
              <a:t>：</a:t>
            </a:r>
            <a:r>
              <a:rPr kumimoji="1" lang="zh-CN" altLang="en-US" sz="2400" b="1" dirty="0">
                <a:latin typeface="Times New Roman"/>
                <a:ea typeface="隶书" pitchFamily="49" charset="-122"/>
              </a:rPr>
              <a:t>“</a:t>
            </a:r>
            <a:r>
              <a:rPr kumimoji="1" lang="zh-CN" altLang="en-US" sz="2400" b="1" dirty="0">
                <a:latin typeface="隶书" pitchFamily="49" charset="-122"/>
                <a:ea typeface="隶书" pitchFamily="49" charset="-122"/>
              </a:rPr>
              <a:t>天快夜了</a:t>
            </a:r>
            <a:r>
              <a:rPr kumimoji="1" lang="en-US" altLang="zh-CN" sz="2400" b="1" dirty="0">
                <a:latin typeface="Times New Roman"/>
                <a:ea typeface="隶书" pitchFamily="49" charset="-122"/>
              </a:rPr>
              <a:t>…</a:t>
            </a:r>
            <a:r>
              <a:rPr kumimoji="1" lang="en-US" altLang="zh-CN" sz="2400" b="1" dirty="0">
                <a:latin typeface="隶书" pitchFamily="49" charset="-122"/>
                <a:ea typeface="隶书" pitchFamily="49" charset="-122"/>
              </a:rPr>
              <a:t> </a:t>
            </a:r>
            <a:r>
              <a:rPr kumimoji="1" lang="en-US" altLang="zh-CN" sz="2400" b="1" dirty="0">
                <a:latin typeface="Times New Roman"/>
                <a:ea typeface="隶书" pitchFamily="49" charset="-122"/>
              </a:rPr>
              <a:t>…”</a:t>
            </a:r>
            <a:endParaRPr kumimoji="1" lang="en-US" altLang="zh-CN" sz="2400" b="1" dirty="0">
              <a:latin typeface="隶书" pitchFamily="49" charset="-122"/>
              <a:ea typeface="隶书" pitchFamily="49" charset="-122"/>
            </a:endParaRPr>
          </a:p>
        </p:txBody>
      </p:sp>
      <p:sp>
        <p:nvSpPr>
          <p:cNvPr id="5" name="Text Box 5"/>
          <p:cNvSpPr txBox="1">
            <a:spLocks noChangeArrowheads="1"/>
          </p:cNvSpPr>
          <p:nvPr/>
        </p:nvSpPr>
        <p:spPr bwMode="auto">
          <a:xfrm>
            <a:off x="323528" y="3651870"/>
            <a:ext cx="85689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400" b="1" dirty="0">
                <a:latin typeface="Times New Roman" pitchFamily="18" charset="0"/>
              </a:rPr>
              <a:t>        </a:t>
            </a:r>
            <a:r>
              <a:rPr kumimoji="1" lang="zh-CN" altLang="en-US" sz="2400" b="1" dirty="0">
                <a:latin typeface="Times New Roman" pitchFamily="18" charset="0"/>
              </a:rPr>
              <a:t>大量使用当地的景色和特产作为素材，如白塔、虎耳草等，使文章具备了浓厚的湘西乡土气息。</a:t>
            </a:r>
          </a:p>
        </p:txBody>
      </p:sp>
    </p:spTree>
    <p:extLst>
      <p:ext uri="{BB962C8B-B14F-4D97-AF65-F5344CB8AC3E}">
        <p14:creationId xmlns:p14="http://schemas.microsoft.com/office/powerpoint/2010/main" val="331940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67544" y="771550"/>
            <a:ext cx="82089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ea typeface="华文行楷" pitchFamily="2" charset="-122"/>
              </a:rPr>
              <a:t>在课文中找出描写翠翠、爷爷、天保的文字，分组讨论分析人物的</a:t>
            </a:r>
            <a:r>
              <a:rPr lang="zh-CN" altLang="en-US" sz="2800" dirty="0" smtClean="0">
                <a:ea typeface="华文行楷" pitchFamily="2" charset="-122"/>
              </a:rPr>
              <a:t>美。</a:t>
            </a:r>
            <a:endParaRPr lang="zh-CN" altLang="en-US" sz="2800" dirty="0">
              <a:ea typeface="华文行楷" pitchFamily="2" charset="-122"/>
            </a:endParaRPr>
          </a:p>
        </p:txBody>
      </p:sp>
      <p:sp>
        <p:nvSpPr>
          <p:cNvPr id="3"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人         美</a:t>
            </a:r>
            <a:endParaRPr lang="zh-CN" altLang="en-US" sz="2800" dirty="0">
              <a:solidFill>
                <a:srgbClr val="FF0000"/>
              </a:solidFill>
              <a:ea typeface="黑体" pitchFamily="2" charset="-122"/>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25657"/>
            <a:ext cx="441960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44008" y="1694587"/>
            <a:ext cx="4419901" cy="3046988"/>
          </a:xfrm>
          <a:prstGeom prst="rect">
            <a:avLst/>
          </a:prstGeom>
        </p:spPr>
        <p:txBody>
          <a:bodyPr wrap="square">
            <a:spAutoFit/>
          </a:bodyPr>
          <a:lstStyle/>
          <a:p>
            <a:pPr>
              <a:spcBef>
                <a:spcPct val="50000"/>
              </a:spcBef>
            </a:pPr>
            <a:r>
              <a:rPr kumimoji="1" lang="zh-CN" altLang="en-US" sz="2400" b="1" dirty="0" smtClean="0">
                <a:solidFill>
                  <a:srgbClr val="FF0000"/>
                </a:solidFill>
                <a:latin typeface="+mn-ea"/>
              </a:rPr>
              <a:t>    翠</a:t>
            </a:r>
            <a:r>
              <a:rPr kumimoji="1" lang="zh-CN" altLang="en-US" sz="2400" b="1" dirty="0">
                <a:solidFill>
                  <a:srgbClr val="FF0000"/>
                </a:solidFill>
                <a:latin typeface="+mn-ea"/>
              </a:rPr>
              <a:t>翠在风日里长养着</a:t>
            </a:r>
            <a:r>
              <a:rPr kumimoji="1" lang="en-US" altLang="zh-CN" sz="2400" b="1" dirty="0">
                <a:solidFill>
                  <a:srgbClr val="FF0000"/>
                </a:solidFill>
                <a:latin typeface="+mn-ea"/>
              </a:rPr>
              <a:t>,</a:t>
            </a:r>
            <a:r>
              <a:rPr kumimoji="1" lang="zh-CN" altLang="en-US" sz="2400" b="1" dirty="0">
                <a:solidFill>
                  <a:srgbClr val="FF0000"/>
                </a:solidFill>
                <a:latin typeface="+mn-ea"/>
              </a:rPr>
              <a:t>把皮肤变得黑黑的</a:t>
            </a:r>
            <a:r>
              <a:rPr kumimoji="1" lang="en-US" altLang="zh-CN" sz="2400" b="1" dirty="0">
                <a:solidFill>
                  <a:srgbClr val="FF0000"/>
                </a:solidFill>
                <a:latin typeface="+mn-ea"/>
              </a:rPr>
              <a:t>,</a:t>
            </a:r>
            <a:r>
              <a:rPr kumimoji="1" lang="zh-CN" altLang="en-US" sz="2400" b="1" dirty="0">
                <a:solidFill>
                  <a:srgbClr val="FF0000"/>
                </a:solidFill>
                <a:latin typeface="+mn-ea"/>
              </a:rPr>
              <a:t>触目为青山绿水</a:t>
            </a:r>
            <a:r>
              <a:rPr kumimoji="1" lang="en-US" altLang="zh-CN" sz="2400" b="1" dirty="0">
                <a:solidFill>
                  <a:srgbClr val="FF0000"/>
                </a:solidFill>
                <a:latin typeface="+mn-ea"/>
              </a:rPr>
              <a:t>,</a:t>
            </a:r>
            <a:r>
              <a:rPr kumimoji="1" lang="zh-CN" altLang="en-US" sz="2400" b="1" dirty="0">
                <a:solidFill>
                  <a:srgbClr val="FF0000"/>
                </a:solidFill>
                <a:latin typeface="+mn-ea"/>
              </a:rPr>
              <a:t>一对眸子清明如水晶</a:t>
            </a:r>
            <a:r>
              <a:rPr kumimoji="1" lang="en-US" altLang="zh-CN" sz="2400" b="1" dirty="0">
                <a:solidFill>
                  <a:srgbClr val="FF0000"/>
                </a:solidFill>
                <a:latin typeface="+mn-ea"/>
              </a:rPr>
              <a:t>, </a:t>
            </a:r>
            <a:r>
              <a:rPr kumimoji="1" lang="zh-CN" altLang="en-US" sz="2400" b="1" dirty="0">
                <a:solidFill>
                  <a:srgbClr val="FF0000"/>
                </a:solidFill>
                <a:latin typeface="+mn-ea"/>
              </a:rPr>
              <a:t>自然既长养她且教育她，为人天真活泼，处处俨然如一只小兽物。人又那么乖，如山头黄麂一样，从不想到残忍事情，从不发愁，从不动气</a:t>
            </a:r>
            <a:r>
              <a:rPr kumimoji="1" lang="en-US" altLang="zh-CN" sz="2400" b="1" dirty="0">
                <a:solidFill>
                  <a:srgbClr val="FF0000"/>
                </a:solidFill>
                <a:latin typeface="+mn-ea"/>
              </a:rPr>
              <a:t>……</a:t>
            </a:r>
          </a:p>
        </p:txBody>
      </p:sp>
    </p:spTree>
    <p:extLst>
      <p:ext uri="{BB962C8B-B14F-4D97-AF65-F5344CB8AC3E}">
        <p14:creationId xmlns:p14="http://schemas.microsoft.com/office/powerpoint/2010/main" val="199863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3" y="1059582"/>
            <a:ext cx="4419600"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3"/>
          <p:cNvSpPr txBox="1">
            <a:spLocks noChangeArrowheads="1"/>
          </p:cNvSpPr>
          <p:nvPr/>
        </p:nvSpPr>
        <p:spPr bwMode="auto">
          <a:xfrm>
            <a:off x="4559333" y="1491630"/>
            <a:ext cx="4693187" cy="2246769"/>
          </a:xfrm>
          <a:prstGeom prst="rect">
            <a:avLst/>
          </a:prstGeom>
          <a:noFill/>
          <a:ln>
            <a:noFill/>
          </a:ln>
          <a:effectLst/>
          <a:extLst/>
        </p:spPr>
        <p:txBody>
          <a:bodyPr wrap="square">
            <a:spAutoFit/>
          </a:bodyPr>
          <a:lstStyle/>
          <a:p>
            <a:pPr>
              <a:spcBef>
                <a:spcPct val="50000"/>
              </a:spcBef>
            </a:pPr>
            <a:r>
              <a:rPr kumimoji="1" lang="zh-CN" altLang="en-US" sz="2800" b="1" dirty="0" smtClean="0">
                <a:solidFill>
                  <a:srgbClr val="FF0000"/>
                </a:solidFill>
                <a:latin typeface="Times New Roman" pitchFamily="18" charset="0"/>
              </a:rPr>
              <a:t>        天真</a:t>
            </a:r>
            <a:r>
              <a:rPr kumimoji="1" lang="zh-CN" altLang="en-US" sz="2800" b="1" dirty="0">
                <a:solidFill>
                  <a:srgbClr val="FF0000"/>
                </a:solidFill>
                <a:latin typeface="Times New Roman" pitchFamily="18" charset="0"/>
              </a:rPr>
              <a:t>善良，温柔清纯。和外公相依为命，对其关怀备至。对傩送的爱情纯洁真挚，矢志不渝。是一个理想化、纯美化的形象。</a:t>
            </a:r>
          </a:p>
        </p:txBody>
      </p:sp>
    </p:spTree>
    <p:extLst>
      <p:ext uri="{BB962C8B-B14F-4D97-AF65-F5344CB8AC3E}">
        <p14:creationId xmlns:p14="http://schemas.microsoft.com/office/powerpoint/2010/main" val="106315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0648" y="843558"/>
            <a:ext cx="114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itchFamily="18" charset="0"/>
              </a:rPr>
              <a:t>外公：</a:t>
            </a:r>
          </a:p>
        </p:txBody>
      </p:sp>
      <p:sp>
        <p:nvSpPr>
          <p:cNvPr id="3" name="Text Box 5"/>
          <p:cNvSpPr txBox="1">
            <a:spLocks noChangeArrowheads="1"/>
          </p:cNvSpPr>
          <p:nvPr/>
        </p:nvSpPr>
        <p:spPr bwMode="auto">
          <a:xfrm>
            <a:off x="1331640" y="771550"/>
            <a:ext cx="75608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latin typeface="Times New Roman" pitchFamily="18" charset="0"/>
              </a:rPr>
              <a:t>是中国传统美德的典范。对孙女爱怜备至，为其亲事操心担忧，尽力促成其爱情的实现。</a:t>
            </a:r>
          </a:p>
        </p:txBody>
      </p:sp>
      <p:sp>
        <p:nvSpPr>
          <p:cNvPr id="4" name="Text Box 3"/>
          <p:cNvSpPr txBox="1">
            <a:spLocks noChangeArrowheads="1"/>
          </p:cNvSpPr>
          <p:nvPr/>
        </p:nvSpPr>
        <p:spPr bwMode="auto">
          <a:xfrm>
            <a:off x="252264" y="1923678"/>
            <a:ext cx="1295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itchFamily="18" charset="0"/>
              </a:rPr>
              <a:t>天保：</a:t>
            </a:r>
          </a:p>
        </p:txBody>
      </p:sp>
      <p:sp>
        <p:nvSpPr>
          <p:cNvPr id="5" name="Text Box 6"/>
          <p:cNvSpPr txBox="1">
            <a:spLocks noChangeArrowheads="1"/>
          </p:cNvSpPr>
          <p:nvPr/>
        </p:nvSpPr>
        <p:spPr bwMode="auto">
          <a:xfrm>
            <a:off x="1331640" y="1923678"/>
            <a:ext cx="734481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latin typeface="Times New Roman" pitchFamily="18" charset="0"/>
              </a:rPr>
              <a:t>痴情、豪爽、慷慨。既大胆表露爱情，又爱惜手足之情，在不知情中陷入爱情的矛盾中，最后孤独地离开并死于意外。</a:t>
            </a:r>
          </a:p>
        </p:txBody>
      </p:sp>
      <p:sp>
        <p:nvSpPr>
          <p:cNvPr id="6" name="Text Box 4"/>
          <p:cNvSpPr txBox="1">
            <a:spLocks noChangeArrowheads="1"/>
          </p:cNvSpPr>
          <p:nvPr/>
        </p:nvSpPr>
        <p:spPr bwMode="auto">
          <a:xfrm>
            <a:off x="251520" y="3704714"/>
            <a:ext cx="1447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itchFamily="18" charset="0"/>
              </a:rPr>
              <a:t>傩送：</a:t>
            </a:r>
          </a:p>
        </p:txBody>
      </p:sp>
      <p:sp>
        <p:nvSpPr>
          <p:cNvPr id="7" name="Text Box 7"/>
          <p:cNvSpPr txBox="1">
            <a:spLocks noChangeArrowheads="1"/>
          </p:cNvSpPr>
          <p:nvPr/>
        </p:nvSpPr>
        <p:spPr bwMode="auto">
          <a:xfrm>
            <a:off x="1331640" y="3651870"/>
            <a:ext cx="713905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latin typeface="Times New Roman" pitchFamily="18" charset="0"/>
              </a:rPr>
              <a:t>多才多艺，性格与天保很相似，孤独地追求爱情，最后为亲情放弃爱情。</a:t>
            </a:r>
          </a:p>
        </p:txBody>
      </p:sp>
    </p:spTree>
    <p:extLst>
      <p:ext uri="{BB962C8B-B14F-4D97-AF65-F5344CB8AC3E}">
        <p14:creationId xmlns:p14="http://schemas.microsoft.com/office/powerpoint/2010/main" val="318807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67544" y="843558"/>
            <a:ext cx="835292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b="1" dirty="0">
                <a:latin typeface="+mn-ea"/>
              </a:rPr>
              <a:t>    </a:t>
            </a:r>
            <a:r>
              <a:rPr kumimoji="1" lang="zh-CN" altLang="en-US" sz="2800" b="1" dirty="0" smtClean="0">
                <a:latin typeface="+mn-ea"/>
              </a:rPr>
              <a:t>由</a:t>
            </a:r>
            <a:r>
              <a:rPr kumimoji="1" lang="zh-CN" altLang="en-US" sz="2800" b="1" dirty="0">
                <a:latin typeface="+mn-ea"/>
              </a:rPr>
              <a:t>湘西的封闭农业文明社会性质决定，人们内心流露出了一种“孤寂”的色彩。</a:t>
            </a:r>
          </a:p>
        </p:txBody>
      </p:sp>
      <p:sp>
        <p:nvSpPr>
          <p:cNvPr id="3" name="Text Box 3"/>
          <p:cNvSpPr txBox="1">
            <a:spLocks noChangeArrowheads="1"/>
          </p:cNvSpPr>
          <p:nvPr/>
        </p:nvSpPr>
        <p:spPr bwMode="auto">
          <a:xfrm>
            <a:off x="495300" y="1851670"/>
            <a:ext cx="832517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b="1" dirty="0">
                <a:latin typeface="+mn-ea"/>
              </a:rPr>
              <a:t>    </a:t>
            </a:r>
            <a:r>
              <a:rPr kumimoji="1" lang="zh-CN" altLang="en-US" sz="2800" b="1" dirty="0" smtClean="0">
                <a:solidFill>
                  <a:srgbClr val="3333FF"/>
                </a:solidFill>
                <a:latin typeface="+mn-ea"/>
              </a:rPr>
              <a:t>翠</a:t>
            </a:r>
            <a:r>
              <a:rPr kumimoji="1" lang="zh-CN" altLang="en-US" sz="2800" b="1" dirty="0">
                <a:solidFill>
                  <a:srgbClr val="3333FF"/>
                </a:solidFill>
                <a:latin typeface="+mn-ea"/>
              </a:rPr>
              <a:t>翠的“哭”：</a:t>
            </a:r>
            <a:r>
              <a:rPr kumimoji="1" lang="zh-CN" altLang="en-US" sz="2800" b="1" dirty="0">
                <a:latin typeface="+mn-ea"/>
              </a:rPr>
              <a:t>外公虽无微不至，但无法真正理解一个青春少女的情怀，所以她感到孤独，“这日子成为痛苦的东西了。”对于爱情，她只能从虚幻的梦境中来开始体会；对于两兄弟的“决斗”，她更是不知道前因后果，最后只能孤独、凄凉地等待不可知的将来。</a:t>
            </a:r>
          </a:p>
        </p:txBody>
      </p:sp>
    </p:spTree>
    <p:extLst>
      <p:ext uri="{BB962C8B-B14F-4D97-AF65-F5344CB8AC3E}">
        <p14:creationId xmlns:p14="http://schemas.microsoft.com/office/powerpoint/2010/main" val="2649674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197666" y="771550"/>
            <a:ext cx="1662366" cy="647700"/>
          </a:xfrm>
          <a:prstGeom prst="rect">
            <a:avLst/>
          </a:prstGeom>
          <a:solidFill>
            <a:srgbClr val="92D050"/>
          </a:solidFill>
          <a:ln>
            <a:noFill/>
          </a:ln>
          <a:effectLst/>
        </p:spPr>
        <p:txBody>
          <a:bodyPr wrap="none" anchor="ctr"/>
          <a:lstStyle/>
          <a:p>
            <a:pPr algn="ctr"/>
            <a:r>
              <a:rPr lang="zh-CN" altLang="en-US" sz="2800" b="1" dirty="0">
                <a:solidFill>
                  <a:srgbClr val="FF0000"/>
                </a:solidFill>
              </a:rPr>
              <a:t>祖    父</a:t>
            </a:r>
          </a:p>
        </p:txBody>
      </p:sp>
      <p:sp>
        <p:nvSpPr>
          <p:cNvPr id="3" name="Rectangle 4"/>
          <p:cNvSpPr>
            <a:spLocks noChangeArrowheads="1"/>
          </p:cNvSpPr>
          <p:nvPr/>
        </p:nvSpPr>
        <p:spPr bwMode="auto">
          <a:xfrm>
            <a:off x="3291487" y="2067694"/>
            <a:ext cx="1654904" cy="647700"/>
          </a:xfrm>
          <a:prstGeom prst="rect">
            <a:avLst/>
          </a:prstGeom>
          <a:gradFill rotWithShape="1">
            <a:gsLst>
              <a:gs pos="0">
                <a:srgbClr val="F973E9">
                  <a:gamma/>
                  <a:shade val="66667"/>
                  <a:invGamma/>
                </a:srgbClr>
              </a:gs>
              <a:gs pos="50000">
                <a:srgbClr val="F973E9"/>
              </a:gs>
              <a:gs pos="100000">
                <a:srgbClr val="F973E9">
                  <a:gamma/>
                  <a:shade val="66667"/>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t>翠   翠</a:t>
            </a:r>
          </a:p>
        </p:txBody>
      </p:sp>
      <p:sp>
        <p:nvSpPr>
          <p:cNvPr id="4" name="AutoShape 7"/>
          <p:cNvSpPr>
            <a:spLocks noChangeArrowheads="1"/>
          </p:cNvSpPr>
          <p:nvPr/>
        </p:nvSpPr>
        <p:spPr bwMode="auto">
          <a:xfrm>
            <a:off x="3938758" y="1461254"/>
            <a:ext cx="180181" cy="539750"/>
          </a:xfrm>
          <a:prstGeom prst="upDownArrow">
            <a:avLst>
              <a:gd name="adj1" fmla="val 50000"/>
              <a:gd name="adj2" fmla="val 59912"/>
            </a:avLst>
          </a:prstGeom>
          <a:solidFill>
            <a:srgbClr val="FFCC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 name="Text Box 11"/>
          <p:cNvSpPr txBox="1">
            <a:spLocks noChangeArrowheads="1"/>
          </p:cNvSpPr>
          <p:nvPr/>
        </p:nvSpPr>
        <p:spPr bwMode="auto">
          <a:xfrm>
            <a:off x="3491880" y="1500296"/>
            <a:ext cx="12961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0000"/>
                </a:solidFill>
              </a:rPr>
              <a:t>亲   情</a:t>
            </a:r>
          </a:p>
        </p:txBody>
      </p:sp>
      <p:sp>
        <p:nvSpPr>
          <p:cNvPr id="6" name="Rectangle 5"/>
          <p:cNvSpPr>
            <a:spLocks noChangeArrowheads="1"/>
          </p:cNvSpPr>
          <p:nvPr/>
        </p:nvSpPr>
        <p:spPr bwMode="auto">
          <a:xfrm>
            <a:off x="755576" y="3795886"/>
            <a:ext cx="1655986" cy="6477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solidFill>
                  <a:schemeClr val="accent2"/>
                </a:solidFill>
              </a:rPr>
              <a:t>天    保</a:t>
            </a:r>
          </a:p>
        </p:txBody>
      </p:sp>
      <p:sp>
        <p:nvSpPr>
          <p:cNvPr id="7" name="Rectangle 6"/>
          <p:cNvSpPr>
            <a:spLocks noChangeArrowheads="1"/>
          </p:cNvSpPr>
          <p:nvPr/>
        </p:nvSpPr>
        <p:spPr bwMode="auto">
          <a:xfrm>
            <a:off x="6110068" y="3795886"/>
            <a:ext cx="1728192" cy="6477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solidFill>
                  <a:schemeClr val="accent2"/>
                </a:solidFill>
              </a:rPr>
              <a:t>傩    送</a:t>
            </a:r>
          </a:p>
        </p:txBody>
      </p:sp>
      <p:sp>
        <p:nvSpPr>
          <p:cNvPr id="8" name="AutoShape 8"/>
          <p:cNvSpPr>
            <a:spLocks noChangeArrowheads="1"/>
          </p:cNvSpPr>
          <p:nvPr/>
        </p:nvSpPr>
        <p:spPr bwMode="auto">
          <a:xfrm rot="19077047">
            <a:off x="2099398" y="3055134"/>
            <a:ext cx="1152525" cy="257549"/>
          </a:xfrm>
          <a:prstGeom prst="rightArrow">
            <a:avLst>
              <a:gd name="adj1" fmla="val 50000"/>
              <a:gd name="adj2" fmla="val 66484"/>
            </a:avLst>
          </a:prstGeom>
          <a:solidFill>
            <a:srgbClr val="FFCC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9"/>
          <p:cNvSpPr>
            <a:spLocks noChangeArrowheads="1"/>
          </p:cNvSpPr>
          <p:nvPr/>
        </p:nvSpPr>
        <p:spPr bwMode="auto">
          <a:xfrm rot="18753311">
            <a:off x="5439797" y="2493802"/>
            <a:ext cx="229759" cy="1296988"/>
          </a:xfrm>
          <a:prstGeom prst="upDownArrow">
            <a:avLst>
              <a:gd name="adj1" fmla="val 50000"/>
              <a:gd name="adj2" fmla="val 71982"/>
            </a:avLst>
          </a:prstGeom>
          <a:solidFill>
            <a:srgbClr val="FFCC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 name="AutoShape 10"/>
          <p:cNvSpPr>
            <a:spLocks noChangeArrowheads="1"/>
          </p:cNvSpPr>
          <p:nvPr/>
        </p:nvSpPr>
        <p:spPr bwMode="auto">
          <a:xfrm rot="5400000">
            <a:off x="4008188" y="2679384"/>
            <a:ext cx="311404" cy="2976460"/>
          </a:xfrm>
          <a:prstGeom prst="upDownArrow">
            <a:avLst>
              <a:gd name="adj1" fmla="val 50000"/>
              <a:gd name="adj2" fmla="val 93456"/>
            </a:avLst>
          </a:prstGeom>
          <a:solidFill>
            <a:srgbClr val="FFCC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 name="Text Box 13"/>
          <p:cNvSpPr txBox="1">
            <a:spLocks noChangeArrowheads="1"/>
          </p:cNvSpPr>
          <p:nvPr/>
        </p:nvSpPr>
        <p:spPr bwMode="auto">
          <a:xfrm rot="19152767">
            <a:off x="1891344" y="2678907"/>
            <a:ext cx="9977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0000"/>
                </a:solidFill>
              </a:rPr>
              <a:t>爱情</a:t>
            </a:r>
          </a:p>
        </p:txBody>
      </p:sp>
      <p:sp>
        <p:nvSpPr>
          <p:cNvPr id="12" name="Text Box 14"/>
          <p:cNvSpPr txBox="1">
            <a:spLocks noChangeArrowheads="1"/>
          </p:cNvSpPr>
          <p:nvPr/>
        </p:nvSpPr>
        <p:spPr bwMode="auto">
          <a:xfrm rot="2651322">
            <a:off x="5311324" y="2704155"/>
            <a:ext cx="10012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0000"/>
                </a:solidFill>
              </a:rPr>
              <a:t>爱情</a:t>
            </a:r>
          </a:p>
        </p:txBody>
      </p:sp>
      <p:sp>
        <p:nvSpPr>
          <p:cNvPr id="13" name="Text Box 12"/>
          <p:cNvSpPr txBox="1">
            <a:spLocks noChangeArrowheads="1"/>
          </p:cNvSpPr>
          <p:nvPr/>
        </p:nvSpPr>
        <p:spPr bwMode="auto">
          <a:xfrm>
            <a:off x="3385040" y="3657970"/>
            <a:ext cx="1584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0000"/>
                </a:solidFill>
              </a:rPr>
              <a:t>手足情</a:t>
            </a:r>
          </a:p>
        </p:txBody>
      </p:sp>
    </p:spTree>
    <p:extLst>
      <p:ext uri="{BB962C8B-B14F-4D97-AF65-F5344CB8AC3E}">
        <p14:creationId xmlns:p14="http://schemas.microsoft.com/office/powerpoint/2010/main" val="81426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par>
                          <p:cTn id="22" fill="hold">
                            <p:stCondLst>
                              <p:cond delay="500"/>
                            </p:stCondLst>
                            <p:childTnLst>
                              <p:par>
                                <p:cTn id="23" presetID="14" presetClass="entr" presetSubtype="1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par>
                          <p:cTn id="26" fill="hold">
                            <p:stCondLst>
                              <p:cond delay="1000"/>
                            </p:stCondLst>
                            <p:childTnLst>
                              <p:par>
                                <p:cTn id="27" presetID="14" presetClass="entr" presetSubtype="1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randombar(horizont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randombar(horizontal)">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horizontal)">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randombar(horizontal)">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randombar(horizontal)">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animBg="1"/>
      <p:bldP spid="5" grpId="0" autoUpdateAnimBg="0"/>
      <p:bldP spid="6" grpId="0" animBg="1" autoUpdateAnimBg="0"/>
      <p:bldP spid="7" grpId="0" animBg="1" autoUpdateAnimBg="0"/>
      <p:bldP spid="8" grpId="0" animBg="1"/>
      <p:bldP spid="9" grpId="0" animBg="1"/>
      <p:bldP spid="10" grpId="0" animBg="1"/>
      <p:bldP spid="11" grpId="0" autoUpdateAnimBg="0"/>
      <p:bldP spid="12" grpId="0" autoUpdateAnimBg="0"/>
      <p:bldP spid="1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人  性   美</a:t>
            </a:r>
            <a:endParaRPr lang="zh-CN" altLang="en-US" sz="2800" dirty="0">
              <a:solidFill>
                <a:srgbClr val="FF0000"/>
              </a:solidFill>
              <a:ea typeface="黑体" pitchFamily="2" charset="-122"/>
            </a:endParaRPr>
          </a:p>
        </p:txBody>
      </p:sp>
      <p:sp>
        <p:nvSpPr>
          <p:cNvPr id="3" name="Text Box 4"/>
          <p:cNvSpPr txBox="1">
            <a:spLocks noChangeArrowheads="1"/>
          </p:cNvSpPr>
          <p:nvPr/>
        </p:nvSpPr>
        <p:spPr bwMode="auto">
          <a:xfrm>
            <a:off x="518864" y="987574"/>
            <a:ext cx="8229600" cy="345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800"/>
              </a:lnSpc>
              <a:spcBef>
                <a:spcPct val="50000"/>
              </a:spcBef>
            </a:pPr>
            <a:r>
              <a:rPr kumimoji="1" lang="zh-CN" altLang="en-US" sz="2800" b="1" dirty="0" smtClean="0">
                <a:solidFill>
                  <a:srgbClr val="FF0000"/>
                </a:solidFill>
                <a:latin typeface="Verdana" pitchFamily="34" charset="0"/>
              </a:rPr>
              <a:t>      作者</a:t>
            </a:r>
            <a:r>
              <a:rPr kumimoji="1" lang="zh-CN" altLang="en-US" sz="2800" b="1" dirty="0">
                <a:solidFill>
                  <a:srgbClr val="FF0000"/>
                </a:solidFill>
                <a:latin typeface="Verdana" pitchFamily="34" charset="0"/>
              </a:rPr>
              <a:t>描写的湘西，自然风光秀丽、民风纯朴，人们不讲等级，不谈功利，人与人之间真诚相待，相互友爱。外公与孙女的爱、翠翠对傩送纯真的爱、天保兄弟对翠翠真挚的爱以及兄弟见诚挚的手足之爱。这些都代表着未受污染的农业文明的传统美德。作者极力状写湘西自然之明净，也是为了状写湘西人的心灵之明净。</a:t>
            </a:r>
          </a:p>
        </p:txBody>
      </p:sp>
    </p:spTree>
    <p:extLst>
      <p:ext uri="{BB962C8B-B14F-4D97-AF65-F5344CB8AC3E}">
        <p14:creationId xmlns:p14="http://schemas.microsoft.com/office/powerpoint/2010/main" val="756277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26406" y="771550"/>
            <a:ext cx="891009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50000"/>
              </a:spcBef>
            </a:pPr>
            <a:r>
              <a:rPr kumimoji="1" lang="en-US" altLang="zh-CN" sz="2800" b="1" dirty="0">
                <a:latin typeface="+mn-ea"/>
              </a:rPr>
              <a:t>    </a:t>
            </a:r>
            <a:r>
              <a:rPr kumimoji="1" lang="en-US" altLang="zh-CN" sz="2800" b="1" dirty="0" smtClean="0">
                <a:latin typeface="+mn-ea"/>
              </a:rPr>
              <a:t>“</a:t>
            </a:r>
            <a:r>
              <a:rPr kumimoji="1" lang="zh-CN" altLang="en-US" sz="2800" b="1" dirty="0">
                <a:latin typeface="+mn-ea"/>
              </a:rPr>
              <a:t>边城的语言是沈从文盛年的语言，最好的语言。既不似初期那样的放笔横扫，不加节制；也不似后期那样过事雕琢，流于晦涩。这时期的语言，每一句都“鼓立”饱满，充满水分，酸甜合度，象一篮新摘的烟台玛瑙樱桃。</a:t>
            </a:r>
            <a:r>
              <a:rPr kumimoji="1" lang="zh-CN" altLang="en-US" sz="2800" b="1" dirty="0" smtClean="0">
                <a:latin typeface="+mn-ea"/>
              </a:rPr>
              <a:t>”     </a:t>
            </a:r>
            <a:r>
              <a:rPr kumimoji="1" lang="zh-CN" altLang="en-US" sz="2800" b="1" dirty="0" smtClean="0">
                <a:latin typeface="+mn-ea"/>
              </a:rPr>
              <a:t>                       </a:t>
            </a:r>
            <a:r>
              <a:rPr kumimoji="1" lang="en-US" altLang="zh-CN" sz="2800" b="1" dirty="0" smtClean="0">
                <a:latin typeface="+mn-ea"/>
              </a:rPr>
              <a:t>——</a:t>
            </a:r>
            <a:r>
              <a:rPr kumimoji="1" lang="zh-CN" altLang="en-US" sz="2800" b="1" dirty="0">
                <a:latin typeface="+mn-ea"/>
              </a:rPr>
              <a:t>汪曾祺</a:t>
            </a:r>
          </a:p>
        </p:txBody>
      </p:sp>
      <p:sp>
        <p:nvSpPr>
          <p:cNvPr id="3" name="Text Box 3"/>
          <p:cNvSpPr txBox="1">
            <a:spLocks noChangeArrowheads="1"/>
          </p:cNvSpPr>
          <p:nvPr/>
        </p:nvSpPr>
        <p:spPr bwMode="auto">
          <a:xfrm>
            <a:off x="827584" y="3182016"/>
            <a:ext cx="7704856" cy="162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spcBef>
                <a:spcPct val="50000"/>
              </a:spcBef>
            </a:pPr>
            <a:r>
              <a:rPr kumimoji="1" lang="zh-CN" altLang="en-US" sz="2800" b="1" dirty="0">
                <a:solidFill>
                  <a:srgbClr val="FF0000"/>
                </a:solidFill>
                <a:latin typeface="+mn-ea"/>
              </a:rPr>
              <a:t>特点：自然流畅，明白如话。写景优美舒展，</a:t>
            </a:r>
          </a:p>
          <a:p>
            <a:pPr>
              <a:lnSpc>
                <a:spcPct val="85000"/>
              </a:lnSpc>
              <a:spcBef>
                <a:spcPct val="50000"/>
              </a:spcBef>
            </a:pPr>
            <a:r>
              <a:rPr kumimoji="1" lang="zh-CN" altLang="en-US" sz="2800" b="1" dirty="0">
                <a:solidFill>
                  <a:srgbClr val="FF0000"/>
                </a:solidFill>
                <a:latin typeface="+mn-ea"/>
              </a:rPr>
              <a:t>    </a:t>
            </a:r>
            <a:r>
              <a:rPr kumimoji="1" lang="zh-CN" altLang="en-US" sz="2800" b="1" dirty="0" smtClean="0">
                <a:solidFill>
                  <a:srgbClr val="FF0000"/>
                </a:solidFill>
                <a:latin typeface="+mn-ea"/>
              </a:rPr>
              <a:t>  写</a:t>
            </a:r>
            <a:r>
              <a:rPr kumimoji="1" lang="zh-CN" altLang="en-US" sz="2800" b="1" dirty="0">
                <a:solidFill>
                  <a:srgbClr val="FF0000"/>
                </a:solidFill>
                <a:latin typeface="+mn-ea"/>
              </a:rPr>
              <a:t>人亲切真挚，叙事更是如歌如诵，</a:t>
            </a:r>
          </a:p>
          <a:p>
            <a:pPr>
              <a:lnSpc>
                <a:spcPct val="85000"/>
              </a:lnSpc>
              <a:spcBef>
                <a:spcPct val="50000"/>
              </a:spcBef>
            </a:pPr>
            <a:r>
              <a:rPr kumimoji="1" lang="zh-CN" altLang="en-US" sz="2800" b="1" dirty="0">
                <a:solidFill>
                  <a:srgbClr val="FF0000"/>
                </a:solidFill>
                <a:latin typeface="+mn-ea"/>
              </a:rPr>
              <a:t>      </a:t>
            </a:r>
            <a:r>
              <a:rPr kumimoji="1" lang="zh-CN" altLang="en-US" sz="2800" b="1" dirty="0" smtClean="0">
                <a:solidFill>
                  <a:srgbClr val="FF0000"/>
                </a:solidFill>
                <a:latin typeface="+mn-ea"/>
              </a:rPr>
              <a:t>和</a:t>
            </a:r>
            <a:r>
              <a:rPr kumimoji="1" lang="zh-CN" altLang="en-US" sz="2800" b="1" dirty="0">
                <a:solidFill>
                  <a:srgbClr val="FF0000"/>
                </a:solidFill>
                <a:latin typeface="+mn-ea"/>
              </a:rPr>
              <a:t>如诗如画的景物配合的非常和谐。</a:t>
            </a:r>
          </a:p>
        </p:txBody>
      </p:sp>
      <p:sp>
        <p:nvSpPr>
          <p:cNvPr id="4"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语  言   美</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27017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400" y="843558"/>
            <a:ext cx="8737096" cy="1378583"/>
          </a:xfrm>
          <a:prstGeom prst="rect">
            <a:avLst/>
          </a:prstGeom>
        </p:spPr>
        <p:txBody>
          <a:bodyPr wrap="square">
            <a:spAutoFit/>
          </a:bodyPr>
          <a:lstStyle/>
          <a:p>
            <a:pPr>
              <a:lnSpc>
                <a:spcPts val="3500"/>
              </a:lnSpc>
            </a:pPr>
            <a:r>
              <a:rPr kumimoji="1" lang="zh-CN" altLang="en-US" sz="2400" b="1" dirty="0" smtClean="0">
                <a:solidFill>
                  <a:srgbClr val="FF0000"/>
                </a:solidFill>
                <a:latin typeface="+mn-ea"/>
                <a:cs typeface="方正黄草简体"/>
              </a:rPr>
              <a:t>    翠</a:t>
            </a:r>
            <a:r>
              <a:rPr kumimoji="1" lang="zh-CN" altLang="en-US" sz="2400" b="1" dirty="0">
                <a:solidFill>
                  <a:srgbClr val="FF0000"/>
                </a:solidFill>
                <a:latin typeface="+mn-ea"/>
                <a:cs typeface="方正黄草简体"/>
              </a:rPr>
              <a:t>翠坐在溪边，望着溪面为暮色所笼罩的一切，且望到那只渡船上一群过渡人，其中有个吸旱烟的打着火镰吸烟，且把烟杆在船边剥剥的敲着烟灰，就忽然哭起来了。 </a:t>
            </a:r>
            <a:endParaRPr lang="zh-CN" altLang="en-US" sz="2400" dirty="0">
              <a:solidFill>
                <a:srgbClr val="FF0000"/>
              </a:solidFill>
              <a:latin typeface="+mn-ea"/>
            </a:endParaRPr>
          </a:p>
        </p:txBody>
      </p:sp>
      <p:sp>
        <p:nvSpPr>
          <p:cNvPr id="3" name="矩形 2"/>
          <p:cNvSpPr/>
          <p:nvPr/>
        </p:nvSpPr>
        <p:spPr>
          <a:xfrm>
            <a:off x="282050" y="2283718"/>
            <a:ext cx="8664540" cy="2276264"/>
          </a:xfrm>
          <a:prstGeom prst="rect">
            <a:avLst/>
          </a:prstGeom>
        </p:spPr>
        <p:txBody>
          <a:bodyPr wrap="square">
            <a:spAutoFit/>
          </a:bodyPr>
          <a:lstStyle/>
          <a:p>
            <a:pPr>
              <a:lnSpc>
                <a:spcPts val="3500"/>
              </a:lnSpc>
              <a:spcBef>
                <a:spcPct val="50000"/>
              </a:spcBef>
            </a:pPr>
            <a:r>
              <a:rPr kumimoji="1" lang="zh-CN" altLang="en-US" sz="2400" b="1" dirty="0" smtClean="0">
                <a:latin typeface="+mn-ea"/>
                <a:cs typeface="方正黄草简体"/>
              </a:rPr>
              <a:t>    翠</a:t>
            </a:r>
            <a:r>
              <a:rPr kumimoji="1" lang="zh-CN" altLang="en-US" sz="2400" b="1" dirty="0">
                <a:latin typeface="+mn-ea"/>
                <a:cs typeface="方正黄草简体"/>
              </a:rPr>
              <a:t>翠不能忘记祖父所说的事情，梦中灵魂为一种美妙歌声浮起来了，仿佛轻轻的各处飘着，上了白塔，下了菜园，到了船上，又复飞窜过悬崖半腰</a:t>
            </a:r>
            <a:r>
              <a:rPr kumimoji="1" lang="en-US" altLang="zh-CN" sz="2400" b="1" dirty="0">
                <a:latin typeface="+mn-ea"/>
                <a:cs typeface="方正黄草简体"/>
              </a:rPr>
              <a:t>——</a:t>
            </a:r>
            <a:r>
              <a:rPr kumimoji="1" lang="zh-CN" altLang="en-US" sz="2400" b="1" dirty="0">
                <a:latin typeface="+mn-ea"/>
                <a:cs typeface="方正黄草简体"/>
              </a:rPr>
              <a:t>去作什么呢？摘虎耳草！白日里拉船时，她仰头望着崖上那些肥大虎耳草已极熟习。崖壁三五丈高，平时攀折不到手，这时节却可以选顶大的叶子作伞。 </a:t>
            </a:r>
            <a:endParaRPr kumimoji="1" lang="zh-CN" altLang="en-US" sz="2400" dirty="0">
              <a:latin typeface="+mn-ea"/>
              <a:cs typeface="方正黄草简体"/>
            </a:endParaRPr>
          </a:p>
        </p:txBody>
      </p:sp>
    </p:spTree>
    <p:extLst>
      <p:ext uri="{BB962C8B-B14F-4D97-AF65-F5344CB8AC3E}">
        <p14:creationId xmlns:p14="http://schemas.microsoft.com/office/powerpoint/2010/main" val="2316056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9542"/>
            <a:ext cx="4788024"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4860032" y="771550"/>
            <a:ext cx="428396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b="1" dirty="0">
                <a:latin typeface="+mn-ea"/>
              </a:rPr>
              <a:t>   </a:t>
            </a:r>
            <a:r>
              <a:rPr kumimoji="1" lang="en-US" altLang="zh-CN" sz="2800" b="1" dirty="0" smtClean="0">
                <a:latin typeface="+mn-ea"/>
              </a:rPr>
              <a:t> </a:t>
            </a:r>
            <a:r>
              <a:rPr kumimoji="1" lang="zh-CN" altLang="en-US" sz="2800" b="1" dirty="0" smtClean="0">
                <a:latin typeface="+mn-ea"/>
              </a:rPr>
              <a:t>由</a:t>
            </a:r>
            <a:r>
              <a:rPr kumimoji="1" lang="zh-CN" altLang="en-US" sz="2800" b="1" dirty="0">
                <a:latin typeface="+mn-ea"/>
              </a:rPr>
              <a:t>四川过湖南去，靠东有一条官路。这官路将近湘西边境，到了一个地名为“茶峒”的小山城时，有一小溪，溪边有座白色小塔，塔下住了一户单独的人家。这人家只有一个老人，一个女孩，一只黄狗</a:t>
            </a:r>
            <a:r>
              <a:rPr kumimoji="1" lang="en-US" altLang="zh-CN" sz="2800" b="1" dirty="0" smtClean="0">
                <a:latin typeface="+mn-ea"/>
              </a:rPr>
              <a:t>……</a:t>
            </a:r>
            <a:endParaRPr kumimoji="1" lang="en-US" altLang="zh-CN" sz="2800" b="1" dirty="0">
              <a:latin typeface="+mn-ea"/>
            </a:endParaRPr>
          </a:p>
        </p:txBody>
      </p:sp>
    </p:spTree>
    <p:extLst>
      <p:ext uri="{BB962C8B-B14F-4D97-AF65-F5344CB8AC3E}">
        <p14:creationId xmlns:p14="http://schemas.microsoft.com/office/powerpoint/2010/main" val="416811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851" y="843558"/>
            <a:ext cx="8904980" cy="1569660"/>
          </a:xfrm>
          <a:prstGeom prst="rect">
            <a:avLst/>
          </a:prstGeom>
        </p:spPr>
        <p:txBody>
          <a:bodyPr wrap="square">
            <a:spAutoFit/>
          </a:bodyPr>
          <a:lstStyle/>
          <a:p>
            <a:pPr>
              <a:spcBef>
                <a:spcPct val="50000"/>
              </a:spcBef>
            </a:pPr>
            <a:r>
              <a:rPr kumimoji="1" lang="en-US" altLang="zh-CN" sz="2400" b="1" dirty="0" smtClean="0">
                <a:latin typeface="+mn-ea"/>
                <a:cs typeface="方正黄草简体"/>
              </a:rPr>
              <a:t>    “</a:t>
            </a:r>
            <a:r>
              <a:rPr kumimoji="1" lang="zh-CN" altLang="en-US" sz="2400" b="1" dirty="0">
                <a:latin typeface="+mn-ea"/>
                <a:cs typeface="方正黄草简体"/>
              </a:rPr>
              <a:t>爷爷，你说唱歌，我昨天就在梦里听到一种顶好听的歌声，又软又缠绵，我象跟了这声音各处飞，飞到对溪悬崖半腰，摘了一大把虎耳草，得到了虎耳草，我可不知道把这个东西交给谁去了。我睡得真好，梦的真有趣！”</a:t>
            </a:r>
            <a:r>
              <a:rPr kumimoji="1" lang="zh-CN" altLang="en-US" sz="2400" dirty="0">
                <a:latin typeface="+mn-ea"/>
                <a:cs typeface="方正黄草简体"/>
              </a:rPr>
              <a:t> </a:t>
            </a:r>
          </a:p>
        </p:txBody>
      </p:sp>
      <p:sp>
        <p:nvSpPr>
          <p:cNvPr id="3" name="矩形 2"/>
          <p:cNvSpPr/>
          <p:nvPr/>
        </p:nvSpPr>
        <p:spPr>
          <a:xfrm>
            <a:off x="179512" y="2499742"/>
            <a:ext cx="8917153" cy="1938992"/>
          </a:xfrm>
          <a:prstGeom prst="rect">
            <a:avLst/>
          </a:prstGeom>
        </p:spPr>
        <p:txBody>
          <a:bodyPr wrap="square">
            <a:spAutoFit/>
          </a:bodyPr>
          <a:lstStyle/>
          <a:p>
            <a:pPr>
              <a:spcBef>
                <a:spcPct val="50000"/>
              </a:spcBef>
            </a:pPr>
            <a:r>
              <a:rPr kumimoji="1" lang="zh-CN" altLang="en-US" sz="2400" b="1" dirty="0" smtClean="0">
                <a:latin typeface="+mn-ea"/>
                <a:cs typeface="方正黄草简体"/>
              </a:rPr>
              <a:t>    她</a:t>
            </a:r>
            <a:r>
              <a:rPr kumimoji="1" lang="zh-CN" altLang="en-US" sz="2400" b="1" dirty="0">
                <a:latin typeface="+mn-ea"/>
                <a:cs typeface="方正黄草简体"/>
              </a:rPr>
              <a:t>在月光下坐了一阵，心里却当真愿意听一个人来唱歌。久之，对溪除了一片草虫的清音复奏以外别无所有。翠翠走回家里去，在房门边摸着了那个芦管，拿出来在月光下自己吹着。觉吹得不好，又递给祖父要祖父吹。老船夫把那个芦管竖在嘴边，吹了个长长的曲子，翠翠的心被吹柔软了。</a:t>
            </a:r>
          </a:p>
        </p:txBody>
      </p:sp>
    </p:spTree>
    <p:extLst>
      <p:ext uri="{BB962C8B-B14F-4D97-AF65-F5344CB8AC3E}">
        <p14:creationId xmlns:p14="http://schemas.microsoft.com/office/powerpoint/2010/main" val="1140032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771550"/>
            <a:ext cx="8856984" cy="1938992"/>
          </a:xfrm>
          <a:prstGeom prst="rect">
            <a:avLst/>
          </a:prstGeom>
        </p:spPr>
        <p:txBody>
          <a:bodyPr wrap="square">
            <a:spAutoFit/>
          </a:bodyPr>
          <a:lstStyle/>
          <a:p>
            <a:pPr>
              <a:spcBef>
                <a:spcPct val="50000"/>
              </a:spcBef>
            </a:pPr>
            <a:r>
              <a:rPr kumimoji="1" lang="zh-CN" altLang="en-US" sz="2400" b="1" dirty="0" smtClean="0">
                <a:latin typeface="+mn-ea"/>
                <a:cs typeface="方正黄草简体"/>
              </a:rPr>
              <a:t>    她</a:t>
            </a:r>
            <a:r>
              <a:rPr kumimoji="1" lang="zh-CN" altLang="en-US" sz="2400" b="1" dirty="0">
                <a:latin typeface="+mn-ea"/>
                <a:cs typeface="方正黄草简体"/>
              </a:rPr>
              <a:t>在月光下坐了一阵，心里却当真愿意听一个人来唱歌。久之，对溪除了一片草虫的清音复奏以外别无所有。翠翠走回家里去，在房门边摸着了那个芦管，拿出来在月光下自己吹着。觉吹得不好，又递给祖父要祖父吹。老船夫把那个芦管竖在嘴边，吹了个长长的曲子，翠翠的心被吹柔软了。</a:t>
            </a:r>
          </a:p>
        </p:txBody>
      </p:sp>
      <p:sp>
        <p:nvSpPr>
          <p:cNvPr id="3" name="矩形 2"/>
          <p:cNvSpPr/>
          <p:nvPr/>
        </p:nvSpPr>
        <p:spPr>
          <a:xfrm>
            <a:off x="179512" y="2787774"/>
            <a:ext cx="8856984" cy="1938992"/>
          </a:xfrm>
          <a:prstGeom prst="rect">
            <a:avLst/>
          </a:prstGeom>
        </p:spPr>
        <p:txBody>
          <a:bodyPr wrap="square">
            <a:spAutoFit/>
          </a:bodyPr>
          <a:lstStyle/>
          <a:p>
            <a:pPr>
              <a:spcBef>
                <a:spcPct val="50000"/>
              </a:spcBef>
            </a:pPr>
            <a:r>
              <a:rPr kumimoji="1" lang="zh-CN" altLang="en-US" sz="2400" b="1" dirty="0" smtClean="0">
                <a:latin typeface="+mn-ea"/>
                <a:cs typeface="方正黄草简体"/>
              </a:rPr>
              <a:t>    老</a:t>
            </a:r>
            <a:r>
              <a:rPr kumimoji="1" lang="zh-CN" altLang="en-US" sz="2400" b="1" dirty="0">
                <a:latin typeface="+mn-ea"/>
                <a:cs typeface="方正黄草简体"/>
              </a:rPr>
              <a:t>船夫打量着自己被死亡抓走以后的情形，痴痴的看望天南角上一颗星子，心想：“七月八月天上方有流星，人也会在七月八月死去吧？”又想起白日在河街上同大老谈话的经过，想其中寨人陪嫁的那座碾坊，想起二老，想起一大堆事情，心中有点儿乱。</a:t>
            </a:r>
          </a:p>
        </p:txBody>
      </p:sp>
    </p:spTree>
    <p:extLst>
      <p:ext uri="{BB962C8B-B14F-4D97-AF65-F5344CB8AC3E}">
        <p14:creationId xmlns:p14="http://schemas.microsoft.com/office/powerpoint/2010/main" val="688384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28335" y="843558"/>
            <a:ext cx="8664145" cy="352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ts val="3400"/>
              </a:lnSpc>
              <a:spcBef>
                <a:spcPct val="50000"/>
              </a:spcBef>
            </a:pPr>
            <a:r>
              <a:rPr kumimoji="1" lang="en-US" altLang="zh-CN" sz="2400" b="1" dirty="0">
                <a:solidFill>
                  <a:srgbClr val="FF0000"/>
                </a:solidFill>
                <a:effectLst>
                  <a:outerShdw blurRad="38100" dist="38100" dir="2700000" algn="tl">
                    <a:srgbClr val="FFFFFF"/>
                  </a:outerShdw>
                </a:effectLst>
                <a:latin typeface="+mn-ea"/>
                <a:cs typeface="汉仪楷体简"/>
              </a:rPr>
              <a:t>    </a:t>
            </a:r>
            <a:r>
              <a:rPr kumimoji="1" lang="zh-CN" altLang="en-US" sz="2400" b="1" dirty="0">
                <a:solidFill>
                  <a:srgbClr val="FF0000"/>
                </a:solidFill>
                <a:latin typeface="+mn-ea"/>
                <a:cs typeface="汉仪楷体简"/>
              </a:rPr>
              <a:t>沈从文有“文字魔术师”之称，他非常注重语言的锤炼。</a:t>
            </a:r>
            <a:r>
              <a:rPr kumimoji="1" lang="en-US" altLang="zh-CN" sz="2400" b="1" dirty="0">
                <a:solidFill>
                  <a:srgbClr val="FF0000"/>
                </a:solidFill>
                <a:latin typeface="+mn-ea"/>
                <a:cs typeface="汉仪楷体简"/>
              </a:rPr>
              <a:t>《</a:t>
            </a:r>
            <a:r>
              <a:rPr kumimoji="1" lang="zh-CN" altLang="en-US" sz="2400" b="1" dirty="0">
                <a:solidFill>
                  <a:srgbClr val="FF0000"/>
                </a:solidFill>
                <a:latin typeface="+mn-ea"/>
                <a:cs typeface="汉仪楷体简"/>
              </a:rPr>
              <a:t>边城</a:t>
            </a:r>
            <a:r>
              <a:rPr kumimoji="1" lang="en-US" altLang="zh-CN" sz="2400" b="1" dirty="0">
                <a:solidFill>
                  <a:srgbClr val="FF0000"/>
                </a:solidFill>
                <a:latin typeface="+mn-ea"/>
                <a:cs typeface="汉仪楷体简"/>
              </a:rPr>
              <a:t>》</a:t>
            </a:r>
            <a:r>
              <a:rPr kumimoji="1" lang="zh-CN" altLang="en-US" sz="2400" b="1" dirty="0">
                <a:solidFill>
                  <a:srgbClr val="FF0000"/>
                </a:solidFill>
                <a:latin typeface="+mn-ea"/>
                <a:cs typeface="汉仪楷体简"/>
              </a:rPr>
              <a:t>这部小说的语言艺术特征是非常鲜明的。就节选部分看，最主要的特征就是典雅性与口语化的结合。这种语言有着诗歌的意境，哲理的隽永，而且其中自然夹杂着的一些文言词语，更具有一种古典的精美。口语化则主要体现在人物的对话和一些湘西独有风物的描写上，简单的对话，既符合人物的身份，真实地反映出人物的内心感受，又充满了泥土气息，“在素淡之中自有明澈的光辉，质朴之中自有蕴藉隽永之致”</a:t>
            </a:r>
            <a:r>
              <a:rPr kumimoji="1" lang="zh-CN" altLang="en-US" sz="2400" b="1" dirty="0" smtClean="0">
                <a:solidFill>
                  <a:srgbClr val="FF0000"/>
                </a:solidFill>
                <a:latin typeface="+mn-ea"/>
                <a:cs typeface="汉仪楷体简"/>
              </a:rPr>
              <a:t>。</a:t>
            </a:r>
            <a:endParaRPr kumimoji="1" lang="zh-CN" altLang="en-US" sz="2400" b="1" dirty="0">
              <a:solidFill>
                <a:srgbClr val="FF0000"/>
              </a:solidFill>
              <a:latin typeface="+mn-ea"/>
              <a:cs typeface="汉仪楷体简"/>
            </a:endParaRPr>
          </a:p>
        </p:txBody>
      </p:sp>
    </p:spTree>
    <p:extLst>
      <p:ext uri="{BB962C8B-B14F-4D97-AF65-F5344CB8AC3E}">
        <p14:creationId xmlns:p14="http://schemas.microsoft.com/office/powerpoint/2010/main" val="659390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51520" y="843558"/>
            <a:ext cx="2306638"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itchFamily="18" charset="0"/>
                <a:ea typeface="黑体" pitchFamily="2" charset="-122"/>
              </a:rPr>
              <a:t>二老、大老</a:t>
            </a:r>
          </a:p>
          <a:p>
            <a:pPr>
              <a:spcBef>
                <a:spcPct val="50000"/>
              </a:spcBef>
            </a:pPr>
            <a:r>
              <a:rPr kumimoji="1" lang="zh-CN" altLang="en-US" sz="2800" b="1" dirty="0">
                <a:latin typeface="Times New Roman" pitchFamily="18" charset="0"/>
                <a:ea typeface="黑体" pitchFamily="2" charset="-122"/>
              </a:rPr>
              <a:t>爷爷</a:t>
            </a:r>
          </a:p>
        </p:txBody>
      </p:sp>
      <p:sp>
        <p:nvSpPr>
          <p:cNvPr id="3" name="AutoShape 15"/>
          <p:cNvSpPr>
            <a:spLocks noChangeArrowheads="1"/>
          </p:cNvSpPr>
          <p:nvPr/>
        </p:nvSpPr>
        <p:spPr bwMode="auto">
          <a:xfrm>
            <a:off x="2558158" y="1351781"/>
            <a:ext cx="2517898" cy="288032"/>
          </a:xfrm>
          <a:prstGeom prst="notchedRightArrow">
            <a:avLst>
              <a:gd name="adj1" fmla="val 50000"/>
              <a:gd name="adj2" fmla="val 1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4"/>
          <p:cNvSpPr txBox="1">
            <a:spLocks noChangeArrowheads="1"/>
          </p:cNvSpPr>
          <p:nvPr/>
        </p:nvSpPr>
        <p:spPr bwMode="auto">
          <a:xfrm>
            <a:off x="5286966" y="907231"/>
            <a:ext cx="9906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itchFamily="18" charset="0"/>
                <a:ea typeface="黑体" pitchFamily="2" charset="-122"/>
              </a:rPr>
              <a:t>爱情</a:t>
            </a:r>
          </a:p>
          <a:p>
            <a:pPr>
              <a:spcBef>
                <a:spcPct val="50000"/>
              </a:spcBef>
            </a:pPr>
            <a:r>
              <a:rPr kumimoji="1" lang="zh-CN" altLang="en-US" sz="2800" b="1" dirty="0">
                <a:latin typeface="Times New Roman" pitchFamily="18" charset="0"/>
                <a:ea typeface="黑体" pitchFamily="2" charset="-122"/>
              </a:rPr>
              <a:t>亲情</a:t>
            </a:r>
          </a:p>
        </p:txBody>
      </p:sp>
      <p:sp>
        <p:nvSpPr>
          <p:cNvPr id="5" name="Text Box 6"/>
          <p:cNvSpPr txBox="1">
            <a:spLocks noChangeArrowheads="1"/>
          </p:cNvSpPr>
          <p:nvPr/>
        </p:nvSpPr>
        <p:spPr bwMode="auto">
          <a:xfrm>
            <a:off x="7553570" y="1206094"/>
            <a:ext cx="1600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Times New Roman" pitchFamily="18" charset="0"/>
                <a:ea typeface="黑体" pitchFamily="2" charset="-122"/>
              </a:rPr>
              <a:t>美情</a:t>
            </a:r>
          </a:p>
        </p:txBody>
      </p:sp>
      <p:sp>
        <p:nvSpPr>
          <p:cNvPr id="6" name="AutoShape 18"/>
          <p:cNvSpPr>
            <a:spLocks noChangeArrowheads="1"/>
          </p:cNvSpPr>
          <p:nvPr/>
        </p:nvSpPr>
        <p:spPr bwMode="auto">
          <a:xfrm>
            <a:off x="6372200" y="1378203"/>
            <a:ext cx="1008112" cy="179002"/>
          </a:xfrm>
          <a:prstGeom prst="notchedRightArrow">
            <a:avLst>
              <a:gd name="adj1" fmla="val 50000"/>
              <a:gd name="adj2" fmla="val 20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5"/>
          <p:cNvSpPr txBox="1">
            <a:spLocks noChangeArrowheads="1"/>
          </p:cNvSpPr>
          <p:nvPr/>
        </p:nvSpPr>
        <p:spPr bwMode="auto">
          <a:xfrm>
            <a:off x="272658" y="2076029"/>
            <a:ext cx="830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itchFamily="18" charset="0"/>
                <a:ea typeface="黑体" pitchFamily="2" charset="-122"/>
              </a:rPr>
              <a:t>青山绿水       </a:t>
            </a:r>
            <a:r>
              <a:rPr kumimoji="1" lang="zh-CN" altLang="en-US" sz="2800" b="1" dirty="0" smtClean="0">
                <a:latin typeface="Times New Roman" pitchFamily="18" charset="0"/>
                <a:ea typeface="黑体" pitchFamily="2" charset="-122"/>
              </a:rPr>
              <a:t>      白</a:t>
            </a:r>
            <a:r>
              <a:rPr kumimoji="1" lang="zh-CN" altLang="en-US" sz="2800" b="1" dirty="0">
                <a:latin typeface="Times New Roman" pitchFamily="18" charset="0"/>
                <a:ea typeface="黑体" pitchFamily="2" charset="-122"/>
              </a:rPr>
              <a:t>塔边城</a:t>
            </a:r>
            <a:r>
              <a:rPr kumimoji="1" lang="zh-CN" altLang="en-US" sz="2800" dirty="0">
                <a:latin typeface="Times New Roman" pitchFamily="18" charset="0"/>
              </a:rPr>
              <a:t>                                </a:t>
            </a:r>
            <a:r>
              <a:rPr kumimoji="1" lang="zh-CN" altLang="en-US" sz="2800" dirty="0" smtClean="0">
                <a:latin typeface="Times New Roman" pitchFamily="18" charset="0"/>
              </a:rPr>
              <a:t>      </a:t>
            </a:r>
            <a:r>
              <a:rPr kumimoji="1" lang="zh-CN" altLang="en-US" sz="2800" b="1" dirty="0" smtClean="0">
                <a:solidFill>
                  <a:srgbClr val="FF0000"/>
                </a:solidFill>
                <a:latin typeface="Times New Roman" pitchFamily="18" charset="0"/>
                <a:ea typeface="黑体" pitchFamily="2" charset="-122"/>
              </a:rPr>
              <a:t>美景</a:t>
            </a:r>
            <a:endParaRPr kumimoji="1" lang="zh-CN" altLang="en-US" sz="2800" b="1" dirty="0">
              <a:solidFill>
                <a:srgbClr val="FF0000"/>
              </a:solidFill>
              <a:latin typeface="Times New Roman" pitchFamily="18" charset="0"/>
              <a:ea typeface="黑体" pitchFamily="2" charset="-122"/>
            </a:endParaRPr>
          </a:p>
        </p:txBody>
      </p:sp>
      <p:sp>
        <p:nvSpPr>
          <p:cNvPr id="8" name="Line 16"/>
          <p:cNvSpPr>
            <a:spLocks noChangeShapeType="1"/>
          </p:cNvSpPr>
          <p:nvPr/>
        </p:nvSpPr>
        <p:spPr bwMode="auto">
          <a:xfrm>
            <a:off x="1907704" y="2337639"/>
            <a:ext cx="8640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7"/>
          <p:cNvSpPr>
            <a:spLocks noChangeShapeType="1"/>
          </p:cNvSpPr>
          <p:nvPr/>
        </p:nvSpPr>
        <p:spPr bwMode="auto">
          <a:xfrm>
            <a:off x="4542656" y="2337639"/>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7"/>
          <p:cNvSpPr>
            <a:spLocks noChangeShapeType="1"/>
          </p:cNvSpPr>
          <p:nvPr/>
        </p:nvSpPr>
        <p:spPr bwMode="auto">
          <a:xfrm>
            <a:off x="6846912" y="2337639"/>
            <a:ext cx="7066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9"/>
          <p:cNvSpPr txBox="1">
            <a:spLocks noChangeArrowheads="1"/>
          </p:cNvSpPr>
          <p:nvPr/>
        </p:nvSpPr>
        <p:spPr bwMode="auto">
          <a:xfrm>
            <a:off x="5076056" y="2099337"/>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dirty="0">
                <a:latin typeface="Times New Roman" pitchFamily="18" charset="0"/>
                <a:ea typeface="黑体" pitchFamily="2" charset="-122"/>
              </a:rPr>
              <a:t>乡土气息</a:t>
            </a:r>
          </a:p>
        </p:txBody>
      </p:sp>
      <p:sp>
        <p:nvSpPr>
          <p:cNvPr id="12" name="Text Box 7"/>
          <p:cNvSpPr txBox="1">
            <a:spLocks noChangeArrowheads="1"/>
          </p:cNvSpPr>
          <p:nvPr/>
        </p:nvSpPr>
        <p:spPr bwMode="auto">
          <a:xfrm>
            <a:off x="539552" y="2618450"/>
            <a:ext cx="1219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itchFamily="18" charset="0"/>
                <a:ea typeface="黑体" pitchFamily="2" charset="-122"/>
              </a:rPr>
              <a:t>大老</a:t>
            </a:r>
          </a:p>
          <a:p>
            <a:pPr>
              <a:spcBef>
                <a:spcPct val="50000"/>
              </a:spcBef>
            </a:pPr>
            <a:r>
              <a:rPr kumimoji="1" lang="zh-CN" altLang="en-US" sz="2400" b="1" dirty="0">
                <a:latin typeface="Times New Roman" pitchFamily="18" charset="0"/>
                <a:ea typeface="黑体" pitchFamily="2" charset="-122"/>
              </a:rPr>
              <a:t>二老</a:t>
            </a:r>
          </a:p>
          <a:p>
            <a:pPr>
              <a:spcBef>
                <a:spcPct val="50000"/>
              </a:spcBef>
            </a:pPr>
            <a:r>
              <a:rPr kumimoji="1" lang="zh-CN" altLang="en-US" sz="2400" b="1" dirty="0">
                <a:latin typeface="Times New Roman" pitchFamily="18" charset="0"/>
                <a:ea typeface="黑体" pitchFamily="2" charset="-122"/>
              </a:rPr>
              <a:t>爷爷</a:t>
            </a:r>
          </a:p>
          <a:p>
            <a:pPr>
              <a:spcBef>
                <a:spcPct val="50000"/>
              </a:spcBef>
            </a:pPr>
            <a:r>
              <a:rPr kumimoji="1" lang="zh-CN" altLang="en-US" sz="2400" b="1" dirty="0">
                <a:latin typeface="Times New Roman" pitchFamily="18" charset="0"/>
                <a:ea typeface="黑体" pitchFamily="2" charset="-122"/>
              </a:rPr>
              <a:t>翠</a:t>
            </a:r>
            <a:r>
              <a:rPr kumimoji="1" lang="zh-CN" altLang="en-US" sz="2400" b="1" dirty="0" smtClean="0">
                <a:latin typeface="Times New Roman" pitchFamily="18" charset="0"/>
                <a:ea typeface="黑体" pitchFamily="2" charset="-122"/>
              </a:rPr>
              <a:t>翠</a:t>
            </a:r>
            <a:endParaRPr kumimoji="1" lang="zh-CN" altLang="en-US" sz="2400" b="1" dirty="0">
              <a:latin typeface="Times New Roman" pitchFamily="18" charset="0"/>
              <a:ea typeface="黑体" pitchFamily="2" charset="-122"/>
            </a:endParaRPr>
          </a:p>
        </p:txBody>
      </p:sp>
      <p:sp>
        <p:nvSpPr>
          <p:cNvPr id="13" name="Text Box 8"/>
          <p:cNvSpPr txBox="1">
            <a:spLocks noChangeArrowheads="1"/>
          </p:cNvSpPr>
          <p:nvPr/>
        </p:nvSpPr>
        <p:spPr bwMode="auto">
          <a:xfrm>
            <a:off x="2915816" y="2618450"/>
            <a:ext cx="22860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itchFamily="18" charset="0"/>
                <a:ea typeface="黑体" pitchFamily="2" charset="-122"/>
              </a:rPr>
              <a:t>诚实憨厚</a:t>
            </a:r>
          </a:p>
          <a:p>
            <a:pPr>
              <a:spcBef>
                <a:spcPct val="50000"/>
              </a:spcBef>
            </a:pPr>
            <a:r>
              <a:rPr kumimoji="1" lang="zh-CN" altLang="en-US" sz="2400" b="1" dirty="0">
                <a:latin typeface="Times New Roman" pitchFamily="18" charset="0"/>
                <a:ea typeface="黑体" pitchFamily="2" charset="-122"/>
              </a:rPr>
              <a:t>热烈忠诚</a:t>
            </a:r>
          </a:p>
          <a:p>
            <a:pPr>
              <a:spcBef>
                <a:spcPct val="50000"/>
              </a:spcBef>
            </a:pPr>
            <a:r>
              <a:rPr kumimoji="1" lang="zh-CN" altLang="en-US" sz="2400" b="1" dirty="0">
                <a:latin typeface="Times New Roman" pitchFamily="18" charset="0"/>
                <a:ea typeface="黑体" pitchFamily="2" charset="-122"/>
              </a:rPr>
              <a:t>坚毅慈祥</a:t>
            </a:r>
          </a:p>
          <a:p>
            <a:pPr>
              <a:spcBef>
                <a:spcPct val="50000"/>
              </a:spcBef>
            </a:pPr>
            <a:r>
              <a:rPr kumimoji="1" lang="zh-CN" altLang="en-US" sz="2400" b="1" dirty="0">
                <a:latin typeface="Times New Roman" pitchFamily="18" charset="0"/>
                <a:ea typeface="黑体" pitchFamily="2" charset="-122"/>
              </a:rPr>
              <a:t>淳朴善良</a:t>
            </a:r>
          </a:p>
        </p:txBody>
      </p:sp>
      <p:sp>
        <p:nvSpPr>
          <p:cNvPr id="14" name="Line 16"/>
          <p:cNvSpPr>
            <a:spLocks noChangeShapeType="1"/>
          </p:cNvSpPr>
          <p:nvPr/>
        </p:nvSpPr>
        <p:spPr bwMode="auto">
          <a:xfrm>
            <a:off x="1326704" y="2931790"/>
            <a:ext cx="14450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6"/>
          <p:cNvSpPr>
            <a:spLocks noChangeShapeType="1"/>
          </p:cNvSpPr>
          <p:nvPr/>
        </p:nvSpPr>
        <p:spPr bwMode="auto">
          <a:xfrm>
            <a:off x="1404838" y="3435846"/>
            <a:ext cx="13669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6"/>
          <p:cNvSpPr>
            <a:spLocks noChangeShapeType="1"/>
          </p:cNvSpPr>
          <p:nvPr/>
        </p:nvSpPr>
        <p:spPr bwMode="auto">
          <a:xfrm>
            <a:off x="1384281" y="3968187"/>
            <a:ext cx="13875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6"/>
          <p:cNvSpPr>
            <a:spLocks noChangeShapeType="1"/>
          </p:cNvSpPr>
          <p:nvPr/>
        </p:nvSpPr>
        <p:spPr bwMode="auto">
          <a:xfrm>
            <a:off x="1404837" y="4515966"/>
            <a:ext cx="13669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AutoShape 10"/>
          <p:cNvSpPr>
            <a:spLocks/>
          </p:cNvSpPr>
          <p:nvPr/>
        </p:nvSpPr>
        <p:spPr bwMode="auto">
          <a:xfrm>
            <a:off x="4425558" y="2787773"/>
            <a:ext cx="1219200" cy="1728193"/>
          </a:xfrm>
          <a:prstGeom prst="rightBrace">
            <a:avLst>
              <a:gd name="adj1" fmla="val 4218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itchFamily="18" charset="0"/>
            </a:endParaRPr>
          </a:p>
        </p:txBody>
      </p:sp>
      <p:sp>
        <p:nvSpPr>
          <p:cNvPr id="19" name="Line 21"/>
          <p:cNvSpPr>
            <a:spLocks noChangeShapeType="1"/>
          </p:cNvSpPr>
          <p:nvPr/>
        </p:nvSpPr>
        <p:spPr bwMode="auto">
          <a:xfrm>
            <a:off x="6034398" y="3680279"/>
            <a:ext cx="151917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9"/>
          <p:cNvSpPr txBox="1">
            <a:spLocks noChangeArrowheads="1"/>
          </p:cNvSpPr>
          <p:nvPr/>
        </p:nvSpPr>
        <p:spPr bwMode="auto">
          <a:xfrm>
            <a:off x="7782170" y="3435846"/>
            <a:ext cx="114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Times New Roman" pitchFamily="18" charset="0"/>
                <a:ea typeface="黑体" pitchFamily="2" charset="-122"/>
              </a:rPr>
              <a:t>美人</a:t>
            </a:r>
          </a:p>
        </p:txBody>
      </p:sp>
      <p:sp>
        <p:nvSpPr>
          <p:cNvPr id="21"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归纳小结</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161199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5" grpId="0" autoUpdateAnimBg="0"/>
      <p:bldP spid="7" grpId="0" autoUpdateAnimBg="0"/>
      <p:bldP spid="11" grpId="0" autoUpdateAnimBg="0"/>
      <p:bldP spid="12" grpId="0" autoUpdateAnimBg="0"/>
      <p:bldP spid="13" grpId="0" autoUpdateAnimBg="0"/>
      <p:bldP spid="2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75407" y="1066800"/>
            <a:ext cx="4898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solidFill>
                  <a:srgbClr val="0070C0"/>
                </a:solidFill>
                <a:latin typeface="Times New Roman" pitchFamily="18" charset="0"/>
                <a:ea typeface="黑体" pitchFamily="2" charset="-122"/>
              </a:rPr>
              <a:t>抒情性、浪漫主义、诗化风格</a:t>
            </a:r>
          </a:p>
        </p:txBody>
      </p:sp>
      <p:sp>
        <p:nvSpPr>
          <p:cNvPr id="3" name="Text Box 3"/>
          <p:cNvSpPr txBox="1">
            <a:spLocks noChangeArrowheads="1"/>
          </p:cNvSpPr>
          <p:nvPr/>
        </p:nvSpPr>
        <p:spPr bwMode="auto">
          <a:xfrm>
            <a:off x="631785" y="2514600"/>
            <a:ext cx="53431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solidFill>
                  <a:srgbClr val="0070C0"/>
                </a:solidFill>
                <a:latin typeface="Times New Roman" pitchFamily="18" charset="0"/>
                <a:ea typeface="黑体" pitchFamily="2" charset="-122"/>
              </a:rPr>
              <a:t>融和了方言、文言、白话的语言</a:t>
            </a:r>
          </a:p>
        </p:txBody>
      </p:sp>
      <p:sp>
        <p:nvSpPr>
          <p:cNvPr id="4" name="Text Box 4"/>
          <p:cNvSpPr txBox="1">
            <a:spLocks noChangeArrowheads="1"/>
          </p:cNvSpPr>
          <p:nvPr/>
        </p:nvSpPr>
        <p:spPr bwMode="auto">
          <a:xfrm>
            <a:off x="599207" y="3810000"/>
            <a:ext cx="54193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solidFill>
                  <a:srgbClr val="0070C0"/>
                </a:solidFill>
                <a:latin typeface="Times New Roman" pitchFamily="18" charset="0"/>
                <a:ea typeface="黑体" pitchFamily="2" charset="-122"/>
              </a:rPr>
              <a:t>自然流畅、凄美动人的故事情节</a:t>
            </a:r>
          </a:p>
        </p:txBody>
      </p:sp>
      <p:sp>
        <p:nvSpPr>
          <p:cNvPr id="5" name="AutoShape 5"/>
          <p:cNvSpPr>
            <a:spLocks/>
          </p:cNvSpPr>
          <p:nvPr/>
        </p:nvSpPr>
        <p:spPr bwMode="auto">
          <a:xfrm>
            <a:off x="5874519" y="1269243"/>
            <a:ext cx="417004" cy="2895600"/>
          </a:xfrm>
          <a:prstGeom prst="rightBrace">
            <a:avLst>
              <a:gd name="adj1" fmla="val 31667"/>
              <a:gd name="adj2" fmla="val 50000"/>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6" name="Text Box 6"/>
          <p:cNvSpPr txBox="1">
            <a:spLocks noChangeArrowheads="1"/>
          </p:cNvSpPr>
          <p:nvPr/>
        </p:nvSpPr>
        <p:spPr bwMode="auto">
          <a:xfrm>
            <a:off x="6488340" y="1011935"/>
            <a:ext cx="1107996" cy="3321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kumimoji="1" lang="en-US" altLang="zh-CN" sz="2400" b="1" dirty="0">
                <a:solidFill>
                  <a:schemeClr val="accent2"/>
                </a:solidFill>
                <a:latin typeface="Times New Roman" pitchFamily="18" charset="0"/>
                <a:ea typeface="黑体" pitchFamily="2" charset="-122"/>
              </a:rPr>
              <a:t> </a:t>
            </a:r>
            <a:r>
              <a:rPr kumimoji="1" lang="en-US" altLang="zh-CN" sz="2400" b="1" dirty="0" smtClean="0">
                <a:solidFill>
                  <a:schemeClr val="accent2"/>
                </a:solidFill>
                <a:latin typeface="Times New Roman" pitchFamily="18" charset="0"/>
                <a:ea typeface="黑体" pitchFamily="2" charset="-122"/>
              </a:rPr>
              <a:t>      </a:t>
            </a:r>
            <a:r>
              <a:rPr kumimoji="1" lang="zh-CN" altLang="en-US" sz="2400" b="1" dirty="0" smtClean="0">
                <a:solidFill>
                  <a:srgbClr val="FF0000"/>
                </a:solidFill>
                <a:latin typeface="Times New Roman" pitchFamily="18" charset="0"/>
                <a:ea typeface="黑体" pitchFamily="2" charset="-122"/>
              </a:rPr>
              <a:t>一曲</a:t>
            </a:r>
            <a:r>
              <a:rPr kumimoji="1" lang="zh-CN" altLang="en-US" sz="2400" b="1" dirty="0">
                <a:solidFill>
                  <a:srgbClr val="FF0000"/>
                </a:solidFill>
                <a:latin typeface="Times New Roman" pitchFamily="18" charset="0"/>
                <a:ea typeface="黑体" pitchFamily="2" charset="-122"/>
              </a:rPr>
              <a:t>健康</a:t>
            </a:r>
            <a:r>
              <a:rPr kumimoji="1" lang="zh-CN" altLang="en-US" sz="2400" b="1" dirty="0" smtClean="0">
                <a:solidFill>
                  <a:srgbClr val="FF0000"/>
                </a:solidFill>
                <a:latin typeface="Times New Roman" pitchFamily="18" charset="0"/>
                <a:ea typeface="黑体" pitchFamily="2" charset="-122"/>
              </a:rPr>
              <a:t>优美</a:t>
            </a:r>
            <a:endParaRPr kumimoji="1" lang="en-US" altLang="zh-CN" sz="2400" b="1" dirty="0" smtClean="0">
              <a:solidFill>
                <a:srgbClr val="FF0000"/>
              </a:solidFill>
              <a:latin typeface="Times New Roman" pitchFamily="18" charset="0"/>
              <a:ea typeface="黑体" pitchFamily="2" charset="-122"/>
            </a:endParaRPr>
          </a:p>
          <a:p>
            <a:pPr>
              <a:spcBef>
                <a:spcPct val="50000"/>
              </a:spcBef>
            </a:pPr>
            <a:r>
              <a:rPr kumimoji="1" lang="en-US" altLang="zh-CN" sz="2400" b="1" dirty="0" smtClean="0">
                <a:solidFill>
                  <a:srgbClr val="FF0000"/>
                </a:solidFill>
                <a:latin typeface="Times New Roman" pitchFamily="18" charset="0"/>
                <a:ea typeface="黑体" pitchFamily="2" charset="-122"/>
              </a:rPr>
              <a:t>《</a:t>
            </a:r>
            <a:r>
              <a:rPr kumimoji="1" lang="zh-CN" altLang="en-US" sz="2400" b="1" dirty="0">
                <a:solidFill>
                  <a:srgbClr val="FF0000"/>
                </a:solidFill>
                <a:latin typeface="Times New Roman" pitchFamily="18" charset="0"/>
                <a:ea typeface="黑体" pitchFamily="2" charset="-122"/>
              </a:rPr>
              <a:t>人生形式</a:t>
            </a:r>
            <a:r>
              <a:rPr kumimoji="1" lang="en-US" altLang="zh-CN" sz="2400" b="1" dirty="0">
                <a:solidFill>
                  <a:srgbClr val="FF0000"/>
                </a:solidFill>
                <a:latin typeface="Times New Roman" pitchFamily="18" charset="0"/>
                <a:ea typeface="黑体" pitchFamily="2" charset="-122"/>
              </a:rPr>
              <a:t>》</a:t>
            </a:r>
            <a:r>
              <a:rPr kumimoji="1" lang="zh-CN" altLang="en-US" sz="2400" b="1" dirty="0">
                <a:solidFill>
                  <a:srgbClr val="FF0000"/>
                </a:solidFill>
                <a:latin typeface="Times New Roman" pitchFamily="18" charset="0"/>
                <a:ea typeface="黑体" pitchFamily="2" charset="-122"/>
              </a:rPr>
              <a:t>的牧歌</a:t>
            </a:r>
          </a:p>
        </p:txBody>
      </p:sp>
    </p:spTree>
    <p:extLst>
      <p:ext uri="{BB962C8B-B14F-4D97-AF65-F5344CB8AC3E}">
        <p14:creationId xmlns:p14="http://schemas.microsoft.com/office/powerpoint/2010/main" val="42141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0" y="710570"/>
            <a:ext cx="9108504"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ts val="2600"/>
              </a:lnSpc>
              <a:spcBef>
                <a:spcPct val="50000"/>
              </a:spcBef>
            </a:pPr>
            <a:r>
              <a:rPr kumimoji="1" lang="en-US" altLang="zh-CN" sz="2400" b="1" dirty="0">
                <a:solidFill>
                  <a:srgbClr val="000000"/>
                </a:solidFill>
                <a:latin typeface="+mn-ea"/>
              </a:rPr>
              <a:t>    </a:t>
            </a:r>
            <a:r>
              <a:rPr kumimoji="1" lang="zh-CN" altLang="en-US" sz="2400" b="1" dirty="0" smtClean="0">
                <a:solidFill>
                  <a:srgbClr val="000000"/>
                </a:solidFill>
                <a:effectLst>
                  <a:outerShdw blurRad="38100" dist="38100" dir="2700000" algn="tl">
                    <a:srgbClr val="FFFFFF"/>
                  </a:outerShdw>
                </a:effectLst>
                <a:latin typeface="+mn-ea"/>
                <a:cs typeface="汉仪楷体简"/>
              </a:rPr>
              <a:t>作者</a:t>
            </a:r>
            <a:r>
              <a:rPr kumimoji="1" lang="zh-CN" altLang="en-US" sz="2400" b="1" dirty="0">
                <a:solidFill>
                  <a:srgbClr val="000000"/>
                </a:solidFill>
                <a:effectLst>
                  <a:outerShdw blurRad="38100" dist="38100" dir="2700000" algn="tl">
                    <a:srgbClr val="FFFFFF"/>
                  </a:outerShdw>
                </a:effectLst>
                <a:latin typeface="+mn-ea"/>
                <a:cs typeface="汉仪楷体简"/>
              </a:rPr>
              <a:t>极力讴歌传统文化中残留至今的美德，是相对于现代传统美德受到破坏，到处充溢着物欲金钱主义的浅薄、庸俗和腐化堕落的现实而言的。</a:t>
            </a:r>
            <a:br>
              <a:rPr kumimoji="1" lang="zh-CN" altLang="en-US" sz="2400" b="1" dirty="0">
                <a:solidFill>
                  <a:srgbClr val="000000"/>
                </a:solidFill>
                <a:effectLst>
                  <a:outerShdw blurRad="38100" dist="38100" dir="2700000" algn="tl">
                    <a:srgbClr val="FFFFFF"/>
                  </a:outerShdw>
                </a:effectLst>
                <a:latin typeface="+mn-ea"/>
                <a:cs typeface="汉仪楷体简"/>
              </a:rPr>
            </a:br>
            <a:r>
              <a:rPr kumimoji="1" lang="zh-CN" altLang="en-US" sz="2400" b="1" dirty="0">
                <a:solidFill>
                  <a:srgbClr val="000000"/>
                </a:solidFill>
                <a:effectLst>
                  <a:outerShdw blurRad="38100" dist="38100" dir="2700000" algn="tl">
                    <a:srgbClr val="FFFFFF"/>
                  </a:outerShdw>
                </a:effectLst>
                <a:latin typeface="+mn-ea"/>
                <a:cs typeface="汉仪楷体简"/>
              </a:rPr>
              <a:t>　　作者描写的湘西，自然风光秀丽、民风纯朴，人们不讲等级，不谈功利，人与人之间真诚相待，相互友爱。外公对孙女的爱</a:t>
            </a:r>
            <a:r>
              <a:rPr kumimoji="1" lang="zh-CN" altLang="en-US" sz="2400" b="1" dirty="0" smtClean="0">
                <a:solidFill>
                  <a:srgbClr val="000000"/>
                </a:solidFill>
                <a:effectLst>
                  <a:outerShdw blurRad="38100" dist="38100" dir="2700000" algn="tl">
                    <a:srgbClr val="FFFFFF"/>
                  </a:outerShdw>
                </a:effectLst>
                <a:latin typeface="+mn-ea"/>
                <a:cs typeface="汉仪楷体简"/>
              </a:rPr>
              <a:t>、</a:t>
            </a:r>
            <a:r>
              <a:rPr kumimoji="1" lang="zh-CN" altLang="en-US" sz="2400" b="1" dirty="0">
                <a:solidFill>
                  <a:srgbClr val="000000"/>
                </a:solidFill>
                <a:effectLst>
                  <a:outerShdw blurRad="38100" dist="38100" dir="2700000" algn="tl">
                    <a:srgbClr val="FFFFFF"/>
                  </a:outerShdw>
                </a:effectLst>
                <a:latin typeface="+mn-ea"/>
                <a:cs typeface="汉仪楷体简"/>
              </a:rPr>
              <a:t>翠翠对傩送纯真的爱、天保兄弟对翠翠真挚的爱以及兄弟间诚挚的手足之爱，这些都代表着未受污染的农业文明的传统美德。作者极力状写湘西自然之明净；也是为了状写湘西人的心灵之明净。</a:t>
            </a:r>
            <a:br>
              <a:rPr kumimoji="1" lang="zh-CN" altLang="en-US" sz="2400" b="1" dirty="0">
                <a:solidFill>
                  <a:srgbClr val="000000"/>
                </a:solidFill>
                <a:effectLst>
                  <a:outerShdw blurRad="38100" dist="38100" dir="2700000" algn="tl">
                    <a:srgbClr val="FFFFFF"/>
                  </a:outerShdw>
                </a:effectLst>
                <a:latin typeface="+mn-ea"/>
                <a:cs typeface="汉仪楷体简"/>
              </a:rPr>
            </a:br>
            <a:r>
              <a:rPr kumimoji="1" lang="zh-CN" altLang="en-US" sz="2400" b="1" dirty="0">
                <a:solidFill>
                  <a:srgbClr val="000000"/>
                </a:solidFill>
                <a:effectLst>
                  <a:outerShdw blurRad="38100" dist="38100" dir="2700000" algn="tl">
                    <a:srgbClr val="FFFFFF"/>
                  </a:outerShdw>
                </a:effectLst>
                <a:latin typeface="+mn-ea"/>
                <a:cs typeface="汉仪楷体简"/>
              </a:rPr>
              <a:t>　　作者写以歌求婚、兄弟让婚，外公和翠翠相依之情，这些湘西人生命的形态和人生的方式，都隐含着对现实生活中古老的美德、价值观失落的痛心，以及对现代文明物欲泛滥的批判，作者推重湘西人的人生方式；也想以此重建民族的品德和人格</a:t>
            </a:r>
            <a:r>
              <a:rPr kumimoji="1" lang="zh-CN" altLang="en-US" sz="2400" b="1" dirty="0" smtClean="0">
                <a:solidFill>
                  <a:srgbClr val="000000"/>
                </a:solidFill>
                <a:effectLst>
                  <a:outerShdw blurRad="38100" dist="38100" dir="2700000" algn="tl">
                    <a:srgbClr val="FFFFFF"/>
                  </a:outerShdw>
                </a:effectLst>
                <a:latin typeface="+mn-ea"/>
                <a:cs typeface="汉仪楷体简"/>
              </a:rPr>
              <a:t>。</a:t>
            </a:r>
            <a:endParaRPr kumimoji="1" lang="zh-CN" altLang="en-US" sz="2400" b="1" dirty="0">
              <a:effectLst>
                <a:outerShdw blurRad="38100" dist="38100" dir="2700000" algn="tl">
                  <a:srgbClr val="FFFFFF"/>
                </a:outerShdw>
              </a:effectLst>
              <a:latin typeface="+mn-ea"/>
              <a:cs typeface="汉仪楷体简"/>
            </a:endParaRPr>
          </a:p>
        </p:txBody>
      </p:sp>
    </p:spTree>
    <p:extLst>
      <p:ext uri="{BB962C8B-B14F-4D97-AF65-F5344CB8AC3E}">
        <p14:creationId xmlns:p14="http://schemas.microsoft.com/office/powerpoint/2010/main" val="3549181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TDDOWNLOAD\My Documents\Downloads\QQ2012JayXon\Users\907868260\FileRecv\91淘课logo.png"/>
          <p:cNvPicPr>
            <a:picLocks noChangeAspect="1" noChangeArrowheads="1"/>
          </p:cNvPicPr>
          <p:nvPr/>
        </p:nvPicPr>
        <p:blipFill>
          <a:blip r:embed="rId2" cstate="print"/>
          <a:srcRect/>
          <a:stretch>
            <a:fillRect/>
          </a:stretch>
        </p:blipFill>
        <p:spPr bwMode="auto">
          <a:xfrm>
            <a:off x="7592764" y="4574229"/>
            <a:ext cx="985276" cy="494262"/>
          </a:xfrm>
          <a:prstGeom prst="rect">
            <a:avLst/>
          </a:prstGeom>
          <a:solidFill>
            <a:schemeClr val="bg1">
              <a:lumMod val="95000"/>
            </a:schemeClr>
          </a:solidFill>
        </p:spPr>
      </p:pic>
    </p:spTree>
    <p:extLst>
      <p:ext uri="{BB962C8B-B14F-4D97-AF65-F5344CB8AC3E}">
        <p14:creationId xmlns:p14="http://schemas.microsoft.com/office/powerpoint/2010/main" val="37824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207220" y="741016"/>
            <a:ext cx="9001000" cy="409342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600"/>
              </a:lnSpc>
              <a:spcBef>
                <a:spcPct val="50000"/>
              </a:spcBef>
            </a:pPr>
            <a:r>
              <a:rPr kumimoji="1" lang="en-US" altLang="zh-CN" sz="2400" b="1" dirty="0">
                <a:latin typeface="+mn-ea"/>
              </a:rPr>
              <a:t>    </a:t>
            </a:r>
            <a:r>
              <a:rPr kumimoji="1" lang="zh-CN" altLang="en-US" sz="2400" b="1" dirty="0">
                <a:latin typeface="+mn-ea"/>
              </a:rPr>
              <a:t>在湘</a:t>
            </a:r>
            <a:r>
              <a:rPr kumimoji="1" lang="zh-CN" altLang="en-US" sz="2400" b="1" dirty="0">
                <a:solidFill>
                  <a:srgbClr val="FF0000"/>
                </a:solidFill>
                <a:latin typeface="+mn-ea"/>
              </a:rPr>
              <a:t>西风光秀丽、人情质朴</a:t>
            </a:r>
            <a:r>
              <a:rPr kumimoji="1" lang="zh-CN" altLang="en-US" sz="2400" b="1" dirty="0">
                <a:latin typeface="+mn-ea"/>
              </a:rPr>
              <a:t>的边远小城，生活着靠摆渡为生的祖孙二人。外公年逾七十，仍很健壮，孙女翠翠十五岁，情窦初开。他们</a:t>
            </a:r>
            <a:r>
              <a:rPr kumimoji="1" lang="zh-CN" altLang="en-US" sz="2400" b="1" dirty="0">
                <a:solidFill>
                  <a:srgbClr val="FF0000"/>
                </a:solidFill>
                <a:latin typeface="+mn-ea"/>
              </a:rPr>
              <a:t>热情助人，纯朴善良</a:t>
            </a:r>
            <a:r>
              <a:rPr kumimoji="1" lang="zh-CN" altLang="en-US" sz="2400" b="1" dirty="0">
                <a:latin typeface="+mn-ea"/>
              </a:rPr>
              <a:t>。两年前在端午节赛龙舟的盛会上，翠翠邂逅当地船总的二少爷傩送，从此种下情苗。傩送的哥哥天保喜欢美丽清纯的翠翠，托人求亲，而地方上的王团总也看上傩送，情愿以碾坊做陪嫁把女儿嫁给傩送。傩送不要，想娶翠翠为妻，宁愿作个摆渡人。于是兄弟俩相约</a:t>
            </a:r>
            <a:r>
              <a:rPr kumimoji="1" lang="zh-CN" altLang="en-US" sz="2400" b="1" dirty="0">
                <a:solidFill>
                  <a:srgbClr val="FF0000"/>
                </a:solidFill>
                <a:latin typeface="+mn-ea"/>
              </a:rPr>
              <a:t>唱歌求婚</a:t>
            </a:r>
            <a:r>
              <a:rPr kumimoji="1" lang="zh-CN" altLang="en-US" sz="2400" b="1" dirty="0">
                <a:latin typeface="+mn-ea"/>
              </a:rPr>
              <a:t>，让翠翠选择。天保知道翠翠喜欢傩送，为了成全弟弟，外出闯滩，遇意外而死。傩送觉得对哥哥的死有责任，抛下翠翠出走他乡。外公因翠翠的婚事操心担忧，在风雨之夜去世。留下翠翠孤独地守着渡船，痴心等着傩送归来，“</a:t>
            </a:r>
            <a:r>
              <a:rPr kumimoji="1" lang="zh-CN" altLang="en-US" sz="2400" b="1" dirty="0">
                <a:solidFill>
                  <a:srgbClr val="FF0000"/>
                </a:solidFill>
                <a:latin typeface="+mn-ea"/>
              </a:rPr>
              <a:t>这个人也许永远不回来了，也许明天回来</a:t>
            </a:r>
            <a:r>
              <a:rPr kumimoji="1" lang="zh-CN" altLang="en-US" sz="2400" b="1" dirty="0">
                <a:latin typeface="+mn-ea"/>
              </a:rPr>
              <a:t>。</a:t>
            </a:r>
            <a:r>
              <a:rPr kumimoji="1" lang="zh-CN" altLang="en-US" sz="2400" b="1" dirty="0" smtClean="0">
                <a:latin typeface="+mn-ea"/>
              </a:rPr>
              <a:t>”</a:t>
            </a:r>
            <a:endParaRPr kumimoji="1" lang="zh-CN" altLang="en-US" sz="2400" b="1" dirty="0">
              <a:latin typeface="+mn-ea"/>
            </a:endParaRPr>
          </a:p>
        </p:txBody>
      </p:sp>
      <p:sp>
        <p:nvSpPr>
          <p:cNvPr id="4"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故事情节</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1187210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5184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587974"/>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4"/>
          <p:cNvSpPr txBox="1">
            <a:spLocks noChangeArrowheads="1"/>
          </p:cNvSpPr>
          <p:nvPr/>
        </p:nvSpPr>
        <p:spPr bwMode="auto">
          <a:xfrm>
            <a:off x="4788024" y="51470"/>
            <a:ext cx="41051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000000"/>
                </a:solidFill>
                <a:latin typeface="Tahoma" pitchFamily="34" charset="0"/>
              </a:rPr>
              <a:t>　</a:t>
            </a:r>
            <a:r>
              <a:rPr lang="zh-CN" altLang="en-US" sz="2800" b="1" dirty="0">
                <a:solidFill>
                  <a:srgbClr val="FF0000"/>
                </a:solidFill>
                <a:latin typeface="Tahoma" pitchFamily="34" charset="0"/>
              </a:rPr>
              <a:t>课文的情节与场景</a:t>
            </a:r>
            <a:endParaRPr lang="zh-CN" altLang="en-US" sz="2800" b="1" dirty="0">
              <a:solidFill>
                <a:srgbClr val="FF0000"/>
              </a:solidFill>
              <a:latin typeface="Tahoma" pitchFamily="34" charset="0"/>
              <a:ea typeface="仿宋_GB2312" pitchFamily="49" charset="-122"/>
            </a:endParaRPr>
          </a:p>
        </p:txBody>
      </p:sp>
      <p:sp>
        <p:nvSpPr>
          <p:cNvPr id="4" name="Text Box 4"/>
          <p:cNvSpPr txBox="1">
            <a:spLocks noChangeArrowheads="1"/>
          </p:cNvSpPr>
          <p:nvPr/>
        </p:nvSpPr>
        <p:spPr bwMode="auto">
          <a:xfrm>
            <a:off x="1282" y="3634447"/>
            <a:ext cx="6264275" cy="1169551"/>
          </a:xfrm>
          <a:prstGeom prst="rect">
            <a:avLst/>
          </a:prstGeom>
          <a:solidFill>
            <a:schemeClr val="bg2">
              <a:lumMod val="90000"/>
            </a:schemeClr>
          </a:solidFill>
          <a:ln>
            <a:noFill/>
          </a:ln>
          <a:effectLst/>
        </p:spPr>
        <p:txBody>
          <a:bodyPr>
            <a:spAutoFit/>
          </a:bodyPr>
          <a:lstStyle/>
          <a:p>
            <a:pPr>
              <a:spcBef>
                <a:spcPct val="50000"/>
              </a:spcBef>
            </a:pPr>
            <a:r>
              <a:rPr lang="zh-CN" altLang="en-US" sz="2800" b="1" dirty="0">
                <a:solidFill>
                  <a:srgbClr val="000000"/>
                </a:solidFill>
                <a:latin typeface="+mn-ea"/>
              </a:rPr>
              <a:t>一、走进课文：</a:t>
            </a:r>
          </a:p>
          <a:p>
            <a:pPr>
              <a:spcBef>
                <a:spcPct val="50000"/>
              </a:spcBef>
            </a:pPr>
            <a:r>
              <a:rPr lang="zh-CN" altLang="en-US" sz="2800" b="1" dirty="0">
                <a:solidFill>
                  <a:srgbClr val="000000"/>
                </a:solidFill>
                <a:latin typeface="+mn-ea"/>
              </a:rPr>
              <a:t>喜欢读这篇小说吗？为什么？</a:t>
            </a:r>
          </a:p>
        </p:txBody>
      </p:sp>
    </p:spTree>
    <p:extLst>
      <p:ext uri="{BB962C8B-B14F-4D97-AF65-F5344CB8AC3E}">
        <p14:creationId xmlns:p14="http://schemas.microsoft.com/office/powerpoint/2010/main" val="25013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lbum14895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587974"/>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3"/>
          <p:cNvSpPr txBox="1">
            <a:spLocks noChangeArrowheads="1"/>
          </p:cNvSpPr>
          <p:nvPr/>
        </p:nvSpPr>
        <p:spPr bwMode="auto">
          <a:xfrm>
            <a:off x="395288" y="188913"/>
            <a:ext cx="874871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mn-ea"/>
              </a:rPr>
              <a:t>有人说，</a:t>
            </a:r>
            <a:r>
              <a:rPr kumimoji="1" lang="en-US" altLang="zh-CN" sz="2800" b="1" dirty="0">
                <a:solidFill>
                  <a:srgbClr val="FF0000"/>
                </a:solidFill>
                <a:latin typeface="+mn-ea"/>
              </a:rPr>
              <a:t>《</a:t>
            </a:r>
            <a:r>
              <a:rPr kumimoji="1" lang="zh-CN" altLang="en-US" sz="2800" b="1" dirty="0">
                <a:solidFill>
                  <a:srgbClr val="FF0000"/>
                </a:solidFill>
                <a:latin typeface="+mn-ea"/>
              </a:rPr>
              <a:t>边城</a:t>
            </a:r>
            <a:r>
              <a:rPr kumimoji="1" lang="en-US" altLang="zh-CN" sz="2800" b="1" dirty="0">
                <a:solidFill>
                  <a:srgbClr val="FF0000"/>
                </a:solidFill>
                <a:latin typeface="+mn-ea"/>
              </a:rPr>
              <a:t>》</a:t>
            </a:r>
            <a:r>
              <a:rPr kumimoji="1" lang="zh-CN" altLang="en-US" sz="2800" b="1" dirty="0">
                <a:solidFill>
                  <a:srgbClr val="FF0000"/>
                </a:solidFill>
                <a:latin typeface="+mn-ea"/>
              </a:rPr>
              <a:t>是一支湘西山村生活的牧歌，是一曲真挚、热烈的爱情的赞歌，是一首用小说形式写成的无韵之诗，绘就的无彩之画。因此，欣赏</a:t>
            </a:r>
            <a:r>
              <a:rPr kumimoji="1" lang="en-US" altLang="zh-CN" sz="2800" b="1" dirty="0">
                <a:solidFill>
                  <a:srgbClr val="FF0000"/>
                </a:solidFill>
                <a:latin typeface="+mn-ea"/>
              </a:rPr>
              <a:t>《</a:t>
            </a:r>
            <a:r>
              <a:rPr kumimoji="1" lang="zh-CN" altLang="en-US" sz="2800" b="1" dirty="0">
                <a:solidFill>
                  <a:srgbClr val="FF0000"/>
                </a:solidFill>
                <a:latin typeface="+mn-ea"/>
              </a:rPr>
              <a:t>边城</a:t>
            </a:r>
            <a:r>
              <a:rPr kumimoji="1" lang="en-US" altLang="zh-CN" sz="2800" b="1" dirty="0">
                <a:solidFill>
                  <a:srgbClr val="FF0000"/>
                </a:solidFill>
                <a:latin typeface="+mn-ea"/>
              </a:rPr>
              <a:t>》</a:t>
            </a:r>
            <a:r>
              <a:rPr kumimoji="1" lang="zh-CN" altLang="en-US" sz="2800" b="1" dirty="0">
                <a:solidFill>
                  <a:srgbClr val="FF0000"/>
                </a:solidFill>
                <a:latin typeface="+mn-ea"/>
              </a:rPr>
              <a:t>，需要有一种独特的眼光，如果仅拿它当一般的小说，就不能领略个中真趣。 </a:t>
            </a:r>
          </a:p>
        </p:txBody>
      </p:sp>
    </p:spTree>
    <p:extLst>
      <p:ext uri="{BB962C8B-B14F-4D97-AF65-F5344CB8AC3E}">
        <p14:creationId xmlns:p14="http://schemas.microsoft.com/office/powerpoint/2010/main" val="131224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8680" y="987574"/>
            <a:ext cx="8623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500"/>
              </a:lnSpc>
              <a:spcBef>
                <a:spcPct val="50000"/>
              </a:spcBef>
            </a:pPr>
            <a:r>
              <a:rPr lang="zh-CN" altLang="en-US" sz="2800" b="1" dirty="0">
                <a:latin typeface="+mn-ea"/>
              </a:rPr>
              <a:t>　　</a:t>
            </a:r>
            <a:r>
              <a:rPr lang="zh-CN" altLang="en-US" sz="2800" b="1" dirty="0">
                <a:solidFill>
                  <a:srgbClr val="000000"/>
                </a:solidFill>
                <a:latin typeface="+mn-ea"/>
              </a:rPr>
              <a:t>作者认为不管是故事还是人生，一切都应当美一点，丑的东西虽不全都是罪恶，总不能使人愉快，也无从令人由痛苦见出生命的庄严，产生那个高尚情操。</a:t>
            </a:r>
          </a:p>
        </p:txBody>
      </p:sp>
      <p:sp>
        <p:nvSpPr>
          <p:cNvPr id="3"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课文探究</a:t>
            </a:r>
            <a:endParaRPr lang="zh-CN" altLang="en-US" sz="2800" dirty="0">
              <a:solidFill>
                <a:srgbClr val="FF0000"/>
              </a:solidFill>
              <a:ea typeface="黑体" pitchFamily="2" charset="-122"/>
            </a:endParaRPr>
          </a:p>
        </p:txBody>
      </p:sp>
      <p:sp>
        <p:nvSpPr>
          <p:cNvPr id="5" name="TextBox 4"/>
          <p:cNvSpPr txBox="1"/>
          <p:nvPr/>
        </p:nvSpPr>
        <p:spPr>
          <a:xfrm>
            <a:off x="2411760" y="3219822"/>
            <a:ext cx="3600400" cy="523220"/>
          </a:xfrm>
          <a:prstGeom prst="rect">
            <a:avLst/>
          </a:prstGeom>
          <a:noFill/>
        </p:spPr>
        <p:txBody>
          <a:bodyPr wrap="square" rtlCol="0">
            <a:spAutoFit/>
          </a:bodyPr>
          <a:lstStyle/>
          <a:p>
            <a:pPr algn="ctr"/>
            <a:r>
              <a:rPr lang="zh-CN" altLang="en-US" sz="2800" b="1" dirty="0" smtClean="0">
                <a:solidFill>
                  <a:srgbClr val="FF0000"/>
                </a:solidFill>
                <a:latin typeface="+mn-ea"/>
              </a:rPr>
              <a:t>美从何来？</a:t>
            </a:r>
            <a:endParaRPr lang="zh-CN" altLang="en-US" sz="2800" b="1" dirty="0">
              <a:solidFill>
                <a:srgbClr val="FF0000"/>
              </a:solidFill>
              <a:latin typeface="+mn-ea"/>
            </a:endParaRPr>
          </a:p>
        </p:txBody>
      </p:sp>
    </p:spTree>
    <p:extLst>
      <p:ext uri="{BB962C8B-B14F-4D97-AF65-F5344CB8AC3E}">
        <p14:creationId xmlns:p14="http://schemas.microsoft.com/office/powerpoint/2010/main" val="62257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景         美</a:t>
            </a:r>
            <a:endParaRPr lang="zh-CN" altLang="en-US" sz="2800" dirty="0">
              <a:solidFill>
                <a:srgbClr val="FF0000"/>
              </a:solidFill>
              <a:ea typeface="黑体" pitchFamily="2" charset="-122"/>
            </a:endParaRPr>
          </a:p>
        </p:txBody>
      </p:sp>
      <p:sp>
        <p:nvSpPr>
          <p:cNvPr id="3" name="Text Box 4"/>
          <p:cNvSpPr txBox="1">
            <a:spLocks noChangeArrowheads="1"/>
          </p:cNvSpPr>
          <p:nvPr/>
        </p:nvSpPr>
        <p:spPr bwMode="auto">
          <a:xfrm>
            <a:off x="1175633" y="680378"/>
            <a:ext cx="54727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mn-ea"/>
              </a:rPr>
              <a:t>在课文中找出景物描写的句子</a:t>
            </a:r>
          </a:p>
        </p:txBody>
      </p:sp>
      <p:pic>
        <p:nvPicPr>
          <p:cNvPr id="4" name="Picture 2" descr="fh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9298"/>
            <a:ext cx="9144000"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5652120" y="1159298"/>
            <a:ext cx="3491880" cy="34163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400" b="1" dirty="0">
                <a:latin typeface="+mn-ea"/>
              </a:rPr>
              <a:t>    </a:t>
            </a:r>
            <a:r>
              <a:rPr kumimoji="1" lang="zh-CN" altLang="en-US" sz="2400" b="1" dirty="0" smtClean="0">
                <a:solidFill>
                  <a:srgbClr val="FF0000"/>
                </a:solidFill>
                <a:latin typeface="+mn-ea"/>
                <a:cs typeface="方正黄草简体"/>
              </a:rPr>
              <a:t>天</a:t>
            </a:r>
            <a:r>
              <a:rPr kumimoji="1" lang="zh-CN" altLang="en-US" sz="2400" b="1" dirty="0">
                <a:solidFill>
                  <a:srgbClr val="FF0000"/>
                </a:solidFill>
                <a:latin typeface="+mn-ea"/>
                <a:cs typeface="方正黄草简体"/>
              </a:rPr>
              <a:t>快夜了，别的雀子似乎都在休息了，只杜鹃叫个不息。石头泥土为白日晒了一整天，草木为白日晒了一整天，到这时节皆放散一种热气。空气中有泥土气味，有草木气味，且有甲虫类气味。</a:t>
            </a:r>
          </a:p>
        </p:txBody>
      </p:sp>
    </p:spTree>
    <p:extLst>
      <p:ext uri="{BB962C8B-B14F-4D97-AF65-F5344CB8AC3E}">
        <p14:creationId xmlns:p14="http://schemas.microsoft.com/office/powerpoint/2010/main" val="228659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0269150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587974"/>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3"/>
          <p:cNvSpPr txBox="1">
            <a:spLocks noChangeArrowheads="1"/>
          </p:cNvSpPr>
          <p:nvPr/>
        </p:nvSpPr>
        <p:spPr bwMode="auto">
          <a:xfrm>
            <a:off x="0" y="0"/>
            <a:ext cx="9144000" cy="13849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b="1" dirty="0">
                <a:latin typeface="+mn-ea"/>
                <a:cs typeface="汉仪楷体简"/>
              </a:rPr>
              <a:t>    </a:t>
            </a:r>
            <a:r>
              <a:rPr kumimoji="1" lang="zh-CN" altLang="en-US" sz="2800" b="1" dirty="0">
                <a:latin typeface="+mn-ea"/>
                <a:cs typeface="方正黄草简体"/>
              </a:rPr>
              <a:t>黄昏照样的温柔、美丽和平静。但一个人若体念或追究到这个当前的一切时，也就照样的在这黄昏中会有点儿薄薄的凄凉。</a:t>
            </a:r>
          </a:p>
        </p:txBody>
      </p:sp>
    </p:spTree>
    <p:extLst>
      <p:ext uri="{BB962C8B-B14F-4D97-AF65-F5344CB8AC3E}">
        <p14:creationId xmlns:p14="http://schemas.microsoft.com/office/powerpoint/2010/main" val="273021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93602-250099_1036233249-embed"/>
          <p:cNvPicPr>
            <a:picLocks noChangeAspect="1" noChangeArrowheads="1" noCrop="1"/>
          </p:cNvPicPr>
          <p:nvPr/>
        </p:nvPicPr>
        <p:blipFill>
          <a:blip r:embed="rId2">
            <a:lum bright="-12000" contrast="20000"/>
            <a:extLst>
              <a:ext uri="{28A0092B-C50C-407E-A947-70E740481C1C}">
                <a14:useLocalDpi xmlns:a14="http://schemas.microsoft.com/office/drawing/2010/main" val="0"/>
              </a:ext>
            </a:extLst>
          </a:blip>
          <a:srcRect/>
          <a:stretch>
            <a:fillRect/>
          </a:stretch>
        </p:blipFill>
        <p:spPr bwMode="auto">
          <a:xfrm>
            <a:off x="0" y="1"/>
            <a:ext cx="9144000" cy="4587973"/>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3"/>
          <p:cNvSpPr txBox="1">
            <a:spLocks noChangeArrowheads="1"/>
          </p:cNvSpPr>
          <p:nvPr/>
        </p:nvSpPr>
        <p:spPr bwMode="auto">
          <a:xfrm>
            <a:off x="36512" y="56694"/>
            <a:ext cx="9144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400" b="1" dirty="0">
                <a:latin typeface="+mn-ea"/>
              </a:rPr>
              <a:t>    </a:t>
            </a:r>
            <a:r>
              <a:rPr kumimoji="1" lang="zh-CN" altLang="en-US" sz="2400" b="1" dirty="0" smtClean="0">
                <a:latin typeface="+mn-ea"/>
                <a:cs typeface="方正黄草简体"/>
              </a:rPr>
              <a:t>月光</a:t>
            </a:r>
            <a:r>
              <a:rPr kumimoji="1" lang="zh-CN" altLang="en-US" sz="2400" b="1" dirty="0">
                <a:latin typeface="+mn-ea"/>
                <a:cs typeface="方正黄草简体"/>
              </a:rPr>
              <a:t>如银子，无处不可照及，山上篁竹在月光下皆成为黑色。身边草丛中虫声繁密如落雨。间或不知道从什么地方，忽然会有一只草莺“落落落落嘘！”啭着它的喉咙，不久之间，这小鸟儿又好象明白这是半夜，不应当那么吵闹，便仍然闭着 那小小眼儿安睡了</a:t>
            </a:r>
            <a:r>
              <a:rPr kumimoji="1" lang="zh-CN" altLang="en-US" sz="2400" b="1" dirty="0" smtClean="0">
                <a:latin typeface="+mn-ea"/>
                <a:cs typeface="方正黄草简体"/>
              </a:rPr>
              <a:t>。</a:t>
            </a:r>
            <a:endParaRPr kumimoji="1" lang="zh-CN" altLang="en-US" sz="2400" b="1" dirty="0">
              <a:latin typeface="+mn-ea"/>
              <a:cs typeface="方正黄草简体"/>
            </a:endParaRPr>
          </a:p>
        </p:txBody>
      </p:sp>
    </p:spTree>
    <p:extLst>
      <p:ext uri="{BB962C8B-B14F-4D97-AF65-F5344CB8AC3E}">
        <p14:creationId xmlns:p14="http://schemas.microsoft.com/office/powerpoint/2010/main" val="412106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TotalTime>
  <Words>2023</Words>
  <Application>Microsoft Office PowerPoint</Application>
  <PresentationFormat>全屏显示(16:9)</PresentationFormat>
  <Paragraphs>85</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admin</cp:lastModifiedBy>
  <cp:revision>73</cp:revision>
  <dcterms:created xsi:type="dcterms:W3CDTF">2014-07-03T05:31:53Z</dcterms:created>
  <dcterms:modified xsi:type="dcterms:W3CDTF">2014-11-25T06:34:26Z</dcterms:modified>
</cp:coreProperties>
</file>