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306" r:id="rId4"/>
    <p:sldId id="296" r:id="rId5"/>
    <p:sldId id="317" r:id="rId6"/>
    <p:sldId id="313" r:id="rId7"/>
    <p:sldId id="316" r:id="rId8"/>
    <p:sldId id="315" r:id="rId9"/>
    <p:sldId id="305" r:id="rId10"/>
    <p:sldId id="304" r:id="rId11"/>
    <p:sldId id="314" r:id="rId12"/>
    <p:sldId id="302" r:id="rId13"/>
    <p:sldId id="323" r:id="rId14"/>
    <p:sldId id="318" r:id="rId15"/>
    <p:sldId id="321" r:id="rId16"/>
    <p:sldId id="319" r:id="rId17"/>
    <p:sldId id="320" r:id="rId18"/>
    <p:sldId id="325" r:id="rId19"/>
    <p:sldId id="322" r:id="rId20"/>
    <p:sldId id="324" r:id="rId21"/>
    <p:sldId id="300" r:id="rId22"/>
    <p:sldId id="312" r:id="rId23"/>
    <p:sldId id="326" r:id="rId24"/>
    <p:sldId id="311" r:id="rId25"/>
    <p:sldId id="310" r:id="rId26"/>
    <p:sldId id="259" r:id="rId2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16AE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809" autoAdjust="0"/>
    <p:restoredTop sz="93078" autoAdjust="0"/>
  </p:normalViewPr>
  <p:slideViewPr>
    <p:cSldViewPr>
      <p:cViewPr varScale="1">
        <p:scale>
          <a:sx n="91" d="100"/>
          <a:sy n="91" d="100"/>
        </p:scale>
        <p:origin x="-726" y="-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31656-3FA7-435B-93ED-105595AEF80E}" type="datetimeFigureOut">
              <a:rPr lang="zh-CN" altLang="en-US" smtClean="0"/>
              <a:t>2015/5/11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3B2DD-8641-4B61-91D2-C470757F2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07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83568" y="267494"/>
            <a:ext cx="2323778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输入主题词</a:t>
            </a:r>
            <a:endParaRPr lang="zh-CN" altLang="en-US" dirty="0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7164288" y="2211710"/>
            <a:ext cx="1387674" cy="36004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 b="1">
                <a:solidFill>
                  <a:schemeClr val="bg2">
                    <a:lumMod val="25000"/>
                  </a:schemeClr>
                </a:solidFill>
                <a:latin typeface="幼圆" pitchFamily="49" charset="-122"/>
                <a:ea typeface="幼圆" pitchFamily="49" charset="-122"/>
              </a:defRPr>
            </a:lvl1pPr>
          </a:lstStyle>
          <a:p>
            <a:pPr lvl="0"/>
            <a:r>
              <a:rPr lang="zh-CN" altLang="en-US" dirty="0" smtClean="0"/>
              <a:t>文章题材</a:t>
            </a:r>
            <a:endParaRPr lang="zh-CN" altLang="en-US" dirty="0"/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5004048" y="2787774"/>
            <a:ext cx="3619922" cy="64807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3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此处输入课文标题</a:t>
            </a:r>
            <a:endParaRPr lang="zh-CN" altLang="en-US" dirty="0"/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6588224" y="3651870"/>
            <a:ext cx="2016224" cy="36004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 b="1">
                <a:solidFill>
                  <a:schemeClr val="bg2">
                    <a:lumMod val="25000"/>
                  </a:schemeClr>
                </a:solidFill>
                <a:latin typeface="幼圆" pitchFamily="49" charset="-122"/>
                <a:ea typeface="幼圆" pitchFamily="49" charset="-122"/>
              </a:defRPr>
            </a:lvl1pPr>
          </a:lstStyle>
          <a:p>
            <a:pPr lvl="0"/>
            <a:r>
              <a:rPr lang="zh-CN" altLang="en-US" dirty="0" smtClean="0"/>
              <a:t>课文作者</a:t>
            </a:r>
            <a:endParaRPr lang="zh-CN" altLang="en-US" dirty="0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4" hasCustomPrompt="1"/>
          </p:nvPr>
        </p:nvSpPr>
        <p:spPr>
          <a:xfrm>
            <a:off x="611188" y="987425"/>
            <a:ext cx="3960812" cy="3097213"/>
          </a:xfrm>
          <a:prstGeom prst="roundRect">
            <a:avLst>
              <a:gd name="adj" fmla="val 2999"/>
            </a:avLst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softEdge rad="63500"/>
          </a:effectLst>
        </p:spPr>
        <p:txBody>
          <a:bodyPr/>
          <a:lstStyle>
            <a:lvl1pPr>
              <a:defRPr sz="2000">
                <a:latin typeface="幼圆" pitchFamily="49" charset="-122"/>
                <a:ea typeface="幼圆" pitchFamily="49" charset="-122"/>
              </a:defRPr>
            </a:lvl1pPr>
          </a:lstStyle>
          <a:p>
            <a:r>
              <a:rPr lang="zh-CN" altLang="en-US" dirty="0" smtClean="0"/>
              <a:t>插入主题意境图片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1130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2015/5/11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859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2015/5/11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339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90795" y="123478"/>
            <a:ext cx="1728192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页面标题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627534"/>
            <a:ext cx="9144000" cy="7670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683568" y="627534"/>
            <a:ext cx="1800200" cy="7670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6732240" y="267494"/>
            <a:ext cx="1728192" cy="360040"/>
          </a:xfrm>
          <a:prstGeom prst="round2DiagRect">
            <a:avLst>
              <a:gd name="adj1" fmla="val 42945"/>
              <a:gd name="adj2" fmla="val 0"/>
            </a:avLst>
          </a:prstGeom>
          <a:solidFill>
            <a:srgbClr val="FFC000"/>
          </a:solidFill>
        </p:spPr>
        <p:txBody>
          <a:bodyPr anchor="b"/>
          <a:lstStyle>
            <a:lvl1pPr marL="0" indent="0" algn="r">
              <a:buNone/>
              <a:defRPr sz="1800" b="0">
                <a:solidFill>
                  <a:schemeClr val="bg1"/>
                </a:solidFill>
                <a:latin typeface="幼圆" pitchFamily="49" charset="-122"/>
                <a:ea typeface="幼圆" pitchFamily="49" charset="-122"/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933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90795" y="123478"/>
            <a:ext cx="1728192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页面标题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-7161" y="627534"/>
            <a:ext cx="5858371" cy="7670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683568" y="627534"/>
            <a:ext cx="1800200" cy="7670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4076411" y="242093"/>
            <a:ext cx="1728192" cy="360040"/>
          </a:xfrm>
          <a:prstGeom prst="round2DiagRect">
            <a:avLst>
              <a:gd name="adj1" fmla="val 21781"/>
              <a:gd name="adj2" fmla="val 0"/>
            </a:avLst>
          </a:prstGeom>
          <a:solidFill>
            <a:srgbClr val="FFC000"/>
          </a:solidFill>
        </p:spPr>
        <p:txBody>
          <a:bodyPr anchor="b"/>
          <a:lstStyle>
            <a:lvl1pPr marL="0" indent="0" algn="r">
              <a:buNone/>
              <a:defRPr sz="1800" b="0">
                <a:solidFill>
                  <a:schemeClr val="bg1"/>
                </a:solidFill>
                <a:latin typeface="幼圆" pitchFamily="49" charset="-122"/>
                <a:ea typeface="幼圆" pitchFamily="49" charset="-122"/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1" name="圆角矩形 10"/>
          <p:cNvSpPr/>
          <p:nvPr userDrawn="1"/>
        </p:nvSpPr>
        <p:spPr>
          <a:xfrm>
            <a:off x="5884334" y="339502"/>
            <a:ext cx="3153056" cy="4219763"/>
          </a:xfrm>
          <a:prstGeom prst="roundRect">
            <a:avLst>
              <a:gd name="adj" fmla="val 3793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593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3081453" y="1491630"/>
            <a:ext cx="2664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谢谢观看</a:t>
            </a:r>
            <a:endParaRPr lang="zh-CN" altLang="en-US" sz="44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327920" y="2427734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欢迎您继续在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91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淘课网学习下一节或其他内容，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91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淘课网为你奉献完美的微课大餐！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7593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2015/5/11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626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2015/5/11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516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2015/5/11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749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2015/5/11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691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2015/5/11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51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4799304"/>
            <a:ext cx="9144000" cy="7670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1" name="Picture 2" descr="D:\TDDOWNLOAD\My Documents\Downloads\QQ2012JayXon\Users\907868260\FileRecv\91淘课logo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592764" y="4574229"/>
            <a:ext cx="985276" cy="4942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192947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5272559" y="2283718"/>
            <a:ext cx="3547913" cy="648072"/>
          </a:xfrm>
        </p:spPr>
        <p:txBody>
          <a:bodyPr/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归去来兮</a:t>
            </a:r>
            <a:r>
              <a:rPr lang="zh-CN" altLang="en-US" sz="2800" dirty="0" smtClean="0">
                <a:solidFill>
                  <a:srgbClr val="FF0000"/>
                </a:solidFill>
              </a:rPr>
              <a:t>辞 并</a:t>
            </a:r>
            <a:r>
              <a:rPr lang="zh-CN" altLang="en-US" sz="2800" dirty="0" smtClean="0">
                <a:solidFill>
                  <a:srgbClr val="FF0000"/>
                </a:solidFill>
              </a:rPr>
              <a:t>序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3"/>
          </p:nvPr>
        </p:nvSpPr>
        <p:spPr>
          <a:xfrm>
            <a:off x="6300192" y="3147814"/>
            <a:ext cx="2016224" cy="36004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作者：陶渊明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7" name="Picture 2" descr="F:\饶红霞\新建文件夹（图片）\陶渊明像 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91200" cy="480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611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/>
          <p:cNvSpPr txBox="1">
            <a:spLocks noChangeArrowheads="1"/>
          </p:cNvSpPr>
          <p:nvPr/>
        </p:nvSpPr>
        <p:spPr bwMode="auto">
          <a:xfrm>
            <a:off x="716087" y="1491630"/>
            <a:ext cx="615553" cy="2397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三 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  交游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之乐</a:t>
            </a:r>
          </a:p>
        </p:txBody>
      </p:sp>
      <p:sp>
        <p:nvSpPr>
          <p:cNvPr id="3" name="AutoShape 17"/>
          <p:cNvSpPr>
            <a:spLocks/>
          </p:cNvSpPr>
          <p:nvPr/>
        </p:nvSpPr>
        <p:spPr bwMode="auto">
          <a:xfrm>
            <a:off x="1475656" y="843558"/>
            <a:ext cx="144016" cy="3888432"/>
          </a:xfrm>
          <a:prstGeom prst="leftBrace">
            <a:avLst>
              <a:gd name="adj1" fmla="val 57518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835696" y="887811"/>
            <a:ext cx="165677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800" b="1" dirty="0">
                <a:solidFill>
                  <a:srgbClr val="0000FF"/>
                </a:solidFill>
                <a:latin typeface="+mn-ea"/>
              </a:rPr>
              <a:t>重审心志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799654" y="1818948"/>
            <a:ext cx="194424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800" b="1" dirty="0">
                <a:solidFill>
                  <a:srgbClr val="0000FF"/>
                </a:solidFill>
                <a:latin typeface="+mn-ea"/>
              </a:rPr>
              <a:t>结交乡故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799654" y="2720649"/>
            <a:ext cx="18716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800" b="1" dirty="0">
                <a:solidFill>
                  <a:srgbClr val="0000FF"/>
                </a:solidFill>
                <a:latin typeface="+mn-ea"/>
              </a:rPr>
              <a:t>出游方式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789390" y="3890121"/>
            <a:ext cx="19081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800" b="1" dirty="0">
                <a:solidFill>
                  <a:srgbClr val="0000FF"/>
                </a:solidFill>
                <a:latin typeface="+mn-ea"/>
              </a:rPr>
              <a:t>所见所感</a:t>
            </a:r>
          </a:p>
        </p:txBody>
      </p:sp>
      <p:sp>
        <p:nvSpPr>
          <p:cNvPr id="9" name="AutoShape 13"/>
          <p:cNvSpPr>
            <a:spLocks/>
          </p:cNvSpPr>
          <p:nvPr/>
        </p:nvSpPr>
        <p:spPr bwMode="auto">
          <a:xfrm>
            <a:off x="3427636" y="1717675"/>
            <a:ext cx="178842" cy="774108"/>
          </a:xfrm>
          <a:prstGeom prst="leftBrace">
            <a:avLst>
              <a:gd name="adj1" fmla="val 2633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AutoShape 13"/>
          <p:cNvSpPr>
            <a:spLocks/>
          </p:cNvSpPr>
          <p:nvPr/>
        </p:nvSpPr>
        <p:spPr bwMode="auto">
          <a:xfrm>
            <a:off x="3427636" y="2606492"/>
            <a:ext cx="178842" cy="908050"/>
          </a:xfrm>
          <a:prstGeom prst="leftBrace">
            <a:avLst>
              <a:gd name="adj1" fmla="val 2633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743895" y="740652"/>
            <a:ext cx="1656184" cy="754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6A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息交绝游　</a:t>
            </a:r>
            <a:endParaRPr lang="en-US" altLang="zh-CN" sz="2800" b="1" dirty="0" smtClean="0">
              <a:solidFill>
                <a:srgbClr val="0000FF"/>
              </a:solidFill>
              <a:latin typeface="+mn-ea"/>
            </a:endParaRPr>
          </a:p>
          <a:p>
            <a:r>
              <a:rPr lang="zh-CN" altLang="en-US" sz="2800" b="1" dirty="0" smtClean="0">
                <a:solidFill>
                  <a:srgbClr val="0000FF"/>
                </a:solidFill>
                <a:latin typeface="+mn-ea"/>
              </a:rPr>
              <a:t>与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世相违</a:t>
            </a:r>
          </a:p>
        </p:txBody>
      </p:sp>
      <p:sp>
        <p:nvSpPr>
          <p:cNvPr id="13" name="AutoShape 15"/>
          <p:cNvSpPr>
            <a:spLocks noChangeArrowheads="1"/>
          </p:cNvSpPr>
          <p:nvPr/>
        </p:nvSpPr>
        <p:spPr bwMode="auto">
          <a:xfrm>
            <a:off x="3479096" y="780965"/>
            <a:ext cx="2016273" cy="792088"/>
          </a:xfrm>
          <a:prstGeom prst="bracePair">
            <a:avLst>
              <a:gd name="adj" fmla="val 833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5652120" y="748730"/>
            <a:ext cx="576262" cy="856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6A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焉求</a:t>
            </a: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3746886" y="1692892"/>
            <a:ext cx="3417402" cy="870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6A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悦情话  </a:t>
            </a:r>
            <a:r>
              <a:rPr lang="zh-CN" altLang="en-US" sz="2800" b="1" dirty="0" smtClean="0">
                <a:solidFill>
                  <a:srgbClr val="0000FF"/>
                </a:solidFill>
                <a:latin typeface="+mn-ea"/>
              </a:rPr>
              <a:t> 乐琴书</a:t>
            </a:r>
            <a:endParaRPr lang="en-US" altLang="zh-CN" sz="2800" b="1" dirty="0" smtClean="0">
              <a:solidFill>
                <a:srgbClr val="0000FF"/>
              </a:solidFill>
              <a:latin typeface="+mn-ea"/>
            </a:endParaRPr>
          </a:p>
          <a:p>
            <a:r>
              <a:rPr lang="zh-CN" altLang="en-US" sz="2800" b="1" dirty="0" smtClean="0">
                <a:solidFill>
                  <a:srgbClr val="0000FF"/>
                </a:solidFill>
                <a:latin typeface="+mn-ea"/>
              </a:rPr>
              <a:t>告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春及 </a:t>
            </a:r>
            <a:r>
              <a:rPr lang="zh-CN" altLang="en-US" sz="2800" b="1" dirty="0" smtClean="0">
                <a:solidFill>
                  <a:srgbClr val="0000FF"/>
                </a:solidFill>
                <a:latin typeface="+mn-ea"/>
              </a:rPr>
              <a:t>  事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西畴</a:t>
            </a:r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3779193" y="2571750"/>
            <a:ext cx="1512887" cy="871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6A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命巾</a:t>
            </a:r>
            <a:r>
              <a:rPr lang="zh-CN" altLang="en-US" sz="2800" b="1" dirty="0" smtClean="0">
                <a:solidFill>
                  <a:srgbClr val="0000FF"/>
                </a:solidFill>
                <a:latin typeface="+mn-ea"/>
              </a:rPr>
              <a:t>车</a:t>
            </a:r>
            <a:endParaRPr lang="en-US" altLang="zh-CN" sz="2800" b="1" dirty="0" smtClean="0">
              <a:solidFill>
                <a:srgbClr val="0000FF"/>
              </a:solidFill>
              <a:latin typeface="+mn-ea"/>
            </a:endParaRPr>
          </a:p>
          <a:p>
            <a:r>
              <a:rPr lang="zh-CN" altLang="en-US" sz="2800" b="1" dirty="0" smtClean="0">
                <a:solidFill>
                  <a:srgbClr val="0000FF"/>
                </a:solidFill>
                <a:latin typeface="+mn-ea"/>
              </a:rPr>
              <a:t>棹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孤舟</a:t>
            </a: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3649756" y="3500434"/>
            <a:ext cx="1871663" cy="1302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6A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窈窕寻壑　崎岖经丘　木荣泉流</a:t>
            </a:r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auto">
          <a:xfrm>
            <a:off x="3427636" y="3574565"/>
            <a:ext cx="2224484" cy="1132044"/>
          </a:xfrm>
          <a:prstGeom prst="bracePair">
            <a:avLst>
              <a:gd name="adj" fmla="val 833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5705613" y="3514542"/>
            <a:ext cx="1046440" cy="1288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善万物感吾生</a:t>
            </a:r>
          </a:p>
        </p:txBody>
      </p:sp>
    </p:spTree>
    <p:extLst>
      <p:ext uri="{BB962C8B-B14F-4D97-AF65-F5344CB8AC3E}">
        <p14:creationId xmlns:p14="http://schemas.microsoft.com/office/powerpoint/2010/main" val="307939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utoUpdateAnimBg="0"/>
      <p:bldP spid="5" grpId="0" autoUpdateAnimBg="0"/>
      <p:bldP spid="6" grpId="0" autoUpdateAnimBg="0"/>
      <p:bldP spid="7" grpId="0" autoUpdateAnimBg="0"/>
      <p:bldP spid="9" grpId="0" animBg="1"/>
      <p:bldP spid="10" grpId="0" animBg="1"/>
      <p:bldP spid="12" grpId="0"/>
      <p:bldP spid="13" grpId="0" animBg="1"/>
      <p:bldP spid="14" grpId="0"/>
      <p:bldP spid="15" grpId="0"/>
      <p:bldP spid="16" grpId="0"/>
      <p:bldP spid="17" grpId="0"/>
      <p:bldP spid="18" grpId="0" animBg="1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2"/>
          <p:cNvSpPr txBox="1">
            <a:spLocks noChangeArrowheads="1"/>
          </p:cNvSpPr>
          <p:nvPr/>
        </p:nvSpPr>
        <p:spPr bwMode="auto">
          <a:xfrm>
            <a:off x="694333" y="1484114"/>
            <a:ext cx="615553" cy="2815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EE0600"/>
                </a:solidFill>
                <a:latin typeface="+mn-ea"/>
              </a:rPr>
              <a:t>二 </a:t>
            </a:r>
            <a:r>
              <a:rPr lang="zh-CN" altLang="en-US" sz="2800" b="1" dirty="0" smtClean="0">
                <a:solidFill>
                  <a:srgbClr val="EE0600"/>
                </a:solidFill>
                <a:latin typeface="+mn-ea"/>
              </a:rPr>
              <a:t> </a:t>
            </a:r>
            <a:r>
              <a:rPr lang="zh-CN" altLang="en-US" sz="2800" b="1" dirty="0">
                <a:solidFill>
                  <a:srgbClr val="EE0600"/>
                </a:solidFill>
                <a:latin typeface="+mn-ea"/>
              </a:rPr>
              <a:t>归家之乐</a:t>
            </a:r>
          </a:p>
        </p:txBody>
      </p:sp>
      <p:sp>
        <p:nvSpPr>
          <p:cNvPr id="3" name="AutoShape 11"/>
          <p:cNvSpPr>
            <a:spLocks/>
          </p:cNvSpPr>
          <p:nvPr/>
        </p:nvSpPr>
        <p:spPr bwMode="auto">
          <a:xfrm>
            <a:off x="1428190" y="922829"/>
            <a:ext cx="215875" cy="3456384"/>
          </a:xfrm>
          <a:prstGeom prst="leftBrace">
            <a:avLst>
              <a:gd name="adj1" fmla="val 21121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903751" y="699542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归途</a:t>
            </a:r>
          </a:p>
        </p:txBody>
      </p:sp>
      <p:sp>
        <p:nvSpPr>
          <p:cNvPr id="7" name="矩形 6"/>
          <p:cNvSpPr/>
          <p:nvPr/>
        </p:nvSpPr>
        <p:spPr>
          <a:xfrm>
            <a:off x="1547664" y="1131590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+mn-ea"/>
              </a:rPr>
              <a:t>（急切）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03750" y="1707654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抵家</a:t>
            </a:r>
          </a:p>
        </p:txBody>
      </p:sp>
      <p:sp>
        <p:nvSpPr>
          <p:cNvPr id="10" name="矩形 9"/>
          <p:cNvSpPr/>
          <p:nvPr/>
        </p:nvSpPr>
        <p:spPr>
          <a:xfrm>
            <a:off x="1547664" y="2152120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+mn-ea"/>
              </a:rPr>
              <a:t>（欢欣）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03747" y="2840618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室内</a:t>
            </a:r>
          </a:p>
        </p:txBody>
      </p:sp>
      <p:sp>
        <p:nvSpPr>
          <p:cNvPr id="12" name="矩形 11"/>
          <p:cNvSpPr/>
          <p:nvPr/>
        </p:nvSpPr>
        <p:spPr>
          <a:xfrm>
            <a:off x="1547664" y="3219822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+mn-ea"/>
              </a:rPr>
              <a:t>（怡然）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03748" y="3723878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园中</a:t>
            </a:r>
          </a:p>
        </p:txBody>
      </p:sp>
      <p:sp>
        <p:nvSpPr>
          <p:cNvPr id="14" name="矩形 13"/>
          <p:cNvSpPr/>
          <p:nvPr/>
        </p:nvSpPr>
        <p:spPr>
          <a:xfrm>
            <a:off x="1547664" y="4136762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+mn-ea"/>
              </a:rPr>
              <a:t>（流连）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16" name="AutoShape 17"/>
          <p:cNvSpPr>
            <a:spLocks/>
          </p:cNvSpPr>
          <p:nvPr/>
        </p:nvSpPr>
        <p:spPr bwMode="auto">
          <a:xfrm>
            <a:off x="3091263" y="745038"/>
            <a:ext cx="176182" cy="701675"/>
          </a:xfrm>
          <a:prstGeom prst="leftBrace">
            <a:avLst>
              <a:gd name="adj1" fmla="val 8388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3419872" y="698188"/>
            <a:ext cx="3024336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6A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ea typeface="华文新魏" pitchFamily="2" charset="-122"/>
              </a:rPr>
              <a:t>舟</a:t>
            </a: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飏</a:t>
            </a:r>
            <a:r>
              <a:rPr lang="zh-CN" altLang="en-US" sz="2400" b="1" dirty="0">
                <a:solidFill>
                  <a:srgbClr val="0000FF"/>
                </a:solidFill>
                <a:ea typeface="华文新魏" pitchFamily="2" charset="-122"/>
              </a:rPr>
              <a:t>　　风吹　</a:t>
            </a:r>
            <a:endParaRPr lang="en-US" altLang="zh-CN" sz="2400" b="1" dirty="0" smtClean="0">
              <a:solidFill>
                <a:srgbClr val="0000FF"/>
              </a:solidFill>
              <a:ea typeface="华文新魏" pitchFamily="2" charset="-122"/>
            </a:endParaRPr>
          </a:p>
          <a:p>
            <a:r>
              <a:rPr lang="zh-CN" altLang="en-US" sz="2400" b="1" dirty="0" smtClean="0">
                <a:solidFill>
                  <a:srgbClr val="0000FF"/>
                </a:solidFill>
                <a:ea typeface="华文新魏" pitchFamily="2" charset="-122"/>
              </a:rPr>
              <a:t>问</a:t>
            </a:r>
            <a:r>
              <a:rPr lang="zh-CN" altLang="en-US" sz="2400" b="1" dirty="0">
                <a:solidFill>
                  <a:srgbClr val="0000FF"/>
                </a:solidFill>
                <a:ea typeface="华文新魏" pitchFamily="2" charset="-122"/>
              </a:rPr>
              <a:t>　　</a:t>
            </a:r>
            <a:r>
              <a:rPr lang="zh-CN" altLang="en-US" sz="2400" b="1" dirty="0" smtClean="0">
                <a:solidFill>
                  <a:srgbClr val="0000FF"/>
                </a:solidFill>
                <a:ea typeface="华文新魏" pitchFamily="2" charset="-122"/>
              </a:rPr>
              <a:t>     恨</a:t>
            </a:r>
            <a:endParaRPr lang="zh-CN" altLang="en-US" sz="2400" b="1" dirty="0">
              <a:solidFill>
                <a:srgbClr val="0000FF"/>
              </a:solidFill>
              <a:ea typeface="华文新魏" pitchFamily="2" charset="-122"/>
            </a:endParaRPr>
          </a:p>
        </p:txBody>
      </p:sp>
      <p:sp>
        <p:nvSpPr>
          <p:cNvPr id="18" name="AutoShape 18"/>
          <p:cNvSpPr>
            <a:spLocks/>
          </p:cNvSpPr>
          <p:nvPr/>
        </p:nvSpPr>
        <p:spPr bwMode="auto">
          <a:xfrm>
            <a:off x="3133636" y="1551174"/>
            <a:ext cx="143118" cy="1201892"/>
          </a:xfrm>
          <a:prstGeom prst="leftBrace">
            <a:avLst>
              <a:gd name="adj1" fmla="val 21000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3419872" y="1413456"/>
            <a:ext cx="280831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6A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ea typeface="华文新魏" pitchFamily="2" charset="-122"/>
              </a:rPr>
              <a:t>瞻　   </a:t>
            </a:r>
            <a:r>
              <a:rPr lang="zh-CN" altLang="en-US" sz="2400" b="1" dirty="0" smtClean="0">
                <a:solidFill>
                  <a:srgbClr val="0000FF"/>
                </a:solidFill>
                <a:ea typeface="华文新魏" pitchFamily="2" charset="-122"/>
              </a:rPr>
              <a:t>      奔</a:t>
            </a:r>
            <a:endParaRPr lang="en-US" altLang="zh-CN" sz="2400" b="1" dirty="0" smtClean="0">
              <a:solidFill>
                <a:srgbClr val="0000FF"/>
              </a:solidFill>
              <a:ea typeface="华文新魏" pitchFamily="2" charset="-122"/>
            </a:endParaRPr>
          </a:p>
          <a:p>
            <a:r>
              <a:rPr lang="zh-CN" altLang="en-US" sz="2400" b="1" dirty="0" smtClean="0">
                <a:solidFill>
                  <a:srgbClr val="0000FF"/>
                </a:solidFill>
                <a:ea typeface="华文新魏" pitchFamily="2" charset="-122"/>
              </a:rPr>
              <a:t>迎</a:t>
            </a:r>
            <a:r>
              <a:rPr lang="zh-CN" altLang="en-US" sz="2400" b="1" dirty="0">
                <a:solidFill>
                  <a:srgbClr val="0000FF"/>
                </a:solidFill>
                <a:ea typeface="华文新魏" pitchFamily="2" charset="-122"/>
              </a:rPr>
              <a:t>　  </a:t>
            </a:r>
            <a:r>
              <a:rPr lang="zh-CN" altLang="en-US" sz="2400" b="1" dirty="0" smtClean="0">
                <a:solidFill>
                  <a:srgbClr val="0000FF"/>
                </a:solidFill>
                <a:ea typeface="华文新魏" pitchFamily="2" charset="-122"/>
              </a:rPr>
              <a:t>       候</a:t>
            </a:r>
            <a:endParaRPr lang="en-US" altLang="zh-CN" sz="2400" b="1" dirty="0" smtClean="0">
              <a:solidFill>
                <a:srgbClr val="0000FF"/>
              </a:solidFill>
              <a:ea typeface="华文新魏" pitchFamily="2" charset="-122"/>
            </a:endParaRPr>
          </a:p>
          <a:p>
            <a:r>
              <a:rPr lang="zh-CN" altLang="en-US" sz="2400" b="1" dirty="0" smtClean="0">
                <a:solidFill>
                  <a:srgbClr val="0000FF"/>
                </a:solidFill>
                <a:ea typeface="华文新魏" pitchFamily="2" charset="-122"/>
              </a:rPr>
              <a:t>荒</a:t>
            </a:r>
            <a:r>
              <a:rPr lang="zh-CN" altLang="en-US" sz="2400" b="1" dirty="0">
                <a:solidFill>
                  <a:srgbClr val="0000FF"/>
                </a:solidFill>
                <a:ea typeface="华文新魏" pitchFamily="2" charset="-122"/>
              </a:rPr>
              <a:t>　   </a:t>
            </a:r>
            <a:r>
              <a:rPr lang="zh-CN" altLang="en-US" sz="2400" b="1" dirty="0" smtClean="0">
                <a:solidFill>
                  <a:srgbClr val="0000FF"/>
                </a:solidFill>
                <a:ea typeface="华文新魏" pitchFamily="2" charset="-122"/>
              </a:rPr>
              <a:t>      存    </a:t>
            </a:r>
            <a:endParaRPr lang="en-US" altLang="zh-CN" sz="2400" b="1" dirty="0" smtClean="0">
              <a:solidFill>
                <a:srgbClr val="0000FF"/>
              </a:solidFill>
              <a:ea typeface="华文新魏" pitchFamily="2" charset="-122"/>
            </a:endParaRPr>
          </a:p>
          <a:p>
            <a:r>
              <a:rPr lang="zh-CN" altLang="en-US" sz="2400" b="1" dirty="0" smtClean="0">
                <a:solidFill>
                  <a:srgbClr val="0000FF"/>
                </a:solidFill>
                <a:ea typeface="华文新魏" pitchFamily="2" charset="-122"/>
              </a:rPr>
              <a:t>携   </a:t>
            </a:r>
            <a:r>
              <a:rPr lang="zh-CN" altLang="en-US" sz="2400" b="1" dirty="0">
                <a:solidFill>
                  <a:srgbClr val="0000FF"/>
                </a:solidFill>
                <a:ea typeface="华文新魏" pitchFamily="2" charset="-122"/>
              </a:rPr>
              <a:t>　</a:t>
            </a:r>
            <a:r>
              <a:rPr lang="zh-CN" altLang="en-US" sz="2400" b="1" dirty="0" smtClean="0">
                <a:solidFill>
                  <a:srgbClr val="0000FF"/>
                </a:solidFill>
                <a:ea typeface="华文新魏" pitchFamily="2" charset="-122"/>
              </a:rPr>
              <a:t>      盈</a:t>
            </a:r>
            <a:endParaRPr lang="zh-CN" altLang="en-US" sz="2400" b="1" dirty="0">
              <a:solidFill>
                <a:srgbClr val="0000FF"/>
              </a:solidFill>
              <a:ea typeface="华文新魏" pitchFamily="2" charset="-122"/>
            </a:endParaRPr>
          </a:p>
        </p:txBody>
      </p:sp>
      <p:sp>
        <p:nvSpPr>
          <p:cNvPr id="20" name="AutoShape 17"/>
          <p:cNvSpPr>
            <a:spLocks/>
          </p:cNvSpPr>
          <p:nvPr/>
        </p:nvSpPr>
        <p:spPr bwMode="auto">
          <a:xfrm>
            <a:off x="3063129" y="2911041"/>
            <a:ext cx="176182" cy="701675"/>
          </a:xfrm>
          <a:prstGeom prst="leftBrace">
            <a:avLst>
              <a:gd name="adj1" fmla="val 8388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3419872" y="2900346"/>
            <a:ext cx="266382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6A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ea typeface="华文新魏" pitchFamily="2" charset="-122"/>
              </a:rPr>
              <a:t>引     </a:t>
            </a:r>
            <a:r>
              <a:rPr lang="zh-CN" altLang="en-US" sz="2400" b="1" dirty="0" smtClean="0">
                <a:solidFill>
                  <a:srgbClr val="0000FF"/>
                </a:solidFill>
                <a:ea typeface="华文新魏" pitchFamily="2" charset="-122"/>
              </a:rPr>
              <a:t>         眄</a:t>
            </a:r>
            <a:r>
              <a:rPr lang="zh-CN" altLang="en-US" sz="2400" b="1" dirty="0">
                <a:solidFill>
                  <a:srgbClr val="0000FF"/>
                </a:solidFill>
                <a:ea typeface="华文新魏" pitchFamily="2" charset="-122"/>
              </a:rPr>
              <a:t>　</a:t>
            </a:r>
            <a:endParaRPr lang="en-US" altLang="zh-CN" sz="2400" b="1" dirty="0" smtClean="0">
              <a:solidFill>
                <a:srgbClr val="0000FF"/>
              </a:solidFill>
              <a:ea typeface="华文新魏" pitchFamily="2" charset="-122"/>
            </a:endParaRPr>
          </a:p>
          <a:p>
            <a:r>
              <a:rPr lang="zh-CN" altLang="en-US" sz="2400" b="1" dirty="0" smtClean="0">
                <a:solidFill>
                  <a:srgbClr val="0000FF"/>
                </a:solidFill>
                <a:ea typeface="华文新魏" pitchFamily="2" charset="-122"/>
              </a:rPr>
              <a:t>倚</a:t>
            </a:r>
            <a:r>
              <a:rPr lang="zh-CN" altLang="en-US" sz="2400" b="1" dirty="0">
                <a:solidFill>
                  <a:srgbClr val="0000FF"/>
                </a:solidFill>
                <a:ea typeface="华文新魏" pitchFamily="2" charset="-122"/>
              </a:rPr>
              <a:t>　    </a:t>
            </a:r>
            <a:r>
              <a:rPr lang="zh-CN" altLang="en-US" sz="2400" b="1" dirty="0" smtClean="0">
                <a:solidFill>
                  <a:srgbClr val="0000FF"/>
                </a:solidFill>
                <a:ea typeface="华文新魏" pitchFamily="2" charset="-122"/>
              </a:rPr>
              <a:t>     审</a:t>
            </a:r>
            <a:endParaRPr lang="zh-CN" altLang="en-US" sz="2400" b="1" dirty="0">
              <a:solidFill>
                <a:srgbClr val="0000FF"/>
              </a:solidFill>
              <a:ea typeface="华文新魏" pitchFamily="2" charset="-122"/>
            </a:endParaRPr>
          </a:p>
        </p:txBody>
      </p:sp>
      <p:sp>
        <p:nvSpPr>
          <p:cNvPr id="22" name="AutoShape 17"/>
          <p:cNvSpPr>
            <a:spLocks/>
          </p:cNvSpPr>
          <p:nvPr/>
        </p:nvSpPr>
        <p:spPr bwMode="auto">
          <a:xfrm>
            <a:off x="3024684" y="3769842"/>
            <a:ext cx="214627" cy="877339"/>
          </a:xfrm>
          <a:prstGeom prst="leftBrace">
            <a:avLst>
              <a:gd name="adj1" fmla="val 8388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3419872" y="3654513"/>
            <a:ext cx="315498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6A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ea typeface="华文新魏" pitchFamily="2" charset="-122"/>
              </a:rPr>
              <a:t>园涉　　 </a:t>
            </a:r>
            <a:r>
              <a:rPr lang="zh-CN" altLang="en-US" sz="2400" b="1" dirty="0" smtClean="0">
                <a:solidFill>
                  <a:srgbClr val="0000FF"/>
                </a:solidFill>
                <a:ea typeface="华文新魏" pitchFamily="2" charset="-122"/>
              </a:rPr>
              <a:t>门</a:t>
            </a:r>
            <a:r>
              <a:rPr lang="zh-CN" altLang="en-US" sz="2400" b="1" dirty="0">
                <a:solidFill>
                  <a:srgbClr val="0000FF"/>
                </a:solidFill>
                <a:ea typeface="华文新魏" pitchFamily="2" charset="-122"/>
              </a:rPr>
              <a:t>关     　</a:t>
            </a:r>
            <a:endParaRPr lang="en-US" altLang="zh-CN" sz="2400" b="1" dirty="0" smtClean="0">
              <a:solidFill>
                <a:srgbClr val="0000FF"/>
              </a:solidFill>
              <a:ea typeface="华文新魏" pitchFamily="2" charset="-122"/>
            </a:endParaRPr>
          </a:p>
          <a:p>
            <a:r>
              <a:rPr lang="zh-CN" altLang="en-US" sz="2400" b="1" dirty="0" smtClean="0">
                <a:solidFill>
                  <a:srgbClr val="0000FF"/>
                </a:solidFill>
                <a:ea typeface="华文新魏" pitchFamily="2" charset="-122"/>
              </a:rPr>
              <a:t>策</a:t>
            </a:r>
            <a:r>
              <a:rPr lang="zh-CN" altLang="en-US" sz="2400" b="1" dirty="0">
                <a:solidFill>
                  <a:srgbClr val="0000FF"/>
                </a:solidFill>
                <a:ea typeface="华文新魏" pitchFamily="2" charset="-122"/>
              </a:rPr>
              <a:t>扶老      </a:t>
            </a:r>
            <a:r>
              <a:rPr lang="zh-CN" altLang="en-US" sz="2400" b="1" dirty="0" smtClean="0">
                <a:solidFill>
                  <a:srgbClr val="0000FF"/>
                </a:solidFill>
                <a:ea typeface="华文新魏" pitchFamily="2" charset="-122"/>
              </a:rPr>
              <a:t>矫</a:t>
            </a:r>
            <a:r>
              <a:rPr lang="zh-CN" altLang="en-US" sz="2400" b="1" dirty="0">
                <a:solidFill>
                  <a:srgbClr val="0000FF"/>
                </a:solidFill>
                <a:ea typeface="华文新魏" pitchFamily="2" charset="-122"/>
              </a:rPr>
              <a:t>首遐观　</a:t>
            </a:r>
            <a:endParaRPr lang="en-US" altLang="zh-CN" sz="2400" b="1" dirty="0" smtClean="0">
              <a:solidFill>
                <a:srgbClr val="0000FF"/>
              </a:solidFill>
              <a:ea typeface="华文新魏" pitchFamily="2" charset="-122"/>
            </a:endParaRPr>
          </a:p>
          <a:p>
            <a:r>
              <a:rPr lang="zh-CN" altLang="en-US" sz="2400" b="1" dirty="0" smtClean="0">
                <a:solidFill>
                  <a:srgbClr val="0000FF"/>
                </a:solidFill>
                <a:ea typeface="华文新魏" pitchFamily="2" charset="-122"/>
              </a:rPr>
              <a:t>云 </a:t>
            </a:r>
            <a:r>
              <a:rPr lang="zh-CN" altLang="en-US" sz="2400" b="1" dirty="0">
                <a:solidFill>
                  <a:srgbClr val="0000FF"/>
                </a:solidFill>
                <a:ea typeface="华文新魏" pitchFamily="2" charset="-122"/>
              </a:rPr>
              <a:t>鸟 景  </a:t>
            </a:r>
            <a:r>
              <a:rPr lang="zh-CN" altLang="en-US" sz="2400" b="1" dirty="0" smtClean="0">
                <a:solidFill>
                  <a:srgbClr val="0000FF"/>
                </a:solidFill>
                <a:ea typeface="华文新魏" pitchFamily="2" charset="-122"/>
              </a:rPr>
              <a:t>  抚</a:t>
            </a:r>
            <a:endParaRPr lang="zh-CN" altLang="en-US" sz="2400" b="1" dirty="0">
              <a:solidFill>
                <a:srgbClr val="0000FF"/>
              </a:solidFill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608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16" grpId="0" animBg="1"/>
      <p:bldP spid="17" grpId="0"/>
      <p:bldP spid="18" grpId="0" animBg="1"/>
      <p:bldP spid="20" grpId="0" animBg="1"/>
      <p:bldP spid="21" grpId="0"/>
      <p:bldP spid="22" grpId="0" animBg="1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83568" y="107107"/>
            <a:ext cx="1800200" cy="5115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dirty="0" smtClean="0">
                <a:solidFill>
                  <a:srgbClr val="FF0000"/>
                </a:solidFill>
                <a:ea typeface="黑体" pitchFamily="2" charset="-122"/>
              </a:rPr>
              <a:t>内容分析</a:t>
            </a:r>
            <a:endParaRPr lang="zh-CN" altLang="en-US" sz="2800" dirty="0">
              <a:solidFill>
                <a:srgbClr val="FF0000"/>
              </a:solidFill>
              <a:ea typeface="黑体" pitchFamily="2" charset="-122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971600" y="1194995"/>
            <a:ext cx="16273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u="sng" dirty="0">
                <a:solidFill>
                  <a:srgbClr val="FF0066"/>
                </a:solidFill>
                <a:latin typeface="+mn-ea"/>
              </a:rPr>
              <a:t>承上而问</a:t>
            </a: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3059832" y="1304205"/>
            <a:ext cx="914400" cy="3048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AutoShape 5"/>
          <p:cNvSpPr>
            <a:spLocks/>
          </p:cNvSpPr>
          <p:nvPr/>
        </p:nvSpPr>
        <p:spPr bwMode="auto">
          <a:xfrm>
            <a:off x="4203576" y="987574"/>
            <a:ext cx="152400" cy="1080120"/>
          </a:xfrm>
          <a:prstGeom prst="leftBracket">
            <a:avLst>
              <a:gd name="adj" fmla="val 35417"/>
            </a:avLst>
          </a:prstGeom>
          <a:noFill/>
          <a:ln w="9525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 b="1">
              <a:latin typeface="Times New Roman" pitchFamily="18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499992" y="772180"/>
            <a:ext cx="19880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委心任去留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499991" y="1596916"/>
            <a:ext cx="19880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遑遑欲何之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1632884" y="1858526"/>
            <a:ext cx="304800" cy="762000"/>
          </a:xfrm>
          <a:prstGeom prst="down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971600" y="2715766"/>
            <a:ext cx="16273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u="sng" dirty="0">
                <a:solidFill>
                  <a:srgbClr val="FF0066"/>
                </a:solidFill>
                <a:latin typeface="+mn-ea"/>
              </a:rPr>
              <a:t>自我解答</a:t>
            </a: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3059832" y="2884842"/>
            <a:ext cx="914400" cy="3048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AutoShape 5"/>
          <p:cNvSpPr>
            <a:spLocks/>
          </p:cNvSpPr>
          <p:nvPr/>
        </p:nvSpPr>
        <p:spPr bwMode="auto">
          <a:xfrm>
            <a:off x="4203576" y="2569190"/>
            <a:ext cx="152400" cy="1080120"/>
          </a:xfrm>
          <a:prstGeom prst="leftBracket">
            <a:avLst>
              <a:gd name="adj" fmla="val 35417"/>
            </a:avLst>
          </a:prstGeom>
          <a:noFill/>
          <a:ln w="9525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 b="1">
              <a:latin typeface="Times New Roman" pitchFamily="18" charset="0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4499991" y="2384545"/>
            <a:ext cx="16209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富贵浮云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4499992" y="3182470"/>
            <a:ext cx="16209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恬然自乐</a:t>
            </a:r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6372200" y="2358916"/>
            <a:ext cx="9653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</a:rPr>
              <a:t>( </a:t>
            </a:r>
            <a:r>
              <a:rPr lang="zh-CN" altLang="en-US" sz="2800" b="1" dirty="0" smtClean="0">
                <a:latin typeface="Times New Roman" pitchFamily="18" charset="0"/>
              </a:rPr>
              <a:t>反</a:t>
            </a:r>
            <a:r>
              <a:rPr lang="en-US" altLang="zh-CN" sz="2800" b="1" dirty="0" smtClean="0">
                <a:latin typeface="Times New Roman" pitchFamily="18" charset="0"/>
              </a:rPr>
              <a:t> )</a:t>
            </a:r>
            <a:endParaRPr lang="en-US" altLang="zh-CN" sz="2800" b="1" dirty="0">
              <a:latin typeface="Times New Roman" pitchFamily="18" charset="0"/>
            </a:endParaRPr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6372199" y="3073101"/>
            <a:ext cx="9653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</a:rPr>
              <a:t>( </a:t>
            </a:r>
            <a:r>
              <a:rPr lang="zh-CN" altLang="en-US" sz="2800" b="1" dirty="0" smtClean="0">
                <a:latin typeface="Times New Roman" pitchFamily="18" charset="0"/>
              </a:rPr>
              <a:t>正</a:t>
            </a:r>
            <a:r>
              <a:rPr lang="en-US" altLang="zh-CN" sz="2800" b="1" dirty="0" smtClean="0">
                <a:latin typeface="Times New Roman" pitchFamily="18" charset="0"/>
              </a:rPr>
              <a:t> </a:t>
            </a:r>
            <a:r>
              <a:rPr lang="en-US" altLang="zh-CN" sz="2800" b="1" dirty="0">
                <a:latin typeface="Times New Roman" pitchFamily="18" charset="0"/>
              </a:rPr>
              <a:t>)</a:t>
            </a:r>
          </a:p>
        </p:txBody>
      </p:sp>
      <p:sp>
        <p:nvSpPr>
          <p:cNvPr id="17" name="AutoShape 8"/>
          <p:cNvSpPr>
            <a:spLocks noChangeArrowheads="1"/>
          </p:cNvSpPr>
          <p:nvPr/>
        </p:nvSpPr>
        <p:spPr bwMode="auto">
          <a:xfrm>
            <a:off x="1632884" y="3321918"/>
            <a:ext cx="304800" cy="762000"/>
          </a:xfrm>
          <a:prstGeom prst="down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978012" y="4136762"/>
            <a:ext cx="16209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u="sng" dirty="0">
                <a:solidFill>
                  <a:srgbClr val="FF0066"/>
                </a:solidFill>
                <a:latin typeface="+mn-ea"/>
              </a:rPr>
              <a:t>卒章显志</a:t>
            </a:r>
          </a:p>
        </p:txBody>
      </p:sp>
      <p:sp>
        <p:nvSpPr>
          <p:cNvPr id="19" name="AutoShape 4"/>
          <p:cNvSpPr>
            <a:spLocks noChangeArrowheads="1"/>
          </p:cNvSpPr>
          <p:nvPr/>
        </p:nvSpPr>
        <p:spPr bwMode="auto">
          <a:xfrm>
            <a:off x="3062521" y="4253576"/>
            <a:ext cx="914400" cy="3048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4468256" y="4108266"/>
            <a:ext cx="16273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乐天安命</a:t>
            </a:r>
          </a:p>
        </p:txBody>
      </p:sp>
    </p:spTree>
    <p:extLst>
      <p:ext uri="{BB962C8B-B14F-4D97-AF65-F5344CB8AC3E}">
        <p14:creationId xmlns:p14="http://schemas.microsoft.com/office/powerpoint/2010/main" val="3393600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nimBg="1"/>
      <p:bldP spid="5" grpId="0" animBg="1" autoUpdateAnimBg="0"/>
      <p:bldP spid="6" grpId="0" autoUpdateAnimBg="0"/>
      <p:bldP spid="8" grpId="0" autoUpdateAnimBg="0"/>
      <p:bldP spid="9" grpId="0" animBg="1"/>
      <p:bldP spid="10" grpId="0" autoUpdateAnimBg="0"/>
      <p:bldP spid="11" grpId="0" animBg="1"/>
      <p:bldP spid="12" grpId="0" animBg="1" autoUpdateAnimBg="0"/>
      <p:bldP spid="13" grpId="0" autoUpdateAnimBg="0"/>
      <p:bldP spid="14" grpId="0" autoUpdateAnimBg="0"/>
      <p:bldP spid="15" grpId="0" autoUpdateAnimBg="0"/>
      <p:bldP spid="16" grpId="0" autoUpdateAnimBg="0"/>
      <p:bldP spid="17" grpId="0" animBg="1"/>
      <p:bldP spid="18" grpId="0" autoUpdateAnimBg="0"/>
      <p:bldP spid="19" grpId="0" animBg="1"/>
      <p:bldP spid="20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83568" y="107107"/>
            <a:ext cx="1800200" cy="5115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dirty="0" smtClean="0">
                <a:solidFill>
                  <a:srgbClr val="FF0000"/>
                </a:solidFill>
                <a:ea typeface="黑体" pitchFamily="2" charset="-122"/>
              </a:rPr>
              <a:t>段落层次</a:t>
            </a:r>
            <a:endParaRPr lang="zh-CN" altLang="en-US" sz="2800" dirty="0">
              <a:solidFill>
                <a:srgbClr val="FF0000"/>
              </a:solidFill>
              <a:ea typeface="黑体" pitchFamily="2" charset="-122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98078" y="1059002"/>
            <a:ext cx="307007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一）弃官归家之因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698078" y="1867303"/>
            <a:ext cx="23487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二）归家情景</a:t>
            </a: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698078" y="2775784"/>
            <a:ext cx="23487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三）生活情况</a:t>
            </a: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698078" y="3711888"/>
            <a:ext cx="23487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四）反思总结</a:t>
            </a:r>
          </a:p>
        </p:txBody>
      </p:sp>
      <p:sp>
        <p:nvSpPr>
          <p:cNvPr id="8" name="Text Box 22"/>
          <p:cNvSpPr txBox="1">
            <a:spLocks noChangeArrowheads="1"/>
          </p:cNvSpPr>
          <p:nvPr/>
        </p:nvSpPr>
        <p:spPr bwMode="auto">
          <a:xfrm>
            <a:off x="4335231" y="843558"/>
            <a:ext cx="10668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自责</a:t>
            </a:r>
            <a:endParaRPr lang="en-US" altLang="zh-CN" sz="28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自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悔</a:t>
            </a:r>
          </a:p>
        </p:txBody>
      </p:sp>
      <p:sp>
        <p:nvSpPr>
          <p:cNvPr id="9" name="AutoShape 21"/>
          <p:cNvSpPr>
            <a:spLocks/>
          </p:cNvSpPr>
          <p:nvPr/>
        </p:nvSpPr>
        <p:spPr bwMode="auto">
          <a:xfrm>
            <a:off x="3361928" y="2128913"/>
            <a:ext cx="2312640" cy="762000"/>
          </a:xfrm>
          <a:prstGeom prst="rightBracket">
            <a:avLst>
              <a:gd name="adj" fmla="val 41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AutoShape 21"/>
          <p:cNvSpPr>
            <a:spLocks/>
          </p:cNvSpPr>
          <p:nvPr/>
        </p:nvSpPr>
        <p:spPr bwMode="auto">
          <a:xfrm>
            <a:off x="5248624" y="3611113"/>
            <a:ext cx="76200" cy="862774"/>
          </a:xfrm>
          <a:prstGeom prst="rightBracket">
            <a:avLst>
              <a:gd name="adj" fmla="val 41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23"/>
          <p:cNvSpPr txBox="1">
            <a:spLocks noChangeArrowheads="1"/>
          </p:cNvSpPr>
          <p:nvPr/>
        </p:nvSpPr>
        <p:spPr bwMode="auto">
          <a:xfrm>
            <a:off x="5810200" y="2032859"/>
            <a:ext cx="12192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自安自乐</a:t>
            </a:r>
          </a:p>
        </p:txBody>
      </p:sp>
      <p:sp>
        <p:nvSpPr>
          <p:cNvPr id="12" name="AutoShape 20"/>
          <p:cNvSpPr>
            <a:spLocks/>
          </p:cNvSpPr>
          <p:nvPr/>
        </p:nvSpPr>
        <p:spPr bwMode="auto">
          <a:xfrm>
            <a:off x="2997696" y="3664288"/>
            <a:ext cx="81731" cy="809599"/>
          </a:xfrm>
          <a:prstGeom prst="leftBracket">
            <a:avLst>
              <a:gd name="adj" fmla="val 375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2997696" y="3450278"/>
            <a:ext cx="23487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摒弃物质享受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3038276" y="4051442"/>
            <a:ext cx="23487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向往精神自由</a:t>
            </a: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5402031" y="3815830"/>
            <a:ext cx="16273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理想追求</a:t>
            </a:r>
          </a:p>
        </p:txBody>
      </p:sp>
      <p:sp>
        <p:nvSpPr>
          <p:cNvPr id="16" name="Text Box 24"/>
          <p:cNvSpPr txBox="1">
            <a:spLocks noChangeArrowheads="1"/>
          </p:cNvSpPr>
          <p:nvPr/>
        </p:nvSpPr>
        <p:spPr bwMode="auto">
          <a:xfrm>
            <a:off x="7029400" y="3658874"/>
            <a:ext cx="1143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乐天安命</a:t>
            </a:r>
          </a:p>
        </p:txBody>
      </p:sp>
    </p:spTree>
    <p:extLst>
      <p:ext uri="{BB962C8B-B14F-4D97-AF65-F5344CB8AC3E}">
        <p14:creationId xmlns:p14="http://schemas.microsoft.com/office/powerpoint/2010/main" val="1609070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  <p:bldP spid="6" grpId="0" autoUpdateAnimBg="0"/>
      <p:bldP spid="9" grpId="0" animBg="1"/>
      <p:bldP spid="10" grpId="0" animBg="1"/>
      <p:bldP spid="12" grpId="0" animBg="1"/>
      <p:bldP spid="13" grpId="0" autoUpdateAnimBg="0"/>
      <p:bldP spid="14" grpId="0" autoUpdateAnimBg="0"/>
      <p:bldP spid="1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/>
        </p:nvSpPr>
        <p:spPr>
          <a:xfrm>
            <a:off x="841337" y="915566"/>
            <a:ext cx="3449216" cy="61151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一、叙事线索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83568" y="107107"/>
            <a:ext cx="1800200" cy="5115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dirty="0" smtClean="0">
                <a:solidFill>
                  <a:srgbClr val="FF0000"/>
                </a:solidFill>
                <a:ea typeface="黑体" pitchFamily="2" charset="-122"/>
              </a:rPr>
              <a:t>叙事线索</a:t>
            </a:r>
            <a:endParaRPr lang="zh-CN" altLang="en-US" sz="2800" dirty="0">
              <a:solidFill>
                <a:srgbClr val="FF0000"/>
              </a:solidFill>
              <a:ea typeface="黑体" pitchFamily="2" charset="-122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841337" y="1545241"/>
            <a:ext cx="9028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归途</a:t>
            </a:r>
          </a:p>
        </p:txBody>
      </p:sp>
      <p:sp>
        <p:nvSpPr>
          <p:cNvPr id="5" name="AutoShape 10"/>
          <p:cNvSpPr>
            <a:spLocks noChangeArrowheads="1"/>
          </p:cNvSpPr>
          <p:nvPr/>
        </p:nvSpPr>
        <p:spPr bwMode="auto">
          <a:xfrm>
            <a:off x="1733129" y="1769712"/>
            <a:ext cx="1008063" cy="152400"/>
          </a:xfrm>
          <a:prstGeom prst="rightArrow">
            <a:avLst>
              <a:gd name="adj1" fmla="val 50000"/>
              <a:gd name="adj2" fmla="val 82682"/>
            </a:avLst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741192" y="1545241"/>
            <a:ext cx="9028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抵家</a:t>
            </a:r>
          </a:p>
        </p:txBody>
      </p:sp>
      <p:sp>
        <p:nvSpPr>
          <p:cNvPr id="7" name="AutoShape 12"/>
          <p:cNvSpPr>
            <a:spLocks noChangeArrowheads="1"/>
          </p:cNvSpPr>
          <p:nvPr/>
        </p:nvSpPr>
        <p:spPr bwMode="auto">
          <a:xfrm>
            <a:off x="3644003" y="1737132"/>
            <a:ext cx="1008063" cy="190500"/>
          </a:xfrm>
          <a:prstGeom prst="rightArrow">
            <a:avLst>
              <a:gd name="adj1" fmla="val 50000"/>
              <a:gd name="adj2" fmla="val 82682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801777" y="1570772"/>
            <a:ext cx="9028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室内</a:t>
            </a:r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auto">
          <a:xfrm>
            <a:off x="5709814" y="1749701"/>
            <a:ext cx="1008063" cy="114300"/>
          </a:xfrm>
          <a:prstGeom prst="rightArrow">
            <a:avLst>
              <a:gd name="adj1" fmla="val 50000"/>
              <a:gd name="adj2" fmla="val 110243"/>
            </a:avLst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6837541" y="1527076"/>
            <a:ext cx="9028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园中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855128" y="2296049"/>
            <a:ext cx="23487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二、感情线索</a:t>
            </a:r>
          </a:p>
        </p:txBody>
      </p:sp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1128595" y="2944121"/>
            <a:ext cx="615553" cy="150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自责自慰</a:t>
            </a:r>
          </a:p>
        </p:txBody>
      </p:sp>
      <p:sp>
        <p:nvSpPr>
          <p:cNvPr id="13" name="AutoShape 13"/>
          <p:cNvSpPr>
            <a:spLocks noChangeArrowheads="1"/>
          </p:cNvSpPr>
          <p:nvPr/>
        </p:nvSpPr>
        <p:spPr bwMode="auto">
          <a:xfrm>
            <a:off x="1843423" y="3535226"/>
            <a:ext cx="1066800" cy="3048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2950960" y="2948328"/>
            <a:ext cx="615553" cy="150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怡然自乐</a:t>
            </a:r>
          </a:p>
        </p:txBody>
      </p:sp>
      <p:sp>
        <p:nvSpPr>
          <p:cNvPr id="15" name="AutoShape 15"/>
          <p:cNvSpPr>
            <a:spLocks noChangeArrowheads="1"/>
          </p:cNvSpPr>
          <p:nvPr/>
        </p:nvSpPr>
        <p:spPr bwMode="auto">
          <a:xfrm>
            <a:off x="3614634" y="3535226"/>
            <a:ext cx="1066800" cy="3048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4945405" y="2948328"/>
            <a:ext cx="615553" cy="150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闲适怡得</a:t>
            </a:r>
          </a:p>
        </p:txBody>
      </p:sp>
      <p:sp>
        <p:nvSpPr>
          <p:cNvPr id="17" name="AutoShape 14"/>
          <p:cNvSpPr>
            <a:spLocks noChangeArrowheads="1"/>
          </p:cNvSpPr>
          <p:nvPr/>
        </p:nvSpPr>
        <p:spPr bwMode="auto">
          <a:xfrm>
            <a:off x="5735540" y="3535227"/>
            <a:ext cx="1066800" cy="3048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6981168" y="2753431"/>
            <a:ext cx="615553" cy="1690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潇洒旷达</a:t>
            </a:r>
          </a:p>
        </p:txBody>
      </p:sp>
    </p:spTree>
    <p:extLst>
      <p:ext uri="{BB962C8B-B14F-4D97-AF65-F5344CB8AC3E}">
        <p14:creationId xmlns:p14="http://schemas.microsoft.com/office/powerpoint/2010/main" val="1947276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4" grpId="0" autoUpdateAnimBg="0"/>
      <p:bldP spid="5" grpId="0" animBg="1"/>
      <p:bldP spid="6" grpId="0" autoUpdateAnimBg="0"/>
      <p:bldP spid="7" grpId="0" animBg="1"/>
      <p:bldP spid="8" grpId="0" autoUpdateAnimBg="0"/>
      <p:bldP spid="9" grpId="0" animBg="1"/>
      <p:bldP spid="10" grpId="0" autoUpdateAnimBg="0"/>
      <p:bldP spid="11" grpId="0" autoUpdateAnimBg="0"/>
      <p:bldP spid="12" grpId="0" autoUpdateAnimBg="0"/>
      <p:bldP spid="13" grpId="0" animBg="1"/>
      <p:bldP spid="14" grpId="0" autoUpdateAnimBg="0"/>
      <p:bldP spid="15" grpId="0" animBg="1"/>
      <p:bldP spid="16" grpId="0" autoUpdateAnimBg="0"/>
      <p:bldP spid="17" grpId="0" animBg="1"/>
      <p:bldP spid="1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539874" y="1275606"/>
            <a:ext cx="25919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+mn-ea"/>
              </a:rPr>
              <a:t>作者的形象：</a:t>
            </a: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539750" y="1995686"/>
            <a:ext cx="8066088" cy="102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en-US" altLang="zh-CN" sz="2800" b="1" dirty="0">
                <a:latin typeface="+mn-ea"/>
              </a:rPr>
              <a:t>    </a:t>
            </a:r>
            <a:r>
              <a:rPr lang="zh-CN" altLang="en-US" sz="2800" b="1" dirty="0" smtClean="0">
                <a:solidFill>
                  <a:srgbClr val="333300"/>
                </a:solidFill>
                <a:latin typeface="+mn-ea"/>
              </a:rPr>
              <a:t>不</a:t>
            </a:r>
            <a:r>
              <a:rPr lang="zh-CN" altLang="en-US" sz="2800" b="1" dirty="0">
                <a:solidFill>
                  <a:srgbClr val="333300"/>
                </a:solidFill>
                <a:latin typeface="+mn-ea"/>
              </a:rPr>
              <a:t>与当时黑暗的上层社会同流合污，热爱田园，有着</a:t>
            </a:r>
            <a:r>
              <a:rPr lang="zh-CN" altLang="en-US" sz="2800" b="1" dirty="0">
                <a:solidFill>
                  <a:srgbClr val="FF3300"/>
                </a:solidFill>
                <a:latin typeface="+mn-ea"/>
              </a:rPr>
              <a:t>高洁志趣</a:t>
            </a:r>
            <a:r>
              <a:rPr lang="zh-CN" altLang="en-US" sz="2800" b="1" dirty="0">
                <a:solidFill>
                  <a:srgbClr val="333300"/>
                </a:solidFill>
                <a:latin typeface="+mn-ea"/>
              </a:rPr>
              <a:t>的形象。</a:t>
            </a:r>
          </a:p>
        </p:txBody>
      </p:sp>
    </p:spTree>
    <p:extLst>
      <p:ext uri="{BB962C8B-B14F-4D97-AF65-F5344CB8AC3E}">
        <p14:creationId xmlns:p14="http://schemas.microsoft.com/office/powerpoint/2010/main" val="325457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395536" y="771550"/>
            <a:ext cx="849694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+mn-ea"/>
              </a:rPr>
              <a:t>    </a:t>
            </a:r>
            <a:r>
              <a:rPr lang="zh-CN" altLang="en-US" sz="2800" b="1" dirty="0">
                <a:solidFill>
                  <a:srgbClr val="CC3300"/>
                </a:solidFill>
                <a:latin typeface="+mn-ea"/>
              </a:rPr>
              <a:t>乐事感物</a:t>
            </a:r>
            <a:r>
              <a:rPr lang="zh-CN" altLang="en-US" sz="2800" dirty="0">
                <a:solidFill>
                  <a:srgbClr val="CC3300"/>
                </a:solidFill>
                <a:latin typeface="+mn-ea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归来之乐，不一而足。先访山水，“寻壑”“经丘”；再抒心志，在息交游。而所息绝的并非所有人，与亲友、琴、书为侣，乐以去忧。春回大地，农人告之春耕；秋天金动，农田盼来收获。忙后闲暇，乘兴出游，乐以忘忧。这节颇带诗意的描绘文字，既是写景，又是抒情，由物及人，自然生出人生的诸多感慨。春来秋去，大自然生生不息，触景生情，从中可窥人生的短暂与匆促，所谓及时行乐，乐以无忧。</a:t>
            </a:r>
          </a:p>
        </p:txBody>
      </p:sp>
    </p:spTree>
    <p:extLst>
      <p:ext uri="{BB962C8B-B14F-4D97-AF65-F5344CB8AC3E}">
        <p14:creationId xmlns:p14="http://schemas.microsoft.com/office/powerpoint/2010/main" val="153557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611560" y="915566"/>
            <a:ext cx="7704856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>
              <a:lnSpc>
                <a:spcPct val="90000"/>
              </a:lnSpc>
              <a:buClr>
                <a:srgbClr val="FFFF00"/>
              </a:buClr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陶渊明为什么要选择一条归隐田园的道路？</a:t>
            </a:r>
          </a:p>
          <a:p>
            <a:pPr>
              <a:lnSpc>
                <a:spcPct val="90000"/>
              </a:lnSpc>
              <a:buClr>
                <a:srgbClr val="FFFF00"/>
              </a:buClr>
              <a:buFontTx/>
              <a:buNone/>
            </a:pPr>
            <a:r>
              <a:rPr lang="zh-CN" altLang="en-US" b="1" dirty="0" smtClean="0">
                <a:solidFill>
                  <a:srgbClr val="0000FF"/>
                </a:solidFill>
                <a:latin typeface="+mn-ea"/>
                <a:ea typeface="+mn-ea"/>
              </a:rPr>
              <a:t>讨论</a:t>
            </a:r>
            <a:r>
              <a:rPr lang="zh-CN" altLang="en-US" b="1" dirty="0">
                <a:solidFill>
                  <a:srgbClr val="0000FF"/>
                </a:solidFill>
                <a:latin typeface="+mn-ea"/>
                <a:ea typeface="+mn-ea"/>
              </a:rPr>
              <a:t>、明确：</a:t>
            </a: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611560" y="1923678"/>
            <a:ext cx="820737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ts val="3200"/>
              </a:lnSpc>
              <a:spcBef>
                <a:spcPct val="50000"/>
              </a:spcBef>
            </a:pPr>
            <a:r>
              <a:rPr lang="en-US" altLang="zh-CN" sz="2800" b="1" dirty="0">
                <a:latin typeface="+mn-ea"/>
              </a:rPr>
              <a:t>1.</a:t>
            </a:r>
            <a:r>
              <a:rPr lang="zh-CN" altLang="en-US" sz="2800" b="1" dirty="0">
                <a:latin typeface="+mn-ea"/>
              </a:rPr>
              <a:t>作者不愿与世俗同流合污</a:t>
            </a:r>
            <a:r>
              <a:rPr lang="en-US" altLang="zh-CN" sz="2800" b="1" dirty="0">
                <a:latin typeface="+mn-ea"/>
              </a:rPr>
              <a:t>,</a:t>
            </a:r>
            <a:r>
              <a:rPr lang="zh-CN" altLang="en-US" sz="2800" b="1" dirty="0">
                <a:latin typeface="+mn-ea"/>
              </a:rPr>
              <a:t>向往恬静的田园</a:t>
            </a:r>
            <a:r>
              <a:rPr lang="zh-CN" altLang="en-US" sz="2800" b="1" dirty="0" smtClean="0">
                <a:latin typeface="+mn-ea"/>
              </a:rPr>
              <a:t>生活。</a:t>
            </a:r>
            <a:endParaRPr lang="zh-CN" altLang="en-US" sz="2800" b="1" dirty="0">
              <a:latin typeface="+mn-ea"/>
            </a:endParaRPr>
          </a:p>
          <a:p>
            <a:pPr>
              <a:lnSpc>
                <a:spcPts val="3200"/>
              </a:lnSpc>
              <a:spcBef>
                <a:spcPct val="50000"/>
              </a:spcBef>
            </a:pPr>
            <a:r>
              <a:rPr lang="en-US" altLang="zh-CN" sz="2800" b="1" dirty="0">
                <a:latin typeface="+mn-ea"/>
              </a:rPr>
              <a:t>2.</a:t>
            </a:r>
            <a:r>
              <a:rPr lang="zh-CN" altLang="en-US" sz="2800" b="1" dirty="0">
                <a:latin typeface="+mn-ea"/>
              </a:rPr>
              <a:t>在当时的现实条件下</a:t>
            </a:r>
            <a:r>
              <a:rPr lang="en-US" altLang="zh-CN" sz="2800" b="1" dirty="0">
                <a:latin typeface="+mn-ea"/>
              </a:rPr>
              <a:t>,</a:t>
            </a:r>
            <a:r>
              <a:rPr lang="zh-CN" altLang="en-US" sz="2800" b="1" dirty="0">
                <a:latin typeface="+mn-ea"/>
              </a:rPr>
              <a:t>作者既不愿卖身求荣</a:t>
            </a:r>
            <a:r>
              <a:rPr lang="en-US" altLang="zh-CN" sz="2800" b="1" dirty="0">
                <a:latin typeface="+mn-ea"/>
              </a:rPr>
              <a:t>,</a:t>
            </a:r>
            <a:r>
              <a:rPr lang="zh-CN" altLang="en-US" sz="2800" b="1" dirty="0">
                <a:latin typeface="+mn-ea"/>
              </a:rPr>
              <a:t>又不愿服食求仙</a:t>
            </a:r>
            <a:r>
              <a:rPr lang="en-US" altLang="zh-CN" sz="2800" b="1" dirty="0">
                <a:latin typeface="+mn-ea"/>
              </a:rPr>
              <a:t>,</a:t>
            </a:r>
            <a:r>
              <a:rPr lang="zh-CN" altLang="en-US" sz="2800" b="1" dirty="0">
                <a:latin typeface="+mn-ea"/>
              </a:rPr>
              <a:t>顺乎自然、乘化而归就是一种必然的</a:t>
            </a:r>
            <a:r>
              <a:rPr lang="zh-CN" altLang="en-US" sz="2800" b="1" dirty="0" smtClean="0">
                <a:latin typeface="+mn-ea"/>
              </a:rPr>
              <a:t>选择</a:t>
            </a:r>
            <a:r>
              <a:rPr lang="zh-CN" altLang="en-US" sz="2800" b="1" dirty="0">
                <a:latin typeface="+mn-ea"/>
              </a:rPr>
              <a:t>。</a:t>
            </a:r>
            <a:endParaRPr lang="en-US" altLang="zh-CN" sz="2800" b="1" dirty="0">
              <a:latin typeface="+mn-ea"/>
            </a:endParaRPr>
          </a:p>
          <a:p>
            <a:pPr>
              <a:lnSpc>
                <a:spcPts val="3200"/>
              </a:lnSpc>
              <a:spcBef>
                <a:spcPct val="50000"/>
              </a:spcBef>
            </a:pPr>
            <a:r>
              <a:rPr lang="en-US" altLang="zh-CN" sz="2800" b="1" dirty="0">
                <a:latin typeface="+mn-ea"/>
              </a:rPr>
              <a:t>3.</a:t>
            </a:r>
            <a:r>
              <a:rPr lang="zh-CN" altLang="en-US" sz="2800" b="1" dirty="0">
                <a:latin typeface="+mn-ea"/>
              </a:rPr>
              <a:t>作者显然是经过大彻大悟之后才作此决定</a:t>
            </a:r>
            <a:r>
              <a:rPr lang="zh-CN" altLang="en-US" sz="2800" b="1" dirty="0" smtClean="0">
                <a:latin typeface="+mn-ea"/>
              </a:rPr>
              <a:t>的</a:t>
            </a:r>
            <a:r>
              <a:rPr lang="zh-CN" altLang="en-US" sz="2800" b="1" dirty="0">
                <a:latin typeface="+mn-ea"/>
              </a:rPr>
              <a:t>。</a:t>
            </a:r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2300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 txBox="1">
            <a:spLocks noChangeArrowheads="1"/>
          </p:cNvSpPr>
          <p:nvPr/>
        </p:nvSpPr>
        <p:spPr>
          <a:xfrm>
            <a:off x="755724" y="1347614"/>
            <a:ext cx="7632700" cy="2311573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830199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4000"/>
              </a:lnSpc>
              <a:buNone/>
            </a:pPr>
            <a:r>
              <a:rPr lang="en-US" altLang="zh-CN" sz="2800" b="1" dirty="0" smtClean="0">
                <a:solidFill>
                  <a:srgbClr val="0000FF"/>
                </a:solidFill>
                <a:latin typeface="+mn-ea"/>
              </a:rPr>
              <a:t>《</a:t>
            </a:r>
            <a:r>
              <a:rPr lang="zh-CN" altLang="en-US" sz="2800" b="1" dirty="0" smtClean="0">
                <a:solidFill>
                  <a:srgbClr val="0000FF"/>
                </a:solidFill>
                <a:latin typeface="+mn-ea"/>
              </a:rPr>
              <a:t>归去来兮辞</a:t>
            </a:r>
            <a:r>
              <a:rPr lang="en-US" altLang="zh-CN" sz="2800" b="1" dirty="0" smtClean="0">
                <a:solidFill>
                  <a:srgbClr val="0000FF"/>
                </a:solidFill>
                <a:latin typeface="+mn-ea"/>
              </a:rPr>
              <a:t>》</a:t>
            </a:r>
            <a:r>
              <a:rPr lang="zh-CN" altLang="en-US" sz="2800" b="1" dirty="0" smtClean="0">
                <a:solidFill>
                  <a:srgbClr val="0000FF"/>
                </a:solidFill>
                <a:latin typeface="+mn-ea"/>
              </a:rPr>
              <a:t>是陶渊明辞官归隐之际与上流社会公开决裂的政治宣言。文章以绝大篇幅写了他脱离官场的无限喜悦，想家归隐田园的无限乐趣，表现了作者对大自然和隐居生活的向往和热爱。</a:t>
            </a:r>
            <a:endParaRPr lang="zh-CN" altLang="en-US" sz="28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83568" y="107107"/>
            <a:ext cx="1800200" cy="5115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dirty="0" smtClean="0">
                <a:solidFill>
                  <a:srgbClr val="FF0000"/>
                </a:solidFill>
                <a:ea typeface="黑体" pitchFamily="2" charset="-122"/>
              </a:rPr>
              <a:t>归纳主旨</a:t>
            </a:r>
            <a:endParaRPr lang="zh-CN" altLang="en-US" sz="2800" dirty="0">
              <a:solidFill>
                <a:srgbClr val="FF0000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342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83568" y="107107"/>
            <a:ext cx="1800200" cy="5115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dirty="0" smtClean="0">
                <a:solidFill>
                  <a:srgbClr val="FF0000"/>
                </a:solidFill>
                <a:ea typeface="黑体" pitchFamily="2" charset="-122"/>
              </a:rPr>
              <a:t>通  假   字</a:t>
            </a:r>
            <a:endParaRPr lang="zh-CN" altLang="en-US" sz="2800" dirty="0">
              <a:solidFill>
                <a:srgbClr val="FF0000"/>
              </a:solidFill>
              <a:ea typeface="黑体" pitchFamily="2" charset="-122"/>
            </a:endParaRP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576014" y="1419622"/>
            <a:ext cx="8172450" cy="2076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　</a:t>
            </a:r>
            <a:r>
              <a:rPr lang="zh-CN" altLang="en-US" sz="2800" b="1" dirty="0" smtClean="0">
                <a:solidFill>
                  <a:srgbClr val="000000"/>
                </a:solidFill>
                <a:latin typeface="+mn-ea"/>
              </a:rPr>
              <a:t>乃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瞻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衡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宇（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衡，通“横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”） </a:t>
            </a:r>
          </a:p>
          <a:p>
            <a:pPr>
              <a:lnSpc>
                <a:spcPts val="4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　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景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翳翳以将入（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景，通“影”，日光</a:t>
            </a:r>
            <a:r>
              <a:rPr lang="zh-CN" altLang="en-US" sz="2800" b="1" dirty="0" smtClean="0">
                <a:solidFill>
                  <a:srgbClr val="0000FF"/>
                </a:solidFill>
                <a:latin typeface="+mn-ea"/>
              </a:rPr>
              <a:t>）</a:t>
            </a:r>
            <a:endParaRPr lang="en-US" altLang="zh-CN" sz="2800" b="1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4000"/>
              </a:lnSpc>
            </a:pPr>
            <a:r>
              <a:rPr lang="en-US" altLang="zh-CN" sz="2800" b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zh-CN" sz="2800" b="1" dirty="0" smtClean="0">
                <a:solidFill>
                  <a:srgbClr val="0000FF"/>
                </a:solidFill>
                <a:latin typeface="+mn-ea"/>
              </a:rPr>
              <a:t>             </a:t>
            </a:r>
            <a:r>
              <a:rPr lang="zh-CN" altLang="en-US" sz="2800" b="1" dirty="0" smtClean="0">
                <a:solidFill>
                  <a:srgbClr val="0000FF"/>
                </a:solidFill>
                <a:latin typeface="+mn-ea"/>
              </a:rPr>
              <a:t>（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实为古今字）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 </a:t>
            </a:r>
          </a:p>
          <a:p>
            <a:pPr>
              <a:lnSpc>
                <a:spcPts val="4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　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曷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不委心任</a:t>
            </a:r>
            <a:r>
              <a:rPr lang="zh-CN" altLang="en-US" sz="2800" b="1" dirty="0" smtClean="0">
                <a:solidFill>
                  <a:srgbClr val="000000"/>
                </a:solidFill>
                <a:latin typeface="+mn-ea"/>
              </a:rPr>
              <a:t>去留（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曷，通“何”）</a:t>
            </a:r>
            <a:r>
              <a:rPr lang="zh-CN" altLang="en-US" sz="2800" dirty="0">
                <a:solidFill>
                  <a:srgbClr val="0000FF"/>
                </a:solidFill>
                <a:latin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441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83568" y="107107"/>
            <a:ext cx="1800200" cy="5115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dirty="0" smtClean="0">
                <a:solidFill>
                  <a:srgbClr val="FF0000"/>
                </a:solidFill>
                <a:ea typeface="黑体" pitchFamily="2" charset="-122"/>
              </a:rPr>
              <a:t>相关评价</a:t>
            </a:r>
            <a:endParaRPr lang="zh-CN" altLang="en-US" sz="2800" dirty="0">
              <a:solidFill>
                <a:srgbClr val="FF0000"/>
              </a:solidFill>
              <a:ea typeface="黑体" pitchFamily="2" charset="-122"/>
            </a:endParaRP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323155" y="1491630"/>
            <a:ext cx="8569325" cy="1384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GB" sz="2800" b="1" dirty="0">
                <a:solidFill>
                  <a:srgbClr val="0000FF"/>
                </a:solidFill>
                <a:latin typeface="+mn-ea"/>
              </a:rPr>
              <a:t>　　两晋无文章，幸独有</a:t>
            </a:r>
            <a:r>
              <a:rPr lang="en-GB" altLang="zh-CN" sz="2800" b="1" dirty="0">
                <a:solidFill>
                  <a:srgbClr val="0000FF"/>
                </a:solidFill>
                <a:latin typeface="+mn-ea"/>
              </a:rPr>
              <a:t>《</a:t>
            </a:r>
            <a:r>
              <a:rPr lang="zh-CN" altLang="en-GB" sz="2800" b="1" dirty="0">
                <a:solidFill>
                  <a:srgbClr val="0000FF"/>
                </a:solidFill>
                <a:latin typeface="+mn-ea"/>
              </a:rPr>
              <a:t>归去来辞</a:t>
            </a:r>
            <a:r>
              <a:rPr lang="en-GB" altLang="zh-CN" sz="2800" b="1" dirty="0">
                <a:solidFill>
                  <a:srgbClr val="0000FF"/>
                </a:solidFill>
                <a:latin typeface="+mn-ea"/>
              </a:rPr>
              <a:t>》</a:t>
            </a:r>
            <a:r>
              <a:rPr lang="zh-CN" altLang="en-GB" sz="2800" b="1" dirty="0">
                <a:solidFill>
                  <a:srgbClr val="0000FF"/>
                </a:solidFill>
                <a:latin typeface="+mn-ea"/>
              </a:rPr>
              <a:t>一篇耳。 </a:t>
            </a:r>
            <a:endParaRPr lang="zh-CN" altLang="en-GB" sz="2800" dirty="0">
              <a:solidFill>
                <a:srgbClr val="0000FF"/>
              </a:solidFill>
              <a:latin typeface="+mn-ea"/>
              <a:cs typeface="ˎ̥"/>
            </a:endParaRP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GB" sz="2800" b="1" dirty="0">
                <a:solidFill>
                  <a:srgbClr val="0000FF"/>
                </a:solidFill>
                <a:latin typeface="+mn-ea"/>
              </a:rPr>
              <a:t>                </a:t>
            </a:r>
            <a:r>
              <a:rPr lang="zh-CN" altLang="en-GB" sz="2800" b="1" dirty="0" smtClean="0">
                <a:solidFill>
                  <a:srgbClr val="0000FF"/>
                </a:solidFill>
                <a:latin typeface="+mn-ea"/>
              </a:rPr>
              <a:t>                </a:t>
            </a:r>
            <a:r>
              <a:rPr lang="en-US" altLang="zh-CN" sz="2800" b="1" dirty="0" smtClean="0">
                <a:solidFill>
                  <a:srgbClr val="0000FF"/>
                </a:solidFill>
                <a:latin typeface="+mn-ea"/>
              </a:rPr>
              <a:t>——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欧阳修</a:t>
            </a:r>
            <a:endParaRPr lang="zh-CN" altLang="en-US" sz="2800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8721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83568" y="107107"/>
            <a:ext cx="1800200" cy="5115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dirty="0" smtClean="0">
                <a:solidFill>
                  <a:srgbClr val="FF0000"/>
                </a:solidFill>
                <a:ea typeface="黑体" pitchFamily="2" charset="-122"/>
              </a:rPr>
              <a:t>词类活用</a:t>
            </a:r>
            <a:endParaRPr lang="zh-CN" altLang="en-US" sz="2800" dirty="0">
              <a:solidFill>
                <a:srgbClr val="FF0000"/>
              </a:solidFill>
              <a:ea typeface="黑体" pitchFamily="2" charset="-122"/>
            </a:endParaRP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504006" y="1203598"/>
            <a:ext cx="8172450" cy="298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ts val="3800"/>
              </a:lnSpc>
            </a:pPr>
            <a:r>
              <a:rPr lang="zh-CN" altLang="en-US" sz="2800" b="1" dirty="0">
                <a:solidFill>
                  <a:srgbClr val="000000"/>
                </a:solidFill>
              </a:rPr>
              <a:t>　　瓶无储粟，</a:t>
            </a:r>
            <a:r>
              <a:rPr lang="zh-CN" altLang="en-US" sz="2800" b="1" dirty="0">
                <a:solidFill>
                  <a:srgbClr val="FF0000"/>
                </a:solidFill>
              </a:rPr>
              <a:t>生生</a:t>
            </a:r>
            <a:r>
              <a:rPr lang="zh-CN" altLang="en-US" sz="2800" b="1" dirty="0">
                <a:solidFill>
                  <a:srgbClr val="000000"/>
                </a:solidFill>
              </a:rPr>
              <a:t>所资（生生：前“生”，维持；后“生”，动词用作名词，生活） </a:t>
            </a:r>
          </a:p>
          <a:p>
            <a:pPr>
              <a:lnSpc>
                <a:spcPts val="3800"/>
              </a:lnSpc>
            </a:pPr>
            <a:r>
              <a:rPr lang="zh-CN" altLang="en-US" sz="2800" b="1" dirty="0">
                <a:solidFill>
                  <a:srgbClr val="000000"/>
                </a:solidFill>
              </a:rPr>
              <a:t>　　倚南窗以寄</a:t>
            </a:r>
            <a:r>
              <a:rPr lang="zh-CN" altLang="en-US" sz="2800" b="1" dirty="0">
                <a:solidFill>
                  <a:srgbClr val="FF0000"/>
                </a:solidFill>
              </a:rPr>
              <a:t>傲</a:t>
            </a:r>
            <a:r>
              <a:rPr lang="zh-CN" altLang="en-US" sz="2800" b="1" dirty="0">
                <a:solidFill>
                  <a:srgbClr val="000000"/>
                </a:solidFill>
              </a:rPr>
              <a:t>（傲：形容词用作名词，傲然自得的情怀） </a:t>
            </a:r>
          </a:p>
          <a:p>
            <a:pPr>
              <a:lnSpc>
                <a:spcPts val="3800"/>
              </a:lnSpc>
            </a:pPr>
            <a:r>
              <a:rPr lang="zh-CN" altLang="en-US" sz="2800" b="1" dirty="0">
                <a:solidFill>
                  <a:srgbClr val="000000"/>
                </a:solidFill>
              </a:rPr>
              <a:t>　　审</a:t>
            </a:r>
            <a:r>
              <a:rPr lang="zh-CN" altLang="en-US" sz="2800" b="1" dirty="0">
                <a:solidFill>
                  <a:srgbClr val="FF0000"/>
                </a:solidFill>
              </a:rPr>
              <a:t>容膝</a:t>
            </a:r>
            <a:r>
              <a:rPr lang="zh-CN" altLang="en-US" sz="2800" b="1" dirty="0">
                <a:solidFill>
                  <a:srgbClr val="000000"/>
                </a:solidFill>
              </a:rPr>
              <a:t>之易安（容膝：动词用作名词，仅能容纳双膝的小屋） </a:t>
            </a:r>
          </a:p>
        </p:txBody>
      </p:sp>
    </p:spTree>
    <p:extLst>
      <p:ext uri="{BB962C8B-B14F-4D97-AF65-F5344CB8AC3E}">
        <p14:creationId xmlns:p14="http://schemas.microsoft.com/office/powerpoint/2010/main" val="300303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519342" y="771550"/>
            <a:ext cx="794109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携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幼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入室</a:t>
            </a:r>
            <a:r>
              <a:rPr lang="zh-CN" altLang="en-US" sz="2800" b="1" dirty="0">
                <a:latin typeface="+mn-ea"/>
              </a:rPr>
              <a:t>　    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形作名，幼儿、小儿。</a:t>
            </a:r>
          </a:p>
          <a:p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眄庭柯以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怡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颜</a:t>
            </a:r>
            <a:r>
              <a:rPr lang="zh-CN" altLang="en-US" sz="2800" b="1" dirty="0">
                <a:latin typeface="+mn-ea"/>
              </a:rPr>
              <a:t>　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形作使动，使</a:t>
            </a:r>
            <a:r>
              <a:rPr lang="en-US" altLang="zh-CN" sz="2800" b="1" dirty="0">
                <a:solidFill>
                  <a:srgbClr val="0000FF"/>
                </a:solidFill>
                <a:latin typeface="+mn-ea"/>
              </a:rPr>
              <a:t>…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愉快。</a:t>
            </a:r>
          </a:p>
          <a:p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园日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涉以成趣</a:t>
            </a:r>
            <a:r>
              <a:rPr lang="zh-CN" altLang="en-US" sz="2800" b="1" dirty="0">
                <a:latin typeface="+mn-ea"/>
              </a:rPr>
              <a:t>　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名作状，在园中，每天。</a:t>
            </a:r>
          </a:p>
          <a:p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策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扶老以流憩</a:t>
            </a:r>
            <a:r>
              <a:rPr lang="zh-CN" altLang="en-US" sz="2800" b="1" dirty="0">
                <a:latin typeface="+mn-ea"/>
              </a:rPr>
              <a:t>　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名作动，拄着。</a:t>
            </a:r>
          </a:p>
          <a:p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时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矫首而遐观</a:t>
            </a:r>
            <a:r>
              <a:rPr lang="zh-CN" altLang="en-US" sz="2800" b="1" dirty="0">
                <a:latin typeface="+mn-ea"/>
              </a:rPr>
              <a:t>　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名作状，时时。</a:t>
            </a:r>
          </a:p>
          <a:p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悦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亲戚之情话</a:t>
            </a:r>
            <a:r>
              <a:rPr lang="zh-CN" altLang="en-US" sz="2800" b="1" dirty="0">
                <a:latin typeface="+mn-ea"/>
              </a:rPr>
              <a:t>　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悦：形作意动，</a:t>
            </a:r>
            <a:r>
              <a:rPr lang="zh-CN" altLang="en-US" sz="2800" b="1" dirty="0" smtClean="0">
                <a:solidFill>
                  <a:srgbClr val="0000FF"/>
                </a:solidFill>
                <a:latin typeface="+mn-ea"/>
              </a:rPr>
              <a:t>以</a:t>
            </a:r>
            <a:r>
              <a:rPr lang="en-US" altLang="zh-CN" sz="2800" b="1" dirty="0" smtClean="0">
                <a:solidFill>
                  <a:srgbClr val="0000FF"/>
                </a:solidFill>
                <a:latin typeface="+mn-ea"/>
              </a:rPr>
              <a:t>……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为快乐。</a:t>
            </a:r>
          </a:p>
          <a:p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乐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琴书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以消忧</a:t>
            </a:r>
            <a:r>
              <a:rPr lang="zh-CN" altLang="en-US" sz="2800" b="1" dirty="0">
                <a:latin typeface="+mn-ea"/>
              </a:rPr>
              <a:t>　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名作动，弹琴、读书。</a:t>
            </a:r>
          </a:p>
          <a:p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或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棹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孤舟</a:t>
            </a:r>
            <a:r>
              <a:rPr lang="zh-CN" altLang="en-US" sz="2800" b="1" dirty="0">
                <a:latin typeface="+mn-ea"/>
              </a:rPr>
              <a:t>　    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名作动，划动。</a:t>
            </a:r>
          </a:p>
          <a:p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善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万物之得时</a:t>
            </a:r>
            <a:r>
              <a:rPr lang="zh-CN" altLang="en-US" sz="2800" b="1" dirty="0">
                <a:latin typeface="+mn-ea"/>
              </a:rPr>
              <a:t>　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形作动，喜欢，羡慕。</a:t>
            </a:r>
          </a:p>
        </p:txBody>
      </p:sp>
    </p:spTree>
    <p:extLst>
      <p:ext uri="{BB962C8B-B14F-4D97-AF65-F5344CB8AC3E}">
        <p14:creationId xmlns:p14="http://schemas.microsoft.com/office/powerpoint/2010/main" val="36013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52537" y="802322"/>
            <a:ext cx="8567935" cy="378565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+mn-ea"/>
              </a:rPr>
              <a:t>（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</a:rPr>
              <a:t>）于时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</a:rPr>
              <a:t>风波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</a:rPr>
              <a:t>未静</a:t>
            </a:r>
          </a:p>
          <a:p>
            <a:r>
              <a:rPr lang="zh-CN" altLang="en-US" sz="2400" b="1" dirty="0">
                <a:solidFill>
                  <a:srgbClr val="000000"/>
                </a:solidFill>
                <a:latin typeface="+mn-ea"/>
              </a:rPr>
              <a:t>古义：指战乱。今义：风浪，常用来比喻纠纷或乱子。 </a:t>
            </a:r>
          </a:p>
          <a:p>
            <a:r>
              <a:rPr lang="zh-CN" altLang="en-US" sz="2400" b="1" dirty="0">
                <a:solidFill>
                  <a:srgbClr val="000000"/>
                </a:solidFill>
                <a:latin typeface="+mn-ea"/>
              </a:rPr>
              <a:t>（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</a:rPr>
              <a:t>）尝从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</a:rPr>
              <a:t>人事</a:t>
            </a:r>
          </a:p>
          <a:p>
            <a:r>
              <a:rPr lang="zh-CN" altLang="en-US" sz="2400" b="1" dirty="0">
                <a:solidFill>
                  <a:srgbClr val="000000"/>
                </a:solidFill>
                <a:latin typeface="+mn-ea"/>
              </a:rPr>
              <a:t>古义：指做官。今义：常用义，人的离合，境遇，存亡等情况，或关于工作人员的录用，培养，调 配，奖罚等工作。 </a:t>
            </a:r>
          </a:p>
          <a:p>
            <a:r>
              <a:rPr lang="zh-CN" altLang="en-US" sz="2400" b="1" dirty="0">
                <a:solidFill>
                  <a:srgbClr val="000000"/>
                </a:solidFill>
                <a:latin typeface="+mn-ea"/>
              </a:rPr>
              <a:t>（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</a:rPr>
              <a:t>3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</a:rPr>
              <a:t>）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</a:rPr>
              <a:t>寻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</a:rPr>
              <a:t>程氏妹丧于武昌</a:t>
            </a:r>
          </a:p>
          <a:p>
            <a:r>
              <a:rPr lang="zh-CN" altLang="en-US" sz="2400" b="1" dirty="0">
                <a:solidFill>
                  <a:srgbClr val="000000"/>
                </a:solidFill>
                <a:latin typeface="+mn-ea"/>
              </a:rPr>
              <a:t>古义：不久。今义：常用义为“寻找”“追寻”等。 </a:t>
            </a:r>
          </a:p>
          <a:p>
            <a:r>
              <a:rPr lang="zh-CN" altLang="en-US" sz="2400" b="1" dirty="0">
                <a:solidFill>
                  <a:srgbClr val="000000"/>
                </a:solidFill>
                <a:latin typeface="+mn-ea"/>
              </a:rPr>
              <a:t>（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</a:rPr>
              <a:t>4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</a:rPr>
              <a:t>）悦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</a:rPr>
              <a:t>亲戚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</a:rPr>
              <a:t>之情话</a:t>
            </a:r>
          </a:p>
          <a:p>
            <a:r>
              <a:rPr lang="zh-CN" altLang="en-US" sz="2400" b="1" dirty="0">
                <a:solidFill>
                  <a:srgbClr val="000000"/>
                </a:solidFill>
                <a:latin typeface="+mn-ea"/>
              </a:rPr>
              <a:t>古义：内外亲戚，包括父母和兄弟。今义：常用于跟自己家庭有婚姻关系或血统关系的家庭的成员。 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83568" y="107107"/>
            <a:ext cx="1800200" cy="5115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dirty="0" smtClean="0">
                <a:solidFill>
                  <a:srgbClr val="FF0000"/>
                </a:solidFill>
                <a:ea typeface="黑体" pitchFamily="2" charset="-122"/>
              </a:rPr>
              <a:t>古今异义</a:t>
            </a:r>
            <a:endParaRPr lang="zh-CN" altLang="en-US" sz="2800" dirty="0">
              <a:solidFill>
                <a:srgbClr val="FF0000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397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6553" y="965187"/>
            <a:ext cx="8351911" cy="362278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400" b="1" dirty="0" smtClean="0">
                <a:solidFill>
                  <a:srgbClr val="000000"/>
                </a:solidFill>
                <a:latin typeface="+mn-ea"/>
              </a:rPr>
              <a:t>（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</a:rPr>
              <a:t>5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</a:rPr>
              <a:t>）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</a:rPr>
              <a:t>幼稚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</a:rPr>
              <a:t>盈室</a:t>
            </a:r>
          </a:p>
          <a:p>
            <a:pPr>
              <a:lnSpc>
                <a:spcPts val="35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+mn-ea"/>
              </a:rPr>
              <a:t>古义：小孩。今义：指不成熟的做法。 </a:t>
            </a:r>
          </a:p>
          <a:p>
            <a:pPr>
              <a:lnSpc>
                <a:spcPts val="35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+mn-ea"/>
              </a:rPr>
              <a:t>（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</a:rPr>
              <a:t>6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</a:rPr>
              <a:t>）于是怅然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</a:rPr>
              <a:t>慷慨</a:t>
            </a:r>
            <a:endParaRPr lang="zh-CN" altLang="en-US" sz="2400" b="1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ts val="35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+mn-ea"/>
              </a:rPr>
              <a:t>古义：感慨。今义：指大方的行为。 </a:t>
            </a:r>
          </a:p>
          <a:p>
            <a:pPr>
              <a:lnSpc>
                <a:spcPts val="35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+mn-ea"/>
              </a:rPr>
              <a:t>（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</a:rPr>
              <a:t>7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</a:rPr>
              <a:t>）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</a:rPr>
              <a:t>恨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</a:rPr>
              <a:t>晨光之熹微</a:t>
            </a:r>
          </a:p>
          <a:p>
            <a:pPr>
              <a:lnSpc>
                <a:spcPts val="35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+mn-ea"/>
              </a:rPr>
              <a:t>古义：遗憾。今义：指一种情感，多为“仇恨”之意。 </a:t>
            </a:r>
          </a:p>
          <a:p>
            <a:pPr>
              <a:lnSpc>
                <a:spcPts val="35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+mn-ea"/>
              </a:rPr>
              <a:t>（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</a:rPr>
              <a:t>8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</a:rPr>
              <a:t>）将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</a:rPr>
              <a:t>有事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</a:rPr>
              <a:t>于西畴</a:t>
            </a:r>
          </a:p>
          <a:p>
            <a:pPr>
              <a:lnSpc>
                <a:spcPts val="35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+mn-ea"/>
              </a:rPr>
              <a:t>古义：指耕种之事。今义：指发生某事。 </a:t>
            </a:r>
          </a:p>
        </p:txBody>
      </p:sp>
    </p:spTree>
    <p:extLst>
      <p:ext uri="{BB962C8B-B14F-4D97-AF65-F5344CB8AC3E}">
        <p14:creationId xmlns:p14="http://schemas.microsoft.com/office/powerpoint/2010/main" val="3529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83568" y="107107"/>
            <a:ext cx="1800200" cy="5115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dirty="0" smtClean="0">
                <a:solidFill>
                  <a:srgbClr val="FF0000"/>
                </a:solidFill>
                <a:ea typeface="黑体" pitchFamily="2" charset="-122"/>
              </a:rPr>
              <a:t>特殊句式</a:t>
            </a:r>
            <a:endParaRPr lang="zh-CN" altLang="en-US" sz="2800" dirty="0">
              <a:solidFill>
                <a:srgbClr val="FF0000"/>
              </a:solidFill>
              <a:ea typeface="黑体" pitchFamily="2" charset="-122"/>
            </a:endParaRP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461623" y="699542"/>
            <a:ext cx="8286841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1 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判断句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</a:rPr>
              <a:t> </a:t>
            </a:r>
          </a:p>
          <a:p>
            <a:r>
              <a:rPr lang="zh-CN" altLang="en-US" sz="2400" b="1" dirty="0">
                <a:solidFill>
                  <a:srgbClr val="000000"/>
                </a:solidFill>
                <a:latin typeface="+mn-ea"/>
              </a:rPr>
              <a:t>　　皆口腹自役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（“皆”表判断） </a:t>
            </a:r>
          </a:p>
          <a:p>
            <a:r>
              <a:rPr lang="zh-CN" altLang="en-US" sz="2400" b="1" dirty="0">
                <a:solidFill>
                  <a:srgbClr val="000000"/>
                </a:solidFill>
                <a:latin typeface="+mn-ea"/>
              </a:rPr>
              <a:t>　　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2 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倒装句 </a:t>
            </a:r>
          </a:p>
          <a:p>
            <a:r>
              <a:rPr lang="zh-CN" altLang="en-US" sz="2400" b="1" dirty="0">
                <a:solidFill>
                  <a:srgbClr val="000000"/>
                </a:solidFill>
                <a:latin typeface="+mn-ea"/>
              </a:rPr>
              <a:t>　　（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</a:rPr>
              <a:t>）复驾言兮焉求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（疑问句宾语前置。“焉求”即“求焉”，追求什么） </a:t>
            </a:r>
          </a:p>
          <a:p>
            <a:r>
              <a:rPr lang="zh-CN" altLang="en-US" sz="2400" b="1" dirty="0">
                <a:solidFill>
                  <a:srgbClr val="000000"/>
                </a:solidFill>
                <a:latin typeface="+mn-ea"/>
              </a:rPr>
              <a:t>　　（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</a:rPr>
              <a:t>）胡为乎遑遑欲何之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（疑问句宾语前置。“何之”即“之何”，到哪里去） </a:t>
            </a:r>
          </a:p>
          <a:p>
            <a:r>
              <a:rPr lang="zh-CN" altLang="en-US" sz="2400" b="1" dirty="0">
                <a:solidFill>
                  <a:srgbClr val="000000"/>
                </a:solidFill>
                <a:latin typeface="+mn-ea"/>
              </a:rPr>
              <a:t>　　（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</a:rPr>
              <a:t>3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</a:rPr>
              <a:t>）寻程氏妹丧于武昌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（介宾结构后置） </a:t>
            </a:r>
          </a:p>
          <a:p>
            <a:r>
              <a:rPr lang="zh-CN" altLang="en-US" sz="2400" b="1" dirty="0">
                <a:solidFill>
                  <a:srgbClr val="000000"/>
                </a:solidFill>
                <a:latin typeface="+mn-ea"/>
              </a:rPr>
              <a:t>　　（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</a:rPr>
              <a:t>4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</a:rPr>
              <a:t>）将有事于西畴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（介宾结构后置） </a:t>
            </a:r>
          </a:p>
          <a:p>
            <a:r>
              <a:rPr lang="zh-CN" altLang="en-US" sz="2400" b="1" dirty="0">
                <a:solidFill>
                  <a:srgbClr val="000000"/>
                </a:solidFill>
                <a:latin typeface="+mn-ea"/>
              </a:rPr>
              <a:t>　　（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</a:rPr>
              <a:t>5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</a:rPr>
              <a:t>）农人告余以春及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（状语后置，“以春及告余”） </a:t>
            </a:r>
          </a:p>
          <a:p>
            <a:r>
              <a:rPr lang="zh-CN" altLang="en-US" sz="2400" b="1" dirty="0">
                <a:solidFill>
                  <a:srgbClr val="000000"/>
                </a:solidFill>
                <a:latin typeface="+mn-ea"/>
              </a:rPr>
              <a:t>　　（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</a:rPr>
              <a:t>6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</a:rPr>
              <a:t>）乐夫天命复奚疑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（宾语前置，“疑奚”） </a:t>
            </a:r>
          </a:p>
        </p:txBody>
      </p:sp>
    </p:spTree>
    <p:extLst>
      <p:ext uri="{BB962C8B-B14F-4D97-AF65-F5344CB8AC3E}">
        <p14:creationId xmlns:p14="http://schemas.microsoft.com/office/powerpoint/2010/main" val="5382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683568" y="915566"/>
            <a:ext cx="777716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+mn-ea"/>
              </a:rPr>
              <a:t>　　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3 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省略句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</a:rPr>
              <a:t> </a:t>
            </a:r>
          </a:p>
          <a:p>
            <a:r>
              <a:rPr lang="zh-CN" altLang="en-US" sz="2400" b="1" dirty="0">
                <a:solidFill>
                  <a:srgbClr val="000000"/>
                </a:solidFill>
                <a:latin typeface="+mn-ea"/>
              </a:rPr>
              <a:t>　　（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</a:rPr>
              <a:t>）情在骏奔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（省略主语“余”） </a:t>
            </a:r>
          </a:p>
          <a:p>
            <a:r>
              <a:rPr lang="zh-CN" altLang="en-US" sz="2400" b="1" dirty="0">
                <a:solidFill>
                  <a:srgbClr val="000000"/>
                </a:solidFill>
                <a:latin typeface="+mn-ea"/>
              </a:rPr>
              <a:t>　　（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</a:rPr>
              <a:t>）寓形宇内复几时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（“形”与“宇”之间省略介词“于”） </a:t>
            </a:r>
          </a:p>
          <a:p>
            <a:r>
              <a:rPr lang="zh-CN" altLang="en-US" sz="2400" b="1" dirty="0">
                <a:solidFill>
                  <a:srgbClr val="000000"/>
                </a:solidFill>
                <a:latin typeface="+mn-ea"/>
              </a:rPr>
              <a:t>　　（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</a:rPr>
              <a:t>3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</a:rPr>
              <a:t>）稚子候门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（省略“于”，正常语序应为：稚子于门候） </a:t>
            </a:r>
          </a:p>
          <a:p>
            <a:r>
              <a:rPr lang="zh-CN" altLang="en-US" sz="2400" b="1" dirty="0">
                <a:solidFill>
                  <a:srgbClr val="000000"/>
                </a:solidFill>
                <a:latin typeface="+mn-ea"/>
              </a:rPr>
              <a:t>　　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4 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被动句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</a:rPr>
              <a:t> </a:t>
            </a:r>
          </a:p>
          <a:p>
            <a:r>
              <a:rPr lang="zh-CN" altLang="en-US" sz="2400" b="1" dirty="0">
                <a:solidFill>
                  <a:srgbClr val="000000"/>
                </a:solidFill>
                <a:latin typeface="+mn-ea"/>
              </a:rPr>
              <a:t>　　（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</a:rPr>
              <a:t>）遂见用于小邑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（见，被） </a:t>
            </a:r>
          </a:p>
          <a:p>
            <a:r>
              <a:rPr lang="zh-CN" altLang="en-US" sz="2400" b="1" dirty="0">
                <a:solidFill>
                  <a:srgbClr val="000000"/>
                </a:solidFill>
                <a:latin typeface="+mn-ea"/>
              </a:rPr>
              <a:t>　　（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</a:rPr>
              <a:t>）既自以心为形役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（为，被） </a:t>
            </a:r>
          </a:p>
        </p:txBody>
      </p:sp>
    </p:spTree>
    <p:extLst>
      <p:ext uri="{BB962C8B-B14F-4D97-AF65-F5344CB8AC3E}">
        <p14:creationId xmlns:p14="http://schemas.microsoft.com/office/powerpoint/2010/main" val="324216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TDDOWNLOAD\My Documents\Downloads\QQ2012JayXon\Users\907868260\FileRecv\91淘课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2764" y="4574229"/>
            <a:ext cx="985276" cy="4942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782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1"/>
          <p:cNvPicPr>
            <a:picLocks noChangeAspect="1" noChangeArrowheads="1"/>
          </p:cNvPicPr>
          <p:nvPr/>
        </p:nvPicPr>
        <p:blipFill>
          <a:blip r:embed="rId2">
            <a:lum contrast="-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" y="843558"/>
            <a:ext cx="2843213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83568" y="107107"/>
            <a:ext cx="1800200" cy="5115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dirty="0" smtClean="0">
                <a:solidFill>
                  <a:srgbClr val="FF0000"/>
                </a:solidFill>
                <a:ea typeface="黑体" pitchFamily="2" charset="-122"/>
              </a:rPr>
              <a:t>作者简介</a:t>
            </a:r>
            <a:endParaRPr lang="zh-CN" altLang="en-US" sz="2800" dirty="0">
              <a:solidFill>
                <a:srgbClr val="FF0000"/>
              </a:solidFill>
              <a:ea typeface="黑体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987824" y="745416"/>
            <a:ext cx="5904234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2400" b="1" dirty="0">
                <a:latin typeface="+mn-ea"/>
              </a:rPr>
              <a:t>    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+mn-ea"/>
              </a:rPr>
              <a:t>陶</a:t>
            </a:r>
            <a:r>
              <a:rPr kumimoji="1" lang="zh-CN" altLang="en-US" sz="2400" b="1" dirty="0">
                <a:solidFill>
                  <a:srgbClr val="0000FF"/>
                </a:solidFill>
                <a:latin typeface="+mn-ea"/>
              </a:rPr>
              <a:t>潜（</a:t>
            </a:r>
            <a:r>
              <a:rPr kumimoji="1" lang="en-US" altLang="zh-CN" sz="2400" b="1" dirty="0">
                <a:solidFill>
                  <a:srgbClr val="0000FF"/>
                </a:solidFill>
                <a:latin typeface="+mn-ea"/>
              </a:rPr>
              <a:t>365-427</a:t>
            </a:r>
            <a:r>
              <a:rPr kumimoji="1" lang="zh-CN" altLang="en-US" sz="2400" b="1" dirty="0">
                <a:solidFill>
                  <a:srgbClr val="0000FF"/>
                </a:solidFill>
                <a:latin typeface="+mn-ea"/>
              </a:rPr>
              <a:t>）一名</a:t>
            </a:r>
            <a:r>
              <a:rPr kumimoji="1" lang="zh-CN" altLang="en-US" sz="2400" b="1" dirty="0">
                <a:solidFill>
                  <a:srgbClr val="FF0000"/>
                </a:solidFill>
                <a:latin typeface="+mn-ea"/>
              </a:rPr>
              <a:t>渊明</a:t>
            </a:r>
            <a:r>
              <a:rPr kumimoji="1" lang="zh-CN" altLang="en-US" sz="2400" b="1" dirty="0">
                <a:latin typeface="+mn-ea"/>
              </a:rPr>
              <a:t>，</a:t>
            </a:r>
            <a:r>
              <a:rPr kumimoji="1" lang="zh-CN" altLang="en-US" sz="2400" b="1" dirty="0">
                <a:solidFill>
                  <a:srgbClr val="0000FF"/>
                </a:solidFill>
                <a:latin typeface="+mn-ea"/>
              </a:rPr>
              <a:t>字</a:t>
            </a:r>
            <a:r>
              <a:rPr kumimoji="1" lang="zh-CN" altLang="en-US" sz="2400" b="1" dirty="0">
                <a:solidFill>
                  <a:srgbClr val="FF0000"/>
                </a:solidFill>
                <a:latin typeface="+mn-ea"/>
              </a:rPr>
              <a:t>元亮</a:t>
            </a:r>
            <a:r>
              <a:rPr kumimoji="1" lang="zh-CN" altLang="en-US" sz="2400" b="1" dirty="0">
                <a:latin typeface="+mn-ea"/>
              </a:rPr>
              <a:t>，</a:t>
            </a:r>
            <a:r>
              <a:rPr kumimoji="1" lang="zh-CN" altLang="en-US" sz="2400" b="1" dirty="0">
                <a:solidFill>
                  <a:srgbClr val="0000FF"/>
                </a:solidFill>
                <a:latin typeface="+mn-ea"/>
              </a:rPr>
              <a:t>别号</a:t>
            </a:r>
            <a:r>
              <a:rPr kumimoji="1" lang="zh-CN" altLang="en-US" sz="2400" b="1" dirty="0">
                <a:solidFill>
                  <a:srgbClr val="FF0000"/>
                </a:solidFill>
                <a:latin typeface="+mn-ea"/>
              </a:rPr>
              <a:t>五柳先生</a:t>
            </a:r>
            <a:r>
              <a:rPr kumimoji="1" lang="zh-CN" altLang="en-US" sz="2400" b="1" dirty="0">
                <a:latin typeface="+mn-ea"/>
              </a:rPr>
              <a:t>，</a:t>
            </a:r>
            <a:r>
              <a:rPr kumimoji="1" lang="zh-CN" altLang="en-US" sz="2400" b="1" dirty="0">
                <a:solidFill>
                  <a:srgbClr val="0000FF"/>
                </a:solidFill>
                <a:latin typeface="+mn-ea"/>
              </a:rPr>
              <a:t>东晋浔阳（现江西省九江市）人，我国</a:t>
            </a:r>
            <a:r>
              <a:rPr kumimoji="1" lang="zh-CN" altLang="en-US" sz="2400" b="1" dirty="0">
                <a:solidFill>
                  <a:srgbClr val="FF0000"/>
                </a:solidFill>
                <a:latin typeface="+mn-ea"/>
              </a:rPr>
              <a:t>晋代</a:t>
            </a:r>
            <a:r>
              <a:rPr kumimoji="1" lang="zh-CN" altLang="en-US" sz="2400" b="1" dirty="0">
                <a:solidFill>
                  <a:srgbClr val="0000FF"/>
                </a:solidFill>
                <a:latin typeface="+mn-ea"/>
              </a:rPr>
              <a:t>著名诗人。他出生于没落的地主家庭，少年时曾怀有</a:t>
            </a:r>
            <a:r>
              <a:rPr kumimoji="1" lang="zh-CN" altLang="en-US" sz="2400" b="1" dirty="0">
                <a:latin typeface="+mn-ea"/>
              </a:rPr>
              <a:t>“</a:t>
            </a:r>
            <a:r>
              <a:rPr kumimoji="1" lang="zh-CN" altLang="en-US" sz="2400" b="1" dirty="0">
                <a:solidFill>
                  <a:srgbClr val="FF0000"/>
                </a:solidFill>
                <a:latin typeface="+mn-ea"/>
              </a:rPr>
              <a:t>大志济于苍生</a:t>
            </a:r>
            <a:r>
              <a:rPr kumimoji="1" lang="zh-CN" altLang="en-US" sz="2400" b="1" dirty="0">
                <a:latin typeface="+mn-ea"/>
              </a:rPr>
              <a:t>”</a:t>
            </a:r>
            <a:r>
              <a:rPr kumimoji="1" lang="zh-CN" altLang="en-US" sz="2400" b="1" dirty="0">
                <a:solidFill>
                  <a:srgbClr val="0000FF"/>
                </a:solidFill>
                <a:latin typeface="+mn-ea"/>
              </a:rPr>
              <a:t>的志向。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059832" y="2427734"/>
            <a:ext cx="593973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400" b="1" dirty="0">
                <a:latin typeface="+mn-ea"/>
              </a:rPr>
              <a:t>    </a:t>
            </a:r>
            <a:r>
              <a:rPr lang="en-US" altLang="zh-CN" sz="2400" b="1" dirty="0">
                <a:solidFill>
                  <a:srgbClr val="0000FF"/>
                </a:solidFill>
                <a:latin typeface="+mn-ea"/>
              </a:rPr>
              <a:t>29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</a:rPr>
              <a:t>岁开始入仕，从此的</a:t>
            </a:r>
            <a:r>
              <a:rPr lang="en-US" altLang="zh-CN" sz="2400" b="1" dirty="0">
                <a:solidFill>
                  <a:srgbClr val="0000FF"/>
                </a:solidFill>
                <a:latin typeface="+mn-ea"/>
              </a:rPr>
              <a:t>13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</a:rPr>
              <a:t>个年头，时官时隐，历任江州祭酒、建威参军、建威将军、彭泽县令之类的小官。在彭泽县令任上仅</a:t>
            </a:r>
            <a:r>
              <a:rPr lang="en-US" altLang="zh-CN" sz="2400" b="1" dirty="0">
                <a:solidFill>
                  <a:srgbClr val="0000FF"/>
                </a:solidFill>
                <a:latin typeface="+mn-ea"/>
              </a:rPr>
              <a:t>82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</a:rPr>
              <a:t>天，就辞官回家，躬耕陇亩，从此不再出仕。陶渊明被称为“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隐逸诗人之宗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</a:rPr>
              <a:t>”，开创了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田园诗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</a:rPr>
              <a:t>一体。</a:t>
            </a:r>
            <a:r>
              <a:rPr lang="zh-CN" altLang="en-US" sz="2400" b="1" dirty="0">
                <a:latin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952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2267744" y="947410"/>
            <a:ext cx="3124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学习要点：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584" y="1851670"/>
            <a:ext cx="6248400" cy="216024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ts val="3800"/>
              </a:lnSpc>
              <a:buFontTx/>
              <a:buNone/>
              <a:defRPr/>
            </a:pPr>
            <a:r>
              <a:rPr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cs typeface="+mn-cs"/>
              </a:rPr>
              <a:t>（</a:t>
            </a:r>
            <a:r>
              <a: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cs typeface="+mn-cs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cs typeface="+mn-cs"/>
              </a:rPr>
              <a:t>）理解感知，把握大意。</a:t>
            </a:r>
          </a:p>
          <a:p>
            <a:pPr algn="ctr">
              <a:lnSpc>
                <a:spcPts val="3800"/>
              </a:lnSpc>
              <a:buFontTx/>
              <a:buNone/>
              <a:defRPr/>
            </a:pPr>
            <a:r>
              <a:rPr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cs typeface="+mn-cs"/>
              </a:rPr>
              <a:t>（</a:t>
            </a:r>
            <a:r>
              <a: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cs typeface="+mn-cs"/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cs typeface="+mn-cs"/>
              </a:rPr>
              <a:t>）揣摩想象，体会感情。</a:t>
            </a:r>
          </a:p>
          <a:p>
            <a:pPr algn="ctr">
              <a:lnSpc>
                <a:spcPts val="3800"/>
              </a:lnSpc>
              <a:buFontTx/>
              <a:buNone/>
              <a:defRPr/>
            </a:pPr>
            <a:r>
              <a:rPr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cs typeface="+mn-cs"/>
              </a:rPr>
              <a:t>（</a:t>
            </a:r>
            <a:r>
              <a: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cs typeface="+mn-cs"/>
              </a:rPr>
              <a:t>3</a:t>
            </a:r>
            <a:r>
              <a:rPr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cs typeface="+mn-cs"/>
              </a:rPr>
              <a:t>）了解特点，熟读成诵。</a:t>
            </a:r>
          </a:p>
        </p:txBody>
      </p:sp>
    </p:spTree>
    <p:extLst>
      <p:ext uri="{BB962C8B-B14F-4D97-AF65-F5344CB8AC3E}">
        <p14:creationId xmlns:p14="http://schemas.microsoft.com/office/powerpoint/2010/main" val="25013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830691" y="1491630"/>
            <a:ext cx="7413717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+mn-ea"/>
              </a:rPr>
              <a:t>飏</a:t>
            </a:r>
            <a:r>
              <a:rPr lang="en-US" altLang="zh-CN" sz="2800" b="1" dirty="0">
                <a:latin typeface="+mn-ea"/>
              </a:rPr>
              <a:t>(    </a:t>
            </a:r>
            <a:r>
              <a:rPr lang="en-US" altLang="zh-CN" sz="2800" b="1" dirty="0" smtClean="0">
                <a:latin typeface="+mn-ea"/>
              </a:rPr>
              <a:t>)   </a:t>
            </a:r>
            <a:r>
              <a:rPr lang="zh-CN" altLang="en-US" sz="2800" b="1" dirty="0" smtClean="0">
                <a:latin typeface="+mn-ea"/>
              </a:rPr>
              <a:t>瞻</a:t>
            </a:r>
            <a:r>
              <a:rPr lang="en-US" altLang="zh-CN" sz="2800" b="1" dirty="0">
                <a:latin typeface="+mn-ea"/>
              </a:rPr>
              <a:t>(    </a:t>
            </a:r>
            <a:r>
              <a:rPr lang="en-US" altLang="zh-CN" sz="2800" b="1" dirty="0" smtClean="0">
                <a:latin typeface="+mn-ea"/>
              </a:rPr>
              <a:t>)     </a:t>
            </a:r>
            <a:r>
              <a:rPr lang="zh-CN" altLang="en-US" sz="2800" b="1" dirty="0" smtClean="0">
                <a:latin typeface="+mn-ea"/>
              </a:rPr>
              <a:t>樽</a:t>
            </a:r>
            <a:r>
              <a:rPr lang="en-US" altLang="zh-CN" sz="2800" b="1" dirty="0">
                <a:latin typeface="+mn-ea"/>
              </a:rPr>
              <a:t>(    </a:t>
            </a:r>
            <a:r>
              <a:rPr lang="en-US" altLang="zh-CN" sz="2800" b="1" dirty="0" smtClean="0">
                <a:latin typeface="+mn-ea"/>
              </a:rPr>
              <a:t>)</a:t>
            </a:r>
            <a:endParaRPr lang="en-US" altLang="zh-CN" sz="2800" b="1" dirty="0">
              <a:latin typeface="+mn-ea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+mn-ea"/>
              </a:rPr>
              <a:t>觞</a:t>
            </a:r>
            <a:r>
              <a:rPr lang="en-US" altLang="zh-CN" sz="2800" b="1" dirty="0">
                <a:latin typeface="+mn-ea"/>
              </a:rPr>
              <a:t>(     </a:t>
            </a:r>
            <a:r>
              <a:rPr lang="en-US" altLang="zh-CN" sz="2800" b="1" dirty="0" smtClean="0">
                <a:latin typeface="+mn-ea"/>
              </a:rPr>
              <a:t>)  </a:t>
            </a:r>
            <a:r>
              <a:rPr lang="zh-CN" altLang="en-US" sz="2800" b="1" dirty="0" smtClean="0">
                <a:latin typeface="+mn-ea"/>
              </a:rPr>
              <a:t>憩</a:t>
            </a:r>
            <a:r>
              <a:rPr lang="en-US" altLang="zh-CN" sz="2800" b="1" dirty="0">
                <a:latin typeface="+mn-ea"/>
              </a:rPr>
              <a:t>(   </a:t>
            </a:r>
            <a:r>
              <a:rPr lang="en-US" altLang="zh-CN" sz="2800" b="1" dirty="0" smtClean="0">
                <a:latin typeface="+mn-ea"/>
              </a:rPr>
              <a:t> )     </a:t>
            </a:r>
            <a:r>
              <a:rPr lang="zh-CN" altLang="en-US" sz="2800" b="1" dirty="0">
                <a:latin typeface="+mn-ea"/>
              </a:rPr>
              <a:t>岫</a:t>
            </a:r>
            <a:r>
              <a:rPr lang="en-US" altLang="zh-CN" sz="2800" b="1" dirty="0">
                <a:latin typeface="+mn-ea"/>
              </a:rPr>
              <a:t>(    </a:t>
            </a:r>
            <a:r>
              <a:rPr lang="en-US" altLang="zh-CN" sz="2800" b="1" dirty="0" smtClean="0">
                <a:latin typeface="+mn-ea"/>
              </a:rPr>
              <a:t>)  </a:t>
            </a:r>
            <a:endParaRPr lang="en-US" altLang="zh-CN" sz="2800" b="1" dirty="0">
              <a:latin typeface="+mn-ea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+mn-ea"/>
              </a:rPr>
              <a:t>翳</a:t>
            </a:r>
            <a:r>
              <a:rPr lang="en-US" altLang="zh-CN" sz="2800" b="1" dirty="0">
                <a:latin typeface="+mn-ea"/>
              </a:rPr>
              <a:t>(    )   </a:t>
            </a:r>
            <a:r>
              <a:rPr lang="zh-CN" altLang="en-US" sz="2800" b="1" dirty="0" smtClean="0">
                <a:latin typeface="+mn-ea"/>
              </a:rPr>
              <a:t>桓</a:t>
            </a:r>
            <a:r>
              <a:rPr lang="en-US" altLang="zh-CN" sz="2800" b="1" dirty="0">
                <a:latin typeface="+mn-ea"/>
              </a:rPr>
              <a:t>(    </a:t>
            </a:r>
            <a:r>
              <a:rPr lang="en-US" altLang="zh-CN" sz="2800" b="1" dirty="0" smtClean="0">
                <a:latin typeface="+mn-ea"/>
              </a:rPr>
              <a:t>)     </a:t>
            </a:r>
            <a:r>
              <a:rPr lang="zh-CN" altLang="en-US" sz="2800" b="1" dirty="0" smtClean="0">
                <a:latin typeface="+mn-ea"/>
              </a:rPr>
              <a:t>畴</a:t>
            </a:r>
            <a:r>
              <a:rPr lang="en-US" altLang="zh-CN" sz="2800" b="1" dirty="0">
                <a:latin typeface="+mn-ea"/>
              </a:rPr>
              <a:t>(    </a:t>
            </a:r>
            <a:r>
              <a:rPr lang="en-US" altLang="zh-CN" sz="2800" b="1" dirty="0" smtClean="0">
                <a:latin typeface="+mn-ea"/>
              </a:rPr>
              <a:t>) </a:t>
            </a:r>
            <a:endParaRPr lang="en-US" altLang="zh-CN" sz="2800" b="1" dirty="0">
              <a:latin typeface="+mn-ea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+mn-ea"/>
              </a:rPr>
              <a:t>棹</a:t>
            </a:r>
            <a:r>
              <a:rPr lang="en-US" altLang="zh-CN" sz="2800" b="1" dirty="0">
                <a:latin typeface="+mn-ea"/>
              </a:rPr>
              <a:t>(    </a:t>
            </a:r>
            <a:r>
              <a:rPr lang="en-US" altLang="zh-CN" sz="2800" b="1" dirty="0" smtClean="0">
                <a:latin typeface="+mn-ea"/>
              </a:rPr>
              <a:t>)   </a:t>
            </a:r>
            <a:r>
              <a:rPr lang="zh-CN" altLang="en-US" sz="2800" b="1" dirty="0">
                <a:latin typeface="+mn-ea"/>
              </a:rPr>
              <a:t>耔</a:t>
            </a:r>
            <a:r>
              <a:rPr lang="en-US" altLang="zh-CN" sz="2800" b="1" dirty="0">
                <a:latin typeface="+mn-ea"/>
              </a:rPr>
              <a:t>(   </a:t>
            </a:r>
            <a:r>
              <a:rPr lang="en-US" altLang="zh-CN" sz="2800" b="1" dirty="0" smtClean="0">
                <a:latin typeface="+mn-ea"/>
              </a:rPr>
              <a:t> )     </a:t>
            </a:r>
            <a:r>
              <a:rPr lang="zh-CN" altLang="en-US" sz="2800" b="1" dirty="0" smtClean="0">
                <a:latin typeface="+mn-ea"/>
              </a:rPr>
              <a:t>窈窕</a:t>
            </a:r>
            <a:r>
              <a:rPr lang="en-US" altLang="zh-CN" sz="2800" b="1" dirty="0" smtClean="0">
                <a:latin typeface="+mn-ea"/>
              </a:rPr>
              <a:t>(       )</a:t>
            </a: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331640" y="1491630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 err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yáng</a:t>
            </a:r>
            <a:endParaRPr lang="en-US" altLang="zh-CN" sz="2800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3347864" y="1491630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 err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zhān</a:t>
            </a:r>
            <a:endParaRPr lang="en-US" altLang="zh-CN" sz="2800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5724128" y="1491630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 err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zūn</a:t>
            </a:r>
            <a:endParaRPr lang="en-US" altLang="zh-CN" sz="2800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354637" y="2192777"/>
            <a:ext cx="1143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 err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dirty="0" err="1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hāng</a:t>
            </a:r>
            <a:endParaRPr lang="en-US" altLang="zh-CN" sz="2800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3563888" y="2190993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 err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qì</a:t>
            </a:r>
            <a:endParaRPr lang="en-US" altLang="zh-CN" sz="2800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5796136" y="2139702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 err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xiù</a:t>
            </a:r>
            <a:endParaRPr lang="en-US" altLang="zh-CN" sz="2800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1556792" y="2787774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 err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yì</a:t>
            </a:r>
            <a:endParaRPr lang="en-US" altLang="zh-CN" sz="2800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3347864" y="2785732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 err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huán</a:t>
            </a:r>
            <a:endParaRPr lang="en-US" altLang="zh-CN" sz="2800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5652120" y="2772285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 err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chóu</a:t>
            </a:r>
            <a:endParaRPr lang="en-US" altLang="zh-CN" sz="2800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1330676" y="3459286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 err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zhào</a:t>
            </a:r>
            <a:endParaRPr lang="en-US" altLang="zh-CN" sz="2800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Box 17"/>
          <p:cNvSpPr txBox="1">
            <a:spLocks noChangeArrowheads="1"/>
          </p:cNvSpPr>
          <p:nvPr/>
        </p:nvSpPr>
        <p:spPr bwMode="auto">
          <a:xfrm>
            <a:off x="3464344" y="3459286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 err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zĭ</a:t>
            </a:r>
            <a:endParaRPr lang="en-US" altLang="zh-CN" sz="2800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6068144" y="3420789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 err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dirty="0" err="1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ăo</a:t>
            </a:r>
            <a:r>
              <a:rPr lang="en-US" altLang="zh-CN" sz="2800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tiăo</a:t>
            </a:r>
            <a:endParaRPr lang="en-US" altLang="zh-CN" sz="2800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683568" y="107107"/>
            <a:ext cx="1800200" cy="5115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dirty="0" smtClean="0">
                <a:solidFill>
                  <a:srgbClr val="FF0000"/>
                </a:solidFill>
                <a:ea typeface="黑体" pitchFamily="2" charset="-122"/>
              </a:rPr>
              <a:t>正音正字</a:t>
            </a:r>
            <a:endParaRPr lang="zh-CN" altLang="en-US" sz="2800" dirty="0">
              <a:solidFill>
                <a:srgbClr val="FF0000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995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323528" y="843558"/>
            <a:ext cx="8712968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陶潜是一个才华横溢的诗人，还是一个理想主义者。官僚家庭的影响，儒家学说的熏陶，使他少年时就有一种</a:t>
            </a:r>
            <a:r>
              <a:rPr lang="zh-CN" altLang="en-US" sz="2800" b="1" dirty="0">
                <a:solidFill>
                  <a:srgbClr val="0000FF"/>
                </a:solidFill>
                <a:latin typeface="Arial"/>
                <a:ea typeface="楷体_GB2312" pitchFamily="49" charset="-122"/>
              </a:rPr>
              <a:t>“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猛志逸四海</a:t>
            </a:r>
            <a:r>
              <a:rPr lang="zh-CN" altLang="en-US" sz="2800" b="1" dirty="0">
                <a:solidFill>
                  <a:srgbClr val="0000FF"/>
                </a:solidFill>
                <a:latin typeface="Arial"/>
                <a:ea typeface="楷体_GB2312" pitchFamily="49" charset="-122"/>
              </a:rPr>
              <a:t>”“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大济于苍生</a:t>
            </a:r>
            <a:r>
              <a:rPr lang="zh-CN" altLang="en-US" sz="2800" b="1" dirty="0">
                <a:solidFill>
                  <a:srgbClr val="0000FF"/>
                </a:solidFill>
                <a:latin typeface="Arial"/>
                <a:ea typeface="楷体_GB2312" pitchFamily="49" charset="-122"/>
              </a:rPr>
              <a:t>”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的壮志，可是东晋末年战乱频仍，官场黑暗，他的理想被击得粉碎。据萧统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《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陶渊明传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》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载，时郡中督邮来彭泽巡视，要他束带迎接，他</a:t>
            </a:r>
            <a:r>
              <a:rPr lang="zh-CN" altLang="en-US" sz="2800" b="1" dirty="0">
                <a:solidFill>
                  <a:srgbClr val="0000FF"/>
                </a:solidFill>
                <a:latin typeface="Arial"/>
                <a:ea typeface="楷体_GB2312" pitchFamily="49" charset="-122"/>
              </a:rPr>
              <a:t>“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不能为五斗米折腰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拳拳事乡里小人</a:t>
            </a:r>
            <a:r>
              <a:rPr lang="zh-CN" altLang="en-US" sz="2800" b="1" dirty="0">
                <a:solidFill>
                  <a:srgbClr val="0000FF"/>
                </a:solidFill>
                <a:latin typeface="Arial"/>
                <a:ea typeface="楷体_GB2312" pitchFamily="49" charset="-122"/>
              </a:rPr>
              <a:t>”</a:t>
            </a:r>
            <a:r>
              <a:rPr lang="zh-CN" altLang="en-US" sz="28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即日解绶去职，赋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《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归去来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》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 sz="2800" b="1" dirty="0">
                <a:solidFill>
                  <a:srgbClr val="0000FF"/>
                </a:solidFill>
                <a:latin typeface="Arial"/>
                <a:ea typeface="楷体_GB2312" pitchFamily="49" charset="-122"/>
              </a:rPr>
              <a:t>“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达则兼济天下，穷则独善其身</a:t>
            </a:r>
            <a:r>
              <a:rPr lang="zh-CN" altLang="en-US" sz="2800" b="1" dirty="0">
                <a:solidFill>
                  <a:srgbClr val="0000FF"/>
                </a:solidFill>
                <a:latin typeface="Arial"/>
                <a:ea typeface="楷体_GB2312" pitchFamily="49" charset="-122"/>
              </a:rPr>
              <a:t>”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，陶潜最终选择了归隐的道路</a:t>
            </a:r>
            <a:r>
              <a:rPr lang="zh-CN" altLang="en-US" sz="28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8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83568" y="107107"/>
            <a:ext cx="1800200" cy="5115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dirty="0" smtClean="0">
                <a:solidFill>
                  <a:srgbClr val="FF0000"/>
                </a:solidFill>
                <a:ea typeface="黑体" pitchFamily="2" charset="-122"/>
              </a:rPr>
              <a:t>背景介绍</a:t>
            </a:r>
            <a:endParaRPr lang="zh-CN" altLang="en-US" sz="2800" dirty="0">
              <a:solidFill>
                <a:srgbClr val="FF0000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2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ordArt 12"/>
          <p:cNvSpPr>
            <a:spLocks noChangeArrowheads="1" noChangeShapeType="1" noTextEdit="1"/>
          </p:cNvSpPr>
          <p:nvPr/>
        </p:nvSpPr>
        <p:spPr bwMode="auto">
          <a:xfrm>
            <a:off x="251520" y="1707654"/>
            <a:ext cx="2303463" cy="79092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2802"/>
              </a:avLst>
            </a:prstTxWarp>
          </a:bodyPr>
          <a:lstStyle/>
          <a:p>
            <a:pPr algn="ctr"/>
            <a:endParaRPr lang="zh-CN" altLang="en-US" sz="3600" kern="10" dirty="0">
              <a:ln w="38100">
                <a:solidFill>
                  <a:srgbClr val="FF0000"/>
                </a:solidFill>
                <a:round/>
                <a:headEnd/>
                <a:tailEnd/>
              </a:ln>
              <a:solidFill>
                <a:srgbClr val="FFFFFF"/>
              </a:solidFill>
              <a:latin typeface="华文新魏"/>
              <a:ea typeface="华文新魏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7056" y="771550"/>
            <a:ext cx="2348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b="1" kern="10" dirty="0" smtClean="0"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+mn-ea"/>
              </a:rPr>
              <a:t>一</a:t>
            </a:r>
            <a:r>
              <a:rPr lang="zh-CN" altLang="en-US" sz="2800" b="1" kern="10" dirty="0"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+mn-ea"/>
              </a:rPr>
              <a:t>、</a:t>
            </a:r>
            <a:r>
              <a:rPr lang="zh-CN" altLang="en-US" sz="2800" b="1" kern="10" dirty="0" smtClean="0"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+mn-ea"/>
              </a:rPr>
              <a:t>决意</a:t>
            </a:r>
            <a:r>
              <a:rPr lang="zh-CN" altLang="en-US" sz="2800" b="1" kern="10" dirty="0"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+mn-ea"/>
              </a:rPr>
              <a:t>归去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619672" y="1328450"/>
            <a:ext cx="54718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+mn-ea"/>
              </a:rPr>
              <a:t>陶渊明辞官归田的原因是什么</a:t>
            </a:r>
            <a:r>
              <a:rPr kumimoji="1" lang="en-US" altLang="zh-CN" sz="2800" b="1" dirty="0">
                <a:latin typeface="+mn-ea"/>
              </a:rPr>
              <a:t>?                             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51520" y="1834247"/>
            <a:ext cx="8604448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000000"/>
                </a:solidFill>
                <a:latin typeface="+mn-ea"/>
              </a:rPr>
              <a:t>“</a:t>
            </a:r>
            <a:r>
              <a:rPr kumimoji="1" lang="zh-CN" altLang="en-US" sz="2800" b="1" dirty="0">
                <a:solidFill>
                  <a:srgbClr val="000000"/>
                </a:solidFill>
                <a:latin typeface="+mn-ea"/>
              </a:rPr>
              <a:t>田园将芜”  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+mn-ea"/>
              </a:rPr>
              <a:t>“</a:t>
            </a:r>
            <a:r>
              <a:rPr kumimoji="1" lang="zh-CN" altLang="en-US" sz="2800" b="1" dirty="0">
                <a:solidFill>
                  <a:srgbClr val="000000"/>
                </a:solidFill>
                <a:latin typeface="+mn-ea"/>
              </a:rPr>
              <a:t>心为形役” 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+mn-ea"/>
              </a:rPr>
              <a:t>“</a:t>
            </a:r>
            <a:r>
              <a:rPr kumimoji="1" lang="zh-CN" altLang="en-US" sz="2800" b="1" dirty="0">
                <a:solidFill>
                  <a:srgbClr val="000000"/>
                </a:solidFill>
                <a:latin typeface="+mn-ea"/>
              </a:rPr>
              <a:t>已往不谏</a:t>
            </a:r>
            <a:r>
              <a:rPr kumimoji="1" lang="en-US" altLang="zh-CN" sz="2800" b="1" dirty="0">
                <a:solidFill>
                  <a:srgbClr val="000000"/>
                </a:solidFill>
                <a:latin typeface="+mn-ea"/>
              </a:rPr>
              <a:t>,</a:t>
            </a:r>
            <a:r>
              <a:rPr kumimoji="1" lang="zh-CN" altLang="en-US" sz="2800" b="1" dirty="0">
                <a:solidFill>
                  <a:srgbClr val="000000"/>
                </a:solidFill>
                <a:latin typeface="+mn-ea"/>
              </a:rPr>
              <a:t>来者可追”  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+mn-ea"/>
              </a:rPr>
              <a:t> </a:t>
            </a:r>
            <a:endParaRPr kumimoji="1" lang="en-US" altLang="zh-CN" sz="2800" b="1" dirty="0" smtClean="0">
              <a:solidFill>
                <a:srgbClr val="000000"/>
              </a:solidFill>
              <a:latin typeface="+mn-ea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+mn-ea"/>
              </a:rPr>
              <a:t>     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+mn-ea"/>
              </a:rPr>
              <a:t>“</a:t>
            </a:r>
            <a:r>
              <a:rPr kumimoji="1" lang="zh-CN" altLang="en-US" sz="2800" b="1" dirty="0">
                <a:solidFill>
                  <a:srgbClr val="000000"/>
                </a:solidFill>
                <a:latin typeface="+mn-ea"/>
              </a:rPr>
              <a:t>迷途未远</a:t>
            </a:r>
            <a:r>
              <a:rPr kumimoji="1" lang="en-US" altLang="zh-CN" sz="2800" b="1" dirty="0">
                <a:solidFill>
                  <a:srgbClr val="000000"/>
                </a:solidFill>
                <a:latin typeface="+mn-ea"/>
              </a:rPr>
              <a:t>,</a:t>
            </a:r>
            <a:r>
              <a:rPr kumimoji="1" lang="zh-CN" altLang="en-US" sz="2800" b="1" dirty="0">
                <a:solidFill>
                  <a:srgbClr val="000000"/>
                </a:solidFill>
                <a:latin typeface="+mn-ea"/>
              </a:rPr>
              <a:t>今是昨非”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64891" y="3056642"/>
            <a:ext cx="87129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从陶渊明辞官归田的原因中可看出他当时的心境如何</a:t>
            </a:r>
            <a:r>
              <a:rPr kumimoji="1" lang="en-US" altLang="zh-CN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?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1116013" y="2298399"/>
            <a:ext cx="0" cy="153522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" name="WordArt 6"/>
          <p:cNvSpPr>
            <a:spLocks noChangeArrowheads="1" noChangeShapeType="1" noTextEdit="1"/>
          </p:cNvSpPr>
          <p:nvPr/>
        </p:nvSpPr>
        <p:spPr bwMode="auto">
          <a:xfrm>
            <a:off x="3278453" y="3859062"/>
            <a:ext cx="1247775" cy="5937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zh-CN" altLang="en-US" sz="4800" b="1" kern="10" dirty="0">
              <a:ln w="9525">
                <a:solidFill>
                  <a:srgbClr val="0000FF"/>
                </a:solidFill>
                <a:round/>
                <a:headEnd/>
                <a:tailEnd/>
              </a:ln>
              <a:solidFill>
                <a:schemeClr val="folHlink"/>
              </a:solidFill>
              <a:latin typeface="仿宋_GB2312" panose="02010609030101010101" pitchFamily="49" charset="-122"/>
              <a:ea typeface="仿宋_GB2312" panose="02010609030101010101" pitchFamily="49" charset="-122"/>
            </a:endParaRP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H="1">
            <a:off x="4283968" y="2285019"/>
            <a:ext cx="2414092" cy="154860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endParaRPr lang="zh-CN" altLang="en-US" b="1" kern="10" dirty="0">
              <a:ln w="9525">
                <a:solidFill>
                  <a:srgbClr val="0000FF"/>
                </a:solidFill>
                <a:round/>
                <a:headEnd/>
                <a:tailEnd/>
              </a:ln>
              <a:solidFill>
                <a:schemeClr val="folHlink"/>
              </a:solidFill>
              <a:latin typeface="仿宋_GB2312" panose="02010609030101010101" pitchFamily="49" charset="-122"/>
              <a:ea typeface="仿宋_GB2312" panose="02010609030101010101" pitchFamily="49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99792" y="3939902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自慰（自悔）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12" y="3894314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自责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3779913" y="2740248"/>
            <a:ext cx="2664296" cy="109337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939383" y="3902567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自醒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46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5" grpId="0" autoUpdateAnimBg="0"/>
      <p:bldP spid="6" grpId="0" autoUpdateAnimBg="0"/>
      <p:bldP spid="7" grpId="0" animBg="1"/>
      <p:bldP spid="8" grpId="0" animBg="1"/>
      <p:bldP spid="10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323528" y="843558"/>
            <a:ext cx="8568952" cy="3730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  <a:spcBef>
                <a:spcPct val="50000"/>
              </a:spcBef>
            </a:pPr>
            <a:r>
              <a:rPr lang="en-US" altLang="zh-CN" sz="2800" b="1" dirty="0">
                <a:latin typeface="+mn-ea"/>
              </a:rPr>
              <a:t>    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奔宇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一旦决计归去，便不迟疑，心无旁骛地直奔远方的家园。小舟遥遥，晨风飘飘，这就是回家的感觉。作者借助景物的描写，将归田的欢愉尽情表露。这跟在官时“惆怅而独悲”的心境形成了鲜明的对比。接下来，一“问”一“恨”，将景中人凸显，而归途的急迫，也就被渲染而出。终于到家了，即便是“横木为门”的陋室，作者也“载欣载奔”。他那孩子般的欢呼雀跃，真正写尽了弃官归隐的率真与美好。</a:t>
            </a:r>
          </a:p>
        </p:txBody>
      </p:sp>
    </p:spTree>
    <p:extLst>
      <p:ext uri="{BB962C8B-B14F-4D97-AF65-F5344CB8AC3E}">
        <p14:creationId xmlns:p14="http://schemas.microsoft.com/office/powerpoint/2010/main" val="61780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323528" y="771550"/>
            <a:ext cx="8568952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+mn-ea"/>
              </a:rPr>
              <a:t>    </a:t>
            </a:r>
            <a:r>
              <a:rPr lang="zh-CN" altLang="en-US" sz="2800" b="1" dirty="0">
                <a:solidFill>
                  <a:srgbClr val="CC3300"/>
                </a:solidFill>
                <a:latin typeface="+mn-ea"/>
              </a:rPr>
              <a:t>安趣</a:t>
            </a:r>
            <a:r>
              <a:rPr lang="zh-CN" altLang="en-US" sz="2800" dirty="0">
                <a:solidFill>
                  <a:srgbClr val="CC3300"/>
                </a:solidFill>
                <a:latin typeface="+mn-ea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有松有菊，有儿有室，有樽有酒，差可告慰。家园残败中自有一种美好。或饮酒自遣，或涉园观景。“携幼入室，有酒盈樽”，由是，可以想见贫寒士子之家清素的欢宴，于大喜悦中见作者家人聚首脸上的点点泪花。诗言志，景寓情。细细品读，“松菊犹存”或有寓意，似说坚贞芬芳的节操仍在。而“出岫之云”“倦飞之鸟”再来印证做官的本来无心。至于“流憩”“遐观”，其实是作者遗世独立生活的写照，颇有孤傲的人生韵味。</a:t>
            </a:r>
          </a:p>
        </p:txBody>
      </p:sp>
    </p:spTree>
    <p:extLst>
      <p:ext uri="{BB962C8B-B14F-4D97-AF65-F5344CB8AC3E}">
        <p14:creationId xmlns:p14="http://schemas.microsoft.com/office/powerpoint/2010/main" val="385795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1321</TotalTime>
  <Words>1383</Words>
  <Application>Microsoft Office PowerPoint</Application>
  <PresentationFormat>全屏显示(16:9)</PresentationFormat>
  <Paragraphs>171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user</cp:lastModifiedBy>
  <cp:revision>75</cp:revision>
  <dcterms:created xsi:type="dcterms:W3CDTF">2014-07-03T05:31:53Z</dcterms:created>
  <dcterms:modified xsi:type="dcterms:W3CDTF">2015-05-11T06:22:30Z</dcterms:modified>
</cp:coreProperties>
</file>