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6" r:id="rId4"/>
    <p:sldId id="305" r:id="rId5"/>
    <p:sldId id="304" r:id="rId6"/>
    <p:sldId id="303" r:id="rId7"/>
    <p:sldId id="302" r:id="rId8"/>
    <p:sldId id="301" r:id="rId9"/>
    <p:sldId id="299" r:id="rId10"/>
    <p:sldId id="298" r:id="rId11"/>
    <p:sldId id="300" r:id="rId12"/>
    <p:sldId id="309" r:id="rId13"/>
    <p:sldId id="310" r:id="rId14"/>
    <p:sldId id="297" r:id="rId15"/>
    <p:sldId id="308" r:id="rId16"/>
    <p:sldId id="307" r:id="rId17"/>
    <p:sldId id="306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8543" autoAdjust="0"/>
  </p:normalViewPr>
  <p:slideViewPr>
    <p:cSldViewPr>
      <p:cViewPr varScale="1">
        <p:scale>
          <a:sx n="97" d="100"/>
          <a:sy n="97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2015/5/11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128543" y="2211710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归去来兮</a:t>
            </a:r>
            <a:r>
              <a:rPr lang="zh-CN" altLang="en-US" sz="2800" dirty="0" smtClean="0">
                <a:solidFill>
                  <a:srgbClr val="0070C0"/>
                </a:solidFill>
              </a:rPr>
              <a:t>辞  并</a:t>
            </a:r>
            <a:r>
              <a:rPr lang="zh-CN" altLang="en-US" sz="2800" dirty="0" smtClean="0">
                <a:solidFill>
                  <a:srgbClr val="0070C0"/>
                </a:solidFill>
              </a:rPr>
              <a:t>序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003798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作者：陶渊明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Picture 2" descr="2004528198438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64088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354360" y="843558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第二段：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988285" y="787156"/>
            <a:ext cx="3788217" cy="52322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抵家之后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自安自得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196" y="1734744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</a:rPr>
              <a:t>归途之乐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70890" y="1723444"/>
            <a:ext cx="175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</a:rPr>
              <a:t>抵家之乐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2407" y="1719336"/>
            <a:ext cx="1993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</a:rPr>
              <a:t>室内之乐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96559" y="1663518"/>
            <a:ext cx="176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</a:rPr>
              <a:t>园中之乐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835696" y="19181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4152807" y="1923074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6451507" y="1902692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62856" y="2920012"/>
            <a:ext cx="615553" cy="173997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归心似箭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080941" y="2890629"/>
            <a:ext cx="615553" cy="166241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欣喜若狂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419378" y="2873924"/>
            <a:ext cx="615553" cy="1734989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舒适安逸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772871" y="2873922"/>
            <a:ext cx="615553" cy="1662411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留连忘返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076056" y="2182630"/>
            <a:ext cx="432817" cy="869848"/>
          </a:xfrm>
          <a:prstGeom prst="curvedRightArrow">
            <a:avLst>
              <a:gd name="adj1" fmla="val 62767"/>
              <a:gd name="adj2" fmla="val 1255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5338" y="2165923"/>
            <a:ext cx="432817" cy="869848"/>
          </a:xfrm>
          <a:prstGeom prst="curvedRightArrow">
            <a:avLst>
              <a:gd name="adj1" fmla="val 62767"/>
              <a:gd name="adj2" fmla="val 1255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2733204" y="2181490"/>
            <a:ext cx="432817" cy="869848"/>
          </a:xfrm>
          <a:prstGeom prst="curvedRightArrow">
            <a:avLst>
              <a:gd name="adj1" fmla="val 62767"/>
              <a:gd name="adj2" fmla="val 1255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452320" y="2164751"/>
            <a:ext cx="432817" cy="869848"/>
          </a:xfrm>
          <a:prstGeom prst="curvedRightArrow">
            <a:avLst>
              <a:gd name="adj1" fmla="val 62767"/>
              <a:gd name="adj2" fmla="val 1255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1736" y="920130"/>
            <a:ext cx="6096000" cy="571500"/>
          </a:xfrm>
          <a:prstGeom prst="rect">
            <a:avLst/>
          </a:prstGeom>
          <a:noFill/>
          <a:ln w="57150" cmpd="thinThick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通读序文，了解陶潜辞官归隐的原因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9144" y="1706041"/>
            <a:ext cx="4572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、质性自然，非矫厉所得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、饥冻虽切，违已交病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、程氏妹丧于武昌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19064" y="3795886"/>
            <a:ext cx="6477272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</a:rPr>
              <a:t>性本爱丘山，做官“深愧平生之志”。</a:t>
            </a:r>
          </a:p>
        </p:txBody>
      </p:sp>
    </p:spTree>
    <p:extLst>
      <p:ext uri="{BB962C8B-B14F-4D97-AF65-F5344CB8AC3E}">
        <p14:creationId xmlns:p14="http://schemas.microsoft.com/office/powerpoint/2010/main" val="17243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827584" y="915566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第三段：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685173" y="915566"/>
            <a:ext cx="2213992" cy="523220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出游之乐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95975" y="1707654"/>
            <a:ext cx="2592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重审心志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43562" y="2377043"/>
            <a:ext cx="3097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亲人倾谈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943" y="3075806"/>
            <a:ext cx="3600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出游方式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20505" y="3795886"/>
            <a:ext cx="3671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所见所感</a:t>
            </a:r>
          </a:p>
        </p:txBody>
      </p:sp>
    </p:spTree>
    <p:extLst>
      <p:ext uri="{BB962C8B-B14F-4D97-AF65-F5344CB8AC3E}">
        <p14:creationId xmlns:p14="http://schemas.microsoft.com/office/powerpoint/2010/main" val="147587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02415" y="117529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承上而问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31215" y="12845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4445615" y="895861"/>
            <a:ext cx="152400" cy="1080120"/>
          </a:xfrm>
          <a:prstGeom prst="leftBracket">
            <a:avLst>
              <a:gd name="adj" fmla="val 3541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30807" y="75247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委心任去留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30806" y="1577211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遑遑欲何之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963699" y="1838821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02415" y="279178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自我解答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531215" y="2865137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445615" y="2477477"/>
            <a:ext cx="152400" cy="1080120"/>
          </a:xfrm>
          <a:prstGeom prst="leftBracket">
            <a:avLst>
              <a:gd name="adj" fmla="val 35417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830806" y="236484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富贵浮云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30807" y="3162765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恬然自乐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703015" y="2339211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 smtClean="0">
                <a:latin typeface="Times New Roman" pitchFamily="18" charset="0"/>
              </a:rPr>
              <a:t>反</a:t>
            </a:r>
            <a:r>
              <a:rPr lang="en-US" altLang="zh-CN" sz="2800" b="1" dirty="0" smtClean="0">
                <a:latin typeface="Times New Roman" pitchFamily="18" charset="0"/>
              </a:rPr>
              <a:t> )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703014" y="3053396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( </a:t>
            </a:r>
            <a:r>
              <a:rPr lang="zh-CN" altLang="en-US" sz="2800" b="1" dirty="0" smtClean="0">
                <a:latin typeface="Times New Roman" pitchFamily="18" charset="0"/>
              </a:rPr>
              <a:t>正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1963699" y="344677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08827" y="420877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66"/>
                </a:solidFill>
                <a:latin typeface="+mn-ea"/>
              </a:rPr>
              <a:t>卒章显志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533904" y="4233871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799071" y="408856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乐天安命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39699" y="752475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pitchFamily="2" charset="-122"/>
              </a:rPr>
              <a:t>第四段：</a:t>
            </a:r>
          </a:p>
        </p:txBody>
      </p:sp>
    </p:spTree>
    <p:extLst>
      <p:ext uri="{BB962C8B-B14F-4D97-AF65-F5344CB8AC3E}">
        <p14:creationId xmlns:p14="http://schemas.microsoft.com/office/powerpoint/2010/main" val="10529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 autoUpdateAnimBg="0"/>
      <p:bldP spid="6" grpId="0" autoUpdateAnimBg="0"/>
      <p:bldP spid="8" grpId="0" autoUpdateAnimBg="0"/>
      <p:bldP spid="9" grpId="0" animBg="1"/>
      <p:bldP spid="10" grpId="0" autoUpdateAnimBg="0"/>
      <p:bldP spid="11" grpId="0" animBg="1"/>
      <p:bldP spid="12" grpId="0" animBg="1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  <p:bldP spid="18" grpId="0" autoUpdateAnimBg="0"/>
      <p:bldP spid="19" grpId="0" animBg="1"/>
      <p:bldP spid="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归纳总结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4674" y="1851670"/>
            <a:ext cx="615553" cy="166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归去来兮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143000" y="1219200"/>
            <a:ext cx="260648" cy="3152750"/>
          </a:xfrm>
          <a:prstGeom prst="leftBrace">
            <a:avLst>
              <a:gd name="adj1" fmla="val 1555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3999" y="843558"/>
            <a:ext cx="9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归思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483768" y="1105168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760" y="82923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自责自慰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5004048" y="847881"/>
            <a:ext cx="12961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（缘由）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490325" y="2271757"/>
            <a:ext cx="1027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归田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411760" y="253229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3331813" y="1472883"/>
            <a:ext cx="130324" cy="2118814"/>
          </a:xfrm>
          <a:prstGeom prst="leftBrace">
            <a:avLst>
              <a:gd name="adj1" fmla="val 1555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495963" y="1366778"/>
            <a:ext cx="1895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归途之乐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95963" y="1984945"/>
            <a:ext cx="1909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室中之乐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495963" y="2532290"/>
            <a:ext cx="1765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园中之乐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495963" y="3068477"/>
            <a:ext cx="1765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出游之乐</a:t>
            </a:r>
          </a:p>
        </p:txBody>
      </p:sp>
      <p:sp>
        <p:nvSpPr>
          <p:cNvPr id="16" name="AutoShape 21"/>
          <p:cNvSpPr>
            <a:spLocks/>
          </p:cNvSpPr>
          <p:nvPr/>
        </p:nvSpPr>
        <p:spPr bwMode="auto">
          <a:xfrm flipH="1">
            <a:off x="5189650" y="1472883"/>
            <a:ext cx="144463" cy="2045265"/>
          </a:xfrm>
          <a:prstGeom prst="leftBrace">
            <a:avLst>
              <a:gd name="adj1" fmla="val 74771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292789" y="2167217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自安自得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403648" y="4110340"/>
            <a:ext cx="987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归心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2312566" y="4351742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4"/>
          <p:cNvSpPr>
            <a:spLocks/>
          </p:cNvSpPr>
          <p:nvPr/>
        </p:nvSpPr>
        <p:spPr bwMode="auto">
          <a:xfrm>
            <a:off x="3305111" y="3896901"/>
            <a:ext cx="108649" cy="835089"/>
          </a:xfrm>
          <a:prstGeom prst="leftBrace">
            <a:avLst>
              <a:gd name="adj1" fmla="val 1555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3414885" y="3635291"/>
            <a:ext cx="1944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厌恶官场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62137" y="4208770"/>
            <a:ext cx="1749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乐天安命</a:t>
            </a:r>
          </a:p>
        </p:txBody>
      </p:sp>
      <p:sp>
        <p:nvSpPr>
          <p:cNvPr id="24" name="AutoShape 4"/>
          <p:cNvSpPr>
            <a:spLocks/>
          </p:cNvSpPr>
          <p:nvPr/>
        </p:nvSpPr>
        <p:spPr bwMode="auto">
          <a:xfrm flipH="1">
            <a:off x="5184270" y="3802816"/>
            <a:ext cx="108518" cy="835089"/>
          </a:xfrm>
          <a:prstGeom prst="leftBrace">
            <a:avLst>
              <a:gd name="adj1" fmla="val 1555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390975" y="3929911"/>
            <a:ext cx="134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（主旨）</a:t>
            </a:r>
          </a:p>
        </p:txBody>
      </p:sp>
      <p:sp>
        <p:nvSpPr>
          <p:cNvPr id="26" name="AutoShape 21"/>
          <p:cNvSpPr>
            <a:spLocks/>
          </p:cNvSpPr>
          <p:nvPr/>
        </p:nvSpPr>
        <p:spPr bwMode="auto">
          <a:xfrm flipH="1">
            <a:off x="6886282" y="972238"/>
            <a:ext cx="360487" cy="3344755"/>
          </a:xfrm>
          <a:prstGeom prst="leftBrace">
            <a:avLst>
              <a:gd name="adj1" fmla="val 74771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384653" y="1061745"/>
            <a:ext cx="615553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直接抒情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间接抒情</a:t>
            </a:r>
          </a:p>
        </p:txBody>
      </p:sp>
    </p:spTree>
    <p:extLst>
      <p:ext uri="{BB962C8B-B14F-4D97-AF65-F5344CB8AC3E}">
        <p14:creationId xmlns:p14="http://schemas.microsoft.com/office/powerpoint/2010/main" val="39257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/>
      <p:bldP spid="10" grpId="0" animBg="1"/>
      <p:bldP spid="11" grpId="0" animBg="1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animBg="1"/>
      <p:bldP spid="17" grpId="0" build="p" autoUpdateAnimBg="0"/>
      <p:bldP spid="19" grpId="0"/>
      <p:bldP spid="20" grpId="0" animBg="1"/>
      <p:bldP spid="21" grpId="0" animBg="1"/>
      <p:bldP spid="22" grpId="0" build="p" autoUpdateAnimBg="0"/>
      <p:bldP spid="23" grpId="0" build="p" autoUpdateAnimBg="0"/>
      <p:bldP spid="24" grpId="0" animBg="1"/>
      <p:bldP spid="25" grpId="0" build="p" autoUpdateAnimBg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512" y="879649"/>
            <a:ext cx="7812608" cy="6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FFFF00"/>
              </a:buClr>
              <a:buNone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陶渊明为什么要选择一条归隐田园的道路？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探究拓展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1407423"/>
            <a:ext cx="83529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 smtClean="0">
                <a:latin typeface="+mn-ea"/>
              </a:rPr>
              <a:t>  </a:t>
            </a:r>
            <a:r>
              <a:rPr lang="en-US" altLang="zh-CN" sz="2800" b="1" dirty="0" smtClean="0">
                <a:solidFill>
                  <a:srgbClr val="0033CC"/>
                </a:solidFill>
                <a:latin typeface="+mn-ea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.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作者不愿与世俗同流合污，向往恬静的田园生活。</a:t>
            </a:r>
          </a:p>
          <a:p>
            <a:pPr>
              <a:lnSpc>
                <a:spcPts val="34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33CC"/>
                </a:solidFill>
                <a:latin typeface="+mn-ea"/>
              </a:rPr>
              <a:t>  </a:t>
            </a:r>
            <a:r>
              <a:rPr lang="en-US" altLang="zh-CN" sz="2800" b="1" dirty="0" smtClean="0">
                <a:solidFill>
                  <a:srgbClr val="0033CC"/>
                </a:solidFill>
                <a:latin typeface="+mn-ea"/>
              </a:rPr>
              <a:t>2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.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在当时的现实条件下，作者既不愿卖身求荣，又不愿服食求仙，顺乎自然、乘化而归就是一种必然的选择。</a:t>
            </a:r>
          </a:p>
          <a:p>
            <a:pPr>
              <a:lnSpc>
                <a:spcPts val="34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0033CC"/>
                </a:solidFill>
                <a:latin typeface="+mn-ea"/>
              </a:rPr>
              <a:t>  </a:t>
            </a:r>
            <a:r>
              <a:rPr lang="en-US" altLang="zh-CN" sz="2800" b="1" dirty="0" smtClean="0">
                <a:solidFill>
                  <a:srgbClr val="0033CC"/>
                </a:solidFill>
                <a:latin typeface="+mn-ea"/>
              </a:rPr>
              <a:t>3</a:t>
            </a: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.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作者显然是经过大彻大悟之后才作此决定的。</a:t>
            </a:r>
          </a:p>
        </p:txBody>
      </p:sp>
    </p:spTree>
    <p:extLst>
      <p:ext uri="{BB962C8B-B14F-4D97-AF65-F5344CB8AC3E}">
        <p14:creationId xmlns:p14="http://schemas.microsoft.com/office/powerpoint/2010/main" val="36795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987574"/>
            <a:ext cx="8352928" cy="352839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鄙弃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官场是他的节操，淡泊明志是他的追求，躬耕田野是他生活的保障，琴书诗酒是他的生活情趣，固穷守节是他归隐意念的巩固，乐天知命是他人生的真谛。</a:t>
            </a:r>
          </a:p>
          <a:p>
            <a:pPr marL="0" indent="0">
              <a:lnSpc>
                <a:spcPts val="4000"/>
              </a:lnSpc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333300"/>
                </a:solidFill>
                <a:latin typeface="+mn-ea"/>
              </a:rPr>
              <a:t>不</a:t>
            </a: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与当时黑暗的上层社会同流合污，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崇尚田园，安贫乐道</a:t>
            </a: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，超然物外，有着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高洁志趣</a:t>
            </a:r>
            <a:r>
              <a:rPr lang="zh-CN" altLang="en-US" sz="2800" b="1" dirty="0">
                <a:solidFill>
                  <a:srgbClr val="333300"/>
                </a:solidFill>
                <a:latin typeface="+mn-ea"/>
              </a:rPr>
              <a:t>的形象。</a:t>
            </a:r>
          </a:p>
        </p:txBody>
      </p:sp>
    </p:spTree>
    <p:extLst>
      <p:ext uri="{BB962C8B-B14F-4D97-AF65-F5344CB8AC3E}">
        <p14:creationId xmlns:p14="http://schemas.microsoft.com/office/powerpoint/2010/main" val="37294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60040" y="699542"/>
            <a:ext cx="86044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二、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有人认为本文结尾一句“聊乘化以归尽，乐夫天命复奚疑？”包含着悲观消极的思想，试结合全文内容，谈谈你的看法。</a:t>
            </a:r>
            <a:r>
              <a:rPr kumimoji="1" lang="zh-CN" altLang="en-US" sz="2800" b="1" dirty="0">
                <a:latin typeface="+mn-ea"/>
              </a:rPr>
              <a:t>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252536" y="2012529"/>
            <a:ext cx="9252520" cy="27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0033CC"/>
                </a:solidFill>
                <a:latin typeface="+mn-ea"/>
              </a:rPr>
              <a:t>     </a:t>
            </a:r>
            <a:r>
              <a:rPr lang="zh-CN" altLang="en-US" sz="2800" b="1" dirty="0">
                <a:solidFill>
                  <a:srgbClr val="0033CC"/>
                </a:solidFill>
                <a:latin typeface="+mn-ea"/>
              </a:rPr>
              <a:t>对这样的思想不能简单肤浅地打上消极二字。陶渊明的思想确实消极了一些，我们不宜提倡。但我们应该深入一层地理解。官场的庸俗，平民生活的质朴自由，使作者看到在大自然中才是生命正途。这种率真愤激的抒发至少比有些士大夫的矫揉造作的高义更有意义。</a:t>
            </a:r>
          </a:p>
        </p:txBody>
      </p:sp>
    </p:spTree>
    <p:extLst>
      <p:ext uri="{BB962C8B-B14F-4D97-AF65-F5344CB8AC3E}">
        <p14:creationId xmlns:p14="http://schemas.microsoft.com/office/powerpoint/2010/main" val="2574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852977"/>
            <a:ext cx="8712968" cy="3734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20000"/>
              </a:spcBef>
            </a:pP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陶渊明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365-427</a:t>
            </a:r>
            <a:r>
              <a:rPr lang="zh-CN" altLang="en-US" sz="2400" b="1" dirty="0">
                <a:latin typeface="+mn-ea"/>
              </a:rPr>
              <a:t>），东晋时期大诗人。又名潜，字元亮。世称五柳先生，靖节先生。浔阳柴桑（今江西九江）人。</a:t>
            </a:r>
          </a:p>
          <a:p>
            <a:pPr>
              <a:lnSpc>
                <a:spcPts val="3200"/>
              </a:lnSpc>
            </a:pPr>
            <a:r>
              <a:rPr lang="zh-CN" altLang="en-US" sz="2400" b="1" dirty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 陶渊明</a:t>
            </a:r>
            <a:r>
              <a:rPr lang="zh-CN" altLang="en-US" sz="2400" b="1" dirty="0">
                <a:latin typeface="+mn-ea"/>
              </a:rPr>
              <a:t>出身于没落的仕宦家庭。</a:t>
            </a:r>
            <a:r>
              <a:rPr lang="zh-CN" altLang="en-US" sz="2400" b="1" u="sng" dirty="0">
                <a:latin typeface="+mn-ea"/>
              </a:rPr>
              <a:t>思想中融入了儒道两种精神</a:t>
            </a:r>
            <a:r>
              <a:rPr lang="zh-CN" altLang="en-US" sz="2400" b="1" dirty="0">
                <a:latin typeface="+mn-ea"/>
              </a:rPr>
              <a:t>。前期（</a:t>
            </a:r>
            <a:r>
              <a:rPr lang="en-US" altLang="zh-CN" sz="2400" b="1" dirty="0">
                <a:latin typeface="+mn-ea"/>
              </a:rPr>
              <a:t>41</a:t>
            </a:r>
            <a:r>
              <a:rPr lang="zh-CN" altLang="en-US" sz="2400" b="1" dirty="0">
                <a:latin typeface="+mn-ea"/>
              </a:rPr>
              <a:t>岁以前），他渴望进取，做过江州祭酒，刘裕幕下镇军参军、彭泽令，时官时隐，举棋不定。后期（</a:t>
            </a:r>
            <a:r>
              <a:rPr lang="en-US" altLang="zh-CN" sz="2400" b="1" dirty="0">
                <a:latin typeface="+mn-ea"/>
              </a:rPr>
              <a:t>41</a:t>
            </a:r>
            <a:r>
              <a:rPr lang="zh-CN" altLang="en-US" sz="2400" b="1" dirty="0">
                <a:latin typeface="+mn-ea"/>
              </a:rPr>
              <a:t>岁以后），陶渊明因时局动荡，仕途险恶，以及官场政治腐败，门阀制度森严而对现实极端不满，毅然辞官归隐，与官场彻底决裂。归隐后第二年，他家乡遭焚，生活陷入极端贫困，但他安贫乐道；元嘉三年，江州刺史檀道济劝他出山，他守节不仕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16" y="843558"/>
            <a:ext cx="2746684" cy="38884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7824" y="915566"/>
            <a:ext cx="5976664" cy="38164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2400" b="1" dirty="0">
                <a:latin typeface="+mn-ea"/>
              </a:rPr>
              <a:t> 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陶渊明</a:t>
            </a:r>
            <a:r>
              <a:rPr lang="zh-CN" altLang="en-US" sz="2400" b="1" dirty="0">
                <a:latin typeface="+mn-ea"/>
              </a:rPr>
              <a:t>今存诗歌</a:t>
            </a:r>
            <a:r>
              <a:rPr lang="en-US" altLang="zh-CN" sz="2400" b="1" dirty="0">
                <a:latin typeface="+mn-ea"/>
              </a:rPr>
              <a:t>125</a:t>
            </a:r>
            <a:r>
              <a:rPr lang="zh-CN" altLang="en-US" sz="2400" b="1" dirty="0">
                <a:latin typeface="+mn-ea"/>
              </a:rPr>
              <a:t>首，</a:t>
            </a:r>
            <a:r>
              <a:rPr lang="zh-CN" altLang="en-US" sz="2400" b="1" u="sng" dirty="0">
                <a:latin typeface="+mn-ea"/>
              </a:rPr>
              <a:t>五言诗成就最高</a:t>
            </a:r>
            <a:r>
              <a:rPr lang="zh-CN" altLang="en-US" sz="2400" b="1" dirty="0">
                <a:latin typeface="+mn-ea"/>
              </a:rPr>
              <a:t>。他的五言诗可为两类：一类是继承汉魏以来抒情言志传统而加以发展的</a:t>
            </a:r>
            <a:r>
              <a:rPr lang="zh-CN" altLang="en-US" sz="2400" b="1" u="sng" dirty="0">
                <a:latin typeface="+mn-ea"/>
              </a:rPr>
              <a:t>咏怀诗</a:t>
            </a:r>
            <a:r>
              <a:rPr lang="zh-CN" altLang="en-US" sz="2400" b="1" dirty="0">
                <a:latin typeface="+mn-ea"/>
              </a:rPr>
              <a:t>；一类是前人很少创作的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田园诗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。</a:t>
            </a:r>
            <a:r>
              <a:rPr lang="zh-CN" altLang="en-US" sz="2400" b="1" dirty="0">
                <a:latin typeface="+mn-ea"/>
              </a:rPr>
              <a:t>后代批评家常称其为</a:t>
            </a:r>
            <a:r>
              <a:rPr lang="zh-CN" altLang="en-US" sz="2400" b="1" u="sng" dirty="0">
                <a:latin typeface="+mn-ea"/>
              </a:rPr>
              <a:t>“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田园诗人</a:t>
            </a:r>
            <a:r>
              <a:rPr lang="zh-CN" altLang="en-US" sz="2400" b="1" u="sng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。陶渊明现存文</a:t>
            </a:r>
            <a:r>
              <a:rPr lang="en-US" altLang="zh-CN" sz="2400" b="1" dirty="0">
                <a:latin typeface="+mn-ea"/>
              </a:rPr>
              <a:t>12</a:t>
            </a:r>
            <a:r>
              <a:rPr lang="zh-CN" altLang="en-US" sz="2400" b="1" dirty="0">
                <a:latin typeface="+mn-ea"/>
              </a:rPr>
              <a:t>篇，篇数不多，影响却很大。在艺术上平淡、朴素，全无半点斧凿痕迹，具有很强的感染力。</a:t>
            </a:r>
          </a:p>
          <a:p>
            <a:pPr marL="0" indent="0">
              <a:lnSpc>
                <a:spcPts val="2800"/>
              </a:lnSpc>
              <a:buNone/>
            </a:pPr>
            <a:r>
              <a:rPr lang="zh-CN" altLang="en-US" sz="2400" b="1" dirty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zh-CN" altLang="en-US" sz="2400" b="1" u="sng" dirty="0" smtClean="0">
                <a:latin typeface="+mn-ea"/>
              </a:rPr>
              <a:t>主要</a:t>
            </a:r>
            <a:r>
              <a:rPr lang="zh-CN" altLang="en-US" sz="2400" b="1" u="sng" dirty="0">
                <a:latin typeface="+mn-ea"/>
              </a:rPr>
              <a:t>作品：</a:t>
            </a:r>
            <a:r>
              <a:rPr lang="en-US" altLang="zh-CN" sz="2400" b="1" u="sng" dirty="0">
                <a:latin typeface="+mn-ea"/>
              </a:rPr>
              <a:t>《</a:t>
            </a:r>
            <a:r>
              <a:rPr lang="zh-CN" altLang="en-US" sz="2400" b="1" u="sng" dirty="0">
                <a:latin typeface="+mn-ea"/>
              </a:rPr>
              <a:t>归园田居</a:t>
            </a:r>
            <a:r>
              <a:rPr lang="en-US" altLang="zh-CN" sz="2400" b="1" u="sng" dirty="0">
                <a:latin typeface="+mn-ea"/>
              </a:rPr>
              <a:t>》《</a:t>
            </a:r>
            <a:r>
              <a:rPr lang="zh-CN" altLang="en-US" sz="2400" b="1" u="sng" dirty="0">
                <a:latin typeface="+mn-ea"/>
              </a:rPr>
              <a:t>饮酒</a:t>
            </a:r>
            <a:r>
              <a:rPr lang="en-US" altLang="zh-CN" sz="2400" b="1" u="sng" dirty="0">
                <a:latin typeface="+mn-ea"/>
              </a:rPr>
              <a:t>》《</a:t>
            </a:r>
            <a:r>
              <a:rPr lang="zh-CN" altLang="en-US" sz="2400" b="1" u="sng" dirty="0">
                <a:latin typeface="+mn-ea"/>
              </a:rPr>
              <a:t>五柳先生传</a:t>
            </a:r>
            <a:r>
              <a:rPr lang="en-US" altLang="zh-CN" sz="2400" b="1" u="sng" dirty="0">
                <a:latin typeface="+mn-ea"/>
              </a:rPr>
              <a:t>》《</a:t>
            </a:r>
            <a:r>
              <a:rPr lang="zh-CN" altLang="en-US" sz="2400" b="1" u="sng" dirty="0">
                <a:latin typeface="+mn-ea"/>
              </a:rPr>
              <a:t>桃花源记</a:t>
            </a:r>
            <a:r>
              <a:rPr lang="en-US" altLang="zh-CN" sz="2400" b="1" u="sng" dirty="0" smtClean="0">
                <a:latin typeface="+mn-ea"/>
              </a:rPr>
              <a:t>》</a:t>
            </a:r>
            <a:r>
              <a:rPr lang="zh-CN" altLang="en-US" sz="2400" b="1" u="sng" dirty="0" smtClean="0">
                <a:latin typeface="+mn-ea"/>
              </a:rPr>
              <a:t>。</a:t>
            </a:r>
            <a:r>
              <a:rPr lang="en-US" altLang="zh-CN" sz="2400" b="1" u="sng" dirty="0" smtClean="0">
                <a:latin typeface="+mn-ea"/>
              </a:rPr>
              <a:t> </a:t>
            </a:r>
            <a:endParaRPr lang="en-US" altLang="zh-CN" sz="2400" b="1" u="sng" dirty="0">
              <a:latin typeface="+mn-ea"/>
            </a:endParaRPr>
          </a:p>
          <a:p>
            <a:pPr>
              <a:lnSpc>
                <a:spcPts val="2800"/>
              </a:lnSpc>
            </a:pP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陶扶杖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" b="1441"/>
          <a:stretch/>
        </p:blipFill>
        <p:spPr bwMode="auto">
          <a:xfrm>
            <a:off x="107504" y="798289"/>
            <a:ext cx="2952328" cy="39465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75856" y="980703"/>
            <a:ext cx="5181600" cy="3542134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他</a:t>
            </a:r>
            <a:r>
              <a:rPr lang="zh-CN" altLang="en-US" sz="2800" b="1" dirty="0">
                <a:latin typeface="+mn-ea"/>
              </a:rPr>
              <a:t>长于诗文辞赋。他的作品有两类题材：一类是</a:t>
            </a:r>
            <a:r>
              <a:rPr lang="zh-CN" altLang="en-US" sz="2800" b="1" u="sng" dirty="0">
                <a:latin typeface="+mn-ea"/>
              </a:rPr>
              <a:t>描绘田园美景，寄托他洁身自好的高洁志趣</a:t>
            </a:r>
            <a:r>
              <a:rPr lang="zh-CN" altLang="en-US" sz="2800" b="1" dirty="0">
                <a:latin typeface="+mn-ea"/>
              </a:rPr>
              <a:t>；另一类</a:t>
            </a:r>
            <a:r>
              <a:rPr lang="zh-CN" altLang="en-US" sz="2800" b="1" u="sng" dirty="0">
                <a:latin typeface="+mn-ea"/>
              </a:rPr>
              <a:t>寄寓抱负，多悲愤慷慨之音</a:t>
            </a:r>
            <a:r>
              <a:rPr lang="zh-CN" altLang="en-US" sz="2800" b="1" dirty="0">
                <a:latin typeface="+mn-ea"/>
              </a:rPr>
              <a:t>。散文以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桃花源记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最有名，辞赋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归去来兮辞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著称文史。</a:t>
            </a:r>
          </a:p>
        </p:txBody>
      </p:sp>
    </p:spTree>
    <p:extLst>
      <p:ext uri="{BB962C8B-B14F-4D97-AF65-F5344CB8AC3E}">
        <p14:creationId xmlns:p14="http://schemas.microsoft.com/office/powerpoint/2010/main" val="29414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83568" y="1059582"/>
            <a:ext cx="7920880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陶渊明四十一岁那年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公元</a:t>
            </a:r>
            <a:r>
              <a:rPr lang="en-US" altLang="zh-CN" sz="2800" b="1" dirty="0">
                <a:latin typeface="+mn-ea"/>
              </a:rPr>
              <a:t>405</a:t>
            </a:r>
            <a:r>
              <a:rPr lang="zh-CN" altLang="en-US" sz="2800" b="1" dirty="0">
                <a:latin typeface="+mn-ea"/>
              </a:rPr>
              <a:t>年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最后一次出仕，做了八十五天的彭泽令。陶潜归隐是出于对腐朽现实的不满。当时郡里一位督邮来鼓泽巡视，要他束带迎接，以示敬意，他气愤地说：“我怎么能为五斗米而向这乡里小人低三下四！”即日解绶去职，赋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归去来兮辞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。 </a:t>
            </a:r>
            <a:br>
              <a:rPr lang="zh-CN" altLang="en-US" sz="2800" b="1" dirty="0">
                <a:latin typeface="+mn-ea"/>
              </a:rPr>
            </a:br>
            <a:endParaRPr lang="zh-CN" altLang="en-US" sz="2800" b="1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写作背景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5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题         解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53753" y="2067694"/>
            <a:ext cx="5870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归 去 来 </a:t>
            </a:r>
            <a:r>
              <a:rPr lang="zh-CN" altLang="en-US" sz="2800" b="1" dirty="0" smtClean="0">
                <a:latin typeface="+mn-ea"/>
                <a:ea typeface="+mn-ea"/>
              </a:rPr>
              <a:t>兮  </a:t>
            </a:r>
            <a:r>
              <a:rPr lang="zh-CN" altLang="en-US" sz="2800" b="1" dirty="0">
                <a:latin typeface="+mn-ea"/>
                <a:ea typeface="+mn-ea"/>
              </a:rPr>
              <a:t>辞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691680" y="3147814"/>
            <a:ext cx="1728192" cy="673893"/>
          </a:xfrm>
          <a:prstGeom prst="wedgeEllipseCallout">
            <a:avLst>
              <a:gd name="adj1" fmla="val 66930"/>
              <a:gd name="adj2" fmla="val -136184"/>
            </a:avLst>
          </a:prstGeom>
          <a:solidFill>
            <a:srgbClr val="FFFF99">
              <a:alpha val="0"/>
            </a:srgbClr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CN" altLang="zh-CN" sz="3600">
              <a:ea typeface="隶书" pitchFamily="49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030809" y="3229969"/>
            <a:ext cx="1389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回去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250183" y="2573337"/>
            <a:ext cx="88976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355976" y="2555874"/>
            <a:ext cx="88976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91112" y="3345863"/>
            <a:ext cx="2162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语气助词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16016" y="3229969"/>
            <a:ext cx="2543306" cy="762000"/>
          </a:xfrm>
          <a:prstGeom prst="wedgeEllipseCallout">
            <a:avLst>
              <a:gd name="adj1" fmla="val -46060"/>
              <a:gd name="adj2" fmla="val -134375"/>
            </a:avLst>
          </a:prstGeom>
          <a:solidFill>
            <a:srgbClr val="FFFF99">
              <a:alpha val="0"/>
            </a:srgbClr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CN" altLang="zh-CN" sz="2800">
              <a:latin typeface="+mn-ea"/>
            </a:endParaRPr>
          </a:p>
        </p:txBody>
      </p:sp>
      <p:sp>
        <p:nvSpPr>
          <p:cNvPr id="10" name="Oval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253184" y="1975469"/>
            <a:ext cx="1081087" cy="73574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zh-CN" sz="2800">
              <a:latin typeface="+mn-ea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25278" y="1059582"/>
            <a:ext cx="2650778" cy="720080"/>
          </a:xfrm>
          <a:prstGeom prst="wedgeEllipseCallout">
            <a:avLst>
              <a:gd name="adj1" fmla="val 73643"/>
              <a:gd name="adj2" fmla="val 81625"/>
            </a:avLst>
          </a:prstGeom>
          <a:solidFill>
            <a:srgbClr val="FFFF99">
              <a:alpha val="0"/>
            </a:srgbClr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CN" altLang="zh-CN" sz="3600">
              <a:ea typeface="隶书" pitchFamily="49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556458" y="1131590"/>
            <a:ext cx="2519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古代一种文体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6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 autoUpdateAnimBg="0"/>
      <p:bldP spid="5" grpId="0" autoUpdateAnimBg="0"/>
      <p:bldP spid="6" grpId="0" animBg="1"/>
      <p:bldP spid="7" grpId="0" animBg="1"/>
      <p:bldP spid="8" grpId="0" autoUpdateAnimBg="0"/>
      <p:bldP spid="9" grpId="0" animBg="1" autoUpdateAnimBg="0"/>
      <p:bldP spid="10" grpId="0" animBg="1"/>
      <p:bldP spid="11" grpId="0" animBg="1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19200"/>
            <a:ext cx="8640688" cy="920502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en-US" sz="2800" b="1" dirty="0" smtClean="0">
                <a:latin typeface="+mn-ea"/>
              </a:rPr>
              <a:t>是</a:t>
            </a:r>
            <a:r>
              <a:rPr lang="zh-CN" altLang="en-US" sz="2800" b="1" dirty="0">
                <a:latin typeface="+mn-ea"/>
              </a:rPr>
              <a:t>战国后期诗人屈原在楚地民歌的基础上创造出来的一种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新诗体</a:t>
            </a:r>
            <a:r>
              <a:rPr lang="zh-CN" altLang="en-US" sz="2800" b="1" dirty="0">
                <a:latin typeface="+mn-ea"/>
              </a:rPr>
              <a:t>，也称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楚辞。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59632" y="2211710"/>
            <a:ext cx="4680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①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句式散化，一般押韵。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9632" y="2859782"/>
            <a:ext cx="4203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②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两句一组，四句一节。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59632" y="3507854"/>
            <a:ext cx="5588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  <a:latin typeface="+mn-ea"/>
              </a:rPr>
              <a:t>③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六字句为主，一般每句三拍。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07504" y="696094"/>
            <a:ext cx="1905000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dirty="0" smtClean="0">
                <a:ea typeface="楷体_GB2312" pitchFamily="49" charset="-122"/>
              </a:rPr>
              <a:t>辞</a:t>
            </a:r>
            <a:endParaRPr lang="zh-CN" altLang="en-US" sz="66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03598"/>
            <a:ext cx="8035280" cy="271231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500"/>
              </a:lnSpc>
              <a:buFontTx/>
              <a:buNone/>
            </a:pPr>
            <a:r>
              <a:rPr lang="zh-CN" altLang="en-US" sz="2800" b="1" dirty="0">
                <a:latin typeface="+mn-ea"/>
              </a:rPr>
              <a:t>　　</a:t>
            </a:r>
            <a:r>
              <a:rPr lang="zh-CN" altLang="en-US" sz="2800" b="1" dirty="0" smtClean="0">
                <a:latin typeface="+mn-ea"/>
              </a:rPr>
              <a:t>  本文</a:t>
            </a:r>
            <a:r>
              <a:rPr lang="zh-CN" altLang="en-US" sz="2800" b="1" dirty="0">
                <a:latin typeface="+mn-ea"/>
              </a:rPr>
              <a:t>分“序”和“辞”两节，“辞”是一种与“赋”相近的文体名称。</a:t>
            </a:r>
            <a:r>
              <a:rPr lang="zh-CN" altLang="en-US" sz="2800" b="1" u="sng" dirty="0">
                <a:latin typeface="+mn-ea"/>
              </a:rPr>
              <a:t>“序”说明了自己所以出仕和自免去职的原因</a:t>
            </a:r>
            <a:r>
              <a:rPr lang="zh-CN" altLang="en-US" sz="2800" b="1" dirty="0">
                <a:latin typeface="+mn-ea"/>
              </a:rPr>
              <a:t>。“辞”则抒写了归田的决心、归田时的愉快心情和归田后的乐趣。</a:t>
            </a:r>
          </a:p>
          <a:p>
            <a:pPr>
              <a:lnSpc>
                <a:spcPts val="4500"/>
              </a:lnSpc>
            </a:pP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17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228600" y="84355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第一段：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35696" y="828020"/>
            <a:ext cx="4176464" cy="5232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弃官归家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自责自慰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38471" y="2571750"/>
            <a:ext cx="615553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kumimoji="1"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出仕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93145" y="2571750"/>
            <a:ext cx="615553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r>
              <a:rPr kumimoji="1"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归隐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3491880" y="2853061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51620" y="1625030"/>
            <a:ext cx="96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已往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606661" y="1616654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来者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247528" y="1811189"/>
            <a:ext cx="3352800" cy="150902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365922" y="1366778"/>
            <a:ext cx="1116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对 比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0328" y="3867894"/>
            <a:ext cx="1043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今是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945720" y="2125040"/>
            <a:ext cx="152400" cy="1736174"/>
          </a:xfrm>
          <a:prstGeom prst="downArrow">
            <a:avLst>
              <a:gd name="adj1" fmla="val 50000"/>
              <a:gd name="adj2" fmla="val 181250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298340" y="3870409"/>
            <a:ext cx="1097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昨非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694756" y="2061174"/>
            <a:ext cx="152400" cy="1736174"/>
          </a:xfrm>
          <a:prstGeom prst="downArrow">
            <a:avLst>
              <a:gd name="adj1" fmla="val 50000"/>
              <a:gd name="adj2" fmla="val 181250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247528" y="4129504"/>
            <a:ext cx="3352800" cy="150902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057398" y="2061174"/>
            <a:ext cx="551483" cy="47342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057399" y="3448888"/>
            <a:ext cx="581071" cy="52880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5076056" y="3448888"/>
            <a:ext cx="609600" cy="52880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5113392" y="2061174"/>
            <a:ext cx="572264" cy="53878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utoUpdateAnimBg="0"/>
      <p:bldP spid="9" grpId="0" autoUpdateAnimBg="0"/>
      <p:bldP spid="10" grpId="0" animBg="1"/>
      <p:bldP spid="12" grpId="0" autoUpdateAnimBg="0"/>
      <p:bldP spid="13" grpId="0" animBg="1"/>
      <p:bldP spid="14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938</Words>
  <Application>Microsoft Office PowerPoint</Application>
  <PresentationFormat>全屏显示(16:9)</PresentationFormat>
  <Paragraphs>88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67</cp:revision>
  <dcterms:created xsi:type="dcterms:W3CDTF">2014-07-03T05:31:53Z</dcterms:created>
  <dcterms:modified xsi:type="dcterms:W3CDTF">2015-05-11T06:22:47Z</dcterms:modified>
</cp:coreProperties>
</file>