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6" r:id="rId3"/>
    <p:sldId id="313" r:id="rId4"/>
    <p:sldId id="314" r:id="rId5"/>
    <p:sldId id="315" r:id="rId6"/>
    <p:sldId id="307" r:id="rId7"/>
    <p:sldId id="299" r:id="rId8"/>
    <p:sldId id="306" r:id="rId9"/>
    <p:sldId id="305" r:id="rId10"/>
    <p:sldId id="308" r:id="rId11"/>
    <p:sldId id="317" r:id="rId12"/>
    <p:sldId id="300" r:id="rId13"/>
    <p:sldId id="316" r:id="rId14"/>
    <p:sldId id="319" r:id="rId15"/>
    <p:sldId id="318" r:id="rId16"/>
    <p:sldId id="312" r:id="rId17"/>
    <p:sldId id="321" r:id="rId18"/>
    <p:sldId id="320" r:id="rId19"/>
    <p:sldId id="322" r:id="rId20"/>
    <p:sldId id="323" r:id="rId21"/>
    <p:sldId id="304" r:id="rId22"/>
    <p:sldId id="301" r:id="rId23"/>
    <p:sldId id="257" r:id="rId24"/>
    <p:sldId id="311" r:id="rId25"/>
    <p:sldId id="310" r:id="rId26"/>
    <p:sldId id="302" r:id="rId27"/>
    <p:sldId id="309" r:id="rId28"/>
    <p:sldId id="259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3078" autoAdjust="0"/>
  </p:normalViewPr>
  <p:slideViewPr>
    <p:cSldViewPr>
      <p:cViewPr varScale="1">
        <p:scale>
          <a:sx n="137" d="100"/>
          <a:sy n="137" d="100"/>
        </p:scale>
        <p:origin x="-18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860032" y="2499742"/>
            <a:ext cx="3547913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滕王阁序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6300192" y="3291830"/>
            <a:ext cx="2016224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作者：王勃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173663" cy="4804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69199" y="826715"/>
            <a:ext cx="6912768" cy="14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zh-CN" altLang="en-US" sz="2800" dirty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赏析第二部分</a:t>
            </a:r>
          </a:p>
          <a:p>
            <a:pPr eaLnBrk="1" hangingPunct="1">
              <a:lnSpc>
                <a:spcPts val="36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引导：</a:t>
            </a:r>
            <a:endParaRPr lang="en-US" altLang="zh-CN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作者从哪几个方面来写滕王阁的景色？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70941" y="2283718"/>
            <a:ext cx="29505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举行宴会的时间 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11560" y="2869367"/>
            <a:ext cx="41065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王勃来参加宴会的过程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9199" y="3439096"/>
            <a:ext cx="4048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滕王阁的建筑</a:t>
            </a:r>
            <a:endParaRPr lang="zh-CN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69714" y="4011910"/>
            <a:ext cx="37141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阁上眺望所见的景色</a:t>
            </a:r>
            <a:endParaRPr lang="zh-CN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88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740" y="987574"/>
            <a:ext cx="7632700" cy="317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3800"/>
              </a:lnSpc>
              <a:spcBef>
                <a:spcPct val="50000"/>
              </a:spcBef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归纳：</a:t>
            </a:r>
          </a:p>
          <a:p>
            <a:pPr eaLnBrk="1" hangingPunct="1">
              <a:lnSpc>
                <a:spcPts val="3800"/>
              </a:lnSpc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  第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段由趋名楼，登高阁，写到近览楼阁之壮丽，远眺山川之胜景，由近及远，展现出一幅流光溢彩的滕王阁秋景图。</a:t>
            </a:r>
          </a:p>
          <a:p>
            <a:pPr eaLnBrk="1" hangingPunct="1">
              <a:lnSpc>
                <a:spcPts val="38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对仗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    色彩美    动静美     </a:t>
            </a:r>
          </a:p>
          <a:p>
            <a:pPr eaLnBrk="1" hangingPunct="1">
              <a:lnSpc>
                <a:spcPts val="38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虚实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    立体空间美 </a:t>
            </a:r>
          </a:p>
        </p:txBody>
      </p:sp>
    </p:spTree>
    <p:extLst>
      <p:ext uri="{BB962C8B-B14F-4D97-AF65-F5344CB8AC3E}">
        <p14:creationId xmlns:p14="http://schemas.microsoft.com/office/powerpoint/2010/main" val="218385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整体梳理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8095" y="1263135"/>
            <a:ext cx="7528321" cy="21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42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　　第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段先写了滕王阁所处地势，进而由地及人，赞颂了贤主、宾客，最后谦恭地提到自己，表明自己年纪轻轻就有幸参加这次盛会，文雅尽现。 </a:t>
            </a:r>
          </a:p>
        </p:txBody>
      </p:sp>
    </p:spTree>
    <p:extLst>
      <p:ext uri="{BB962C8B-B14F-4D97-AF65-F5344CB8AC3E}">
        <p14:creationId xmlns:p14="http://schemas.microsoft.com/office/powerpoint/2010/main" val="92628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68261" y="627530"/>
            <a:ext cx="7028177" cy="4176633"/>
            <a:chOff x="536" y="256"/>
            <a:chExt cx="3128" cy="3845"/>
          </a:xfrm>
        </p:grpSpPr>
        <p:sp>
          <p:nvSpPr>
            <p:cNvPr id="3" name="Text Box 16"/>
            <p:cNvSpPr txBox="1">
              <a:spLocks noChangeArrowheads="1"/>
            </p:cNvSpPr>
            <p:nvPr/>
          </p:nvSpPr>
          <p:spPr bwMode="auto">
            <a:xfrm>
              <a:off x="538" y="702"/>
              <a:ext cx="1075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色彩变化之美</a:t>
              </a:r>
            </a:p>
          </p:txBody>
        </p:sp>
        <p:sp>
          <p:nvSpPr>
            <p:cNvPr id="4" name="AutoShape 17"/>
            <p:cNvSpPr>
              <a:spLocks/>
            </p:cNvSpPr>
            <p:nvPr/>
          </p:nvSpPr>
          <p:spPr bwMode="auto">
            <a:xfrm>
              <a:off x="1680" y="432"/>
              <a:ext cx="48" cy="1008"/>
            </a:xfrm>
            <a:prstGeom prst="leftBrace">
              <a:avLst>
                <a:gd name="adj1" fmla="val 175000"/>
                <a:gd name="adj2" fmla="val 50000"/>
              </a:avLst>
            </a:prstGeom>
            <a:solidFill>
              <a:srgbClr val="FF6600"/>
            </a:solidFill>
            <a:ln w="222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8"/>
            <p:cNvSpPr txBox="1">
              <a:spLocks noChangeArrowheads="1"/>
            </p:cNvSpPr>
            <p:nvPr/>
          </p:nvSpPr>
          <p:spPr bwMode="auto">
            <a:xfrm>
              <a:off x="1825" y="293"/>
              <a:ext cx="493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寒潭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清</a:t>
              </a:r>
            </a:p>
          </p:txBody>
        </p: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2638" y="256"/>
              <a:ext cx="493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暮山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紫</a:t>
              </a: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1814" y="560"/>
              <a:ext cx="630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层峦耸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翠</a:t>
              </a:r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2638" y="587"/>
              <a:ext cx="630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飞阁流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丹</a:t>
              </a:r>
            </a:p>
          </p:txBody>
        </p: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1816" y="853"/>
              <a:ext cx="630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青雀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黄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龙</a:t>
              </a: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1814" y="1157"/>
              <a:ext cx="800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彩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彻区明</a:t>
              </a:r>
            </a:p>
          </p:txBody>
        </p: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536" y="1648"/>
              <a:ext cx="1045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远近变化之美</a:t>
              </a:r>
            </a:p>
          </p:txBody>
        </p:sp>
        <p:sp>
          <p:nvSpPr>
            <p:cNvPr id="12" name="AutoShape 25"/>
            <p:cNvSpPr>
              <a:spLocks/>
            </p:cNvSpPr>
            <p:nvPr/>
          </p:nvSpPr>
          <p:spPr bwMode="auto">
            <a:xfrm>
              <a:off x="1680" y="1584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solidFill>
              <a:srgbClr val="FF6600"/>
            </a:solidFill>
            <a:ln w="222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1827" y="1449"/>
              <a:ext cx="1452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鹤汀凫渚  </a:t>
              </a:r>
              <a:r>
                <a:rPr kumimoji="1"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桂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殿兰宫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1837" y="1753"/>
              <a:ext cx="1589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山原盈视  </a:t>
              </a:r>
              <a:r>
                <a:rPr kumimoji="1"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川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泽骇瞩</a:t>
              </a:r>
              <a:r>
                <a:rPr kumimoji="1" lang="zh-CN" altLang="en-US" sz="2400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1824" y="2046"/>
              <a:ext cx="1452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云销雨霁  </a:t>
              </a:r>
              <a:r>
                <a:rPr kumimoji="1"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彩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彻区明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536" y="2642"/>
              <a:ext cx="1045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上下浑成之美</a:t>
              </a:r>
            </a:p>
          </p:txBody>
        </p:sp>
        <p:sp>
          <p:nvSpPr>
            <p:cNvPr id="17" name="AutoShape 30"/>
            <p:cNvSpPr>
              <a:spLocks/>
            </p:cNvSpPr>
            <p:nvPr/>
          </p:nvSpPr>
          <p:spPr bwMode="auto">
            <a:xfrm>
              <a:off x="1680" y="2544"/>
              <a:ext cx="48" cy="672"/>
            </a:xfrm>
            <a:prstGeom prst="leftBrace">
              <a:avLst>
                <a:gd name="adj1" fmla="val 116667"/>
                <a:gd name="adj2" fmla="val 50000"/>
              </a:avLst>
            </a:prstGeom>
            <a:solidFill>
              <a:srgbClr val="FF6600"/>
            </a:solidFill>
            <a:ln w="222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1830" y="2416"/>
              <a:ext cx="1834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上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出重霄 </a:t>
              </a:r>
              <a:r>
                <a:rPr kumimoji="1"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kumimoji="1"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zh-CN" altLang="en-US" sz="2400" dirty="0" smtClean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下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临无地</a:t>
              </a:r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1837" y="2736"/>
              <a:ext cx="1452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闾阎扑地  </a:t>
              </a:r>
              <a:r>
                <a:rPr kumimoji="1"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舸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舰弥津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1859" y="3072"/>
              <a:ext cx="1452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落霞孤鹜  </a:t>
              </a:r>
              <a:r>
                <a:rPr kumimoji="1"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秋水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长天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536" y="3486"/>
              <a:ext cx="1045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虚实相衬之美</a:t>
              </a:r>
            </a:p>
          </p:txBody>
        </p:sp>
        <p:sp>
          <p:nvSpPr>
            <p:cNvPr id="22" name="AutoShape 35"/>
            <p:cNvSpPr>
              <a:spLocks/>
            </p:cNvSpPr>
            <p:nvPr/>
          </p:nvSpPr>
          <p:spPr bwMode="auto">
            <a:xfrm>
              <a:off x="1680" y="3456"/>
              <a:ext cx="48" cy="528"/>
            </a:xfrm>
            <a:prstGeom prst="leftBrace">
              <a:avLst>
                <a:gd name="adj1" fmla="val 91667"/>
                <a:gd name="adj2" fmla="val 50000"/>
              </a:avLst>
            </a:prstGeom>
            <a:solidFill>
              <a:srgbClr val="FF6600"/>
            </a:solidFill>
            <a:ln w="222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1848" y="3372"/>
              <a:ext cx="630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渔舟唱晚</a:t>
              </a:r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1848" y="3676"/>
              <a:ext cx="630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雁阵惊寒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4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4_15857"/>
          <p:cNvPicPr>
            <a:picLocks noChangeAspect="1" noChangeArrowheads="1"/>
          </p:cNvPicPr>
          <p:nvPr/>
        </p:nvPicPr>
        <p:blipFill>
          <a:blip r:embed="rId2">
            <a:lum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55" y="1347615"/>
            <a:ext cx="3734413" cy="3038308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4" name="Picture 4" descr="阮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394543"/>
            <a:ext cx="3600401" cy="29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91953" y="836613"/>
            <a:ext cx="1367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隶书" pitchFamily="49" charset="-122"/>
              </a:rPr>
              <a:t>孟 尝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68144" y="836613"/>
            <a:ext cx="1440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ea typeface="隶书" pitchFamily="49" charset="-122"/>
              </a:rPr>
              <a:t>阮籍</a:t>
            </a:r>
            <a:endParaRPr lang="zh-CN" altLang="en-US" sz="2800" b="1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0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31640" y="1275606"/>
            <a:ext cx="6120680" cy="30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归纳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段作者由景及情，由外景描写转至宴会场面及作者所生发的感慨上。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2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35696" y="1660986"/>
            <a:ext cx="511237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嗟乎！时运不齐，命途多舛。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hlinkClick r:id="rId2" action="ppaction://hlinksldjump"/>
              </a:rPr>
              <a:t>冯唐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易老，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hlinkClick r:id="rId3" action="ppaction://hlinksldjump"/>
              </a:rPr>
              <a:t>李广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难封。</a:t>
            </a:r>
          </a:p>
          <a:p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屈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hlinkClick r:id="rId4" action="ppaction://hlinksldjump"/>
              </a:rPr>
              <a:t>贾谊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于长沙，非无圣主；</a:t>
            </a:r>
          </a:p>
          <a:p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窜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hlinkClick r:id="rId5" action="ppaction://hlinksldjump"/>
              </a:rPr>
              <a:t>梁鸿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于海曲，岂乏明时？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131840" y="3729719"/>
            <a:ext cx="47525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怀才不遇，功业无成之悲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1295" y="987574"/>
            <a:ext cx="3456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8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引用典故抒怀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31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187624" y="1280081"/>
            <a:ext cx="5760318" cy="115212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孟尝</a:t>
            </a:r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高洁，空余报国之情；</a:t>
            </a:r>
          </a:p>
          <a:p>
            <a:r>
              <a:rPr kumimoji="1"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阮藉</a:t>
            </a:r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猖狂，岂效穷途之哭！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87625" y="2633712"/>
            <a:ext cx="6696744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反用典故，以二人的消极反衬出自己积极向上的情怀。</a:t>
            </a:r>
          </a:p>
        </p:txBody>
      </p:sp>
    </p:spTree>
    <p:extLst>
      <p:ext uri="{BB962C8B-B14F-4D97-AF65-F5344CB8AC3E}">
        <p14:creationId xmlns:p14="http://schemas.microsoft.com/office/powerpoint/2010/main" val="29265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1403648" y="1263135"/>
            <a:ext cx="6264696" cy="217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42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归纳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42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第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段收束文笔，表明自己的志向、行程，表达参加宴会的不胜荣幸，对盛宴佳境的留恋，以此照应开头。</a:t>
            </a:r>
          </a:p>
        </p:txBody>
      </p:sp>
    </p:spTree>
    <p:extLst>
      <p:ext uri="{BB962C8B-B14F-4D97-AF65-F5344CB8AC3E}">
        <p14:creationId xmlns:p14="http://schemas.microsoft.com/office/powerpoint/2010/main" val="27383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843558"/>
            <a:ext cx="83529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中，作者由外景描写转至宴会场面，由景及情，抒发了自己怎样的思想情感？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9552" y="1779662"/>
            <a:ext cx="8280920" cy="280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 smtClean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作者</a:t>
            </a:r>
            <a:r>
              <a:rPr lang="zh-CN" altLang="en-US" sz="2800" dirty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在铺叙美景之后，笔锋一转，引出自己仕途坎坷，有志难酬的失意，连用典故，自比古人，抒发自己怀才不遇的悲愤之情，但又并不是一味低沉伤感，自“老当益壮”句，振起全篇，情感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由抑到扬</a:t>
            </a:r>
            <a:r>
              <a:rPr lang="zh-CN" altLang="en-US" sz="2800" dirty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，勉励自己不因处境困顿而自暴自弃，改变志节，态度积极乐观。</a:t>
            </a:r>
          </a:p>
        </p:txBody>
      </p:sp>
    </p:spTree>
    <p:extLst>
      <p:ext uri="{BB962C8B-B14F-4D97-AF65-F5344CB8AC3E}">
        <p14:creationId xmlns:p14="http://schemas.microsoft.com/office/powerpoint/2010/main" val="295824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岳阳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" y="698570"/>
            <a:ext cx="5357813" cy="410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31098" y="1923678"/>
            <a:ext cx="333339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先天下之忧而忧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后天下之乐而乐。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范仲淹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1227560" y="1500188"/>
            <a:ext cx="1071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段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2782640" y="1544474"/>
            <a:ext cx="1571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段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2-3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4942880" y="1563638"/>
            <a:ext cx="1500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段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4-5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031112" y="1544474"/>
            <a:ext cx="1357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段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6-7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27535" y="2336562"/>
            <a:ext cx="642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地</a:t>
            </a:r>
          </a:p>
        </p:txBody>
      </p:sp>
      <p:sp>
        <p:nvSpPr>
          <p:cNvPr id="7" name="右箭头 6"/>
          <p:cNvSpPr/>
          <p:nvPr/>
        </p:nvSpPr>
        <p:spPr>
          <a:xfrm>
            <a:off x="1273895" y="2499742"/>
            <a:ext cx="428625" cy="214313"/>
          </a:xfrm>
          <a:prstGeom prst="rightArrow">
            <a:avLst/>
          </a:prstGeom>
          <a:solidFill>
            <a:srgbClr val="FF0000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779663" y="2331709"/>
            <a:ext cx="642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人</a:t>
            </a:r>
          </a:p>
        </p:txBody>
      </p:sp>
      <p:sp>
        <p:nvSpPr>
          <p:cNvPr id="9" name="右箭头 8"/>
          <p:cNvSpPr/>
          <p:nvPr/>
        </p:nvSpPr>
        <p:spPr>
          <a:xfrm>
            <a:off x="2354387" y="2501453"/>
            <a:ext cx="428625" cy="214313"/>
          </a:xfrm>
          <a:prstGeom prst="rightArrow">
            <a:avLst/>
          </a:prstGeom>
          <a:solidFill>
            <a:srgbClr val="FF0000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2906114" y="2336562"/>
            <a:ext cx="642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景</a:t>
            </a:r>
          </a:p>
        </p:txBody>
      </p:sp>
      <p:sp>
        <p:nvSpPr>
          <p:cNvPr id="11" name="右箭头 10"/>
          <p:cNvSpPr/>
          <p:nvPr/>
        </p:nvSpPr>
        <p:spPr>
          <a:xfrm>
            <a:off x="3576969" y="2501453"/>
            <a:ext cx="428625" cy="214313"/>
          </a:xfrm>
          <a:prstGeom prst="rightArrow">
            <a:avLst/>
          </a:prstGeom>
          <a:solidFill>
            <a:srgbClr val="FF0000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4082679" y="2408570"/>
            <a:ext cx="576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黑体" pitchFamily="49" charset="-122"/>
              </a:rPr>
              <a:t>宴</a:t>
            </a:r>
          </a:p>
        </p:txBody>
      </p:sp>
      <p:sp>
        <p:nvSpPr>
          <p:cNvPr id="13" name="右箭头 12"/>
          <p:cNvSpPr/>
          <p:nvPr/>
        </p:nvSpPr>
        <p:spPr>
          <a:xfrm>
            <a:off x="4727996" y="2499742"/>
            <a:ext cx="428625" cy="214313"/>
          </a:xfrm>
          <a:prstGeom prst="rightArrow">
            <a:avLst/>
          </a:prstGeom>
          <a:solidFill>
            <a:srgbClr val="FF0000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380633" y="2336562"/>
            <a:ext cx="714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情</a:t>
            </a:r>
          </a:p>
        </p:txBody>
      </p:sp>
      <p:sp>
        <p:nvSpPr>
          <p:cNvPr id="15" name="右箭头 14"/>
          <p:cNvSpPr/>
          <p:nvPr/>
        </p:nvSpPr>
        <p:spPr>
          <a:xfrm>
            <a:off x="6167016" y="2501453"/>
            <a:ext cx="428625" cy="214313"/>
          </a:xfrm>
          <a:prstGeom prst="rightArrow">
            <a:avLst/>
          </a:prstGeom>
          <a:solidFill>
            <a:srgbClr val="FF0000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6821933" y="2336562"/>
            <a:ext cx="2214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自叙遭际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总         结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6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3" grpId="0" animBg="1"/>
      <p:bldP spid="14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05160" y="1125482"/>
            <a:ext cx="8215312" cy="310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lnSpc>
                <a:spcPts val="4000"/>
              </a:lnSpc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四六四六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ts val="4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dirty="0" smtClean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闾</a:t>
            </a:r>
            <a:r>
              <a:rPr lang="zh-CN" altLang="en-US" sz="2800" dirty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阎扑地，钟鸣鼎食之家；舸舰弥津，青雀黄龙之舳</a:t>
            </a:r>
            <a:r>
              <a:rPr lang="zh-CN" altLang="en-US" sz="2800" dirty="0" smtClean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800" dirty="0">
              <a:solidFill>
                <a:srgbClr val="11111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ts val="4000"/>
              </a:lnSpc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六四六四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ts val="4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dirty="0" smtClean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屈</a:t>
            </a:r>
            <a:r>
              <a:rPr lang="zh-CN" altLang="en-US" sz="2800" dirty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贾谊于长沙，非无圣主；窜梁鸿于河曲，岂乏明时？</a:t>
            </a:r>
            <a:endParaRPr lang="en-US" altLang="zh-CN" sz="2800" dirty="0">
              <a:solidFill>
                <a:srgbClr val="11111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62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语言欣赏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152" y="699542"/>
            <a:ext cx="82153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defRPr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（一）语句方面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defRPr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“四六”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defRPr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（骈文也称“四六文”或“骈四俪六”）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四四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defRPr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dirty="0" smtClean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豫</a:t>
            </a:r>
            <a:r>
              <a:rPr lang="zh-CN" altLang="en-US" sz="2800" dirty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章故郡，洪都新府。</a:t>
            </a:r>
            <a:endParaRPr lang="en-US" altLang="zh-CN" sz="2800" dirty="0">
              <a:solidFill>
                <a:srgbClr val="11111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六六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defRPr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dirty="0" smtClean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临</a:t>
            </a:r>
            <a:r>
              <a:rPr lang="zh-CN" altLang="en-US" sz="2800" dirty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帝子之长洲，得天人之旧馆。</a:t>
            </a:r>
            <a:endParaRPr lang="en-US" altLang="zh-CN" sz="2800" dirty="0">
              <a:solidFill>
                <a:srgbClr val="11111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四四四四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defRPr/>
            </a:pPr>
            <a:r>
              <a:rPr lang="en-US" altLang="zh-CN" sz="2800" dirty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dirty="0" smtClean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层峦</a:t>
            </a:r>
            <a:r>
              <a:rPr lang="zh-CN" altLang="en-US" sz="2800" dirty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耸翠，上出重霄；飞阁流丹，下临无地。</a:t>
            </a:r>
            <a:endParaRPr lang="en-US" altLang="zh-CN" sz="2800" dirty="0">
              <a:solidFill>
                <a:srgbClr val="11111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77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拓展 延伸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405062" y="685800"/>
            <a:ext cx="4191000" cy="762000"/>
            <a:chOff x="1536" y="384"/>
            <a:chExt cx="2640" cy="48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1536" y="432"/>
              <a:ext cx="2640" cy="336"/>
            </a:xfrm>
            <a:prstGeom prst="rect">
              <a:avLst/>
            </a:prstGeom>
            <a:grpFill/>
            <a:ln w="603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584" y="480"/>
              <a:ext cx="1008" cy="2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3120" y="480"/>
              <a:ext cx="1008" cy="2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2544" y="384"/>
              <a:ext cx="624" cy="480"/>
              <a:chOff x="2544" y="384"/>
              <a:chExt cx="624" cy="480"/>
            </a:xfrm>
            <a:grpFill/>
          </p:grpSpPr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2544" y="384"/>
                <a:ext cx="624" cy="480"/>
                <a:chOff x="2544" y="384"/>
                <a:chExt cx="624" cy="480"/>
              </a:xfrm>
              <a:grpFill/>
            </p:grpSpPr>
            <p:sp>
              <p:nvSpPr>
                <p:cNvPr id="13" name="Oval 15"/>
                <p:cNvSpPr>
                  <a:spLocks noChangeArrowheads="1"/>
                </p:cNvSpPr>
                <p:nvPr/>
              </p:nvSpPr>
              <p:spPr bwMode="auto">
                <a:xfrm>
                  <a:off x="2544" y="384"/>
                  <a:ext cx="624" cy="48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603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Oval 16"/>
                <p:cNvSpPr>
                  <a:spLocks noChangeArrowheads="1"/>
                </p:cNvSpPr>
                <p:nvPr/>
              </p:nvSpPr>
              <p:spPr bwMode="auto">
                <a:xfrm>
                  <a:off x="2592" y="432"/>
                  <a:ext cx="528" cy="384"/>
                </a:xfrm>
                <a:prstGeom prst="ellipse">
                  <a:avLst/>
                </a:prstGeom>
                <a:grpFill/>
                <a:ln w="603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0" y="528"/>
                <a:ext cx="390" cy="192"/>
              </a:xfrm>
              <a:prstGeom prst="rect">
                <a:avLst/>
              </a:prstGeom>
              <a:grpFill/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FF9900"/>
                      </a:solidFill>
                      <a:round/>
                      <a:headEnd/>
                      <a:tailEnd/>
                    </a:ln>
                    <a:solidFill>
                      <a:srgbClr val="FF9900"/>
                    </a:solidFill>
                    <a:latin typeface="黑体"/>
                    <a:ea typeface="黑体"/>
                  </a:rPr>
                  <a:t>VS</a:t>
                </a:r>
                <a:endParaRPr lang="zh-CN" altLang="en-US" sz="3600" b="1" kern="10"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  <a:solidFill>
                    <a:srgbClr val="FF9900"/>
                  </a:solidFill>
                  <a:latin typeface="黑体"/>
                  <a:ea typeface="黑体"/>
                </a:endParaRPr>
              </a:p>
            </p:txBody>
          </p:sp>
        </p:grpSp>
        <p:sp>
          <p:nvSpPr>
            <p:cNvPr id="9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1680" y="528"/>
              <a:ext cx="432" cy="192"/>
            </a:xfrm>
            <a:prstGeom prst="rect">
              <a:avLst/>
            </a:prstGeom>
            <a:grpFill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李白</a:t>
              </a:r>
            </a:p>
          </p:txBody>
        </p:sp>
        <p:sp>
          <p:nvSpPr>
            <p:cNvPr id="10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3600" y="528"/>
              <a:ext cx="432" cy="192"/>
            </a:xfrm>
            <a:prstGeom prst="rect">
              <a:avLst/>
            </a:prstGeom>
            <a:grpFill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王勃</a:t>
              </a:r>
            </a:p>
          </p:txBody>
        </p:sp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2181225" y="1371599"/>
            <a:ext cx="4827588" cy="519111"/>
            <a:chOff x="1374" y="947"/>
            <a:chExt cx="3041" cy="327"/>
          </a:xfrm>
        </p:grpSpPr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1374" y="947"/>
              <a:ext cx="30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●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相似的个性特征：恃才傲物</a:t>
              </a: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3470" y="1274"/>
              <a:ext cx="864" cy="0"/>
            </a:xfrm>
            <a:prstGeom prst="line">
              <a:avLst/>
            </a:prstGeom>
            <a:noFill/>
            <a:ln w="603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2192684" y="1914559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相似的人生际遇：志不得伸</a:t>
            </a:r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2192684" y="2452440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相似的人生结局：溺水而逝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508104" y="2433672"/>
            <a:ext cx="1371600" cy="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508104" y="2931790"/>
            <a:ext cx="1371600" cy="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103784" y="3075806"/>
            <a:ext cx="4916488" cy="530225"/>
          </a:xfrm>
          <a:prstGeom prst="rect">
            <a:avLst/>
          </a:prstGeom>
          <a:solidFill>
            <a:srgbClr val="000000"/>
          </a:solidFill>
          <a:ln w="730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长风破浪会有时，直挂云帆济沧海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2627784" y="4083918"/>
            <a:ext cx="4017963" cy="5302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30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有怀投笔，慕宗悫之长风。 </a:t>
            </a:r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>
            <a:off x="4595411" y="3651870"/>
            <a:ext cx="0" cy="410711"/>
          </a:xfrm>
          <a:prstGeom prst="line">
            <a:avLst/>
          </a:prstGeom>
          <a:noFill/>
          <a:ln w="730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" name="Group 3"/>
          <p:cNvGrpSpPr>
            <a:grpSpLocks/>
          </p:cNvGrpSpPr>
          <p:nvPr/>
        </p:nvGrpSpPr>
        <p:grpSpPr bwMode="auto">
          <a:xfrm>
            <a:off x="323528" y="1131590"/>
            <a:ext cx="1984821" cy="3289021"/>
            <a:chOff x="0" y="1632"/>
            <a:chExt cx="1657" cy="2609"/>
          </a:xfrm>
        </p:grpSpPr>
        <p:pic>
          <p:nvPicPr>
            <p:cNvPr id="26" name="Picture 4" descr="未命名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"/>
              <a:ext cx="1657" cy="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144" y="1920"/>
              <a:ext cx="240" cy="480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ea typeface="楷体_GB2312" pitchFamily="49" charset="-122"/>
                </a:rPr>
                <a:t>李</a:t>
              </a:r>
            </a:p>
            <a:p>
              <a:pPr algn="ctr"/>
              <a:r>
                <a:rPr lang="zh-CN" altLang="en-US" b="1" dirty="0">
                  <a:ea typeface="楷体_GB2312" pitchFamily="49" charset="-122"/>
                </a:rPr>
                <a:t>白</a:t>
              </a:r>
            </a:p>
          </p:txBody>
        </p:sp>
      </p:grp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7009205" y="1059582"/>
            <a:ext cx="2053360" cy="3365223"/>
            <a:chOff x="4032" y="1584"/>
            <a:chExt cx="1691" cy="2688"/>
          </a:xfrm>
        </p:grpSpPr>
        <p:pic>
          <p:nvPicPr>
            <p:cNvPr id="29" name="Picture 7" descr="未命名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584"/>
              <a:ext cx="1691" cy="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4464" y="1824"/>
              <a:ext cx="240" cy="480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王</a:t>
              </a:r>
            </a:p>
            <a:p>
              <a:pPr algn="ctr"/>
              <a:r>
                <a:rPr lang="zh-CN" altLang="en-US" b="1">
                  <a:ea typeface="楷体_GB2312" pitchFamily="49" charset="-122"/>
                </a:rPr>
                <a:t>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9552" y="843558"/>
            <a:ext cx="8215312" cy="373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lnSpc>
                <a:spcPts val="3600"/>
              </a:lnSpc>
              <a:defRPr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（二）用词方面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ts val="36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多用典故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ts val="36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 smtClean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“</a:t>
            </a:r>
            <a:r>
              <a:rPr lang="zh-CN" altLang="en-US" sz="2800" dirty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徐孺下陈蕃之塌”、“睢园绿竹，气凌彭泽之樽”、“邺水朱华，光照临川之笔”等。</a:t>
            </a:r>
            <a:endParaRPr lang="en-US" altLang="zh-CN" sz="2800" dirty="0">
              <a:solidFill>
                <a:srgbClr val="11111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ts val="3600"/>
              </a:lnSpc>
              <a:defRPr/>
            </a:pPr>
            <a:r>
              <a:rPr lang="en-US" altLang="zh-CN" sz="2800" dirty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800" dirty="0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用典的作用：将古代事典与眼前的情景巧妙地结合起来，使文章委婉、含蓄、典雅、精练，言约而意丰。</a:t>
            </a:r>
            <a:endParaRPr lang="en-US" altLang="zh-CN" sz="2800" dirty="0">
              <a:solidFill>
                <a:srgbClr val="11111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ts val="36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讲究藻饰</a:t>
            </a:r>
            <a:endParaRPr 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73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14375" y="1203598"/>
            <a:ext cx="7962081" cy="258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邻对：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词义的门类比较接近的词为对。所谓词义门类相近，如天文与时令、地理与宫室、器物与衣饰、植物与动物、方位对数量等的关系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草青临水地，头白见花人。（白居易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感春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16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3528" y="771550"/>
            <a:ext cx="8568952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34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工对：</a:t>
            </a:r>
          </a:p>
          <a:p>
            <a:pPr eaLnBrk="1" hangingPunct="1">
              <a:lnSpc>
                <a:spcPts val="34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对仗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须用同类词性，如名词对名词，代词对代词，形容词对形容词，副词对歌词，虚词对虚词。旧时把名词又分为天文、时令、地理、器物、衣饰、饮食、文具、文学、草木、鸟兽虫鱼、形体、人事、人伦等门类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4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两个黄鹂鸣翠柳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一行白鹭上青天。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4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窗含西岭千秋雪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门泊东吴万里船。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4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（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杜甫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绝句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460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27584" y="1129705"/>
            <a:ext cx="7531744" cy="295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38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宽对：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工对相对而言。宽对是一种不很工整的对仗，一般只要句型相同、词的词性相同，即可构成对仗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明月清风非俗物，轻裘肥马谢儿曹。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（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黄鲁直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答龙门秀才见寄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</a:t>
            </a:r>
          </a:p>
        </p:txBody>
      </p:sp>
    </p:spTree>
    <p:extLst>
      <p:ext uri="{BB962C8B-B14F-4D97-AF65-F5344CB8AC3E}">
        <p14:creationId xmlns:p14="http://schemas.microsoft.com/office/powerpoint/2010/main" val="97653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" y="699542"/>
            <a:ext cx="3986212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314775" y="699542"/>
            <a:ext cx="38576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昔人已乘黄鹤去，</a:t>
            </a:r>
          </a:p>
          <a:p>
            <a:pPr algn="ctr">
              <a:defRPr/>
            </a:pPr>
            <a:r>
              <a:rPr 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此地空余黄鹤楼。 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defRPr/>
            </a:pPr>
            <a:r>
              <a:rPr 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黄鹤</a:t>
            </a:r>
            <a:r>
              <a:rPr 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一去不复返，</a:t>
            </a:r>
          </a:p>
          <a:p>
            <a:pPr algn="ctr">
              <a:defRPr/>
            </a:pPr>
            <a:r>
              <a:rPr 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白云千载空悠悠</a:t>
            </a:r>
            <a:r>
              <a:rPr 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defRPr/>
            </a:pPr>
            <a:r>
              <a:rPr 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晴川历历汉阳树，</a:t>
            </a:r>
          </a:p>
          <a:p>
            <a:pPr algn="ctr">
              <a:defRPr/>
            </a:pPr>
            <a:r>
              <a:rPr 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芳草萋萋鹦鹉洲。 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defRPr/>
            </a:pPr>
            <a:r>
              <a:rPr 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日暮</a:t>
            </a:r>
            <a:r>
              <a:rPr 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乡关何处是，</a:t>
            </a:r>
          </a:p>
          <a:p>
            <a:pPr algn="ctr">
              <a:defRPr/>
            </a:pPr>
            <a:r>
              <a:rPr 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烟波江上使人愁。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defRPr/>
            </a:pPr>
            <a:r>
              <a:rPr lang="zh-CN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崔颢</a:t>
            </a:r>
            <a:endParaRPr 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鹳雀楼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99542"/>
            <a:ext cx="4486275" cy="4090764"/>
          </a:xfrm>
          <a:prstGeom prst="rect">
            <a:avLst/>
          </a:prstGeom>
          <a:noFill/>
        </p:spPr>
      </p:pic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5148064" y="1491630"/>
            <a:ext cx="352839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白日依山尽，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黄河入海流。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欲穷千里目，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更上一层楼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之涣</a:t>
            </a:r>
          </a:p>
        </p:txBody>
      </p:sp>
    </p:spTree>
    <p:extLst>
      <p:ext uri="{BB962C8B-B14F-4D97-AF65-F5344CB8AC3E}">
        <p14:creationId xmlns:p14="http://schemas.microsoft.com/office/powerpoint/2010/main" val="42839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0" y="699542"/>
            <a:ext cx="472173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0072" y="787129"/>
            <a:ext cx="3384376" cy="392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defRPr/>
            </a:pPr>
            <a:r>
              <a:rPr lang="zh-CN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滕王高阁临江渚，    </a:t>
            </a:r>
          </a:p>
          <a:p>
            <a:pPr>
              <a:spcBef>
                <a:spcPts val="500"/>
              </a:spcBef>
              <a:defRPr/>
            </a:pPr>
            <a:r>
              <a:rPr lang="zh-CN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佩玉鸣鸾罢歌舞。</a:t>
            </a:r>
          </a:p>
          <a:p>
            <a:pPr>
              <a:spcBef>
                <a:spcPts val="500"/>
              </a:spcBef>
              <a:defRPr/>
            </a:pPr>
            <a:r>
              <a:rPr lang="zh-CN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画栋朝飞南浦云，    </a:t>
            </a:r>
          </a:p>
          <a:p>
            <a:pPr>
              <a:spcBef>
                <a:spcPts val="500"/>
              </a:spcBef>
              <a:defRPr/>
            </a:pPr>
            <a:r>
              <a:rPr lang="zh-CN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珠帘暮卷西山雨。</a:t>
            </a:r>
          </a:p>
          <a:p>
            <a:pPr>
              <a:spcBef>
                <a:spcPts val="500"/>
              </a:spcBef>
              <a:defRPr/>
            </a:pPr>
            <a:r>
              <a:rPr lang="zh-CN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闲云潭影日悠悠，    </a:t>
            </a:r>
          </a:p>
          <a:p>
            <a:pPr>
              <a:spcBef>
                <a:spcPts val="500"/>
              </a:spcBef>
              <a:defRPr/>
            </a:pPr>
            <a:r>
              <a:rPr lang="zh-CN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物换星移几度秋。</a:t>
            </a:r>
          </a:p>
          <a:p>
            <a:pPr>
              <a:spcBef>
                <a:spcPts val="500"/>
              </a:spcBef>
              <a:defRPr/>
            </a:pPr>
            <a:r>
              <a:rPr lang="zh-CN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阁中帝子今何在，    </a:t>
            </a:r>
          </a:p>
          <a:p>
            <a:pPr>
              <a:spcBef>
                <a:spcPts val="500"/>
              </a:spcBef>
              <a:defRPr/>
            </a:pPr>
            <a:r>
              <a:rPr lang="zh-CN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槛外长江空自流</a:t>
            </a:r>
            <a:r>
              <a:rPr lang="zh-CN" altLang="zh-CN" sz="2400" b="1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500"/>
              </a:spcBef>
              <a:defRPr/>
            </a:pPr>
            <a:r>
              <a:rPr lang="en-US" altLang="zh-CN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b="1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——</a:t>
            </a:r>
            <a:r>
              <a:rPr lang="zh-CN" altLang="en-US" sz="2400" b="1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王勃</a:t>
            </a:r>
            <a:endParaRPr lang="en-US" altLang="zh-CN" sz="2400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0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w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9542"/>
            <a:ext cx="442798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44008" y="829766"/>
            <a:ext cx="4385331" cy="383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37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　　滕王阁位于江西省南昌市西北部沿江路赣江东岸。由唐高祖之子滕王李元婴任都督时，于公元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653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年下令在江西南昌修建。以封号为名，后为历代封建士大夫们迎送和宴请宾客之处。</a:t>
            </a:r>
          </a:p>
        </p:txBody>
      </p:sp>
    </p:spTree>
    <p:extLst>
      <p:ext uri="{BB962C8B-B14F-4D97-AF65-F5344CB8AC3E}">
        <p14:creationId xmlns:p14="http://schemas.microsoft.com/office/powerpoint/2010/main" val="36870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-36512" y="771550"/>
            <a:ext cx="9001000" cy="316835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ts val="28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b="1" dirty="0" smtClean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王勃</a:t>
            </a:r>
            <a:r>
              <a:rPr lang="zh-CN" altLang="en-US" sz="2400" b="1" dirty="0" smtClean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字子安</a:t>
            </a:r>
            <a:r>
              <a:rPr lang="zh-CN" altLang="en-US" sz="2400" b="1" dirty="0" smtClean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绛州龙门（今山西河津）人，文中子通之孙。六岁善文辞，未冠，应举及第。授朝散郎，数献颂阙下。沛王闻其名，召署府修撰。是时诸王斗鸡，勃戏为文，檄英王鸡，高宗斥之。勃既废，客剑南。久之，补虢州参军。坐事，复除名。勃父福畤，坐勃故，左迁交趾令。勃往交趾省父。渡海溺水，悸而卒，年二十八。</a:t>
            </a:r>
            <a:endParaRPr lang="en-US" altLang="zh-CN" sz="2400" b="1" dirty="0" smtClean="0">
              <a:solidFill>
                <a:srgbClr val="11111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b="1" dirty="0" smtClean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勃</a:t>
            </a:r>
            <a:r>
              <a:rPr lang="zh-CN" altLang="en-US" sz="2400" b="1" dirty="0" smtClean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好读书，属文初不精思，先磨墨数升，然后盖上被子“覆面而卧”，忽起书之，书不加点，不易一字，时人谓之腹稿。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与杨炯、卢照邻、骆宾王皆以文章齐名，天下称王杨卢骆，号四杰。</a:t>
            </a: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967286" y="4083918"/>
            <a:ext cx="4853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宋邵博《邵氏闻见后录》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1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0040" y="833680"/>
            <a:ext cx="867645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800" dirty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王勃著《滕王阁序》，时年二十六。都督阎公不之信。勃虽在座，而阎公意属子婿孟学士者为之，已宿构矣。及以纸笔让宾客，勃不辞让。公大怒，拂袖而起；专令人伺其下笔。第一报云：“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南昌故郡，洪都新府。</a:t>
            </a:r>
            <a:r>
              <a:rPr lang="zh-CN" altLang="en-US" sz="2800" dirty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”公曰：“亦是老生常谈！”又报云：“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星分翼轸，地接衡庐。</a:t>
            </a:r>
            <a:r>
              <a:rPr lang="zh-CN" altLang="en-US" sz="2800" dirty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”公闻之，沉吟不言。又云：“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落霞与孤鹜齐飞，秋水共长天一色。</a:t>
            </a:r>
            <a:r>
              <a:rPr lang="zh-CN" altLang="en-US" sz="2800" dirty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”公瞿然而起，曰：“此真天才，当垂不朽矣！”遂即至宴所，极欢而罢。 </a:t>
            </a:r>
          </a:p>
        </p:txBody>
      </p:sp>
    </p:spTree>
    <p:extLst>
      <p:ext uri="{BB962C8B-B14F-4D97-AF65-F5344CB8AC3E}">
        <p14:creationId xmlns:p14="http://schemas.microsoft.com/office/powerpoint/2010/main" val="12271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428055" y="1761272"/>
            <a:ext cx="615553" cy="81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盛地</a:t>
            </a:r>
          </a:p>
        </p:txBody>
      </p:sp>
      <p:sp>
        <p:nvSpPr>
          <p:cNvPr id="3" name="AutoShape 25"/>
          <p:cNvSpPr>
            <a:spLocks/>
          </p:cNvSpPr>
          <p:nvPr/>
        </p:nvSpPr>
        <p:spPr bwMode="auto">
          <a:xfrm>
            <a:off x="1010628" y="915566"/>
            <a:ext cx="228600" cy="2448272"/>
          </a:xfrm>
          <a:prstGeom prst="leftBrace">
            <a:avLst>
              <a:gd name="adj1" fmla="val 111111"/>
              <a:gd name="adj2" fmla="val 50000"/>
            </a:avLst>
          </a:prstGeom>
          <a:solidFill>
            <a:srgbClr val="FF0000"/>
          </a:solidFill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1353109" y="824394"/>
            <a:ext cx="3432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豫章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郡  洪都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府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4785459" y="970003"/>
            <a:ext cx="976312" cy="242887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896959" y="793616"/>
            <a:ext cx="1627369" cy="523220"/>
          </a:xfrm>
          <a:prstGeom prst="rect">
            <a:avLst/>
          </a:prstGeom>
          <a:noFill/>
          <a:ln w="603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历史悠久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353109" y="1772261"/>
            <a:ext cx="3432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星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翼轸  地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衡庐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4768981" y="1912427"/>
            <a:ext cx="976312" cy="242887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5896958" y="1701675"/>
            <a:ext cx="1627369" cy="523220"/>
          </a:xfrm>
          <a:prstGeom prst="rect">
            <a:avLst/>
          </a:prstGeom>
          <a:noFill/>
          <a:ln w="603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地域广阔</a:t>
            </a:r>
            <a:endParaRPr kumimoji="1"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436252" y="2494481"/>
            <a:ext cx="27093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襟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三江而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五湖</a:t>
            </a:r>
          </a:p>
          <a:p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蛮荆而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瓯越</a:t>
            </a: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4768981" y="2824186"/>
            <a:ext cx="976312" cy="242887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896959" y="2679146"/>
            <a:ext cx="1627369" cy="523220"/>
          </a:xfrm>
          <a:prstGeom prst="rect">
            <a:avLst/>
          </a:prstGeom>
          <a:noFill/>
          <a:ln w="603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位置优越</a:t>
            </a:r>
            <a:endParaRPr kumimoji="1"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 flipV="1">
            <a:off x="419309" y="3456627"/>
            <a:ext cx="8185140" cy="0"/>
          </a:xfrm>
          <a:prstGeom prst="line">
            <a:avLst/>
          </a:prstGeom>
          <a:ln>
            <a:headEnd/>
            <a:tailE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1144324" y="3560698"/>
            <a:ext cx="3432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物华天宝  人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杰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地灵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149855" y="4208770"/>
            <a:ext cx="3432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雄州雾列  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俊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采星驰</a:t>
            </a: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4716359" y="3700863"/>
            <a:ext cx="976312" cy="242887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874267" y="3560698"/>
            <a:ext cx="1627369" cy="523220"/>
          </a:xfrm>
          <a:prstGeom prst="rect">
            <a:avLst/>
          </a:prstGeom>
          <a:noFill/>
          <a:ln w="603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物产丰盛</a:t>
            </a:r>
            <a:endParaRPr kumimoji="1"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4716359" y="4348936"/>
            <a:ext cx="976312" cy="242887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874266" y="4177992"/>
            <a:ext cx="1627369" cy="523220"/>
          </a:xfrm>
          <a:prstGeom prst="rect">
            <a:avLst/>
          </a:prstGeom>
          <a:noFill/>
          <a:ln w="603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地灵人杰</a:t>
            </a:r>
            <a:endParaRPr kumimoji="1"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5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4" grpId="0" autoUpdateAnimBg="0"/>
      <p:bldP spid="5" grpId="0" animBg="1"/>
      <p:bldP spid="6" grpId="0" animBg="1" autoUpdateAnimBg="0"/>
      <p:bldP spid="7" grpId="0" autoUpdateAnimBg="0"/>
      <p:bldP spid="8" grpId="0" animBg="1"/>
      <p:bldP spid="9" grpId="0" animBg="1" autoUpdateAnimBg="0"/>
      <p:bldP spid="10" grpId="0" autoUpdateAnimBg="0"/>
      <p:bldP spid="11" grpId="0" animBg="1"/>
      <p:bldP spid="12" grpId="0" animBg="1" autoUpdateAnimBg="0"/>
      <p:bldP spid="14" grpId="0" autoUpdateAnimBg="0"/>
      <p:bldP spid="15" grpId="0" autoUpdateAnimBg="0"/>
      <p:bldP spid="16" grpId="0" animBg="1"/>
      <p:bldP spid="17" grpId="0" animBg="1" autoUpdateAnimBg="0"/>
      <p:bldP spid="18" grpId="0" animBg="1"/>
      <p:bldP spid="19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1298</Words>
  <Application>Microsoft Office PowerPoint</Application>
  <PresentationFormat>全屏显示(16:9)</PresentationFormat>
  <Paragraphs>150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64</cp:revision>
  <dcterms:created xsi:type="dcterms:W3CDTF">2014-07-03T05:31:53Z</dcterms:created>
  <dcterms:modified xsi:type="dcterms:W3CDTF">2014-11-28T06:47:10Z</dcterms:modified>
</cp:coreProperties>
</file>