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6" r:id="rId3"/>
    <p:sldId id="313" r:id="rId4"/>
    <p:sldId id="312" r:id="rId5"/>
    <p:sldId id="257" r:id="rId6"/>
    <p:sldId id="311" r:id="rId7"/>
    <p:sldId id="310" r:id="rId8"/>
    <p:sldId id="309" r:id="rId9"/>
    <p:sldId id="314" r:id="rId10"/>
    <p:sldId id="307" r:id="rId11"/>
    <p:sldId id="317" r:id="rId12"/>
    <p:sldId id="316" r:id="rId13"/>
    <p:sldId id="315" r:id="rId14"/>
    <p:sldId id="308" r:id="rId15"/>
    <p:sldId id="302" r:id="rId16"/>
    <p:sldId id="303" r:id="rId17"/>
    <p:sldId id="306" r:id="rId18"/>
    <p:sldId id="259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404BC"/>
    <a:srgbClr val="FF66FF"/>
    <a:srgbClr val="16A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3078" autoAdjust="0"/>
  </p:normalViewPr>
  <p:slideViewPr>
    <p:cSldViewPr>
      <p:cViewPr varScale="1">
        <p:scale>
          <a:sx n="137" d="100"/>
          <a:sy n="137" d="100"/>
        </p:scale>
        <p:origin x="-18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31656-3FA7-435B-93ED-105595AEF80E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3B2DD-8641-4B61-91D2-C470757F2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7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83568" y="267494"/>
            <a:ext cx="2323778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输入主题词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64288" y="2211710"/>
            <a:ext cx="138767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文章题材</a:t>
            </a:r>
            <a:endParaRPr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004048" y="2787774"/>
            <a:ext cx="3619922" cy="64807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此处输入课文标题</a:t>
            </a:r>
            <a:endParaRPr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588224" y="3651870"/>
            <a:ext cx="201622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课文作者</a:t>
            </a:r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 hasCustomPrompt="1"/>
          </p:nvPr>
        </p:nvSpPr>
        <p:spPr>
          <a:xfrm>
            <a:off x="611188" y="987425"/>
            <a:ext cx="3960812" cy="3097213"/>
          </a:xfrm>
          <a:prstGeom prst="roundRect">
            <a:avLst>
              <a:gd name="adj" fmla="val 2999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>
            <a:lvl1pPr>
              <a:defRPr sz="20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插入主题意境图片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1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5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3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62753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6732240" y="267494"/>
            <a:ext cx="1728192" cy="360040"/>
          </a:xfrm>
          <a:prstGeom prst="round2DiagRect">
            <a:avLst>
              <a:gd name="adj1" fmla="val 42945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3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-7161" y="627534"/>
            <a:ext cx="5858371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6411" y="242093"/>
            <a:ext cx="1728192" cy="360040"/>
          </a:xfrm>
          <a:prstGeom prst="round2DiagRect">
            <a:avLst>
              <a:gd name="adj1" fmla="val 21781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1" name="圆角矩形 10"/>
          <p:cNvSpPr/>
          <p:nvPr userDrawn="1"/>
        </p:nvSpPr>
        <p:spPr>
          <a:xfrm>
            <a:off x="5884334" y="339502"/>
            <a:ext cx="3153056" cy="4219763"/>
          </a:xfrm>
          <a:prstGeom prst="roundRect">
            <a:avLst>
              <a:gd name="adj" fmla="val 379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93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081453" y="1491630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4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327920" y="2427734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欢迎您继续在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淘课网学习下一节或其他内容，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淘课网为你奉献完美的微课大餐！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59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2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51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74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9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1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479930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1" name="Picture 2" descr="D:\TDDOWNLOAD\My Documents\Downloads\QQ2012JayXon\Users\907868260\FileRecv\91淘课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92764" y="4574229"/>
            <a:ext cx="985276" cy="4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9294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tw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7020272" y="2067694"/>
            <a:ext cx="1963737" cy="648072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0404BC"/>
                </a:solidFill>
              </a:rPr>
              <a:t>滕王阁序</a:t>
            </a:r>
            <a:endParaRPr lang="zh-CN" altLang="en-US" sz="2800" dirty="0">
              <a:solidFill>
                <a:srgbClr val="0404BC"/>
              </a:solidFill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3"/>
          </p:nvPr>
        </p:nvSpPr>
        <p:spPr>
          <a:xfrm>
            <a:off x="6948264" y="2715766"/>
            <a:ext cx="2016224" cy="36004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404BC"/>
                </a:solidFill>
              </a:rPr>
              <a:t>作者：王勃</a:t>
            </a:r>
            <a:endParaRPr lang="zh-CN" altLang="en-US" dirty="0">
              <a:solidFill>
                <a:srgbClr val="0404BC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95536" y="483518"/>
            <a:ext cx="590465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洞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庭月，衡岳云，巫山雨，波撼气蒸，揽天下风光，堪称独步；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崔灏诗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，范相记，王勃序，两楼一阁，数江南文物，各有千秋。</a:t>
            </a: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61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31640" y="838200"/>
            <a:ext cx="7200800" cy="367776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3000"/>
              </a:lnSpc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古今变迁：</a:t>
            </a:r>
            <a:r>
              <a:rPr lang="zh-CN" altLang="en-US" sz="2800" b="1" dirty="0">
                <a:latin typeface="+mn-ea"/>
              </a:rPr>
              <a:t> 南昌故郡</a:t>
            </a:r>
            <a:r>
              <a:rPr lang="en-US" altLang="zh-CN" sz="2800" b="1" dirty="0">
                <a:latin typeface="+mn-ea"/>
              </a:rPr>
              <a:t>, </a:t>
            </a:r>
            <a:r>
              <a:rPr lang="zh-CN" altLang="en-US" sz="2800" b="1" dirty="0">
                <a:latin typeface="+mn-ea"/>
              </a:rPr>
              <a:t>洪都新府</a:t>
            </a:r>
          </a:p>
          <a:p>
            <a:pPr marL="0" indent="0">
              <a:lnSpc>
                <a:spcPts val="3000"/>
              </a:lnSpc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空间之雄：</a:t>
            </a:r>
            <a:r>
              <a:rPr lang="zh-CN" altLang="en-US" sz="2800" b="1" dirty="0">
                <a:latin typeface="+mn-ea"/>
              </a:rPr>
              <a:t> 星分翼轸</a:t>
            </a:r>
            <a:r>
              <a:rPr lang="en-US" altLang="zh-CN" sz="2800" b="1" dirty="0">
                <a:latin typeface="+mn-ea"/>
              </a:rPr>
              <a:t>------</a:t>
            </a:r>
            <a:r>
              <a:rPr lang="zh-CN" altLang="en-US" sz="2800" b="1" dirty="0">
                <a:latin typeface="+mn-ea"/>
              </a:rPr>
              <a:t>控蛮荆而引</a:t>
            </a:r>
            <a:r>
              <a:rPr lang="zh-CN" altLang="en-US" sz="2800" b="1" dirty="0" smtClean="0">
                <a:latin typeface="+mn-ea"/>
              </a:rPr>
              <a:t>瓯越                </a:t>
            </a:r>
            <a:endParaRPr lang="zh-CN" altLang="en-US" sz="2800" b="1" dirty="0">
              <a:latin typeface="+mn-ea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zh-CN" altLang="en-US" sz="2800" b="1" dirty="0">
                <a:latin typeface="+mn-ea"/>
              </a:rPr>
              <a:t>                    </a:t>
            </a:r>
            <a:r>
              <a:rPr lang="zh-CN" altLang="en-US" sz="2800" b="1" dirty="0" smtClean="0">
                <a:latin typeface="+mn-ea"/>
              </a:rPr>
              <a:t>   </a:t>
            </a:r>
            <a:r>
              <a:rPr lang="zh-CN" altLang="en-US" sz="2800" b="1" dirty="0" smtClean="0">
                <a:latin typeface="+mn-ea"/>
              </a:rPr>
              <a:t>  雄</a:t>
            </a:r>
            <a:r>
              <a:rPr lang="zh-CN" altLang="en-US" sz="2800" b="1" dirty="0">
                <a:latin typeface="+mn-ea"/>
              </a:rPr>
              <a:t>州雾列   </a:t>
            </a:r>
          </a:p>
          <a:p>
            <a:pPr marL="0" indent="0">
              <a:lnSpc>
                <a:spcPts val="3000"/>
              </a:lnSpc>
              <a:buNone/>
            </a:pPr>
            <a:r>
              <a:rPr lang="zh-CN" altLang="en-US" sz="2800" b="1" dirty="0">
                <a:latin typeface="+mn-ea"/>
              </a:rPr>
              <a:t>                    </a:t>
            </a:r>
            <a:r>
              <a:rPr lang="zh-CN" altLang="en-US" sz="2800" b="1" dirty="0" smtClean="0">
                <a:latin typeface="+mn-ea"/>
              </a:rPr>
              <a:t>   </a:t>
            </a:r>
            <a:r>
              <a:rPr lang="zh-CN" altLang="en-US" sz="2800" b="1" dirty="0" smtClean="0">
                <a:latin typeface="+mn-ea"/>
              </a:rPr>
              <a:t>  台</a:t>
            </a:r>
            <a:r>
              <a:rPr lang="zh-CN" altLang="en-US" sz="2800" b="1" dirty="0">
                <a:latin typeface="+mn-ea"/>
              </a:rPr>
              <a:t>隍枕夷夏之交</a:t>
            </a:r>
          </a:p>
          <a:p>
            <a:pPr marL="0" indent="0">
              <a:lnSpc>
                <a:spcPts val="3000"/>
              </a:lnSpc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人物之盛：</a:t>
            </a:r>
            <a:r>
              <a:rPr lang="zh-CN" altLang="en-US" sz="2800" b="1" dirty="0">
                <a:latin typeface="+mn-ea"/>
              </a:rPr>
              <a:t> 物华天宝</a:t>
            </a:r>
            <a:r>
              <a:rPr lang="en-US" altLang="zh-CN" sz="2800" b="1" dirty="0">
                <a:latin typeface="+mn-ea"/>
              </a:rPr>
              <a:t>------</a:t>
            </a:r>
            <a:r>
              <a:rPr lang="zh-CN" altLang="en-US" sz="2800" b="1" dirty="0">
                <a:latin typeface="+mn-ea"/>
              </a:rPr>
              <a:t>徐孺下陈蕃之榻                </a:t>
            </a:r>
          </a:p>
          <a:p>
            <a:pPr marL="0" indent="0">
              <a:lnSpc>
                <a:spcPts val="3000"/>
              </a:lnSpc>
              <a:buNone/>
            </a:pPr>
            <a:r>
              <a:rPr lang="zh-CN" altLang="en-US" sz="2800" b="1" dirty="0">
                <a:latin typeface="+mn-ea"/>
              </a:rPr>
              <a:t>                     </a:t>
            </a:r>
            <a:r>
              <a:rPr lang="zh-CN" altLang="en-US" sz="2800" b="1" dirty="0" smtClean="0">
                <a:latin typeface="+mn-ea"/>
              </a:rPr>
              <a:t>   </a:t>
            </a:r>
            <a:r>
              <a:rPr lang="zh-CN" altLang="en-US" sz="2800" b="1" dirty="0" smtClean="0">
                <a:latin typeface="+mn-ea"/>
              </a:rPr>
              <a:t> 俊</a:t>
            </a:r>
            <a:r>
              <a:rPr lang="zh-CN" altLang="en-US" sz="2800" b="1" dirty="0">
                <a:latin typeface="+mn-ea"/>
              </a:rPr>
              <a:t>彩星驰</a:t>
            </a:r>
          </a:p>
          <a:p>
            <a:pPr marL="0" indent="0">
              <a:lnSpc>
                <a:spcPts val="3000"/>
              </a:lnSpc>
              <a:buNone/>
            </a:pPr>
            <a:r>
              <a:rPr lang="zh-CN" altLang="en-US" sz="2800" b="1" dirty="0">
                <a:latin typeface="+mn-ea"/>
              </a:rPr>
              <a:t>                     </a:t>
            </a:r>
            <a:r>
              <a:rPr lang="zh-CN" altLang="en-US" sz="2800" b="1" dirty="0" smtClean="0">
                <a:latin typeface="+mn-ea"/>
              </a:rPr>
              <a:t>   </a:t>
            </a:r>
            <a:r>
              <a:rPr lang="zh-CN" altLang="en-US" sz="2800" b="1" dirty="0" smtClean="0">
                <a:latin typeface="+mn-ea"/>
              </a:rPr>
              <a:t> 宾主</a:t>
            </a:r>
            <a:r>
              <a:rPr lang="zh-CN" altLang="en-US" sz="2800" b="1" dirty="0">
                <a:latin typeface="+mn-ea"/>
              </a:rPr>
              <a:t>尽东南之美</a:t>
            </a:r>
          </a:p>
          <a:p>
            <a:pPr marL="0" indent="0">
              <a:lnSpc>
                <a:spcPts val="3000"/>
              </a:lnSpc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主宾盛宴：</a:t>
            </a:r>
            <a:r>
              <a:rPr lang="zh-CN" altLang="en-US" sz="2800" b="1" dirty="0">
                <a:latin typeface="+mn-ea"/>
              </a:rPr>
              <a:t>都督阎公之雅望</a:t>
            </a:r>
            <a:r>
              <a:rPr lang="en-US" altLang="zh-CN" sz="2800" b="1" dirty="0">
                <a:latin typeface="+mn-ea"/>
              </a:rPr>
              <a:t>------</a:t>
            </a:r>
            <a:r>
              <a:rPr lang="zh-CN" altLang="en-US" sz="2800" b="1" dirty="0">
                <a:latin typeface="+mn-ea"/>
              </a:rPr>
              <a:t>躬逢胜饯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63" y="1347614"/>
            <a:ext cx="615553" cy="2376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分析第一部分</a:t>
            </a:r>
            <a:endParaRPr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232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63" y="1347614"/>
            <a:ext cx="615553" cy="2376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分析第二部分</a:t>
            </a:r>
            <a:endParaRPr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9632" y="906599"/>
            <a:ext cx="7560840" cy="3681375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376"/>
              </a:spcBef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交代时间：</a:t>
            </a:r>
            <a:r>
              <a:rPr lang="zh-CN" altLang="en-US" sz="2800" b="1" dirty="0">
                <a:latin typeface="+mn-ea"/>
              </a:rPr>
              <a:t>时维九月，序属三秋</a:t>
            </a:r>
          </a:p>
          <a:p>
            <a:pPr marL="0" indent="0">
              <a:spcBef>
                <a:spcPts val="1376"/>
              </a:spcBef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描绘秋景：</a:t>
            </a:r>
            <a:r>
              <a:rPr lang="zh-CN" altLang="en-US" sz="2800" b="1" dirty="0">
                <a:latin typeface="+mn-ea"/>
              </a:rPr>
              <a:t>潦水尽而寒潭清，烟光凝而暮山紫</a:t>
            </a:r>
          </a:p>
          <a:p>
            <a:pPr marL="0" indent="0">
              <a:spcBef>
                <a:spcPts val="1376"/>
              </a:spcBef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赴阁途中：</a:t>
            </a:r>
            <a:r>
              <a:rPr lang="zh-CN" altLang="en-US" sz="2800" b="1" dirty="0">
                <a:latin typeface="+mn-ea"/>
              </a:rPr>
              <a:t>俨骖鲱于上路</a:t>
            </a:r>
            <a:r>
              <a:rPr lang="en-US" altLang="zh-CN" sz="2800" b="1" dirty="0">
                <a:latin typeface="+mn-ea"/>
              </a:rPr>
              <a:t>------</a:t>
            </a:r>
            <a:r>
              <a:rPr lang="zh-CN" altLang="en-US" sz="2800" b="1" dirty="0">
                <a:latin typeface="+mn-ea"/>
              </a:rPr>
              <a:t>得仙人之旧馆</a:t>
            </a:r>
          </a:p>
          <a:p>
            <a:pPr marL="0" indent="0">
              <a:spcBef>
                <a:spcPts val="1376"/>
              </a:spcBef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楼阁四周山水：</a:t>
            </a:r>
            <a:r>
              <a:rPr lang="zh-CN" altLang="en-US" sz="2800" b="1" dirty="0">
                <a:latin typeface="+mn-ea"/>
              </a:rPr>
              <a:t>层峦耸翠</a:t>
            </a:r>
            <a:r>
              <a:rPr lang="en-US" altLang="zh-CN" sz="2800" b="1" dirty="0">
                <a:latin typeface="+mn-ea"/>
              </a:rPr>
              <a:t>------</a:t>
            </a:r>
            <a:r>
              <a:rPr lang="zh-CN" altLang="en-US" sz="2800" b="1" dirty="0">
                <a:latin typeface="+mn-ea"/>
              </a:rPr>
              <a:t>列冈峦之体势</a:t>
            </a:r>
          </a:p>
          <a:p>
            <a:pPr marL="0" indent="0">
              <a:spcBef>
                <a:spcPts val="1376"/>
              </a:spcBef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登阁 远眺所见：</a:t>
            </a:r>
            <a:r>
              <a:rPr lang="zh-CN" altLang="en-US" sz="2800" b="1" dirty="0">
                <a:latin typeface="+mn-ea"/>
              </a:rPr>
              <a:t>披绣闼</a:t>
            </a:r>
            <a:r>
              <a:rPr lang="en-US" altLang="zh-CN" sz="2800" b="1" dirty="0">
                <a:latin typeface="+mn-ea"/>
              </a:rPr>
              <a:t>------</a:t>
            </a:r>
            <a:r>
              <a:rPr lang="zh-CN" altLang="en-US" sz="2800" b="1" dirty="0">
                <a:latin typeface="+mn-ea"/>
              </a:rPr>
              <a:t>声断衡阳之浦</a:t>
            </a:r>
          </a:p>
          <a:p>
            <a:pPr marL="0" indent="0">
              <a:spcBef>
                <a:spcPts val="1376"/>
              </a:spcBef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千古名句：</a:t>
            </a:r>
            <a:r>
              <a:rPr lang="zh-CN" altLang="en-US" sz="2800" b="1" dirty="0">
                <a:latin typeface="+mn-ea"/>
              </a:rPr>
              <a:t>落霞与孤鹜齐飞，秋水共长天一色</a:t>
            </a:r>
          </a:p>
        </p:txBody>
      </p:sp>
    </p:spTree>
    <p:extLst>
      <p:ext uri="{BB962C8B-B14F-4D97-AF65-F5344CB8AC3E}">
        <p14:creationId xmlns:p14="http://schemas.microsoft.com/office/powerpoint/2010/main" val="379137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63" y="1347614"/>
            <a:ext cx="615553" cy="2376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分析第三部分</a:t>
            </a:r>
            <a:endParaRPr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7624" y="843558"/>
            <a:ext cx="7632848" cy="381642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3000"/>
              </a:lnSpc>
              <a:spcBef>
                <a:spcPts val="1376"/>
              </a:spcBef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赞美与会者：</a:t>
            </a:r>
            <a:r>
              <a:rPr lang="zh-CN" altLang="en-US" sz="2800" b="1" dirty="0">
                <a:latin typeface="+mn-ea"/>
              </a:rPr>
              <a:t>遥襟俯畅</a:t>
            </a:r>
            <a:r>
              <a:rPr lang="en-US" altLang="zh-CN" sz="2800" b="1" dirty="0">
                <a:latin typeface="+mn-ea"/>
              </a:rPr>
              <a:t>------</a:t>
            </a:r>
            <a:r>
              <a:rPr lang="zh-CN" altLang="en-US" sz="2800" b="1" dirty="0">
                <a:latin typeface="+mn-ea"/>
              </a:rPr>
              <a:t>二难并</a:t>
            </a:r>
          </a:p>
          <a:p>
            <a:pPr marL="0" indent="0">
              <a:lnSpc>
                <a:spcPts val="3000"/>
              </a:lnSpc>
              <a:spcBef>
                <a:spcPts val="1376"/>
              </a:spcBef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由宴会引出感慨：</a:t>
            </a:r>
            <a:r>
              <a:rPr lang="zh-CN" altLang="en-US" sz="2800" b="1" dirty="0">
                <a:latin typeface="+mn-ea"/>
              </a:rPr>
              <a:t>穷睇眄于中天</a:t>
            </a:r>
            <a:r>
              <a:rPr lang="en-US" altLang="zh-CN" sz="2800" b="1" dirty="0">
                <a:latin typeface="+mn-ea"/>
              </a:rPr>
              <a:t>------</a:t>
            </a:r>
            <a:r>
              <a:rPr lang="zh-CN" altLang="en-US" sz="2800" b="1" dirty="0">
                <a:latin typeface="+mn-ea"/>
              </a:rPr>
              <a:t>识盈虚之有数</a:t>
            </a:r>
          </a:p>
          <a:p>
            <a:pPr marL="0" indent="0">
              <a:lnSpc>
                <a:spcPts val="3000"/>
              </a:lnSpc>
              <a:spcBef>
                <a:spcPts val="1376"/>
              </a:spcBef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抒发身世之感：</a:t>
            </a:r>
            <a:r>
              <a:rPr lang="zh-CN" altLang="en-US" sz="2800" b="1" dirty="0">
                <a:latin typeface="+mn-ea"/>
              </a:rPr>
              <a:t>望长安于日下</a:t>
            </a:r>
            <a:r>
              <a:rPr lang="en-US" altLang="zh-CN" sz="2800" b="1" dirty="0">
                <a:latin typeface="+mn-ea"/>
              </a:rPr>
              <a:t>------</a:t>
            </a:r>
            <a:r>
              <a:rPr lang="zh-CN" altLang="en-US" sz="2800" b="1" dirty="0">
                <a:latin typeface="+mn-ea"/>
              </a:rPr>
              <a:t>奉宣室以何年</a:t>
            </a:r>
          </a:p>
          <a:p>
            <a:pPr marL="0" indent="0">
              <a:lnSpc>
                <a:spcPts val="3000"/>
              </a:lnSpc>
              <a:spcBef>
                <a:spcPts val="1376"/>
              </a:spcBef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引用典故抒怀：</a:t>
            </a:r>
            <a:r>
              <a:rPr lang="zh-CN" altLang="en-US" sz="2800" b="1" dirty="0">
                <a:latin typeface="+mn-ea"/>
              </a:rPr>
              <a:t>呜呼</a:t>
            </a:r>
            <a:r>
              <a:rPr lang="en-US" altLang="zh-CN" sz="2800" b="1" dirty="0">
                <a:latin typeface="+mn-ea"/>
              </a:rPr>
              <a:t>------</a:t>
            </a:r>
            <a:r>
              <a:rPr lang="zh-CN" altLang="en-US" sz="2800" b="1" dirty="0">
                <a:latin typeface="+mn-ea"/>
              </a:rPr>
              <a:t>岂乏明时</a:t>
            </a:r>
          </a:p>
          <a:p>
            <a:pPr marL="0" indent="0">
              <a:lnSpc>
                <a:spcPts val="3000"/>
              </a:lnSpc>
              <a:spcBef>
                <a:spcPts val="1376"/>
              </a:spcBef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勉励自己</a:t>
            </a:r>
            <a:r>
              <a:rPr lang="zh-CN" altLang="en-US" sz="2800" b="1" dirty="0" smtClean="0">
                <a:solidFill>
                  <a:srgbClr val="CC0000"/>
                </a:solidFill>
                <a:latin typeface="+mn-ea"/>
              </a:rPr>
              <a:t>守节不变</a:t>
            </a: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：</a:t>
            </a:r>
            <a:r>
              <a:rPr lang="zh-CN" altLang="en-US" sz="2800" b="1" dirty="0">
                <a:latin typeface="+mn-ea"/>
              </a:rPr>
              <a:t>所赖君子安贫</a:t>
            </a:r>
            <a:r>
              <a:rPr lang="en-US" altLang="zh-CN" sz="2800" b="1" dirty="0">
                <a:latin typeface="+mn-ea"/>
              </a:rPr>
              <a:t>------</a:t>
            </a:r>
            <a:r>
              <a:rPr lang="zh-CN" altLang="en-US" sz="2800" b="1" dirty="0">
                <a:latin typeface="+mn-ea"/>
              </a:rPr>
              <a:t>岂效穷途之哭</a:t>
            </a:r>
          </a:p>
        </p:txBody>
      </p:sp>
    </p:spTree>
    <p:extLst>
      <p:ext uri="{BB962C8B-B14F-4D97-AF65-F5344CB8AC3E}">
        <p14:creationId xmlns:p14="http://schemas.microsoft.com/office/powerpoint/2010/main" val="198631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63" y="1347614"/>
            <a:ext cx="615553" cy="2376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分析第四部分</a:t>
            </a:r>
            <a:endParaRPr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7624" y="1059582"/>
            <a:ext cx="7776864" cy="339124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1376"/>
              </a:spcBef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写自己报国无门之情怀：</a:t>
            </a:r>
            <a:r>
              <a:rPr lang="zh-CN" altLang="en-US" sz="2800" b="1" dirty="0">
                <a:latin typeface="+mn-ea"/>
              </a:rPr>
              <a:t>勃</a:t>
            </a:r>
            <a:r>
              <a:rPr lang="en-US" altLang="zh-CN" sz="2800" b="1" dirty="0">
                <a:latin typeface="+mn-ea"/>
              </a:rPr>
              <a:t>------</a:t>
            </a:r>
            <a:r>
              <a:rPr lang="zh-CN" altLang="en-US" sz="2800" b="1" dirty="0">
                <a:latin typeface="+mn-ea"/>
              </a:rPr>
              <a:t>慕宗悫之长风</a:t>
            </a:r>
          </a:p>
          <a:p>
            <a:pPr marL="0" indent="0">
              <a:lnSpc>
                <a:spcPts val="3500"/>
              </a:lnSpc>
              <a:spcBef>
                <a:spcPts val="1376"/>
              </a:spcBef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写路过滕王阁的原因及与会的喜悦：</a:t>
            </a:r>
            <a:r>
              <a:rPr lang="zh-CN" altLang="en-US" sz="2800" b="1" dirty="0">
                <a:latin typeface="+mn-ea"/>
              </a:rPr>
              <a:t>舍簪笏于百龄</a:t>
            </a:r>
            <a:r>
              <a:rPr lang="en-US" altLang="zh-CN" sz="2800" b="1" dirty="0">
                <a:latin typeface="+mn-ea"/>
              </a:rPr>
              <a:t>------</a:t>
            </a:r>
            <a:r>
              <a:rPr lang="zh-CN" altLang="en-US" sz="2800" b="1" dirty="0">
                <a:latin typeface="+mn-ea"/>
              </a:rPr>
              <a:t>喜托龙门</a:t>
            </a:r>
          </a:p>
          <a:p>
            <a:pPr marL="0" indent="0">
              <a:lnSpc>
                <a:spcPts val="3500"/>
              </a:lnSpc>
              <a:spcBef>
                <a:spcPts val="1376"/>
              </a:spcBef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借典故表明自己愿意作诗：</a:t>
            </a:r>
            <a:r>
              <a:rPr lang="zh-CN" altLang="en-US" sz="2800" b="1" dirty="0">
                <a:latin typeface="+mn-ea"/>
              </a:rPr>
              <a:t>杨意不逢</a:t>
            </a:r>
            <a:r>
              <a:rPr lang="en-US" altLang="zh-CN" sz="2800" b="1" dirty="0">
                <a:latin typeface="+mn-ea"/>
              </a:rPr>
              <a:t>------</a:t>
            </a:r>
            <a:r>
              <a:rPr lang="zh-CN" altLang="en-US" sz="2800" b="1" dirty="0">
                <a:latin typeface="+mn-ea"/>
              </a:rPr>
              <a:t>奏流水以何惭</a:t>
            </a:r>
          </a:p>
          <a:p>
            <a:pPr marL="0" indent="0">
              <a:lnSpc>
                <a:spcPts val="3500"/>
              </a:lnSpc>
              <a:spcBef>
                <a:spcPts val="1376"/>
              </a:spcBef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再赞盛会表作序旨意：</a:t>
            </a:r>
            <a:r>
              <a:rPr lang="zh-CN" altLang="en-US" sz="2800" b="1" dirty="0">
                <a:latin typeface="+mn-ea"/>
              </a:rPr>
              <a:t>呜呼</a:t>
            </a:r>
            <a:r>
              <a:rPr lang="en-US" altLang="zh-CN" sz="2800" b="1" dirty="0">
                <a:latin typeface="+mn-ea"/>
              </a:rPr>
              <a:t>------</a:t>
            </a:r>
            <a:r>
              <a:rPr lang="zh-CN" altLang="en-US" sz="2800" b="1" dirty="0">
                <a:latin typeface="+mn-ea"/>
              </a:rPr>
              <a:t>各倾陆海云</a:t>
            </a:r>
            <a:r>
              <a:rPr lang="zh-CN" altLang="en-US" sz="2800" b="1" dirty="0" smtClean="0">
                <a:latin typeface="+mn-ea"/>
              </a:rPr>
              <a:t>尔</a:t>
            </a:r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798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669925"/>
            <a:ext cx="2124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rgbClr val="0000FF"/>
                </a:solidFill>
                <a:latin typeface="+mn-ea"/>
              </a:rPr>
              <a:t>骈文：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67544" y="1083389"/>
            <a:ext cx="806489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latin typeface="+mn-ea"/>
              </a:rPr>
              <a:t>　　魏晋以后产生的一种文体</a:t>
            </a:r>
            <a:r>
              <a:rPr kumimoji="1" lang="en-US" altLang="zh-CN" sz="2400" b="1" dirty="0">
                <a:latin typeface="+mn-ea"/>
              </a:rPr>
              <a:t>,</a:t>
            </a:r>
            <a:r>
              <a:rPr kumimoji="1" lang="zh-CN" altLang="en-US" sz="2400" b="1" dirty="0">
                <a:latin typeface="+mn-ea"/>
              </a:rPr>
              <a:t>又称骈俪文</a:t>
            </a:r>
            <a:r>
              <a:rPr kumimoji="1" lang="zh-CN" altLang="en-US" sz="2400" b="1" dirty="0" smtClean="0">
                <a:latin typeface="+mn-ea"/>
              </a:rPr>
              <a:t>。南北朝</a:t>
            </a:r>
            <a:r>
              <a:rPr kumimoji="1" lang="zh-CN" altLang="en-US" sz="2400" b="1" dirty="0">
                <a:latin typeface="+mn-ea"/>
              </a:rPr>
              <a:t>是骈俪文的全盛时期。唐与</a:t>
            </a:r>
            <a:r>
              <a:rPr kumimoji="1" lang="zh-CN" altLang="en-US" sz="2400" b="1" dirty="0" smtClean="0">
                <a:latin typeface="+mn-ea"/>
              </a:rPr>
              <a:t>“古文”相对</a:t>
            </a:r>
            <a:r>
              <a:rPr kumimoji="1" lang="zh-CN" altLang="en-US" sz="2400" b="1" dirty="0">
                <a:latin typeface="+mn-ea"/>
              </a:rPr>
              <a:t>称为“骈文”。又因它通篇四、六字句</a:t>
            </a:r>
            <a:r>
              <a:rPr kumimoji="1" lang="zh-CN" altLang="en-US" sz="2400" b="1" dirty="0" smtClean="0">
                <a:latin typeface="+mn-ea"/>
              </a:rPr>
              <a:t>，亦</a:t>
            </a:r>
            <a:r>
              <a:rPr kumimoji="1" lang="zh-CN" altLang="en-US" sz="2400" b="1" dirty="0">
                <a:latin typeface="+mn-ea"/>
              </a:rPr>
              <a:t>称“四六文”。</a:t>
            </a:r>
            <a:r>
              <a:rPr lang="zh-CN" altLang="en-US" sz="2400" b="1" dirty="0">
                <a:latin typeface="+mn-ea"/>
              </a:rPr>
              <a:t>此文体盛行于唐代。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7544" y="2211710"/>
            <a:ext cx="68762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400" b="1" dirty="0" smtClean="0">
                <a:solidFill>
                  <a:srgbClr val="0000FF"/>
                </a:solidFill>
                <a:latin typeface="+mn-ea"/>
                <a:ea typeface="+mn-ea"/>
              </a:rPr>
              <a:t>特点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：</a:t>
            </a:r>
          </a:p>
          <a:p>
            <a:pPr>
              <a:buFontTx/>
              <a:buAutoNum type="arabicPeriod"/>
            </a:pP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讲求对仗，一般用四字句或六字句。</a:t>
            </a:r>
          </a:p>
          <a:p>
            <a:r>
              <a:rPr kumimoji="1"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2.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平仄相对，音律和谐。</a:t>
            </a:r>
          </a:p>
          <a:p>
            <a:r>
              <a:rPr kumimoji="1"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3.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多用典故，讲究藻饰。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3723878"/>
            <a:ext cx="8172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　　骈文多注重形式技巧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,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但运用得当，内容丰富，也能增强文章艺术性。</a:t>
            </a:r>
          </a:p>
        </p:txBody>
      </p:sp>
    </p:spTree>
    <p:extLst>
      <p:ext uri="{BB962C8B-B14F-4D97-AF65-F5344CB8AC3E}">
        <p14:creationId xmlns:p14="http://schemas.microsoft.com/office/powerpoint/2010/main" val="311072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843558"/>
            <a:ext cx="8424936" cy="381642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3200"/>
              </a:lnSpc>
              <a:spcBef>
                <a:spcPts val="1476"/>
              </a:spcBef>
              <a:buNone/>
            </a:pPr>
            <a:r>
              <a:rPr lang="en-US" altLang="zh-CN" sz="2800" b="1" dirty="0" smtClean="0">
                <a:latin typeface="+mn-ea"/>
              </a:rPr>
              <a:t>2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zh-CN" altLang="en-US" sz="2800" b="1" dirty="0" smtClean="0">
                <a:solidFill>
                  <a:srgbClr val="CC0000"/>
                </a:solidFill>
                <a:latin typeface="+mn-ea"/>
              </a:rPr>
              <a:t>警句</a:t>
            </a: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：</a:t>
            </a:r>
            <a:r>
              <a:rPr lang="zh-CN" altLang="en-US" sz="2800" b="1" dirty="0">
                <a:latin typeface="+mn-ea"/>
              </a:rPr>
              <a:t>本文对警句的提炼方式灵活。</a:t>
            </a:r>
          </a:p>
          <a:p>
            <a:pPr marL="0" indent="0">
              <a:lnSpc>
                <a:spcPts val="3200"/>
              </a:lnSpc>
              <a:spcBef>
                <a:spcPts val="1476"/>
              </a:spcBef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直接概括。</a:t>
            </a:r>
            <a:r>
              <a:rPr lang="zh-CN" altLang="en-US" sz="2800" b="1" dirty="0">
                <a:latin typeface="+mn-ea"/>
              </a:rPr>
              <a:t>例：物宝天华</a:t>
            </a:r>
            <a:r>
              <a:rPr lang="en-US" altLang="zh-CN" sz="2800" b="1" dirty="0">
                <a:latin typeface="+mn-ea"/>
              </a:rPr>
              <a:t>------</a:t>
            </a:r>
            <a:r>
              <a:rPr lang="zh-CN" altLang="en-US" sz="2800" b="1" dirty="0">
                <a:latin typeface="+mn-ea"/>
              </a:rPr>
              <a:t>徐孺下陈蕃之榻</a:t>
            </a:r>
          </a:p>
          <a:p>
            <a:pPr marL="0" indent="0">
              <a:lnSpc>
                <a:spcPts val="3200"/>
              </a:lnSpc>
              <a:spcBef>
                <a:spcPts val="1476"/>
              </a:spcBef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表面矛盾而意思连贯。</a:t>
            </a:r>
            <a:r>
              <a:rPr lang="zh-CN" altLang="en-US" sz="2800" b="1" dirty="0">
                <a:latin typeface="+mn-ea"/>
              </a:rPr>
              <a:t>例：老当益壮，宁移白首之心；穷且益坚，不坠青云之志</a:t>
            </a:r>
          </a:p>
          <a:p>
            <a:pPr marL="0" indent="0">
              <a:lnSpc>
                <a:spcPts val="3200"/>
              </a:lnSpc>
              <a:spcBef>
                <a:spcPts val="1476"/>
              </a:spcBef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连接不相关的事物而造成独特意境。</a:t>
            </a:r>
            <a:r>
              <a:rPr lang="zh-CN" altLang="en-US" sz="2800" b="1" dirty="0">
                <a:latin typeface="+mn-ea"/>
              </a:rPr>
              <a:t>例：关山难越，谁悲失路之人；萍水相逢，尽是他乡之客</a:t>
            </a:r>
          </a:p>
          <a:p>
            <a:pPr marL="0" indent="0">
              <a:lnSpc>
                <a:spcPts val="3200"/>
              </a:lnSpc>
              <a:spcBef>
                <a:spcPts val="1476"/>
              </a:spcBef>
              <a:buNone/>
            </a:pPr>
            <a:r>
              <a:rPr lang="zh-CN" altLang="en-US" sz="2800" b="1" dirty="0">
                <a:latin typeface="+mn-ea"/>
              </a:rPr>
              <a:t>这些警句大多具有很深的蕴意。</a:t>
            </a:r>
          </a:p>
        </p:txBody>
      </p:sp>
    </p:spTree>
    <p:extLst>
      <p:ext uri="{BB962C8B-B14F-4D97-AF65-F5344CB8AC3E}">
        <p14:creationId xmlns:p14="http://schemas.microsoft.com/office/powerpoint/2010/main" val="240237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布置作业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4289" y="1563638"/>
            <a:ext cx="7022087" cy="1377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4500"/>
              </a:lnSpc>
              <a:buNone/>
            </a:pPr>
            <a:r>
              <a:rPr lang="en-US" altLang="zh-CN" sz="2800" b="1" dirty="0" smtClean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 smtClean="0">
                <a:latin typeface="+mn-ea"/>
              </a:rPr>
              <a:t>朗读</a:t>
            </a:r>
            <a:r>
              <a:rPr lang="zh-CN" altLang="en-US" sz="2800" b="1" dirty="0">
                <a:latin typeface="+mn-ea"/>
              </a:rPr>
              <a:t>直至背诵</a:t>
            </a:r>
          </a:p>
          <a:p>
            <a:pPr marL="0" indent="0">
              <a:lnSpc>
                <a:spcPts val="4500"/>
              </a:lnSpc>
              <a:buNone/>
            </a:pPr>
            <a:r>
              <a:rPr lang="en-US" altLang="zh-CN" sz="2800" b="1" dirty="0" smtClean="0">
                <a:latin typeface="+mn-ea"/>
              </a:rPr>
              <a:t>2</a:t>
            </a:r>
            <a:r>
              <a:rPr lang="zh-CN" altLang="en-US" sz="2800" b="1" dirty="0" smtClean="0">
                <a:latin typeface="+mn-ea"/>
              </a:rPr>
              <a:t>、找出</a:t>
            </a:r>
            <a:r>
              <a:rPr lang="zh-CN" altLang="en-US" sz="2800" b="1" dirty="0">
                <a:latin typeface="+mn-ea"/>
              </a:rPr>
              <a:t>文中所有典故，细细体会其含义</a:t>
            </a:r>
            <a:r>
              <a:rPr lang="zh-CN" altLang="en-US" sz="2800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1201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821432"/>
            <a:ext cx="8424936" cy="376654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3000"/>
              </a:lnSpc>
              <a:buNone/>
            </a:pPr>
            <a:r>
              <a:rPr lang="en-US" altLang="zh-CN" sz="2800" b="1" dirty="0">
                <a:latin typeface="+mn-ea"/>
              </a:rPr>
              <a:t>    </a:t>
            </a:r>
            <a:r>
              <a:rPr lang="en-US" altLang="zh-CN" sz="2800" b="1" dirty="0" smtClean="0">
                <a:latin typeface="+mn-ea"/>
              </a:rPr>
              <a:t>《</a:t>
            </a:r>
            <a:r>
              <a:rPr lang="zh-CN" altLang="en-US" sz="2800" b="1" dirty="0">
                <a:latin typeface="+mn-ea"/>
              </a:rPr>
              <a:t>滕王阁序</a:t>
            </a:r>
            <a:r>
              <a:rPr lang="en-US" altLang="zh-CN" sz="2800" b="1" dirty="0">
                <a:latin typeface="+mn-ea"/>
              </a:rPr>
              <a:t>》</a:t>
            </a:r>
            <a:r>
              <a:rPr lang="zh-CN" altLang="en-US" sz="2800" b="1" dirty="0">
                <a:latin typeface="+mn-ea"/>
              </a:rPr>
              <a:t>流传千古的原因是多方面的，从语言方面谈，主要是有工整的对偶和文情并茂的警句。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altLang="zh-CN" sz="2800" b="1" dirty="0" smtClean="0">
                <a:latin typeface="+mn-ea"/>
              </a:rPr>
              <a:t>1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zh-CN" altLang="en-US" sz="2800" b="1" dirty="0" smtClean="0">
                <a:solidFill>
                  <a:srgbClr val="CC0000"/>
                </a:solidFill>
                <a:latin typeface="+mn-ea"/>
              </a:rPr>
              <a:t>对偶</a:t>
            </a: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：</a:t>
            </a:r>
            <a:r>
              <a:rPr lang="zh-CN" altLang="en-US" sz="2800" b="1" dirty="0">
                <a:latin typeface="+mn-ea"/>
              </a:rPr>
              <a:t>本文为骈体文，文中四字句、六字句很多，全文除九个字外，前后语句完全对偶。有的是句与句对偶，有的是句子内部词或词组对偶。同时讲究平仄，音调十分和谐。读来琅琅上口。</a:t>
            </a:r>
          </a:p>
          <a:p>
            <a:pPr marL="0" indent="0">
              <a:lnSpc>
                <a:spcPts val="3000"/>
              </a:lnSpc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不对偶的字：</a:t>
            </a:r>
            <a:r>
              <a:rPr lang="zh-CN" altLang="en-US" sz="2800" b="1" dirty="0">
                <a:latin typeface="+mn-ea"/>
              </a:rPr>
              <a:t>嗟乎  所赖  勃  呜呼  云尔</a:t>
            </a:r>
          </a:p>
          <a:p>
            <a:pPr marL="0" indent="0">
              <a:lnSpc>
                <a:spcPts val="3000"/>
              </a:lnSpc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句与句对偶：</a:t>
            </a:r>
            <a:r>
              <a:rPr lang="zh-CN" altLang="en-US" sz="2800" b="1" dirty="0">
                <a:latin typeface="+mn-ea"/>
              </a:rPr>
              <a:t>星分翼轸，地接衡庐</a:t>
            </a:r>
          </a:p>
          <a:p>
            <a:pPr marL="0" indent="0">
              <a:lnSpc>
                <a:spcPts val="3000"/>
              </a:lnSpc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句子内部对偶：</a:t>
            </a:r>
            <a:r>
              <a:rPr lang="zh-CN" altLang="en-US" sz="2800" b="1" dirty="0">
                <a:latin typeface="+mn-ea"/>
              </a:rPr>
              <a:t>襟三江而带五</a:t>
            </a:r>
            <a:r>
              <a:rPr lang="zh-CN" altLang="en-US" sz="2800" b="1" dirty="0" smtClean="0">
                <a:latin typeface="+mn-ea"/>
              </a:rPr>
              <a:t>湖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作品鉴赏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2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TDDOWNLOAD\My Documents\Downloads\QQ2012JayXon\Users\907868260\FileRecv\91淘课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2764" y="4574229"/>
            <a:ext cx="985276" cy="4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8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23528" y="761672"/>
            <a:ext cx="856895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ts val="34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0404BC"/>
                </a:solidFill>
                <a:latin typeface="+mn-ea"/>
              </a:rPr>
              <a:t>              江南</a:t>
            </a:r>
            <a:r>
              <a:rPr kumimoji="1" lang="zh-CN" altLang="en-US" sz="2800" b="1" dirty="0">
                <a:solidFill>
                  <a:srgbClr val="0404BC"/>
                </a:solidFill>
                <a:latin typeface="+mn-ea"/>
              </a:rPr>
              <a:t>名楼</a:t>
            </a:r>
            <a:r>
              <a:rPr kumimoji="1" lang="en-US" altLang="zh-CN" sz="2800" b="1" dirty="0">
                <a:solidFill>
                  <a:srgbClr val="0404BC"/>
                </a:solidFill>
                <a:latin typeface="+mn-ea"/>
              </a:rPr>
              <a:t>--</a:t>
            </a:r>
            <a:r>
              <a:rPr kumimoji="1" lang="zh-CN" altLang="en-US" sz="2800" b="1" dirty="0">
                <a:solidFill>
                  <a:srgbClr val="0404BC"/>
                </a:solidFill>
                <a:latin typeface="+mn-ea"/>
              </a:rPr>
              <a:t>滕王阁 </a:t>
            </a:r>
            <a:br>
              <a:rPr kumimoji="1" lang="zh-CN" altLang="en-US" sz="2800" b="1" dirty="0">
                <a:solidFill>
                  <a:srgbClr val="0404BC"/>
                </a:solidFill>
                <a:latin typeface="+mn-ea"/>
              </a:rPr>
            </a:br>
            <a:r>
              <a:rPr kumimoji="1" lang="zh-CN" altLang="en-US" sz="2800" b="1" dirty="0">
                <a:solidFill>
                  <a:schemeClr val="accent2"/>
                </a:solidFill>
                <a:latin typeface="+mn-ea"/>
              </a:rPr>
              <a:t>    </a:t>
            </a:r>
            <a:r>
              <a:rPr kumimoji="1" lang="zh-CN" altLang="en-US" sz="2800" b="1" dirty="0">
                <a:latin typeface="+mn-ea"/>
              </a:rPr>
              <a:t>滕王阁自古就被称为我国江南三大名楼之首。滕王阁始建于宋代，后几经兴废，明代景泰年间（公元</a:t>
            </a:r>
            <a:r>
              <a:rPr kumimoji="1" lang="en-US" altLang="zh-CN" sz="2800" b="1" dirty="0">
                <a:latin typeface="+mn-ea"/>
              </a:rPr>
              <a:t>1450--1456</a:t>
            </a:r>
            <a:r>
              <a:rPr kumimoji="1" lang="zh-CN" altLang="en-US" sz="2800" b="1" dirty="0">
                <a:latin typeface="+mn-ea"/>
              </a:rPr>
              <a:t>年），巡抚都御使韩雍重修，其规模为：三层，高</a:t>
            </a:r>
            <a:r>
              <a:rPr kumimoji="1" lang="en-US" altLang="zh-CN" sz="2800" b="1" dirty="0">
                <a:latin typeface="+mn-ea"/>
              </a:rPr>
              <a:t>27</a:t>
            </a:r>
            <a:r>
              <a:rPr kumimoji="1" lang="zh-CN" altLang="en-US" sz="2800" b="1" dirty="0">
                <a:latin typeface="+mn-ea"/>
              </a:rPr>
              <a:t>米，宽约</a:t>
            </a:r>
            <a:r>
              <a:rPr kumimoji="1" lang="en-US" altLang="zh-CN" sz="2800" b="1" dirty="0">
                <a:latin typeface="+mn-ea"/>
              </a:rPr>
              <a:t>14</a:t>
            </a:r>
            <a:r>
              <a:rPr kumimoji="1" lang="zh-CN" altLang="en-US" sz="2800" b="1" dirty="0">
                <a:latin typeface="+mn-ea"/>
              </a:rPr>
              <a:t>米。今重修后的滕王阁，连地下室共九层，高</a:t>
            </a:r>
            <a:r>
              <a:rPr kumimoji="1" lang="en-US" altLang="zh-CN" sz="2800" b="1" dirty="0">
                <a:latin typeface="+mn-ea"/>
              </a:rPr>
              <a:t>57.5 </a:t>
            </a:r>
            <a:r>
              <a:rPr kumimoji="1" lang="zh-CN" altLang="en-US" sz="2800" b="1" dirty="0">
                <a:latin typeface="+mn-ea"/>
              </a:rPr>
              <a:t>米，占地达</a:t>
            </a:r>
            <a:r>
              <a:rPr kumimoji="1" lang="en-US" altLang="zh-CN" sz="2800" b="1" dirty="0">
                <a:latin typeface="+mn-ea"/>
              </a:rPr>
              <a:t>47000</a:t>
            </a:r>
            <a:r>
              <a:rPr kumimoji="1" lang="zh-CN" altLang="en-US" sz="2800" b="1" dirty="0">
                <a:latin typeface="+mn-ea"/>
              </a:rPr>
              <a:t>平方米。滕王阁为历代封建士大夫们迎送和宴请宾客之处。明代开国皇帝朱元璋也曾设宴阁上，命诸臣、文人赋诗</a:t>
            </a:r>
            <a:r>
              <a:rPr kumimoji="1" lang="zh-CN" altLang="en-US" sz="2800" b="1" dirty="0" smtClean="0">
                <a:latin typeface="+mn-ea"/>
              </a:rPr>
              <a:t>真词，观看</a:t>
            </a:r>
            <a:r>
              <a:rPr kumimoji="1" lang="zh-CN" altLang="en-US" sz="2800" b="1" dirty="0">
                <a:latin typeface="+mn-ea"/>
              </a:rPr>
              <a:t>灯火</a:t>
            </a:r>
            <a:r>
              <a:rPr kumimoji="1" lang="zh-CN" altLang="en-US" sz="2800" b="1" dirty="0" smtClean="0">
                <a:latin typeface="+mn-ea"/>
              </a:rPr>
              <a:t>。</a:t>
            </a:r>
            <a:endParaRPr kumimoji="1"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13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3528" y="1059582"/>
            <a:ext cx="8641084" cy="3102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ts val="4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accent2"/>
                </a:solidFill>
                <a:latin typeface="+mn-ea"/>
              </a:rPr>
              <a:t>    </a:t>
            </a:r>
            <a:r>
              <a:rPr kumimoji="1" lang="zh-CN" altLang="en-US" sz="2800" b="1" dirty="0">
                <a:latin typeface="+mn-ea"/>
              </a:rPr>
              <a:t>作为“江南三大名楼”之一的滕王阁，</a:t>
            </a:r>
            <a:r>
              <a:rPr kumimoji="1" lang="en-US" altLang="zh-CN" sz="2800" b="1" dirty="0">
                <a:latin typeface="+mn-ea"/>
              </a:rPr>
              <a:t>1300</a:t>
            </a:r>
            <a:r>
              <a:rPr kumimoji="1" lang="zh-CN" altLang="en-US" sz="2800" b="1" dirty="0">
                <a:latin typeface="+mn-ea"/>
              </a:rPr>
              <a:t>多年来，历经兴废</a:t>
            </a:r>
            <a:r>
              <a:rPr kumimoji="1" lang="en-US" altLang="zh-CN" sz="2800" b="1" dirty="0">
                <a:latin typeface="+mn-ea"/>
              </a:rPr>
              <a:t>28</a:t>
            </a:r>
            <a:r>
              <a:rPr kumimoji="1" lang="zh-CN" altLang="en-US" sz="2800" b="1" dirty="0">
                <a:latin typeface="+mn-ea"/>
              </a:rPr>
              <a:t>次。新落成的滕王阁，较一千三百多年前的建筑更巍峨雄壮，充分表现“飞阁流丹，下临无地”的气势。内有多间仿古建筑的厅堂，用作古乐、歌舞、戏曲的表演厅、展览馆等。登楼眺望，南昌景致尽收眼底。 </a:t>
            </a:r>
            <a:endParaRPr kumimoji="1"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570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31924" y="843558"/>
            <a:ext cx="8748588" cy="3740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ts val="36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accent2"/>
                </a:solidFill>
                <a:latin typeface="宋体" pitchFamily="2" charset="-122"/>
              </a:rPr>
              <a:t>  </a:t>
            </a:r>
            <a:r>
              <a:rPr kumimoji="1" lang="zh-CN" altLang="en-US" sz="2800" b="1" dirty="0">
                <a:latin typeface="宋体" pitchFamily="2" charset="-122"/>
              </a:rPr>
              <a:t>  滕王阁之所以享有巨大名声，很大程度上归功于一篇脍炙人口的散文</a:t>
            </a:r>
            <a:r>
              <a:rPr kumimoji="1" lang="en-US" altLang="zh-CN" sz="2800" b="1" dirty="0">
                <a:latin typeface="宋体" pitchFamily="2" charset="-122"/>
              </a:rPr>
              <a:t>《</a:t>
            </a:r>
            <a:r>
              <a:rPr kumimoji="1" lang="zh-CN" altLang="en-US" sz="2800" b="1" dirty="0">
                <a:latin typeface="宋体" pitchFamily="2" charset="-122"/>
              </a:rPr>
              <a:t>滕王阁序</a:t>
            </a:r>
            <a:r>
              <a:rPr kumimoji="1" lang="en-US" altLang="zh-CN" sz="2800" b="1" dirty="0">
                <a:latin typeface="宋体" pitchFamily="2" charset="-122"/>
              </a:rPr>
              <a:t>》</a:t>
            </a:r>
            <a:r>
              <a:rPr kumimoji="1" lang="zh-CN" altLang="en-US" sz="2800" b="1" dirty="0">
                <a:latin typeface="宋体" pitchFamily="2" charset="-122"/>
              </a:rPr>
              <a:t>。传说当时诗人王勃探亲路过南昌，正赶上阎都督重修滕王阁后，在阁上大宴宾客，王勃当场一气写下这篇令在座宾客赞服的</a:t>
            </a:r>
            <a:r>
              <a:rPr kumimoji="1" lang="en-US" altLang="zh-CN" sz="2800" b="1" dirty="0">
                <a:latin typeface="宋体" pitchFamily="2" charset="-122"/>
              </a:rPr>
              <a:t>《</a:t>
            </a:r>
            <a:r>
              <a:rPr kumimoji="1" lang="zh-CN" altLang="en-US" sz="2800" b="1" dirty="0">
                <a:latin typeface="宋体" pitchFamily="2" charset="-122"/>
              </a:rPr>
              <a:t>秋日登洪府滕王阁饯别序</a:t>
            </a:r>
            <a:r>
              <a:rPr kumimoji="1" lang="en-US" altLang="zh-CN" sz="2800" b="1" dirty="0">
                <a:latin typeface="宋体" pitchFamily="2" charset="-122"/>
              </a:rPr>
              <a:t>》</a:t>
            </a:r>
            <a:r>
              <a:rPr kumimoji="1" lang="zh-CN" altLang="en-US" sz="2800" b="1" dirty="0">
                <a:latin typeface="宋体" pitchFamily="2" charset="-122"/>
              </a:rPr>
              <a:t>（即</a:t>
            </a:r>
            <a:r>
              <a:rPr kumimoji="1" lang="en-US" altLang="zh-CN" sz="2800" b="1" dirty="0">
                <a:latin typeface="宋体" pitchFamily="2" charset="-122"/>
              </a:rPr>
              <a:t>《</a:t>
            </a:r>
            <a:r>
              <a:rPr kumimoji="1" lang="zh-CN" altLang="en-US" sz="2800" b="1" dirty="0">
                <a:latin typeface="宋体" pitchFamily="2" charset="-122"/>
              </a:rPr>
              <a:t>滕王阁序</a:t>
            </a:r>
            <a:r>
              <a:rPr kumimoji="1" lang="en-US" altLang="zh-CN" sz="2800" b="1" dirty="0">
                <a:latin typeface="宋体" pitchFamily="2" charset="-122"/>
              </a:rPr>
              <a:t>》</a:t>
            </a:r>
            <a:r>
              <a:rPr kumimoji="1" lang="zh-CN" altLang="en-US" sz="2800" b="1" dirty="0">
                <a:latin typeface="宋体" pitchFamily="2" charset="-122"/>
              </a:rPr>
              <a:t>），王勃作序后，又有王仲舒作记，王绪作赋，历史上称为“三王文章“。从此，序以阁而闻名，阁以序而著称</a:t>
            </a:r>
            <a:r>
              <a:rPr kumimoji="1" lang="zh-CN" altLang="en-US" sz="2400" dirty="0" smtClean="0">
                <a:latin typeface="宋体" pitchFamily="2" charset="-122"/>
              </a:rPr>
              <a:t>。</a:t>
            </a:r>
            <a:endParaRPr kumimoji="1" lang="zh-CN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93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作者简介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-36512" y="843558"/>
            <a:ext cx="8928992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ts val="3600"/>
              </a:lnSpc>
            </a:pPr>
            <a:r>
              <a:rPr lang="en-US" altLang="zh-CN" sz="2800" b="1" dirty="0">
                <a:latin typeface="+mn-ea"/>
                <a:ea typeface="+mn-ea"/>
              </a:rPr>
              <a:t>      </a:t>
            </a:r>
            <a:r>
              <a:rPr lang="zh-CN" altLang="en-US" sz="2800" b="1" dirty="0" smtClean="0">
                <a:latin typeface="+mn-ea"/>
                <a:ea typeface="+mn-ea"/>
              </a:rPr>
              <a:t>王勃</a:t>
            </a:r>
            <a:r>
              <a:rPr lang="zh-CN" altLang="en-US" sz="2800" b="1" dirty="0">
                <a:latin typeface="+mn-ea"/>
                <a:ea typeface="+mn-ea"/>
              </a:rPr>
              <a:t>，唐代诗人，字子安，绛州龙人。</a:t>
            </a:r>
          </a:p>
          <a:p>
            <a:pPr>
              <a:lnSpc>
                <a:spcPts val="3600"/>
              </a:lnSpc>
            </a:pPr>
            <a:r>
              <a:rPr lang="zh-CN" altLang="en-US" sz="2800" b="1" dirty="0">
                <a:latin typeface="+mn-ea"/>
                <a:ea typeface="+mn-ea"/>
              </a:rPr>
              <a:t>　   </a:t>
            </a:r>
            <a:r>
              <a:rPr lang="zh-CN" altLang="en-US" sz="2800" b="1" dirty="0" smtClean="0">
                <a:latin typeface="+mn-ea"/>
                <a:ea typeface="+mn-ea"/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  <a:ea typeface="+mn-ea"/>
              </a:rPr>
              <a:t>王勃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与杨炯、卢照邻、骆宾王</a:t>
            </a:r>
            <a:r>
              <a:rPr lang="zh-CN" altLang="en-US" sz="2800" b="1" dirty="0">
                <a:latin typeface="+mn-ea"/>
                <a:ea typeface="+mn-ea"/>
              </a:rPr>
              <a:t>以诗文齐名，并称“王杨卢骆”，亦称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“初唐四杰”</a:t>
            </a:r>
            <a:r>
              <a:rPr lang="zh-CN" altLang="en-US" sz="2800" b="1" dirty="0">
                <a:latin typeface="+mn-ea"/>
                <a:ea typeface="+mn-ea"/>
              </a:rPr>
              <a:t>。</a:t>
            </a:r>
          </a:p>
          <a:p>
            <a:pPr>
              <a:lnSpc>
                <a:spcPts val="3600"/>
              </a:lnSpc>
            </a:pPr>
            <a:r>
              <a:rPr lang="zh-CN" altLang="en-US" sz="2800" b="1" dirty="0">
                <a:latin typeface="+mn-ea"/>
                <a:ea typeface="+mn-ea"/>
              </a:rPr>
              <a:t>　    他才华早露，未成年即被赞为神童，</a:t>
            </a:r>
            <a:r>
              <a:rPr lang="en-US" altLang="zh-CN" sz="2800" b="1" dirty="0">
                <a:latin typeface="+mn-ea"/>
                <a:ea typeface="+mn-ea"/>
              </a:rPr>
              <a:t>16</a:t>
            </a:r>
            <a:r>
              <a:rPr lang="zh-CN" altLang="en-US" sz="2800" b="1" dirty="0">
                <a:latin typeface="+mn-ea"/>
                <a:ea typeface="+mn-ea"/>
              </a:rPr>
              <a:t>岁授官朝散郎，后因事被逐，其父亦受累贬为交趾令。</a:t>
            </a:r>
            <a:r>
              <a:rPr lang="en-US" altLang="zh-CN" sz="2800" b="1" dirty="0">
                <a:latin typeface="+mn-ea"/>
                <a:ea typeface="+mn-ea"/>
              </a:rPr>
              <a:t>26</a:t>
            </a:r>
            <a:r>
              <a:rPr lang="zh-CN" altLang="en-US" sz="2800" b="1" dirty="0">
                <a:latin typeface="+mn-ea"/>
                <a:ea typeface="+mn-ea"/>
              </a:rPr>
              <a:t>岁时，王勃南下探亲，路过南昌，赴都督阎某在滕王阁的宴会，赋诗并作序。后在赴探亲途中渡海溺水受惊而死。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滕王阁序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》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遂成为他的“绝唱”。</a:t>
            </a:r>
          </a:p>
        </p:txBody>
      </p:sp>
    </p:spTree>
    <p:extLst>
      <p:ext uri="{BB962C8B-B14F-4D97-AF65-F5344CB8AC3E}">
        <p14:creationId xmlns:p14="http://schemas.microsoft.com/office/powerpoint/2010/main" val="118721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87376" y="1121523"/>
            <a:ext cx="662498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u="sng" dirty="0">
                <a:solidFill>
                  <a:srgbClr val="0000FF"/>
                </a:solidFill>
                <a:latin typeface="+mn-ea"/>
              </a:rPr>
              <a:t>王杨卢骆</a:t>
            </a:r>
            <a:r>
              <a:rPr kumimoji="1" lang="zh-CN" altLang="en-US" sz="2800" b="1" dirty="0">
                <a:latin typeface="+mn-ea"/>
              </a:rPr>
              <a:t>当时体，轻薄为文哂未休。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+mn-ea"/>
              </a:rPr>
              <a:t>尔曹身与名俱灭，不废江河万古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+mn-ea"/>
              </a:rPr>
              <a:t>流</a:t>
            </a:r>
            <a:endParaRPr kumimoji="1" lang="en-US" altLang="zh-CN" sz="2800" b="1" dirty="0" smtClean="0">
              <a:solidFill>
                <a:srgbClr val="0000FF"/>
              </a:solidFill>
              <a:latin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+mn-ea"/>
              </a:rPr>
              <a:t> 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+mn-ea"/>
              </a:rPr>
              <a:t>                 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+mn-ea"/>
              </a:rPr>
              <a:t>      ——</a:t>
            </a:r>
            <a:r>
              <a:rPr kumimoji="1" lang="zh-CN" altLang="en-US" sz="2800" b="1" dirty="0" smtClean="0">
                <a:latin typeface="+mn-ea"/>
              </a:rPr>
              <a:t>（杜甫）</a:t>
            </a:r>
            <a:endParaRPr kumimoji="1" lang="zh-CN" altLang="en-US" sz="2800" b="1" dirty="0">
              <a:latin typeface="+mn-ea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27784" y="3363838"/>
            <a:ext cx="3600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404BC"/>
                </a:solidFill>
                <a:latin typeface="+mn-ea"/>
              </a:rPr>
              <a:t>——</a:t>
            </a:r>
            <a:r>
              <a:rPr kumimoji="1" lang="zh-CN" altLang="en-US" sz="2800" b="1" dirty="0">
                <a:solidFill>
                  <a:srgbClr val="0404BC"/>
                </a:solidFill>
                <a:latin typeface="+mn-ea"/>
              </a:rPr>
              <a:t>初唐四杰</a:t>
            </a:r>
          </a:p>
        </p:txBody>
      </p:sp>
    </p:spTree>
    <p:extLst>
      <p:ext uri="{BB962C8B-B14F-4D97-AF65-F5344CB8AC3E}">
        <p14:creationId xmlns:p14="http://schemas.microsoft.com/office/powerpoint/2010/main" val="270639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5536" y="771550"/>
            <a:ext cx="856895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ts val="3400"/>
              </a:lnSpc>
            </a:pPr>
            <a:r>
              <a:rPr kumimoji="1" lang="zh-CN" altLang="en-US" sz="2800" dirty="0">
                <a:latin typeface="黑体" pitchFamily="2" charset="-122"/>
                <a:ea typeface="黑体" pitchFamily="2" charset="-122"/>
              </a:rPr>
              <a:t>　　王勃著</a:t>
            </a:r>
            <a:r>
              <a:rPr kumimoji="1" lang="en-US" altLang="zh-CN" sz="2800" dirty="0">
                <a:latin typeface="黑体" pitchFamily="2" charset="-122"/>
                <a:ea typeface="黑体" pitchFamily="2" charset="-122"/>
              </a:rPr>
              <a:t>《</a:t>
            </a:r>
            <a:r>
              <a:rPr kumimoji="1" lang="zh-CN" altLang="en-US" sz="2800" dirty="0">
                <a:latin typeface="黑体" pitchFamily="2" charset="-122"/>
                <a:ea typeface="黑体" pitchFamily="2" charset="-122"/>
              </a:rPr>
              <a:t>滕王阁序</a:t>
            </a:r>
            <a:r>
              <a:rPr kumimoji="1" lang="en-US" altLang="zh-CN" sz="2800" dirty="0">
                <a:latin typeface="黑体" pitchFamily="2" charset="-122"/>
                <a:ea typeface="黑体" pitchFamily="2" charset="-122"/>
              </a:rPr>
              <a:t>》</a:t>
            </a:r>
            <a:r>
              <a:rPr kumimoji="1" lang="zh-CN" altLang="en-US" sz="2800" dirty="0">
                <a:latin typeface="黑体" pitchFamily="2" charset="-122"/>
                <a:ea typeface="黑体" pitchFamily="2" charset="-122"/>
              </a:rPr>
              <a:t>，时年二十六。都督阎公不之信。勃虽在座，而阎公意属子婿孟学士者为之，已宿构矣。及以纸笔让宾客，勃不辞让。公大怒，拂袖而起；专令人伺其下笔。第一报云：</a:t>
            </a:r>
            <a:r>
              <a:rPr kumimoji="1" lang="zh-CN" altLang="en-US" sz="2800" dirty="0">
                <a:latin typeface="Times New Roman"/>
                <a:ea typeface="黑体" pitchFamily="2" charset="-122"/>
              </a:rPr>
              <a:t>“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南昌故郡，洪都新府</a:t>
            </a:r>
            <a:r>
              <a:rPr kumimoji="1" lang="zh-CN" altLang="en-US" sz="2800" dirty="0">
                <a:latin typeface="黑体" pitchFamily="2" charset="-122"/>
                <a:ea typeface="黑体" pitchFamily="2" charset="-122"/>
              </a:rPr>
              <a:t>。</a:t>
            </a:r>
            <a:r>
              <a:rPr kumimoji="1" lang="zh-CN" altLang="en-US" sz="2800" dirty="0">
                <a:latin typeface="Times New Roman"/>
                <a:ea typeface="黑体" pitchFamily="2" charset="-122"/>
              </a:rPr>
              <a:t>”</a:t>
            </a:r>
            <a:r>
              <a:rPr kumimoji="1" lang="zh-CN" altLang="en-US" sz="2800" dirty="0">
                <a:latin typeface="黑体" pitchFamily="2" charset="-122"/>
                <a:ea typeface="黑体" pitchFamily="2" charset="-122"/>
              </a:rPr>
              <a:t>公曰：</a:t>
            </a:r>
            <a:r>
              <a:rPr kumimoji="1" lang="zh-CN" altLang="en-US" sz="2800" dirty="0">
                <a:latin typeface="Times New Roman"/>
                <a:ea typeface="黑体" pitchFamily="2" charset="-122"/>
              </a:rPr>
              <a:t>“</a:t>
            </a:r>
            <a:r>
              <a:rPr kumimoji="1" lang="zh-CN" altLang="en-US" sz="2800" dirty="0">
                <a:latin typeface="黑体" pitchFamily="2" charset="-122"/>
                <a:ea typeface="黑体" pitchFamily="2" charset="-122"/>
              </a:rPr>
              <a:t>亦是老生常谈！</a:t>
            </a:r>
            <a:r>
              <a:rPr kumimoji="1" lang="zh-CN" altLang="en-US" sz="2800" dirty="0">
                <a:latin typeface="Times New Roman"/>
                <a:ea typeface="黑体" pitchFamily="2" charset="-122"/>
              </a:rPr>
              <a:t>”</a:t>
            </a:r>
            <a:r>
              <a:rPr kumimoji="1" lang="zh-CN" altLang="en-US" sz="2800" dirty="0">
                <a:latin typeface="黑体" pitchFamily="2" charset="-122"/>
                <a:ea typeface="黑体" pitchFamily="2" charset="-122"/>
              </a:rPr>
              <a:t>又报云：</a:t>
            </a:r>
            <a:r>
              <a:rPr kumimoji="1" lang="zh-CN" altLang="en-US" sz="2800" dirty="0">
                <a:latin typeface="Times New Roman"/>
                <a:ea typeface="黑体" pitchFamily="2" charset="-122"/>
              </a:rPr>
              <a:t>“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星分翼轸，地接衡庐</a:t>
            </a:r>
            <a:r>
              <a:rPr kumimoji="1" lang="zh-CN" altLang="en-US" sz="2800" dirty="0">
                <a:latin typeface="黑体" pitchFamily="2" charset="-122"/>
                <a:ea typeface="黑体" pitchFamily="2" charset="-122"/>
              </a:rPr>
              <a:t>。</a:t>
            </a:r>
            <a:r>
              <a:rPr kumimoji="1" lang="zh-CN" altLang="en-US" sz="2800" dirty="0">
                <a:latin typeface="Times New Roman"/>
                <a:ea typeface="黑体" pitchFamily="2" charset="-122"/>
              </a:rPr>
              <a:t>”</a:t>
            </a:r>
            <a:r>
              <a:rPr kumimoji="1" lang="zh-CN" altLang="en-US" sz="2800" dirty="0">
                <a:latin typeface="黑体" pitchFamily="2" charset="-122"/>
                <a:ea typeface="黑体" pitchFamily="2" charset="-122"/>
              </a:rPr>
              <a:t>公闻之，沉吟不言。又云：</a:t>
            </a:r>
            <a:r>
              <a:rPr kumimoji="1" lang="zh-CN" altLang="en-US" sz="2800" dirty="0">
                <a:latin typeface="Times New Roman"/>
                <a:ea typeface="黑体" pitchFamily="2" charset="-122"/>
              </a:rPr>
              <a:t>“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落霞与孤鹜齐飞，秋水共长天一色</a:t>
            </a:r>
            <a:r>
              <a:rPr kumimoji="1" lang="zh-CN" altLang="en-US" sz="2800" dirty="0">
                <a:latin typeface="黑体" pitchFamily="2" charset="-122"/>
                <a:ea typeface="黑体" pitchFamily="2" charset="-122"/>
              </a:rPr>
              <a:t>。</a:t>
            </a:r>
            <a:r>
              <a:rPr kumimoji="1" lang="zh-CN" altLang="en-US" sz="2800" dirty="0">
                <a:latin typeface="Times New Roman"/>
                <a:ea typeface="黑体" pitchFamily="2" charset="-122"/>
              </a:rPr>
              <a:t>”</a:t>
            </a:r>
            <a:r>
              <a:rPr kumimoji="1" lang="zh-CN" altLang="en-US" sz="2800" dirty="0">
                <a:latin typeface="黑体" pitchFamily="2" charset="-122"/>
                <a:ea typeface="黑体" pitchFamily="2" charset="-122"/>
              </a:rPr>
              <a:t>公瞿然而起，曰：</a:t>
            </a:r>
            <a:r>
              <a:rPr kumimoji="1" lang="zh-CN" altLang="en-US" sz="2800" dirty="0">
                <a:latin typeface="Times New Roman"/>
                <a:ea typeface="黑体" pitchFamily="2" charset="-122"/>
              </a:rPr>
              <a:t>“</a:t>
            </a:r>
            <a:r>
              <a:rPr kumimoji="1" lang="zh-CN" altLang="en-US" sz="2800" dirty="0">
                <a:latin typeface="黑体" pitchFamily="2" charset="-122"/>
                <a:ea typeface="黑体" pitchFamily="2" charset="-122"/>
              </a:rPr>
              <a:t>此真天才，当垂不朽矣！</a:t>
            </a:r>
            <a:r>
              <a:rPr kumimoji="1" lang="zh-CN" altLang="en-US" sz="2800" dirty="0">
                <a:latin typeface="Times New Roman"/>
                <a:ea typeface="黑体" pitchFamily="2" charset="-122"/>
              </a:rPr>
              <a:t>”</a:t>
            </a:r>
            <a:r>
              <a:rPr kumimoji="1" lang="zh-CN" altLang="en-US" sz="2800" dirty="0">
                <a:latin typeface="黑体" pitchFamily="2" charset="-122"/>
                <a:ea typeface="黑体" pitchFamily="2" charset="-122"/>
              </a:rPr>
              <a:t>遂即亟宴所，极欢而罢。 </a:t>
            </a:r>
          </a:p>
        </p:txBody>
      </p:sp>
    </p:spTree>
    <p:extLst>
      <p:ext uri="{BB962C8B-B14F-4D97-AF65-F5344CB8AC3E}">
        <p14:creationId xmlns:p14="http://schemas.microsoft.com/office/powerpoint/2010/main" val="332727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作者简介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39552" y="1347614"/>
            <a:ext cx="8064896" cy="219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ts val="4100"/>
              </a:lnSpc>
            </a:pPr>
            <a:r>
              <a:rPr lang="zh-CN" altLang="en-US" sz="2800" dirty="0">
                <a:ea typeface="黑体" pitchFamily="2" charset="-122"/>
              </a:rPr>
              <a:t>　　</a:t>
            </a:r>
            <a:r>
              <a:rPr lang="zh-CN" altLang="en-US" sz="2800" dirty="0">
                <a:solidFill>
                  <a:srgbClr val="0000FF"/>
                </a:solidFill>
                <a:ea typeface="黑体" pitchFamily="2" charset="-122"/>
              </a:rPr>
              <a:t>序</a:t>
            </a:r>
            <a:r>
              <a:rPr lang="zh-CN" altLang="en-US" sz="2800" dirty="0" smtClean="0">
                <a:solidFill>
                  <a:srgbClr val="0000FF"/>
                </a:solidFill>
                <a:ea typeface="黑体" pitchFamily="2" charset="-122"/>
              </a:rPr>
              <a:t>：</a:t>
            </a:r>
            <a:endParaRPr lang="zh-CN" altLang="en-US" sz="2800" dirty="0">
              <a:solidFill>
                <a:srgbClr val="0000FF"/>
              </a:solidFill>
              <a:ea typeface="黑体" pitchFamily="2" charset="-122"/>
            </a:endParaRPr>
          </a:p>
          <a:p>
            <a:pPr eaLnBrk="1" hangingPunct="1">
              <a:lnSpc>
                <a:spcPts val="4100"/>
              </a:lnSpc>
            </a:pPr>
            <a:r>
              <a:rPr lang="zh-CN" altLang="en-US" sz="2800" dirty="0">
                <a:solidFill>
                  <a:srgbClr val="0000FF"/>
                </a:solidFill>
                <a:ea typeface="黑体" pitchFamily="2" charset="-122"/>
              </a:rPr>
              <a:t>　　</a:t>
            </a:r>
            <a:r>
              <a:rPr lang="zh-CN" altLang="en-US" sz="2800" dirty="0">
                <a:ea typeface="黑体" pitchFamily="2" charset="-122"/>
              </a:rPr>
              <a:t>是写在文章前面的文字，用于</a:t>
            </a:r>
            <a:r>
              <a:rPr lang="zh-CN" altLang="en-US" sz="2800" dirty="0">
                <a:solidFill>
                  <a:srgbClr val="0000FF"/>
                </a:solidFill>
                <a:ea typeface="黑体" pitchFamily="2" charset="-122"/>
              </a:rPr>
              <a:t>说明书籍写作或出版的意图、宗旨、过程、编排体例等内容</a:t>
            </a:r>
            <a:r>
              <a:rPr lang="zh-CN" altLang="en-US" sz="2800" dirty="0">
                <a:ea typeface="黑体" pitchFamily="2" charset="-122"/>
              </a:rPr>
              <a:t>。由作者本人写，也可由他人代写。</a:t>
            </a:r>
          </a:p>
        </p:txBody>
      </p:sp>
    </p:spTree>
    <p:extLst>
      <p:ext uri="{BB962C8B-B14F-4D97-AF65-F5344CB8AC3E}">
        <p14:creationId xmlns:p14="http://schemas.microsoft.com/office/powerpoint/2010/main" val="16926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059582"/>
            <a:ext cx="8136904" cy="309331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372"/>
              </a:spcBef>
              <a:buNone/>
            </a:pPr>
            <a:r>
              <a:rPr lang="zh-CN" altLang="en-US" sz="2800" b="1" dirty="0">
                <a:latin typeface="+mn-ea"/>
              </a:rPr>
              <a:t>全文分为四部分：</a:t>
            </a:r>
          </a:p>
          <a:p>
            <a:pPr marL="0" indent="0">
              <a:spcBef>
                <a:spcPts val="1372"/>
              </a:spcBef>
              <a:buNone/>
            </a:pPr>
            <a:r>
              <a:rPr lang="zh-CN" altLang="en-US" sz="2800" b="1" dirty="0">
                <a:latin typeface="+mn-ea"/>
              </a:rPr>
              <a:t>第一部分：“南昌故都</a:t>
            </a:r>
            <a:r>
              <a:rPr lang="en-US" altLang="zh-CN" sz="2800" b="1" dirty="0">
                <a:latin typeface="+mn-ea"/>
              </a:rPr>
              <a:t>------</a:t>
            </a:r>
            <a:r>
              <a:rPr lang="zh-CN" altLang="en-US" sz="2800" b="1" dirty="0">
                <a:latin typeface="+mn-ea"/>
              </a:rPr>
              <a:t>躬逢胜饯。”</a:t>
            </a:r>
          </a:p>
          <a:p>
            <a:pPr marL="0" indent="0">
              <a:spcBef>
                <a:spcPts val="1372"/>
              </a:spcBef>
              <a:buNone/>
            </a:pPr>
            <a:r>
              <a:rPr lang="zh-CN" altLang="en-US" sz="2800" b="1" dirty="0">
                <a:latin typeface="+mn-ea"/>
              </a:rPr>
              <a:t>第二部分：“时维九月</a:t>
            </a:r>
            <a:r>
              <a:rPr lang="en-US" altLang="zh-CN" sz="2800" b="1" dirty="0">
                <a:latin typeface="+mn-ea"/>
              </a:rPr>
              <a:t>------</a:t>
            </a:r>
            <a:r>
              <a:rPr lang="zh-CN" altLang="en-US" sz="2800" b="1" dirty="0">
                <a:latin typeface="+mn-ea"/>
              </a:rPr>
              <a:t>声断衡阳之浦。”</a:t>
            </a:r>
          </a:p>
          <a:p>
            <a:pPr marL="0" indent="0">
              <a:spcBef>
                <a:spcPts val="1372"/>
              </a:spcBef>
              <a:buNone/>
            </a:pPr>
            <a:r>
              <a:rPr lang="zh-CN" altLang="en-US" sz="2800" b="1" dirty="0">
                <a:latin typeface="+mn-ea"/>
              </a:rPr>
              <a:t>第三部分：“遥襟俯畅</a:t>
            </a:r>
            <a:r>
              <a:rPr lang="en-US" altLang="zh-CN" sz="2800" b="1" dirty="0">
                <a:latin typeface="+mn-ea"/>
              </a:rPr>
              <a:t>------</a:t>
            </a:r>
            <a:r>
              <a:rPr lang="zh-CN" altLang="en-US" sz="2800" b="1" dirty="0">
                <a:latin typeface="+mn-ea"/>
              </a:rPr>
              <a:t>岂效穷途之哭。”</a:t>
            </a:r>
          </a:p>
          <a:p>
            <a:pPr marL="0" indent="0">
              <a:spcBef>
                <a:spcPts val="1372"/>
              </a:spcBef>
              <a:buNone/>
            </a:pPr>
            <a:r>
              <a:rPr lang="zh-CN" altLang="en-US" sz="2800" b="1" dirty="0">
                <a:latin typeface="+mn-ea"/>
              </a:rPr>
              <a:t>第四部分：“勃，三尺微命</a:t>
            </a:r>
            <a:r>
              <a:rPr lang="en-US" altLang="zh-CN" sz="2800" b="1" dirty="0">
                <a:latin typeface="+mn-ea"/>
              </a:rPr>
              <a:t>------</a:t>
            </a:r>
            <a:r>
              <a:rPr lang="zh-CN" altLang="en-US" sz="2800" b="1" dirty="0">
                <a:latin typeface="+mn-ea"/>
              </a:rPr>
              <a:t>各倾陆海云尔。”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整体梳理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067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827</Words>
  <Application>Microsoft Office PowerPoint</Application>
  <PresentationFormat>全屏显示(16:9)</PresentationFormat>
  <Paragraphs>73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admin</cp:lastModifiedBy>
  <cp:revision>60</cp:revision>
  <dcterms:created xsi:type="dcterms:W3CDTF">2014-07-03T05:31:53Z</dcterms:created>
  <dcterms:modified xsi:type="dcterms:W3CDTF">2014-11-28T06:14:01Z</dcterms:modified>
</cp:coreProperties>
</file>