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96" r:id="rId4"/>
    <p:sldId id="307" r:id="rId5"/>
    <p:sldId id="306" r:id="rId6"/>
    <p:sldId id="303" r:id="rId7"/>
    <p:sldId id="304" r:id="rId8"/>
    <p:sldId id="305" r:id="rId9"/>
    <p:sldId id="302" r:id="rId10"/>
    <p:sldId id="301" r:id="rId11"/>
    <p:sldId id="310" r:id="rId12"/>
    <p:sldId id="309" r:id="rId13"/>
    <p:sldId id="299" r:id="rId14"/>
    <p:sldId id="308" r:id="rId15"/>
    <p:sldId id="311" r:id="rId16"/>
    <p:sldId id="298" r:id="rId17"/>
    <p:sldId id="300" r:id="rId18"/>
    <p:sldId id="259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399"/>
    <a:srgbClr val="FF66FF"/>
    <a:srgbClr val="16A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7814" autoAdjust="0"/>
  </p:normalViewPr>
  <p:slideViewPr>
    <p:cSldViewPr>
      <p:cViewPr varScale="1">
        <p:scale>
          <a:sx n="141" d="100"/>
          <a:sy n="141" d="100"/>
        </p:scale>
        <p:origin x="-96" y="-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31656-3FA7-435B-93ED-105595AEF80E}" type="datetimeFigureOut">
              <a:rPr lang="zh-CN" altLang="en-US" smtClean="0"/>
              <a:t>2014/11/30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3B2DD-8641-4B61-91D2-C470757F2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07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3B2DD-8641-4B61-91D2-C470757F2D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748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83568" y="267494"/>
            <a:ext cx="2323778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输入主题词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7164288" y="2211710"/>
            <a:ext cx="1387674" cy="36004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="1">
                <a:solidFill>
                  <a:schemeClr val="bg2">
                    <a:lumMod val="25000"/>
                  </a:schemeClr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文章题材</a:t>
            </a:r>
            <a:endParaRPr lang="zh-CN" altLang="en-US" dirty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5004048" y="2787774"/>
            <a:ext cx="3619922" cy="64807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此处输入课文标题</a:t>
            </a:r>
            <a:endParaRPr lang="zh-CN" altLang="en-US" dirty="0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6588224" y="3651870"/>
            <a:ext cx="2016224" cy="36004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="1">
                <a:solidFill>
                  <a:schemeClr val="bg2">
                    <a:lumMod val="25000"/>
                  </a:schemeClr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课文作者</a:t>
            </a:r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4" hasCustomPrompt="1"/>
          </p:nvPr>
        </p:nvSpPr>
        <p:spPr>
          <a:xfrm>
            <a:off x="611188" y="987425"/>
            <a:ext cx="3960812" cy="3097213"/>
          </a:xfrm>
          <a:prstGeom prst="roundRect">
            <a:avLst>
              <a:gd name="adj" fmla="val 2999"/>
            </a:avLst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63500"/>
          </a:effectLst>
        </p:spPr>
        <p:txBody>
          <a:bodyPr/>
          <a:lstStyle>
            <a:lvl1pPr>
              <a:defRPr sz="2000"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dirty="0" smtClean="0"/>
              <a:t>插入主题意境图片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13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85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3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90795" y="123478"/>
            <a:ext cx="1728192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页面标题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627534"/>
            <a:ext cx="9144000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83568" y="627534"/>
            <a:ext cx="1800200" cy="767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6732240" y="267494"/>
            <a:ext cx="1728192" cy="360040"/>
          </a:xfrm>
          <a:prstGeom prst="round2DiagRect">
            <a:avLst>
              <a:gd name="adj1" fmla="val 42945"/>
              <a:gd name="adj2" fmla="val 0"/>
            </a:avLst>
          </a:prstGeom>
          <a:solidFill>
            <a:srgbClr val="FFC000"/>
          </a:solidFill>
        </p:spPr>
        <p:txBody>
          <a:bodyPr anchor="b"/>
          <a:lstStyle>
            <a:lvl1pPr marL="0" indent="0" algn="r">
              <a:buNone/>
              <a:defRPr sz="1800" b="0">
                <a:solidFill>
                  <a:schemeClr val="bg1"/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3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90795" y="123478"/>
            <a:ext cx="1728192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页面标题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-7161" y="627534"/>
            <a:ext cx="5858371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83568" y="627534"/>
            <a:ext cx="1800200" cy="767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6411" y="242093"/>
            <a:ext cx="1728192" cy="360040"/>
          </a:xfrm>
          <a:prstGeom prst="round2DiagRect">
            <a:avLst>
              <a:gd name="adj1" fmla="val 21781"/>
              <a:gd name="adj2" fmla="val 0"/>
            </a:avLst>
          </a:prstGeom>
          <a:solidFill>
            <a:srgbClr val="FFC000"/>
          </a:solidFill>
        </p:spPr>
        <p:txBody>
          <a:bodyPr anchor="b"/>
          <a:lstStyle>
            <a:lvl1pPr marL="0" indent="0" algn="r">
              <a:buNone/>
              <a:defRPr sz="1800" b="0">
                <a:solidFill>
                  <a:schemeClr val="bg1"/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1" name="圆角矩形 10"/>
          <p:cNvSpPr/>
          <p:nvPr userDrawn="1"/>
        </p:nvSpPr>
        <p:spPr>
          <a:xfrm>
            <a:off x="5884334" y="339502"/>
            <a:ext cx="3153056" cy="4219763"/>
          </a:xfrm>
          <a:prstGeom prst="roundRect">
            <a:avLst>
              <a:gd name="adj" fmla="val 379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593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081453" y="1491630"/>
            <a:ext cx="2664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4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327920" y="2427734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欢迎您继续在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91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淘课网学习下一节或其他内容，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91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淘课网为你奉献完美的微课大餐！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759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62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51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74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69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51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4799304"/>
            <a:ext cx="9144000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1" name="Picture 2" descr="D:\TDDOWNLOAD\My Documents\Downloads\QQ2012JayXon\Users\907868260\FileRecv\91淘课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92764" y="4574229"/>
            <a:ext cx="985276" cy="494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19294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1563642005871900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8" y="-1"/>
            <a:ext cx="9155934" cy="515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2051720" y="843558"/>
            <a:ext cx="5112568" cy="1152128"/>
          </a:xfrm>
        </p:spPr>
        <p:txBody>
          <a:bodyPr/>
          <a:lstStyle/>
          <a:p>
            <a:r>
              <a:rPr lang="zh-CN" altLang="en-US" sz="4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逍 </a:t>
            </a:r>
            <a:r>
              <a:rPr lang="zh-CN" altLang="en-US" sz="4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遥  游</a:t>
            </a:r>
            <a:endParaRPr lang="zh-CN" altLang="en-US" sz="4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3"/>
          </p:nvPr>
        </p:nvSpPr>
        <p:spPr>
          <a:xfrm>
            <a:off x="7092280" y="1851670"/>
            <a:ext cx="1080120" cy="576064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庄子</a:t>
            </a:r>
            <a:endParaRPr lang="zh-CN" altLang="en-US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611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861249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n-ea"/>
              </a:rPr>
              <a:t>第二</a:t>
            </a:r>
            <a:r>
              <a:rPr lang="zh-CN" altLang="en-US" sz="2800" b="1" dirty="0" smtClean="0">
                <a:latin typeface="+mn-ea"/>
              </a:rPr>
              <a:t>段：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66714" y="1704371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A0399"/>
                </a:solidFill>
                <a:latin typeface="+mn-ea"/>
              </a:rPr>
              <a:t>大小之辩</a:t>
            </a:r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2194084" y="1105168"/>
            <a:ext cx="232460" cy="1721626"/>
          </a:xfrm>
          <a:prstGeom prst="leftBrace">
            <a:avLst>
              <a:gd name="adj1" fmla="val 116667"/>
              <a:gd name="adj2" fmla="val 50000"/>
            </a:avLst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+mn-ea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88629" y="843558"/>
            <a:ext cx="55948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n-ea"/>
              </a:rPr>
              <a:t>朝菌不知晦朔，蟪蛄不知道春秋；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488629" y="1393463"/>
            <a:ext cx="59554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n-ea"/>
              </a:rPr>
              <a:t>冥灵春秋五百岁，大椿春秋八千岁；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488629" y="1947235"/>
            <a:ext cx="234872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CN" altLang="en-US" sz="2800" b="1" dirty="0">
                <a:latin typeface="+mn-ea"/>
              </a:rPr>
              <a:t>彭祖</a:t>
            </a:r>
            <a:r>
              <a:rPr lang="en-US" altLang="zh-CN" sz="2800" b="1" dirty="0">
                <a:latin typeface="+mn-ea"/>
              </a:rPr>
              <a:t>——</a:t>
            </a:r>
            <a:r>
              <a:rPr lang="zh-CN" altLang="en-US" sz="2800" b="1" dirty="0">
                <a:latin typeface="+mn-ea"/>
              </a:rPr>
              <a:t>众人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488629" y="2499742"/>
            <a:ext cx="234872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CN" altLang="en-US" sz="2800" b="1" dirty="0">
                <a:latin typeface="+mn-ea"/>
              </a:rPr>
              <a:t>鹏鸟</a:t>
            </a:r>
            <a:r>
              <a:rPr lang="en-US" altLang="zh-CN" sz="2800" b="1" dirty="0">
                <a:latin typeface="+mn-ea"/>
              </a:rPr>
              <a:t>——</a:t>
            </a:r>
            <a:r>
              <a:rPr lang="zh-CN" altLang="en-US" sz="2800" b="1" dirty="0">
                <a:latin typeface="+mn-ea"/>
              </a:rPr>
              <a:t>斥鴳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76262" y="3147814"/>
            <a:ext cx="8028186" cy="1457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7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chemeClr val="hlink"/>
                </a:solidFill>
                <a:latin typeface="+mn-ea"/>
              </a:rPr>
              <a:t>段意归纳：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本段是对第一段的归纳、补充、印证，说明万物在“有所待”的范围内，存在着“大小之辩”的差异，但终归都是“有所待”。</a:t>
            </a:r>
          </a:p>
        </p:txBody>
      </p:sp>
    </p:spTree>
    <p:extLst>
      <p:ext uri="{BB962C8B-B14F-4D97-AF65-F5344CB8AC3E}">
        <p14:creationId xmlns:p14="http://schemas.microsoft.com/office/powerpoint/2010/main" val="271761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nimBg="1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367" y="771550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第</a:t>
            </a:r>
            <a:r>
              <a:rPr lang="zh-CN" altLang="en-US" sz="2800" b="1" dirty="0" smtClean="0"/>
              <a:t>三段：</a:t>
            </a:r>
            <a:endParaRPr lang="zh-CN" altLang="en-US" sz="2800" dirty="0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541040" y="1294770"/>
            <a:ext cx="25908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ahoma" pitchFamily="34" charset="0"/>
              </a:rPr>
              <a:t>这些有才有智有修养的人都没有达到真正的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Tahoma" pitchFamily="34" charset="0"/>
              </a:rPr>
              <a:t>逍遥游</a:t>
            </a:r>
            <a:r>
              <a:rPr lang="zh-CN" altLang="en-US" sz="2400" b="1" dirty="0">
                <a:solidFill>
                  <a:srgbClr val="FF0000"/>
                </a:solidFill>
                <a:latin typeface="Times New Roman"/>
              </a:rPr>
              <a:t>”</a:t>
            </a:r>
            <a:r>
              <a:rPr lang="zh-CN" altLang="en-US" sz="2400" b="1" dirty="0">
                <a:solidFill>
                  <a:srgbClr val="FF0000"/>
                </a:solidFill>
                <a:latin typeface="Tahoma" pitchFamily="34" charset="0"/>
              </a:rPr>
              <a:t>，更何况那些普通人呢？</a:t>
            </a:r>
          </a:p>
        </p:txBody>
      </p:sp>
      <p:sp>
        <p:nvSpPr>
          <p:cNvPr id="4" name="AutoShape 7"/>
          <p:cNvSpPr>
            <a:spLocks/>
          </p:cNvSpPr>
          <p:nvPr/>
        </p:nvSpPr>
        <p:spPr bwMode="auto">
          <a:xfrm>
            <a:off x="3006345" y="915566"/>
            <a:ext cx="53487" cy="2409656"/>
          </a:xfrm>
          <a:prstGeom prst="leftBrace">
            <a:avLst>
              <a:gd name="adj1" fmla="val 112500"/>
              <a:gd name="adj2" fmla="val 50000"/>
            </a:avLst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 b="0">
              <a:latin typeface="Tahoma" pitchFamily="34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41848" y="662598"/>
            <a:ext cx="5562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ahoma" pitchFamily="34" charset="0"/>
              </a:rPr>
              <a:t>能够</a:t>
            </a:r>
            <a:r>
              <a:rPr lang="zh-CN" altLang="en-US" sz="2800" b="1" dirty="0">
                <a:solidFill>
                  <a:srgbClr val="0000FF"/>
                </a:solidFill>
                <a:latin typeface="Times New Roman"/>
              </a:rPr>
              <a:t>“</a:t>
            </a:r>
            <a:r>
              <a:rPr lang="zh-CN" altLang="en-US" sz="2800" b="1" dirty="0">
                <a:solidFill>
                  <a:srgbClr val="0000FF"/>
                </a:solidFill>
                <a:latin typeface="Tahoma" pitchFamily="34" charset="0"/>
              </a:rPr>
              <a:t>效、比、合、征</a:t>
            </a:r>
            <a:r>
              <a:rPr lang="zh-CN" altLang="en-US" sz="2800" b="1" dirty="0">
                <a:solidFill>
                  <a:srgbClr val="0000FF"/>
                </a:solidFill>
                <a:latin typeface="Times New Roman"/>
              </a:rPr>
              <a:t>”</a:t>
            </a:r>
            <a:r>
              <a:rPr lang="zh-CN" altLang="en-US" sz="2800" b="1" dirty="0">
                <a:solidFill>
                  <a:srgbClr val="0000FF"/>
                </a:solidFill>
                <a:latin typeface="Tahoma" pitchFamily="34" charset="0"/>
              </a:rPr>
              <a:t>的四种人</a:t>
            </a:r>
            <a:r>
              <a:rPr lang="zh-CN" altLang="en-US" sz="2800" b="1" dirty="0">
                <a:latin typeface="Tahoma" pitchFamily="34" charset="0"/>
              </a:rPr>
              <a:t>，有才智修养，当都</a:t>
            </a:r>
            <a:r>
              <a:rPr lang="zh-CN" altLang="en-US" sz="2800" b="1" dirty="0">
                <a:solidFill>
                  <a:schemeClr val="hlink"/>
                </a:solidFill>
                <a:latin typeface="Tahoma" pitchFamily="34" charset="0"/>
              </a:rPr>
              <a:t>被世俗所累</a:t>
            </a:r>
            <a:r>
              <a:rPr lang="zh-CN" altLang="en-US" sz="2800" b="1" dirty="0">
                <a:latin typeface="Tahoma" pitchFamily="34" charset="0"/>
              </a:rPr>
              <a:t>；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091304" y="1608748"/>
            <a:ext cx="541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ahoma" pitchFamily="34" charset="0"/>
              </a:rPr>
              <a:t>宋荣子</a:t>
            </a:r>
            <a:r>
              <a:rPr lang="zh-CN" altLang="en-US" sz="2800" b="1" dirty="0">
                <a:latin typeface="Tahoma" pitchFamily="34" charset="0"/>
              </a:rPr>
              <a:t>置世人的赞誉与诽谤于度外，但他的修养</a:t>
            </a:r>
            <a:r>
              <a:rPr lang="zh-CN" altLang="en-US" sz="2800" b="1" dirty="0">
                <a:latin typeface="Times New Roman"/>
              </a:rPr>
              <a:t>“</a:t>
            </a:r>
            <a:r>
              <a:rPr lang="zh-CN" altLang="en-US" sz="2800" b="1" dirty="0">
                <a:solidFill>
                  <a:schemeClr val="hlink"/>
                </a:solidFill>
                <a:latin typeface="Tahoma" pitchFamily="34" charset="0"/>
              </a:rPr>
              <a:t>犹有未树</a:t>
            </a:r>
            <a:r>
              <a:rPr lang="zh-CN" altLang="en-US" sz="2800" b="1" dirty="0">
                <a:latin typeface="Times New Roman"/>
              </a:rPr>
              <a:t>”</a:t>
            </a:r>
            <a:r>
              <a:rPr lang="zh-CN" altLang="en-US" sz="2800" b="1" dirty="0">
                <a:latin typeface="Tahoma" pitchFamily="34" charset="0"/>
              </a:rPr>
              <a:t>；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091304" y="2553747"/>
            <a:ext cx="5257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ahoma" pitchFamily="34" charset="0"/>
              </a:rPr>
              <a:t>列子</a:t>
            </a:r>
            <a:r>
              <a:rPr lang="zh-CN" altLang="en-US" sz="2800" b="1" dirty="0">
                <a:latin typeface="Tahoma" pitchFamily="34" charset="0"/>
              </a:rPr>
              <a:t>御风而行，逍遥自在，但</a:t>
            </a:r>
            <a:r>
              <a:rPr lang="zh-CN" altLang="en-US" sz="2800" b="1" dirty="0">
                <a:latin typeface="Times New Roman"/>
              </a:rPr>
              <a:t>“</a:t>
            </a:r>
            <a:r>
              <a:rPr lang="zh-CN" altLang="en-US" sz="2800" b="1" dirty="0">
                <a:solidFill>
                  <a:schemeClr val="hlink"/>
                </a:solidFill>
                <a:latin typeface="Tahoma" pitchFamily="34" charset="0"/>
              </a:rPr>
              <a:t>犹有所待者</a:t>
            </a:r>
            <a:r>
              <a:rPr lang="zh-CN" altLang="en-US" sz="2800" b="1" dirty="0" smtClean="0">
                <a:latin typeface="Times New Roman"/>
              </a:rPr>
              <a:t>”</a:t>
            </a:r>
            <a:r>
              <a:rPr lang="zh-CN" altLang="en-US" sz="2800" b="1" dirty="0" smtClean="0">
                <a:latin typeface="Tahoma" pitchFamily="34" charset="0"/>
              </a:rPr>
              <a:t>。</a:t>
            </a:r>
            <a:endParaRPr lang="zh-CN" altLang="en-US" sz="2800" b="1" dirty="0">
              <a:latin typeface="Tahoma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2" y="3419003"/>
            <a:ext cx="83529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由对世间万物的“有所待”的论述进入到对社会中人的具体论述，阐明逍遥游的境界，即庄子理想中的最高境界，点明全文的主题。</a:t>
            </a:r>
          </a:p>
        </p:txBody>
      </p:sp>
    </p:spTree>
    <p:extLst>
      <p:ext uri="{BB962C8B-B14F-4D97-AF65-F5344CB8AC3E}">
        <p14:creationId xmlns:p14="http://schemas.microsoft.com/office/powerpoint/2010/main" val="351708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nimBg="1"/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>
          <a:xfrm>
            <a:off x="539552" y="843558"/>
            <a:ext cx="216024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FF0066"/>
                </a:solidFill>
                <a:latin typeface="+mn-ea"/>
                <a:ea typeface="+mn-ea"/>
              </a:rPr>
              <a:t>真正的逍遥</a:t>
            </a:r>
            <a:endParaRPr lang="zh-CN" altLang="en-US" sz="2800" b="1" dirty="0">
              <a:solidFill>
                <a:srgbClr val="FF0066"/>
              </a:solidFill>
              <a:latin typeface="+mn-ea"/>
              <a:ea typeface="+mn-ea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452575"/>
            <a:ext cx="3312368" cy="1958702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能够效、比、合、征的四种人</a:t>
            </a:r>
          </a:p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宋荣子</a:t>
            </a:r>
          </a:p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列子</a:t>
            </a:r>
          </a:p>
        </p:txBody>
      </p:sp>
      <p:sp>
        <p:nvSpPr>
          <p:cNvPr id="4" name="AutoShape 11"/>
          <p:cNvSpPr>
            <a:spLocks noChangeArrowheads="1"/>
          </p:cNvSpPr>
          <p:nvPr/>
        </p:nvSpPr>
        <p:spPr bwMode="auto">
          <a:xfrm>
            <a:off x="4211960" y="2355726"/>
            <a:ext cx="1600200" cy="152400"/>
          </a:xfrm>
          <a:prstGeom prst="rightArrow">
            <a:avLst>
              <a:gd name="adj1" fmla="val 50000"/>
              <a:gd name="adj2" fmla="val 262500"/>
            </a:avLst>
          </a:prstGeom>
          <a:solidFill>
            <a:schemeClr val="accent2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4572000" y="1851670"/>
            <a:ext cx="615553" cy="1163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衬  托</a:t>
            </a:r>
          </a:p>
        </p:txBody>
      </p:sp>
      <p:sp>
        <p:nvSpPr>
          <p:cNvPr id="6" name="AutoShape 8"/>
          <p:cNvSpPr>
            <a:spLocks/>
          </p:cNvSpPr>
          <p:nvPr/>
        </p:nvSpPr>
        <p:spPr bwMode="auto">
          <a:xfrm>
            <a:off x="6012160" y="1779662"/>
            <a:ext cx="134640" cy="1234692"/>
          </a:xfrm>
          <a:prstGeom prst="leftBrace">
            <a:avLst>
              <a:gd name="adj1" fmla="val 70833"/>
              <a:gd name="adj2" fmla="val 50000"/>
            </a:avLst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349816" y="1596684"/>
            <a:ext cx="1905000" cy="1670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至人</a:t>
            </a:r>
          </a:p>
          <a:p>
            <a:pPr>
              <a:buFontTx/>
              <a:buChar char="•"/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神人</a:t>
            </a:r>
          </a:p>
          <a:p>
            <a:pPr>
              <a:buFontTx/>
              <a:buChar char="•"/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圣人</a:t>
            </a:r>
            <a:endParaRPr lang="zh-CN" altLang="en-US" sz="2800" b="1" dirty="0">
              <a:solidFill>
                <a:srgbClr val="CC0099"/>
              </a:solidFill>
              <a:latin typeface="+mn-ea"/>
              <a:ea typeface="+mn-ea"/>
            </a:endParaRPr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845840" y="3651870"/>
            <a:ext cx="2286000" cy="838200"/>
          </a:xfrm>
          <a:prstGeom prst="ellipse">
            <a:avLst/>
          </a:prstGeom>
          <a:solidFill>
            <a:srgbClr val="00B0F0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194128" y="3723878"/>
            <a:ext cx="157447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FF0000"/>
                </a:solidFill>
                <a:latin typeface="+mn-ea"/>
              </a:rPr>
              <a:t>非逍遥</a:t>
            </a:r>
          </a:p>
        </p:txBody>
      </p:sp>
      <p:sp>
        <p:nvSpPr>
          <p:cNvPr id="10" name="Oval 3"/>
          <p:cNvSpPr>
            <a:spLocks noChangeArrowheads="1"/>
          </p:cNvSpPr>
          <p:nvPr/>
        </p:nvSpPr>
        <p:spPr bwMode="auto">
          <a:xfrm>
            <a:off x="5580112" y="3579862"/>
            <a:ext cx="2286000" cy="838200"/>
          </a:xfrm>
          <a:prstGeom prst="ellipse">
            <a:avLst/>
          </a:prstGeom>
          <a:solidFill>
            <a:srgbClr val="FFC000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954668" y="3651870"/>
            <a:ext cx="15696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 smtClean="0">
                <a:solidFill>
                  <a:srgbClr val="FF0000"/>
                </a:solidFill>
                <a:latin typeface="+mn-ea"/>
              </a:rPr>
              <a:t>真逍遥</a:t>
            </a:r>
            <a:endParaRPr lang="zh-CN" altLang="en-US" sz="3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887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build="p" autoUpdateAnimBg="0"/>
      <p:bldP spid="4" grpId="0" animBg="1"/>
      <p:bldP spid="5" grpId="0" autoUpdateAnimBg="0"/>
      <p:bldP spid="6" grpId="0" animBg="1"/>
      <p:bldP spid="7" grpId="0" build="p" autoUpdateAnimBg="0"/>
      <p:bldP spid="8" grpId="0" animBg="1"/>
      <p:bldP spid="9" grpId="0" autoUpdateAnimBg="0"/>
      <p:bldP spid="9" grpId="1" bldLvl="0" autoUpdateAnimBg="0"/>
      <p:bldP spid="10" grpId="0" animBg="1"/>
      <p:bldP spid="11" grpId="0" autoUpdateAnimBg="0"/>
      <p:bldP spid="11" grpId="1" bldLvl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09841" y="699542"/>
            <a:ext cx="30700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文章的论证思路：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24368" y="1294770"/>
            <a:ext cx="31390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万物皆“有所待” 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03760" y="1923678"/>
            <a:ext cx="4533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/>
              <a:t>万物所待有“小大之辩” 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678712" y="2717820"/>
            <a:ext cx="74216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/>
              <a:t>世人亦“有所待”（这些都不是“逍遥游”）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422212" y="3488690"/>
            <a:ext cx="35125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什么才是“逍遥游” 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960552" y="4208770"/>
            <a:ext cx="56228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/>
              <a:t>怎样才能达到“逍遥游”的境界 </a:t>
            </a:r>
          </a:p>
        </p:txBody>
      </p:sp>
      <p:sp>
        <p:nvSpPr>
          <p:cNvPr id="9" name="下箭头 8"/>
          <p:cNvSpPr/>
          <p:nvPr/>
        </p:nvSpPr>
        <p:spPr>
          <a:xfrm>
            <a:off x="3599892" y="1556380"/>
            <a:ext cx="108012" cy="4247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4608004" y="2290976"/>
            <a:ext cx="108012" cy="4247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5616116" y="3795886"/>
            <a:ext cx="108012" cy="4247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3599892" y="3083064"/>
            <a:ext cx="108012" cy="4247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81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7544" y="771550"/>
            <a:ext cx="2592288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latin typeface="+mn-ea"/>
                <a:ea typeface="+mn-ea"/>
              </a:rPr>
              <a:t>全文鉴赏要点：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275606"/>
            <a:ext cx="8229600" cy="3131789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sz="2800" b="1" dirty="0">
                <a:solidFill>
                  <a:schemeClr val="hlink"/>
                </a:solidFill>
                <a:latin typeface="+mn-ea"/>
              </a:rPr>
              <a:t>借用寓言说理：</a:t>
            </a:r>
            <a:r>
              <a:rPr lang="zh-CN" altLang="en-US" sz="2800" b="1" dirty="0">
                <a:latin typeface="+mn-ea"/>
              </a:rPr>
              <a:t>文章借用大量的寓言把“无所待”的思想寄托于生动的形象中，如文中的鲲、鹏、蜩蝉、学鸠、斥鴳等。</a:t>
            </a:r>
          </a:p>
          <a:p>
            <a:pPr>
              <a:lnSpc>
                <a:spcPts val="3500"/>
              </a:lnSpc>
            </a:pPr>
            <a:r>
              <a:rPr lang="zh-CN" altLang="en-US" sz="2800" b="1" dirty="0">
                <a:solidFill>
                  <a:schemeClr val="hlink"/>
                </a:solidFill>
                <a:latin typeface="+mn-ea"/>
              </a:rPr>
              <a:t>想象丰富，意境开阔：</a:t>
            </a:r>
            <a:r>
              <a:rPr lang="zh-CN" altLang="en-US" sz="2800" b="1" dirty="0">
                <a:latin typeface="+mn-ea"/>
              </a:rPr>
              <a:t>如关于鲲的神奇变化、鹏的遨游太空，丰富的想象让文章汪洋恣肆，充满浪漫主义色彩。</a:t>
            </a:r>
          </a:p>
          <a:p>
            <a:pPr>
              <a:lnSpc>
                <a:spcPts val="3500"/>
              </a:lnSpc>
            </a:pPr>
            <a:r>
              <a:rPr lang="zh-CN" altLang="en-US" sz="2800" b="1" dirty="0">
                <a:latin typeface="+mn-ea"/>
              </a:rPr>
              <a:t>运用了比喻、夸张、拟人等多种</a:t>
            </a:r>
            <a:r>
              <a:rPr lang="zh-CN" altLang="en-US" sz="2800" b="1" dirty="0">
                <a:solidFill>
                  <a:schemeClr val="hlink"/>
                </a:solidFill>
                <a:latin typeface="+mn-ea"/>
              </a:rPr>
              <a:t>修辞手法</a:t>
            </a:r>
            <a:r>
              <a:rPr lang="zh-CN" altLang="en-US" sz="2800" b="1" dirty="0"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0935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55576" y="1105854"/>
            <a:ext cx="7704856" cy="261802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zh-CN" altLang="en-US" sz="2800" b="1" dirty="0" smtClean="0"/>
              <a:t>        </a:t>
            </a:r>
            <a:r>
              <a:rPr lang="zh-CN" altLang="en-US" sz="2800" b="1" dirty="0" smtClean="0"/>
              <a:t> 本文</a:t>
            </a:r>
            <a:r>
              <a:rPr lang="zh-CN" altLang="en-US" sz="2800" b="1" dirty="0" smtClean="0"/>
              <a:t>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主旨</a:t>
            </a:r>
            <a:r>
              <a:rPr lang="zh-CN" altLang="en-US" sz="2800" b="1" dirty="0" smtClean="0"/>
              <a:t>是追求一种“无所待”的精神自由的逍遥境界，即顺应万物的本性，悠然自在，适心任性，达到物我一体的精神上的绝对自由。</a:t>
            </a:r>
            <a:endParaRPr lang="zh-CN" altLang="en-US" sz="2800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归纳主旨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036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67544" y="857336"/>
            <a:ext cx="8489950" cy="3658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800" b="1" dirty="0">
                <a:solidFill>
                  <a:schemeClr val="hlink"/>
                </a:solidFill>
              </a:rPr>
              <a:t>所谓</a:t>
            </a:r>
            <a:r>
              <a:rPr lang="zh-CN" altLang="en-US" sz="2800" b="1" dirty="0">
                <a:solidFill>
                  <a:srgbClr val="FF0000"/>
                </a:solidFill>
              </a:rPr>
              <a:t>“无功”</a:t>
            </a:r>
            <a:r>
              <a:rPr lang="zh-CN" altLang="en-US" sz="2800" b="1" dirty="0">
                <a:solidFill>
                  <a:schemeClr val="hlink"/>
                </a:solidFill>
              </a:rPr>
              <a:t>就是去掉功名利禄之心，</a:t>
            </a:r>
          </a:p>
          <a:p>
            <a:pPr>
              <a:lnSpc>
                <a:spcPts val="3500"/>
              </a:lnSpc>
            </a:pPr>
            <a:r>
              <a:rPr lang="zh-CN" altLang="en-US" sz="2800" b="1" dirty="0">
                <a:solidFill>
                  <a:schemeClr val="hlink"/>
                </a:solidFill>
              </a:rPr>
              <a:t>                          不汲汲追逐外物。</a:t>
            </a:r>
          </a:p>
          <a:p>
            <a:pPr>
              <a:lnSpc>
                <a:spcPts val="3500"/>
              </a:lnSpc>
            </a:pPr>
            <a:r>
              <a:rPr lang="zh-CN" altLang="en-US" sz="2800" b="1" dirty="0">
                <a:solidFill>
                  <a:schemeClr val="hlink"/>
                </a:solidFill>
              </a:rPr>
              <a:t>所谓</a:t>
            </a:r>
            <a:r>
              <a:rPr lang="zh-CN" altLang="en-US" sz="2800" b="1" dirty="0">
                <a:solidFill>
                  <a:srgbClr val="FF0000"/>
                </a:solidFill>
              </a:rPr>
              <a:t>“无名”</a:t>
            </a:r>
            <a:r>
              <a:rPr lang="zh-CN" altLang="en-US" sz="2800" b="1" dirty="0">
                <a:solidFill>
                  <a:schemeClr val="hlink"/>
                </a:solidFill>
              </a:rPr>
              <a:t>，就是忘掉荣辱毁誉得失，</a:t>
            </a:r>
          </a:p>
          <a:p>
            <a:pPr>
              <a:lnSpc>
                <a:spcPts val="3500"/>
              </a:lnSpc>
            </a:pPr>
            <a:r>
              <a:rPr lang="zh-CN" altLang="en-US" sz="2800" b="1" dirty="0">
                <a:solidFill>
                  <a:schemeClr val="hlink"/>
                </a:solidFill>
              </a:rPr>
              <a:t>                         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 不褒贬</a:t>
            </a:r>
            <a:r>
              <a:rPr lang="zh-CN" altLang="en-US" sz="2800" b="1" dirty="0">
                <a:solidFill>
                  <a:schemeClr val="hlink"/>
                </a:solidFill>
              </a:rPr>
              <a:t>任人。</a:t>
            </a:r>
          </a:p>
          <a:p>
            <a:pPr>
              <a:lnSpc>
                <a:spcPts val="3500"/>
              </a:lnSpc>
            </a:pPr>
            <a:r>
              <a:rPr lang="zh-CN" altLang="en-US" sz="2800" b="1" dirty="0">
                <a:solidFill>
                  <a:schemeClr val="hlink"/>
                </a:solidFill>
              </a:rPr>
              <a:t>所谓</a:t>
            </a:r>
            <a:r>
              <a:rPr lang="zh-CN" altLang="en-US" sz="2800" b="1" dirty="0">
                <a:solidFill>
                  <a:srgbClr val="FF0000"/>
                </a:solidFill>
              </a:rPr>
              <a:t>“无已”</a:t>
            </a:r>
            <a:r>
              <a:rPr lang="zh-CN" altLang="en-US" sz="2800" b="1" dirty="0">
                <a:solidFill>
                  <a:schemeClr val="hlink"/>
                </a:solidFill>
              </a:rPr>
              <a:t>，就是忘掉自我。不受外物的束缚，</a:t>
            </a:r>
          </a:p>
          <a:p>
            <a:pPr>
              <a:lnSpc>
                <a:spcPts val="3500"/>
              </a:lnSpc>
            </a:pPr>
            <a:r>
              <a:rPr lang="zh-CN" altLang="en-US" sz="2800" b="1" dirty="0">
                <a:solidFill>
                  <a:schemeClr val="hlink"/>
                </a:solidFill>
              </a:rPr>
              <a:t>                       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   达到</a:t>
            </a:r>
            <a:r>
              <a:rPr lang="zh-CN" altLang="en-US" sz="2800" b="1" dirty="0">
                <a:solidFill>
                  <a:schemeClr val="hlink"/>
                </a:solidFill>
              </a:rPr>
              <a:t>恬淡自适的境界。</a:t>
            </a:r>
          </a:p>
          <a:p>
            <a:pPr>
              <a:lnSpc>
                <a:spcPts val="3500"/>
              </a:lnSpc>
            </a:pPr>
            <a:r>
              <a:rPr lang="zh-CN" altLang="en-US" sz="2800" b="1" dirty="0" smtClean="0">
                <a:solidFill>
                  <a:schemeClr val="hlink"/>
                </a:solidFill>
              </a:rPr>
              <a:t>         这样</a:t>
            </a:r>
            <a:r>
              <a:rPr lang="zh-CN" altLang="en-US" sz="2800" b="1" dirty="0">
                <a:solidFill>
                  <a:schemeClr val="hlink"/>
                </a:solidFill>
              </a:rPr>
              <a:t>消除了物我对立，使精神与道融和为一，</a:t>
            </a:r>
          </a:p>
          <a:p>
            <a:pPr>
              <a:lnSpc>
                <a:spcPts val="3500"/>
              </a:lnSpc>
            </a:pPr>
            <a:r>
              <a:rPr lang="zh-CN" altLang="en-US" sz="2800" b="1" dirty="0">
                <a:solidFill>
                  <a:schemeClr val="hlink"/>
                </a:solidFill>
              </a:rPr>
              <a:t>超越一切现实的矛盾，步入超越现实的绝对自由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。</a:t>
            </a:r>
            <a:endParaRPr lang="zh-CN" altLang="en-US" sz="2800" b="1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51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延伸拓展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69168" y="699542"/>
            <a:ext cx="4546848" cy="50617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latin typeface="+mn-ea"/>
                <a:ea typeface="+mn-ea"/>
              </a:rPr>
              <a:t>《</a:t>
            </a:r>
            <a:r>
              <a:rPr lang="zh-CN" altLang="en-US" sz="2800" b="1" dirty="0" smtClean="0">
                <a:latin typeface="+mn-ea"/>
                <a:ea typeface="+mn-ea"/>
              </a:rPr>
              <a:t>逍遥游</a:t>
            </a:r>
            <a:r>
              <a:rPr lang="en-US" altLang="zh-CN" sz="2800" b="1" dirty="0" smtClean="0">
                <a:latin typeface="+mn-ea"/>
                <a:ea typeface="+mn-ea"/>
              </a:rPr>
              <a:t>》</a:t>
            </a:r>
            <a:r>
              <a:rPr lang="zh-CN" altLang="en-US" sz="2800" b="1" dirty="0" smtClean="0">
                <a:latin typeface="+mn-ea"/>
                <a:ea typeface="+mn-ea"/>
              </a:rPr>
              <a:t>中的成语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205717"/>
            <a:ext cx="8640960" cy="359828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    鹏程万里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扶摇直上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latin typeface="+mn-ea"/>
              </a:rPr>
              <a:t>    </a:t>
            </a:r>
            <a:r>
              <a:rPr lang="zh-CN" altLang="en-US" sz="2400" b="1" dirty="0" smtClean="0">
                <a:latin typeface="+mn-ea"/>
              </a:rPr>
              <a:t>这个</a:t>
            </a:r>
            <a:r>
              <a:rPr lang="zh-CN" altLang="en-US" sz="2400" b="1" dirty="0">
                <a:latin typeface="+mn-ea"/>
              </a:rPr>
              <a:t>故事出于</a:t>
            </a:r>
            <a:r>
              <a:rPr lang="en-US" altLang="zh-CN" sz="2400" b="1" dirty="0">
                <a:latin typeface="+mn-ea"/>
              </a:rPr>
              <a:t>《</a:t>
            </a:r>
            <a:r>
              <a:rPr lang="zh-CN" altLang="en-US" sz="2400" b="1" dirty="0">
                <a:latin typeface="+mn-ea"/>
              </a:rPr>
              <a:t>庄子*逍遥游</a:t>
            </a:r>
            <a:r>
              <a:rPr lang="en-US" altLang="zh-CN" sz="2400" b="1" dirty="0">
                <a:latin typeface="+mn-ea"/>
              </a:rPr>
              <a:t>》</a:t>
            </a:r>
            <a:r>
              <a:rPr lang="zh-CN" altLang="en-US" sz="2400" b="1" dirty="0">
                <a:latin typeface="+mn-ea"/>
              </a:rPr>
              <a:t>。北冰洋里有条鱼，名字叫做鲲，鲲的躯体，不知道有几千里大。鲲后来变成一只鸟，名字叫做鹏。鹏就是传说中的凤凰。鹏的背就不知道有几千里长。当海风吹起的时候，鹏就飞往南极。它乘着旋风直飞上九万里高空，鼓动双翅，仿佛是遮住天空的云，溅起的水花，就有三千多里。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+mn-ea"/>
              </a:rPr>
              <a:t>　　后来，人们把一个人有远大的前途叫做鹏程万里，把仕途顺利称为扶摇直上。唐朝诗人李白曾说：大鹏一朝同风起，扶摇直上九万里。我国领导人有起名为万里的，就是根据这个典故，取鹏程万里的意思。 </a:t>
            </a:r>
          </a:p>
        </p:txBody>
      </p:sp>
    </p:spTree>
    <p:extLst>
      <p:ext uri="{BB962C8B-B14F-4D97-AF65-F5344CB8AC3E}">
        <p14:creationId xmlns:p14="http://schemas.microsoft.com/office/powerpoint/2010/main" val="157325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TDDOWNLOAD\My Documents\Downloads\QQ2012JayXon\Users\907868260\FileRecv\91淘课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2764" y="4574229"/>
            <a:ext cx="985276" cy="494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78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作者简介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5096" y="843558"/>
            <a:ext cx="5976664" cy="385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1700"/>
              </a:spcBef>
            </a:pPr>
            <a:r>
              <a:rPr lang="zh-CN" altLang="en-US" sz="2400" b="1" dirty="0">
                <a:solidFill>
                  <a:srgbClr val="FF6600"/>
                </a:solidFill>
                <a:latin typeface="+mn-ea"/>
              </a:rPr>
              <a:t>     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</a:rPr>
              <a:t>庄子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（约前</a:t>
            </a:r>
            <a:r>
              <a:rPr lang="en-US" altLang="zh-CN" sz="2400" b="1" dirty="0">
                <a:solidFill>
                  <a:srgbClr val="0000CC"/>
                </a:solidFill>
                <a:latin typeface="+mn-ea"/>
              </a:rPr>
              <a:t>369~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前</a:t>
            </a:r>
            <a:r>
              <a:rPr lang="en-US" altLang="zh-CN" sz="2400" b="1" dirty="0">
                <a:solidFill>
                  <a:srgbClr val="0000CC"/>
                </a:solidFill>
                <a:latin typeface="+mn-ea"/>
              </a:rPr>
              <a:t>286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）</a:t>
            </a:r>
            <a:r>
              <a:rPr lang="zh-CN" altLang="en-US" sz="2400" b="1" dirty="0">
                <a:latin typeface="+mn-ea"/>
              </a:rPr>
              <a:t>，名</a:t>
            </a:r>
            <a:r>
              <a:rPr lang="zh-CN" altLang="en-US" sz="2400" b="1" u="sng" dirty="0">
                <a:latin typeface="+mn-ea"/>
              </a:rPr>
              <a:t>       </a:t>
            </a:r>
            <a:r>
              <a:rPr lang="zh-CN" altLang="en-US" sz="2400" b="1" dirty="0" smtClean="0">
                <a:latin typeface="+mn-ea"/>
              </a:rPr>
              <a:t>，</a:t>
            </a:r>
            <a:endParaRPr lang="en-US" altLang="zh-CN" sz="2400" b="1" dirty="0" smtClean="0">
              <a:latin typeface="+mn-ea"/>
            </a:endParaRPr>
          </a:p>
          <a:p>
            <a:pPr>
              <a:spcBef>
                <a:spcPts val="1700"/>
              </a:spcBef>
            </a:pPr>
            <a:r>
              <a:rPr lang="zh-CN" altLang="en-US" sz="2400" b="1" u="sng" dirty="0" smtClean="0">
                <a:latin typeface="+mn-ea"/>
              </a:rPr>
              <a:t>          </a:t>
            </a:r>
            <a:r>
              <a:rPr lang="zh-CN" altLang="en-US" sz="2400" b="1" dirty="0">
                <a:latin typeface="+mn-ea"/>
              </a:rPr>
              <a:t>时期</a:t>
            </a:r>
            <a:r>
              <a:rPr lang="zh-CN" altLang="en-US" sz="2400" b="1" u="sng" dirty="0">
                <a:latin typeface="+mn-ea"/>
              </a:rPr>
              <a:t>             </a:t>
            </a:r>
            <a:r>
              <a:rPr lang="zh-CN" altLang="en-US" sz="2400" b="1" dirty="0">
                <a:latin typeface="+mn-ea"/>
              </a:rPr>
              <a:t>人，著名的</a:t>
            </a:r>
            <a:r>
              <a:rPr lang="zh-CN" altLang="en-US" sz="2400" b="1" u="sng" dirty="0">
                <a:latin typeface="+mn-ea"/>
              </a:rPr>
              <a:t>             </a:t>
            </a:r>
            <a:r>
              <a:rPr lang="zh-CN" altLang="en-US" sz="2400" b="1" u="sng" dirty="0" smtClean="0">
                <a:latin typeface="+mn-ea"/>
              </a:rPr>
              <a:t> </a:t>
            </a:r>
            <a:r>
              <a:rPr lang="zh-CN" altLang="en-US" sz="2400" b="1" dirty="0" smtClean="0">
                <a:latin typeface="+mn-ea"/>
              </a:rPr>
              <a:t>，</a:t>
            </a:r>
            <a:r>
              <a:rPr lang="zh-CN" altLang="en-US" sz="2400" b="1" u="sng" dirty="0" smtClean="0">
                <a:latin typeface="+mn-ea"/>
              </a:rPr>
              <a:t>              </a:t>
            </a:r>
            <a:r>
              <a:rPr lang="zh-CN" altLang="en-US" sz="2400" b="1" dirty="0">
                <a:latin typeface="+mn-ea"/>
              </a:rPr>
              <a:t>的重要代表，与老子并称为 </a:t>
            </a:r>
            <a:r>
              <a:rPr lang="zh-CN" altLang="en-US" sz="2400" b="1" u="sng" dirty="0">
                <a:latin typeface="+mn-ea"/>
              </a:rPr>
              <a:t> </a:t>
            </a:r>
            <a:r>
              <a:rPr lang="zh-CN" altLang="en-US" sz="2400" b="1" u="sng" dirty="0" smtClean="0">
                <a:latin typeface="+mn-ea"/>
              </a:rPr>
              <a:t>        </a:t>
            </a:r>
            <a:r>
              <a:rPr lang="zh-CN" altLang="en-US" sz="2400" b="1" dirty="0">
                <a:latin typeface="+mn-ea"/>
              </a:rPr>
              <a:t>。</a:t>
            </a:r>
          </a:p>
          <a:p>
            <a:pPr>
              <a:spcBef>
                <a:spcPts val="1700"/>
              </a:spcBef>
            </a:pPr>
            <a:r>
              <a:rPr lang="zh-CN" altLang="en-US" sz="2400" b="1" dirty="0" smtClean="0">
                <a:latin typeface="+mn-ea"/>
              </a:rPr>
              <a:t>    庄子</a:t>
            </a:r>
            <a:r>
              <a:rPr lang="zh-CN" altLang="en-US" sz="2400" b="1" dirty="0">
                <a:latin typeface="+mn-ea"/>
              </a:rPr>
              <a:t>的主要思想</a:t>
            </a:r>
            <a:r>
              <a:rPr lang="zh-CN" altLang="en-US" sz="2400" b="1" dirty="0" smtClean="0">
                <a:latin typeface="+mn-ea"/>
              </a:rPr>
              <a:t>是</a:t>
            </a:r>
            <a:r>
              <a:rPr lang="zh-CN" altLang="en-US" sz="2400" b="1" u="sng" dirty="0" smtClean="0">
                <a:latin typeface="+mn-ea"/>
              </a:rPr>
              <a:t>                </a:t>
            </a:r>
            <a:r>
              <a:rPr lang="zh-CN" altLang="en-US" sz="2400" b="1" dirty="0">
                <a:latin typeface="+mn-ea"/>
              </a:rPr>
              <a:t>。在政治上，他主张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无为而治</a:t>
            </a:r>
            <a:r>
              <a:rPr lang="zh-CN" altLang="en-US" sz="2400" b="1" dirty="0">
                <a:latin typeface="+mn-ea"/>
              </a:rPr>
              <a:t>。为了现实的束缚和苦闷，他还倡导精神超脱，主张彻底屏除世俗名利地位之心，入于精神自由的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“逍遥”之境</a:t>
            </a:r>
            <a:r>
              <a:rPr lang="zh-CN" altLang="en-US" sz="2400" b="1" dirty="0" smtClean="0">
                <a:latin typeface="+mn-ea"/>
              </a:rPr>
              <a:t>。</a:t>
            </a:r>
            <a:endParaRPr lang="zh-CN" altLang="en-US" sz="2400" b="1" dirty="0">
              <a:latin typeface="+mn-ea"/>
            </a:endParaRPr>
          </a:p>
        </p:txBody>
      </p:sp>
      <p:pic>
        <p:nvPicPr>
          <p:cNvPr id="4" name="Picture 3" descr="059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7" y="987574"/>
            <a:ext cx="2843807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933953" y="843558"/>
            <a:ext cx="5984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  <a:ea typeface="华文中宋" pitchFamily="2" charset="-122"/>
              </a:rPr>
              <a:t>周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436367" y="1393577"/>
            <a:ext cx="10636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  <a:ea typeface="华文中宋" pitchFamily="2" charset="-122"/>
              </a:rPr>
              <a:t>战国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640858" y="1419622"/>
            <a:ext cx="15954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  <a:ea typeface="华文中宋" pitchFamily="2" charset="-122"/>
              </a:rPr>
              <a:t>宋国蒙</a:t>
            </a:r>
            <a:r>
              <a:rPr lang="zh-CN" altLang="en-US" sz="2400" u="sng" dirty="0">
                <a:latin typeface="Arial" pitchFamily="34" charset="0"/>
                <a:ea typeface="华文中宋" pitchFamily="2" charset="-122"/>
              </a:rPr>
              <a:t>  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347864" y="1796008"/>
            <a:ext cx="23855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ea typeface="华文中宋" pitchFamily="2" charset="-122"/>
              </a:rPr>
              <a:t>思想家、文学家</a:t>
            </a:r>
            <a:endParaRPr lang="zh-CN" altLang="en-US" sz="2400" dirty="0">
              <a:solidFill>
                <a:srgbClr val="FF0000"/>
              </a:solidFill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233939" y="1779662"/>
            <a:ext cx="17224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  <a:ea typeface="华文中宋" pitchFamily="2" charset="-122"/>
              </a:rPr>
              <a:t>道家学派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228184" y="2156048"/>
            <a:ext cx="14183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华文中宋"/>
                <a:ea typeface="华文中宋" pitchFamily="2" charset="-122"/>
              </a:rPr>
              <a:t>“</a:t>
            </a:r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  <a:ea typeface="华文中宋" pitchFamily="2" charset="-122"/>
              </a:rPr>
              <a:t>老庄</a:t>
            </a:r>
            <a:r>
              <a:rPr lang="en-US" altLang="zh-CN" sz="2400" dirty="0">
                <a:solidFill>
                  <a:srgbClr val="FF0000"/>
                </a:solidFill>
                <a:latin typeface="华文中宋"/>
                <a:ea typeface="华文中宋" pitchFamily="2" charset="-122"/>
              </a:rPr>
              <a:t>”</a:t>
            </a:r>
            <a:endParaRPr lang="en-US" altLang="zh-CN" sz="2400" dirty="0">
              <a:solidFill>
                <a:srgbClr val="FF0000"/>
              </a:solidFill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6516216" y="2732112"/>
            <a:ext cx="15841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  <a:ea typeface="华文中宋" pitchFamily="2" charset="-122"/>
              </a:rPr>
              <a:t>清静无为</a:t>
            </a:r>
          </a:p>
        </p:txBody>
      </p:sp>
    </p:spTree>
    <p:extLst>
      <p:ext uri="{BB962C8B-B14F-4D97-AF65-F5344CB8AC3E}">
        <p14:creationId xmlns:p14="http://schemas.microsoft.com/office/powerpoint/2010/main" val="118721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769085" y="843558"/>
            <a:ext cx="26981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800" dirty="0">
                <a:solidFill>
                  <a:srgbClr val="0A0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庄生晓梦迷蝴蝶</a:t>
            </a:r>
            <a:br>
              <a:rPr lang="zh-CN" altLang="en-US" sz="2800" dirty="0">
                <a:solidFill>
                  <a:srgbClr val="0A0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800" dirty="0">
                <a:solidFill>
                  <a:srgbClr val="0A0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望帝春心托杜鹃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899592" y="1923678"/>
            <a:ext cx="7416824" cy="246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“昔者庄周梦为蝴蝶，栩栩然蝴蝶也，</a:t>
            </a:r>
            <a:r>
              <a:rPr lang="zh-CN" altLang="en-US" sz="2800" b="1" u="sng" dirty="0">
                <a:solidFill>
                  <a:srgbClr val="FF0000"/>
                </a:solidFill>
                <a:latin typeface="+mn-ea"/>
              </a:rPr>
              <a:t>自喻适志欤！</a:t>
            </a:r>
            <a:r>
              <a:rPr lang="zh-CN" altLang="en-US" sz="2800" b="1" dirty="0">
                <a:latin typeface="+mn-ea"/>
              </a:rPr>
              <a:t>不知周也。俄然觉，则蘧蘧（</a:t>
            </a:r>
            <a:r>
              <a:rPr lang="en-US" altLang="zh-CN" sz="2800" b="1" dirty="0" err="1">
                <a:latin typeface="+mn-ea"/>
              </a:rPr>
              <a:t>qú</a:t>
            </a:r>
            <a:r>
              <a:rPr lang="zh-CN" altLang="en-US" sz="2800" b="1" dirty="0">
                <a:latin typeface="+mn-ea"/>
              </a:rPr>
              <a:t>）然周也。不知周之梦为蝴蝶欤，蝴蝶之梦为周欤？庄周问老子，老子曰：</a:t>
            </a:r>
            <a:r>
              <a:rPr lang="zh-CN" altLang="en-US" sz="2800" b="1" u="sng" dirty="0">
                <a:solidFill>
                  <a:srgbClr val="FF0000"/>
                </a:solidFill>
                <a:latin typeface="+mn-ea"/>
              </a:rPr>
              <a:t>周即蝴蝶，蝴蝶即周。以明道之为一</a:t>
            </a:r>
            <a:r>
              <a:rPr lang="zh-CN" altLang="en-US" sz="2800" b="1" u="sng" dirty="0"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013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60512" y="758549"/>
            <a:ext cx="8820472" cy="403882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>
              <a:lnSpc>
                <a:spcPct val="105000"/>
              </a:lnSpc>
              <a:buNone/>
            </a:pPr>
            <a:r>
              <a:rPr lang="zh-CN" altLang="en-US" sz="2400" b="1" dirty="0">
                <a:latin typeface="+mn-ea"/>
                <a:ea typeface="+mn-ea"/>
              </a:rPr>
              <a:t>　</a:t>
            </a:r>
            <a:r>
              <a:rPr lang="zh-CN" altLang="en-US" sz="2400" b="1" dirty="0" smtClean="0">
                <a:latin typeface="+mn-ea"/>
                <a:ea typeface="+mn-ea"/>
              </a:rPr>
              <a:t>  </a:t>
            </a:r>
            <a:r>
              <a:rPr lang="en-US" altLang="zh-CN" sz="2400" b="1" dirty="0" smtClean="0">
                <a:latin typeface="+mn-ea"/>
                <a:ea typeface="+mn-ea"/>
              </a:rPr>
              <a:t>《</a:t>
            </a:r>
            <a:r>
              <a:rPr lang="zh-CN" altLang="en-US" sz="2400" b="1" dirty="0">
                <a:latin typeface="+mn-ea"/>
                <a:ea typeface="+mn-ea"/>
              </a:rPr>
              <a:t>庄子</a:t>
            </a:r>
            <a:r>
              <a:rPr lang="en-US" altLang="zh-CN" sz="2400" b="1" dirty="0">
                <a:latin typeface="+mn-ea"/>
                <a:ea typeface="+mn-ea"/>
              </a:rPr>
              <a:t>》</a:t>
            </a:r>
            <a:r>
              <a:rPr lang="zh-CN" altLang="en-US" sz="2400" b="1" dirty="0">
                <a:latin typeface="+mn-ea"/>
                <a:ea typeface="+mn-ea"/>
              </a:rPr>
              <a:t>一书，今存</a:t>
            </a:r>
            <a:r>
              <a:rPr lang="zh-CN" altLang="en-US" sz="2400" b="1" u="sng" dirty="0">
                <a:latin typeface="+mn-ea"/>
                <a:ea typeface="+mn-ea"/>
              </a:rPr>
              <a:t>     </a:t>
            </a:r>
            <a:r>
              <a:rPr lang="zh-CN" altLang="en-US" sz="2400" b="1" dirty="0">
                <a:latin typeface="+mn-ea"/>
                <a:ea typeface="+mn-ea"/>
              </a:rPr>
              <a:t>篇，分为</a:t>
            </a:r>
            <a:r>
              <a:rPr lang="zh-CN" altLang="en-US" sz="2400" b="1" u="sng" dirty="0">
                <a:latin typeface="+mn-ea"/>
                <a:ea typeface="+mn-ea"/>
              </a:rPr>
              <a:t>        </a:t>
            </a:r>
            <a:r>
              <a:rPr lang="zh-CN" altLang="en-US" sz="2400" b="1" dirty="0">
                <a:latin typeface="+mn-ea"/>
                <a:ea typeface="+mn-ea"/>
              </a:rPr>
              <a:t>，是庄子所作</a:t>
            </a:r>
            <a:r>
              <a:rPr lang="zh-CN" altLang="en-US" sz="2400" b="1" dirty="0" smtClean="0">
                <a:latin typeface="+mn-ea"/>
                <a:ea typeface="+mn-ea"/>
              </a:rPr>
              <a:t>，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 marL="0" indent="0">
              <a:lnSpc>
                <a:spcPct val="105000"/>
              </a:lnSpc>
              <a:buNone/>
            </a:pPr>
            <a:r>
              <a:rPr lang="zh-CN" altLang="en-US" sz="2400" b="1" u="sng" dirty="0" smtClean="0">
                <a:latin typeface="+mn-ea"/>
                <a:ea typeface="+mn-ea"/>
              </a:rPr>
              <a:t>        </a:t>
            </a:r>
            <a:r>
              <a:rPr lang="zh-CN" altLang="en-US" sz="2400" b="1" dirty="0">
                <a:latin typeface="+mn-ea"/>
                <a:ea typeface="+mn-ea"/>
              </a:rPr>
              <a:t>和</a:t>
            </a:r>
            <a:r>
              <a:rPr lang="zh-CN" altLang="en-US" sz="2400" b="1" u="sng" dirty="0">
                <a:latin typeface="+mn-ea"/>
                <a:ea typeface="+mn-ea"/>
              </a:rPr>
              <a:t>         </a:t>
            </a:r>
            <a:r>
              <a:rPr lang="zh-CN" altLang="en-US" sz="2400" b="1" dirty="0">
                <a:latin typeface="+mn-ea"/>
                <a:ea typeface="+mn-ea"/>
              </a:rPr>
              <a:t>，学术界认为是他人伪作。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  <a:ea typeface="+mn-ea"/>
              </a:rPr>
              <a:t>文笔</a:t>
            </a:r>
            <a:r>
              <a:rPr lang="zh-CN" altLang="en-US" sz="2400" b="1" u="sng" dirty="0">
                <a:solidFill>
                  <a:schemeClr val="tx2"/>
                </a:solidFill>
                <a:latin typeface="+mn-ea"/>
                <a:ea typeface="+mn-ea"/>
              </a:rPr>
              <a:t>         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  <a:ea typeface="+mn-ea"/>
              </a:rPr>
              <a:t>，想象</a:t>
            </a:r>
            <a:r>
              <a:rPr lang="zh-CN" altLang="en-US" sz="2400" b="1" u="sng" dirty="0">
                <a:solidFill>
                  <a:schemeClr val="tx2"/>
                </a:solidFill>
                <a:latin typeface="+mn-ea"/>
                <a:ea typeface="+mn-ea"/>
              </a:rPr>
              <a:t>        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  <a:ea typeface="+mn-ea"/>
              </a:rPr>
              <a:t>，气势</a:t>
            </a:r>
            <a:r>
              <a:rPr lang="zh-CN" altLang="en-US" sz="2400" b="1" u="sng" dirty="0">
                <a:solidFill>
                  <a:srgbClr val="CC0000"/>
                </a:solidFill>
                <a:latin typeface="+mn-ea"/>
                <a:ea typeface="+mn-ea"/>
              </a:rPr>
              <a:t>        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  <a:ea typeface="+mn-ea"/>
              </a:rPr>
              <a:t>。</a:t>
            </a:r>
            <a:r>
              <a:rPr lang="zh-CN" altLang="en-US" sz="2400" b="1" dirty="0">
                <a:latin typeface="+mn-ea"/>
                <a:ea typeface="+mn-ea"/>
              </a:rPr>
              <a:t> </a:t>
            </a:r>
            <a:r>
              <a:rPr lang="en-US" altLang="zh-CN" sz="2400" b="1" dirty="0">
                <a:latin typeface="+mn-ea"/>
                <a:ea typeface="+mn-ea"/>
              </a:rPr>
              <a:t>《</a:t>
            </a:r>
            <a:r>
              <a:rPr lang="zh-CN" altLang="en-US" sz="2400" b="1" dirty="0">
                <a:latin typeface="+mn-ea"/>
                <a:ea typeface="+mn-ea"/>
              </a:rPr>
              <a:t>庄子</a:t>
            </a:r>
            <a:r>
              <a:rPr lang="en-US" altLang="zh-CN" sz="2400" b="1" dirty="0">
                <a:latin typeface="+mn-ea"/>
                <a:ea typeface="+mn-ea"/>
              </a:rPr>
              <a:t>》</a:t>
            </a:r>
            <a:r>
              <a:rPr lang="zh-CN" altLang="en-US" sz="2400" b="1" dirty="0">
                <a:latin typeface="+mn-ea"/>
                <a:ea typeface="+mn-ea"/>
              </a:rPr>
              <a:t>善于虚构，大多是寓言作品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  <a:ea typeface="+mn-ea"/>
              </a:rPr>
              <a:t>，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  <a:ea typeface="+mn-ea"/>
              </a:rPr>
              <a:t>“寓真于诞，寓实于玄（深奥、玄妙）”。</a:t>
            </a:r>
            <a:r>
              <a:rPr lang="zh-CN" altLang="en-US" sz="2400" b="1" dirty="0">
                <a:latin typeface="+mn-ea"/>
                <a:ea typeface="+mn-ea"/>
              </a:rPr>
              <a:t>想象丰富，多用夸张、比喻、拟人等修辞方法。从文学价值方面讲，</a:t>
            </a:r>
            <a:r>
              <a:rPr lang="en-US" altLang="zh-CN" sz="2400" b="1" dirty="0">
                <a:latin typeface="+mn-ea"/>
                <a:ea typeface="+mn-ea"/>
              </a:rPr>
              <a:t>《</a:t>
            </a:r>
            <a:r>
              <a:rPr lang="zh-CN" altLang="en-US" sz="2400" b="1" dirty="0">
                <a:latin typeface="+mn-ea"/>
                <a:ea typeface="+mn-ea"/>
              </a:rPr>
              <a:t>庄子</a:t>
            </a:r>
            <a:r>
              <a:rPr lang="en-US" altLang="zh-CN" sz="2400" b="1" dirty="0">
                <a:latin typeface="+mn-ea"/>
                <a:ea typeface="+mn-ea"/>
              </a:rPr>
              <a:t>》</a:t>
            </a:r>
            <a:r>
              <a:rPr lang="zh-CN" altLang="en-US" sz="2400" b="1" dirty="0">
                <a:latin typeface="+mn-ea"/>
                <a:ea typeface="+mn-ea"/>
              </a:rPr>
              <a:t>一书展现出的浪漫主义才力，更为后世称道和借鉴。鲁迅先生说</a:t>
            </a:r>
            <a:r>
              <a:rPr lang="en-US" altLang="zh-CN" sz="2400" b="1" dirty="0" smtClean="0">
                <a:latin typeface="+mn-ea"/>
                <a:ea typeface="+mn-ea"/>
              </a:rPr>
              <a:t>:</a:t>
            </a:r>
            <a:r>
              <a:rPr lang="zh-CN" altLang="en-US" sz="2400" b="1" dirty="0" smtClean="0">
                <a:latin typeface="+mn-ea"/>
                <a:ea typeface="+mn-ea"/>
              </a:rPr>
              <a:t>“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  <a:ea typeface="+mn-ea"/>
              </a:rPr>
              <a:t>其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文汪洋辟阖，仪态万方，晚周诸子之作，莫能先也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  <a:ea typeface="+mn-ea"/>
              </a:rPr>
              <a:t>。</a:t>
            </a:r>
            <a:r>
              <a:rPr lang="zh-CN" altLang="en-US" sz="2400" b="1" dirty="0">
                <a:latin typeface="+mn-ea"/>
                <a:ea typeface="+mn-ea"/>
              </a:rPr>
              <a:t>”</a:t>
            </a:r>
            <a:r>
              <a:rPr lang="zh-CN" altLang="en-US" sz="2400" b="1" dirty="0" smtClean="0">
                <a:latin typeface="+mn-ea"/>
                <a:ea typeface="+mn-ea"/>
              </a:rPr>
              <a:t>（</a:t>
            </a:r>
            <a:r>
              <a:rPr lang="en-US" altLang="zh-CN" sz="2400" b="1" dirty="0">
                <a:latin typeface="+mn-ea"/>
                <a:ea typeface="+mn-ea"/>
              </a:rPr>
              <a:t>《</a:t>
            </a:r>
            <a:r>
              <a:rPr lang="zh-CN" altLang="en-US" sz="2400" b="1" dirty="0">
                <a:latin typeface="+mn-ea"/>
                <a:ea typeface="+mn-ea"/>
              </a:rPr>
              <a:t>汉文学史纲要</a:t>
            </a:r>
            <a:r>
              <a:rPr lang="en-US" altLang="zh-CN" sz="2400" b="1" dirty="0">
                <a:latin typeface="+mn-ea"/>
                <a:ea typeface="+mn-ea"/>
              </a:rPr>
              <a:t>》</a:t>
            </a:r>
            <a:r>
              <a:rPr lang="zh-CN" altLang="en-US" sz="2400" b="1" dirty="0">
                <a:latin typeface="+mn-ea"/>
                <a:ea typeface="+mn-ea"/>
              </a:rPr>
              <a:t>）郭沫若说</a:t>
            </a:r>
            <a:r>
              <a:rPr lang="zh-CN" altLang="en-US" sz="2400" b="1" dirty="0" smtClean="0">
                <a:latin typeface="+mn-ea"/>
                <a:ea typeface="+mn-ea"/>
              </a:rPr>
              <a:t>：“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  <a:ea typeface="+mn-ea"/>
              </a:rPr>
              <a:t>以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思想家而兼文章家的人，在中国古代哲人中，实在是绝无仅有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  <a:ea typeface="+mn-ea"/>
              </a:rPr>
              <a:t>。</a:t>
            </a:r>
            <a:r>
              <a:rPr lang="zh-CN" altLang="en-US" sz="2400" b="1" dirty="0">
                <a:latin typeface="+mn-ea"/>
                <a:ea typeface="+mn-ea"/>
              </a:rPr>
              <a:t>”</a:t>
            </a:r>
            <a:r>
              <a:rPr lang="zh-CN" altLang="en-US" sz="2400" b="1" dirty="0" smtClean="0">
                <a:latin typeface="+mn-ea"/>
                <a:ea typeface="+mn-ea"/>
              </a:rPr>
              <a:t>（</a:t>
            </a:r>
            <a:r>
              <a:rPr lang="en-US" altLang="zh-CN" sz="2400" b="1" dirty="0">
                <a:latin typeface="+mn-ea"/>
                <a:ea typeface="+mn-ea"/>
              </a:rPr>
              <a:t>《</a:t>
            </a:r>
            <a:r>
              <a:rPr lang="zh-CN" altLang="en-US" sz="2400" b="1" dirty="0">
                <a:latin typeface="+mn-ea"/>
                <a:ea typeface="+mn-ea"/>
              </a:rPr>
              <a:t>庄子与鲁迅</a:t>
            </a:r>
            <a:r>
              <a:rPr lang="en-US" altLang="zh-CN" sz="2400" b="1" dirty="0">
                <a:latin typeface="+mn-ea"/>
                <a:ea typeface="+mn-ea"/>
              </a:rPr>
              <a:t>》</a:t>
            </a:r>
            <a:r>
              <a:rPr lang="zh-CN" altLang="en-US" sz="2400" b="1" dirty="0">
                <a:latin typeface="+mn-ea"/>
                <a:ea typeface="+mn-ea"/>
              </a:rPr>
              <a:t>）也有人称他的作品</a:t>
            </a:r>
            <a:r>
              <a:rPr lang="zh-CN" altLang="en-US" sz="2400" b="1" dirty="0" smtClean="0">
                <a:latin typeface="+mn-ea"/>
                <a:ea typeface="+mn-ea"/>
              </a:rPr>
              <a:t>是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“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  <a:ea typeface="+mn-ea"/>
              </a:rPr>
              <a:t>文学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的哲学、哲学的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  <a:ea typeface="+mn-ea"/>
              </a:rPr>
              <a:t>文学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”</a:t>
            </a:r>
            <a:r>
              <a:rPr lang="zh-CN" altLang="en-US" sz="2400" b="1" dirty="0" smtClean="0">
                <a:solidFill>
                  <a:schemeClr val="tx2"/>
                </a:solidFill>
                <a:latin typeface="+mn-ea"/>
                <a:ea typeface="+mn-ea"/>
              </a:rPr>
              <a:t>。</a:t>
            </a:r>
            <a:r>
              <a:rPr lang="zh-CN" altLang="en-US" sz="2400" b="1" dirty="0" smtClean="0">
                <a:solidFill>
                  <a:srgbClr val="CC3300"/>
                </a:solidFill>
                <a:latin typeface="+mn-ea"/>
                <a:ea typeface="+mn-ea"/>
              </a:rPr>
              <a:t> </a:t>
            </a:r>
            <a:endParaRPr lang="zh-CN" altLang="en-US" sz="2400" b="1" dirty="0">
              <a:solidFill>
                <a:srgbClr val="CC3300"/>
              </a:solidFill>
              <a:latin typeface="+mn-ea"/>
              <a:ea typeface="+mn-ea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688904" y="692916"/>
            <a:ext cx="8096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+mn-ea"/>
              </a:rPr>
              <a:t>33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595193" y="692916"/>
            <a:ext cx="12620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+mn-ea"/>
              </a:rPr>
              <a:t>内篇7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04528" y="1167355"/>
            <a:ext cx="12961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+mn-ea"/>
              </a:rPr>
              <a:t>外篇15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888704" y="1167355"/>
            <a:ext cx="14620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+mn-ea"/>
              </a:rPr>
              <a:t>杂篇11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7458696" y="1187669"/>
            <a:ext cx="15222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汪洋恣肆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825258" y="1557012"/>
            <a:ext cx="17224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奇特丰富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968824" y="1557011"/>
            <a:ext cx="16019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波澜壮阔</a:t>
            </a:r>
          </a:p>
        </p:txBody>
      </p:sp>
    </p:spTree>
    <p:extLst>
      <p:ext uri="{BB962C8B-B14F-4D97-AF65-F5344CB8AC3E}">
        <p14:creationId xmlns:p14="http://schemas.microsoft.com/office/powerpoint/2010/main" val="338148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467544" y="915566"/>
            <a:ext cx="8352928" cy="368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  <a:spcBef>
                <a:spcPct val="50000"/>
              </a:spcBef>
            </a:pPr>
            <a:r>
              <a:rPr lang="zh-CN" altLang="en-US" sz="2800" b="1" dirty="0"/>
              <a:t>       </a:t>
            </a:r>
            <a:r>
              <a:rPr lang="zh-CN" altLang="en-US" sz="2800" b="1" dirty="0" smtClean="0"/>
              <a:t>  庄子</a:t>
            </a:r>
            <a:r>
              <a:rPr lang="zh-CN" altLang="en-US" sz="2800" b="1" dirty="0"/>
              <a:t>生活在社会矛盾极其复杂的乱世。战时，诸侯征战不已，暴君佞臣杀人如麻。他的志向抱负在现实中不可能实现，无法获得生命的自由，于是，他以追求精神上的自由来逃避纷乱的现实。希望在精神上天马行空、无所羁绊，让精神的生活去解放作为形体的生命，从而达到物我两忘、超然物外的绝对自由。</a:t>
            </a:r>
          </a:p>
        </p:txBody>
      </p:sp>
    </p:spTree>
    <p:extLst>
      <p:ext uri="{BB962C8B-B14F-4D97-AF65-F5344CB8AC3E}">
        <p14:creationId xmlns:p14="http://schemas.microsoft.com/office/powerpoint/2010/main" val="382813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83568" y="1059582"/>
            <a:ext cx="8003232" cy="295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  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  “逍遥”</a:t>
            </a:r>
            <a:r>
              <a:rPr lang="zh-CN" altLang="en-US" sz="2800" b="1" dirty="0">
                <a:latin typeface="+mn-ea"/>
              </a:rPr>
              <a:t>也写作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“消摇”</a:t>
            </a:r>
            <a:r>
              <a:rPr lang="zh-CN" altLang="en-US" sz="2800" b="1" dirty="0">
                <a:latin typeface="+mn-ea"/>
              </a:rPr>
              <a:t>，意思是优游自得的样子；“逍遥游”就是没有任何束缚地、自由自在地活动</a:t>
            </a:r>
            <a:r>
              <a:rPr lang="zh-CN" altLang="en-US" sz="2800" b="1" dirty="0" smtClean="0">
                <a:latin typeface="+mn-ea"/>
              </a:rPr>
              <a:t>。课文</a:t>
            </a:r>
            <a:r>
              <a:rPr lang="zh-CN" altLang="en-US" sz="2800" b="1" dirty="0">
                <a:latin typeface="+mn-ea"/>
              </a:rPr>
              <a:t>节选部分是《逍遥游》的主体，文章从对比许多不能“逍遥”的例子说明，要想真正达到自由自在的境界，必须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“无己”、“无功”、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“无名”</a:t>
            </a:r>
            <a:r>
              <a:rPr lang="zh-CN" altLang="en-US" sz="2800" b="1" dirty="0"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4153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疏通文意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961256" y="1138734"/>
            <a:ext cx="1810544" cy="42490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latin typeface="+mn-ea"/>
                <a:ea typeface="+mn-ea"/>
              </a:rPr>
              <a:t>第一段：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29233" y="1761659"/>
            <a:ext cx="284662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A0399"/>
                </a:solidFill>
                <a:latin typeface="+mn-ea"/>
              </a:rPr>
              <a:t>万物都有所待；</a:t>
            </a:r>
          </a:p>
          <a:p>
            <a:r>
              <a:rPr lang="zh-CN" altLang="en-US" sz="2800" b="1" dirty="0">
                <a:solidFill>
                  <a:srgbClr val="0A0399"/>
                </a:solidFill>
                <a:latin typeface="+mn-ea"/>
              </a:rPr>
              <a:t>都没有绝对</a:t>
            </a:r>
            <a:r>
              <a:rPr lang="zh-CN" altLang="en-US" sz="2800" b="1" dirty="0" smtClean="0">
                <a:solidFill>
                  <a:srgbClr val="0A0399"/>
                </a:solidFill>
                <a:latin typeface="+mn-ea"/>
              </a:rPr>
              <a:t>自由</a:t>
            </a:r>
            <a:endParaRPr lang="zh-CN" altLang="en-US" sz="2800" b="1" dirty="0">
              <a:solidFill>
                <a:srgbClr val="0A0399"/>
              </a:solidFill>
              <a:latin typeface="+mn-ea"/>
            </a:endParaRPr>
          </a:p>
        </p:txBody>
      </p:sp>
      <p:sp>
        <p:nvSpPr>
          <p:cNvPr id="5" name="AutoShape 4"/>
          <p:cNvSpPr>
            <a:spLocks/>
          </p:cNvSpPr>
          <p:nvPr/>
        </p:nvSpPr>
        <p:spPr bwMode="auto">
          <a:xfrm>
            <a:off x="3203848" y="941988"/>
            <a:ext cx="144016" cy="2205826"/>
          </a:xfrm>
          <a:prstGeom prst="leftBrace">
            <a:avLst>
              <a:gd name="adj1" fmla="val 81446"/>
              <a:gd name="adj2" fmla="val 50000"/>
            </a:avLst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91056" y="771550"/>
            <a:ext cx="48253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/>
              <a:t>鹏鸟奋飞：必须凭借强大的风力。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462548" y="1175966"/>
            <a:ext cx="3897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/>
              <a:t>水雾尘埃：要靠气息相吹。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462547" y="1539578"/>
            <a:ext cx="3897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/>
              <a:t>大舟无力：因为积水不深。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491056" y="2001243"/>
            <a:ext cx="38779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/>
              <a:t>杯水胶地：因为水浅舟大。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496384" y="2462908"/>
            <a:ext cx="45159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CN" altLang="en-US" sz="2400" b="1" dirty="0"/>
              <a:t>蜩鸠嘲鹏：不知自己“所待”。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457715" y="2913619"/>
            <a:ext cx="48013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/>
              <a:t>远行所待：备粮，越远所待越多。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611560" y="3439328"/>
            <a:ext cx="58737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rgbClr val="0A0399"/>
                </a:solidFill>
              </a:rPr>
              <a:t>根据上面分析，可以归纳首段段意如下：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8192" y="3900993"/>
            <a:ext cx="77755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rgbClr val="FF0000"/>
                </a:solidFill>
              </a:rPr>
              <a:t>阐明世间万事万物，大至鹏鸟，小至尘埃，它们的活动都“有所待”，都是不自由的。</a:t>
            </a:r>
          </a:p>
        </p:txBody>
      </p:sp>
    </p:spTree>
    <p:extLst>
      <p:ext uri="{BB962C8B-B14F-4D97-AF65-F5344CB8AC3E}">
        <p14:creationId xmlns:p14="http://schemas.microsoft.com/office/powerpoint/2010/main" val="339888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nimBg="1"/>
      <p:bldP spid="6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27584" y="904796"/>
            <a:ext cx="3240360" cy="385662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/>
              <a:t>北</a:t>
            </a:r>
            <a:r>
              <a:rPr lang="zh-CN" altLang="en-US" sz="2800" b="1" dirty="0">
                <a:solidFill>
                  <a:schemeClr val="hlink"/>
                </a:solidFill>
              </a:rPr>
              <a:t>冥</a:t>
            </a:r>
            <a:r>
              <a:rPr lang="zh-CN" altLang="en-US" sz="2800" b="1" dirty="0"/>
              <a:t>（         ）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chemeClr val="hlink"/>
                </a:solidFill>
              </a:rPr>
              <a:t>鲲</a:t>
            </a:r>
            <a:r>
              <a:rPr lang="zh-CN" altLang="en-US" sz="2800" b="1" dirty="0"/>
              <a:t>鹏（         ）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chemeClr val="hlink"/>
                </a:solidFill>
              </a:rPr>
              <a:t>抟</a:t>
            </a:r>
            <a:r>
              <a:rPr lang="zh-CN" altLang="en-US" sz="2800" b="1" dirty="0"/>
              <a:t>（            ）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/>
              <a:t>迁</a:t>
            </a:r>
            <a:r>
              <a:rPr lang="zh-CN" altLang="en-US" sz="2800" b="1" dirty="0">
                <a:solidFill>
                  <a:schemeClr val="hlink"/>
                </a:solidFill>
              </a:rPr>
              <a:t>徙</a:t>
            </a:r>
            <a:r>
              <a:rPr lang="zh-CN" altLang="en-US" sz="2800" b="1" dirty="0"/>
              <a:t>（         ）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chemeClr val="hlink"/>
                </a:solidFill>
              </a:rPr>
              <a:t>坳</a:t>
            </a:r>
            <a:r>
              <a:rPr lang="zh-CN" altLang="en-US" sz="2800" b="1" dirty="0"/>
              <a:t>堂（         ）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/>
              <a:t>草</a:t>
            </a:r>
            <a:r>
              <a:rPr lang="zh-CN" altLang="en-US" sz="2800" b="1" dirty="0">
                <a:solidFill>
                  <a:schemeClr val="hlink"/>
                </a:solidFill>
              </a:rPr>
              <a:t>芥</a:t>
            </a:r>
            <a:r>
              <a:rPr lang="zh-CN" altLang="en-US" sz="2800" b="1" dirty="0"/>
              <a:t>（        ）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/>
              <a:t>夭</a:t>
            </a:r>
            <a:r>
              <a:rPr lang="zh-CN" altLang="en-US" sz="2800" b="1" dirty="0">
                <a:solidFill>
                  <a:schemeClr val="hlink"/>
                </a:solidFill>
              </a:rPr>
              <a:t>阏</a:t>
            </a:r>
            <a:r>
              <a:rPr lang="zh-CN" altLang="en-US" sz="2800" b="1" dirty="0"/>
              <a:t>（        ）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/>
              <a:t>蓬</a:t>
            </a:r>
            <a:r>
              <a:rPr lang="zh-CN" altLang="en-US" sz="2800" b="1" dirty="0">
                <a:solidFill>
                  <a:schemeClr val="hlink"/>
                </a:solidFill>
              </a:rPr>
              <a:t>蒿</a:t>
            </a:r>
            <a:r>
              <a:rPr lang="zh-CN" altLang="en-US" sz="2800" b="1" dirty="0"/>
              <a:t>（        ）</a:t>
            </a:r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3779912" y="915566"/>
            <a:ext cx="4038600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蜩</a:t>
            </a:r>
            <a:r>
              <a:rPr lang="zh-CN" altLang="en-US" b="1" dirty="0"/>
              <a:t>蝉（        ） </a:t>
            </a:r>
          </a:p>
          <a:p>
            <a:pPr algn="ctr">
              <a:buFontTx/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舂</a:t>
            </a:r>
            <a:r>
              <a:rPr lang="zh-CN" altLang="en-US" b="1" dirty="0"/>
              <a:t>粮（        ）</a:t>
            </a:r>
          </a:p>
          <a:p>
            <a:pPr algn="ctr">
              <a:buFontTx/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  蟪蛄</a:t>
            </a:r>
            <a:r>
              <a:rPr lang="zh-CN" altLang="en-US" b="1" dirty="0"/>
              <a:t>（          ）</a:t>
            </a:r>
          </a:p>
          <a:p>
            <a:pPr algn="ctr">
              <a:buFontTx/>
              <a:buNone/>
            </a:pPr>
            <a:r>
              <a:rPr lang="zh-CN" altLang="en-US" b="1" dirty="0"/>
              <a:t>大</a:t>
            </a:r>
            <a:r>
              <a:rPr lang="zh-CN" altLang="en-US" b="1" dirty="0">
                <a:solidFill>
                  <a:schemeClr val="hlink"/>
                </a:solidFill>
              </a:rPr>
              <a:t>椿</a:t>
            </a:r>
            <a:r>
              <a:rPr lang="zh-CN" altLang="en-US" b="1" dirty="0"/>
              <a:t>（        ） </a:t>
            </a:r>
          </a:p>
          <a:p>
            <a:pPr algn="ctr">
              <a:buFontTx/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  斥鴳</a:t>
            </a:r>
            <a:r>
              <a:rPr lang="zh-CN" altLang="en-US" b="1" dirty="0"/>
              <a:t>（           ）</a:t>
            </a:r>
          </a:p>
          <a:p>
            <a:pPr algn="ctr">
              <a:buFontTx/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泠</a:t>
            </a:r>
            <a:r>
              <a:rPr lang="zh-CN" altLang="en-US" b="1" dirty="0"/>
              <a:t>然（        ） </a:t>
            </a:r>
          </a:p>
          <a:p>
            <a:pPr algn="ctr">
              <a:buFontTx/>
              <a:buNone/>
            </a:pPr>
            <a:r>
              <a:rPr lang="zh-CN" altLang="en-US" b="1" dirty="0"/>
              <a:t>万</a:t>
            </a:r>
            <a:r>
              <a:rPr lang="zh-CN" altLang="en-US" b="1" dirty="0">
                <a:solidFill>
                  <a:schemeClr val="hlink"/>
                </a:solidFill>
              </a:rPr>
              <a:t>仞</a:t>
            </a:r>
            <a:r>
              <a:rPr lang="zh-CN" altLang="en-US" b="1" dirty="0"/>
              <a:t>（        ） </a:t>
            </a:r>
          </a:p>
          <a:p>
            <a:pPr algn="ctr">
              <a:buFontTx/>
              <a:buNone/>
            </a:pPr>
            <a:endParaRPr lang="en-US" altLang="zh-CN" b="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>
                <a:solidFill>
                  <a:srgbClr val="FF0000"/>
                </a:solidFill>
                <a:ea typeface="黑体" pitchFamily="2" charset="-122"/>
              </a:rPr>
              <a:t>正音正字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35696" y="841505"/>
            <a:ext cx="10118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FF33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míng</a:t>
            </a:r>
            <a:endParaRPr lang="en-US" altLang="zh-CN" sz="2800" dirty="0">
              <a:solidFill>
                <a:srgbClr val="FF33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853158" y="1273552"/>
            <a:ext cx="9925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FF33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kūn</a:t>
            </a: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583668" y="1778377"/>
            <a:ext cx="8915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dirty="0" err="1">
                <a:solidFill>
                  <a:srgbClr val="FF33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tuán</a:t>
            </a: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061236" y="2266608"/>
            <a:ext cx="643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dirty="0" err="1">
                <a:solidFill>
                  <a:srgbClr val="FF33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xǐ</a:t>
            </a: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007939" y="2785721"/>
            <a:ext cx="7024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FF33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āo</a:t>
            </a: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988889" y="3217768"/>
            <a:ext cx="7216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dirty="0" err="1">
                <a:solidFill>
                  <a:srgbClr val="FF33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jiè</a:t>
            </a: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022435" y="3702908"/>
            <a:ext cx="522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è </a:t>
            </a: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1925728" y="4138816"/>
            <a:ext cx="8819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FF33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hāo</a:t>
            </a: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652120" y="855904"/>
            <a:ext cx="903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FF33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tiáo</a:t>
            </a: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</a:t>
            </a:r>
            <a:endParaRPr lang="en-US" altLang="zh-CN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5562364" y="1372963"/>
            <a:ext cx="11512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dirty="0" err="1">
                <a:solidFill>
                  <a:srgbClr val="FF33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chōng</a:t>
            </a: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633760" y="1892076"/>
            <a:ext cx="11817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dirty="0" err="1">
                <a:solidFill>
                  <a:srgbClr val="FF33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huì</a:t>
            </a: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 err="1">
                <a:solidFill>
                  <a:srgbClr val="FF33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gū</a:t>
            </a:r>
            <a:endParaRPr lang="en-US" altLang="zh-CN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697015" y="2411189"/>
            <a:ext cx="8819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dirty="0" err="1">
                <a:solidFill>
                  <a:srgbClr val="FF33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chūn</a:t>
            </a:r>
            <a:endParaRPr lang="en-US" altLang="zh-CN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643053" y="2930301"/>
            <a:ext cx="12298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dirty="0" err="1">
                <a:solidFill>
                  <a:srgbClr val="FF33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chì</a:t>
            </a: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FF33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yàn</a:t>
            </a:r>
            <a:endParaRPr lang="en-US" altLang="zh-CN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5799212" y="3457153"/>
            <a:ext cx="757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dirty="0" err="1">
                <a:solidFill>
                  <a:srgbClr val="FF33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líng</a:t>
            </a:r>
            <a:endParaRPr lang="en-US" altLang="zh-CN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5704806" y="3974212"/>
            <a:ext cx="9124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FF33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rèn</a:t>
            </a: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</a:t>
            </a:r>
            <a:endParaRPr lang="en-US" altLang="zh-CN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62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60040" y="771550"/>
            <a:ext cx="2339752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/>
              <a:t>思考和延伸：</a:t>
            </a:r>
            <a:endParaRPr lang="zh-CN" altLang="en-US" sz="2800" b="1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210742"/>
            <a:ext cx="8280920" cy="92896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3200"/>
              </a:lnSpc>
              <a:buNone/>
            </a:pPr>
            <a:r>
              <a:rPr lang="zh-CN" altLang="en-US" sz="2400" b="1" dirty="0">
                <a:latin typeface="+mn-ea"/>
              </a:rPr>
              <a:t>　</a:t>
            </a:r>
            <a:r>
              <a:rPr lang="zh-CN" altLang="en-US" sz="2400" b="1" dirty="0" smtClean="0">
                <a:latin typeface="+mn-ea"/>
              </a:rPr>
              <a:t>  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文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中写到了“天之苍苍，其正色邪？其远而无所至极邪？其视下也，亦若是则已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矣。”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这写的是什么意思呢？</a:t>
            </a:r>
          </a:p>
          <a:p>
            <a:pPr>
              <a:lnSpc>
                <a:spcPts val="3200"/>
              </a:lnSpc>
              <a:buFontTx/>
              <a:buNone/>
            </a:pPr>
            <a:r>
              <a:rPr lang="zh-CN" altLang="en-US" sz="2400" b="1" dirty="0">
                <a:latin typeface="+mn-ea"/>
              </a:rPr>
              <a:t>　</a:t>
            </a:r>
          </a:p>
        </p:txBody>
      </p:sp>
      <p:sp>
        <p:nvSpPr>
          <p:cNvPr id="4" name="Rectangle 5"/>
          <p:cNvSpPr>
            <a:spLocks noRot="1" noChangeArrowheads="1"/>
          </p:cNvSpPr>
          <p:nvPr/>
        </p:nvSpPr>
        <p:spPr bwMode="auto">
          <a:xfrm>
            <a:off x="441008" y="2081758"/>
            <a:ext cx="8307456" cy="2650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>
              <a:lnSpc>
                <a:spcPts val="3300"/>
              </a:lnSpc>
              <a:buNone/>
            </a:pPr>
            <a:r>
              <a:rPr lang="zh-CN" altLang="en-US" sz="2400" b="1" dirty="0">
                <a:latin typeface="+mn-ea"/>
                <a:ea typeface="+mn-ea"/>
              </a:rPr>
              <a:t>　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+mn-ea"/>
                <a:ea typeface="+mn-ea"/>
              </a:rPr>
              <a:t>明确</a:t>
            </a:r>
            <a:r>
              <a:rPr lang="zh-CN" altLang="en-US" sz="2400" b="1" u="sng" dirty="0">
                <a:solidFill>
                  <a:srgbClr val="FF0000"/>
                </a:solidFill>
                <a:latin typeface="+mn-ea"/>
                <a:ea typeface="+mn-ea"/>
              </a:rPr>
              <a:t>：</a:t>
            </a:r>
            <a:r>
              <a:rPr lang="zh-CN" altLang="en-US" sz="2400" b="1" u="sng" dirty="0">
                <a:latin typeface="+mn-ea"/>
                <a:ea typeface="+mn-ea"/>
              </a:rPr>
              <a:t>这其实呢，也是在说鹏鸟认识事物的时候也是受到了限制的</a:t>
            </a:r>
            <a:r>
              <a:rPr lang="zh-CN" altLang="en-US" sz="2400" b="1" dirty="0">
                <a:latin typeface="+mn-ea"/>
                <a:ea typeface="+mn-ea"/>
              </a:rPr>
              <a:t>；</a:t>
            </a:r>
            <a:r>
              <a:rPr lang="zh-CN" altLang="en-US" sz="2400" b="1" u="sng" dirty="0">
                <a:latin typeface="+mn-ea"/>
                <a:ea typeface="+mn-ea"/>
              </a:rPr>
              <a:t>站的角度不同，看待事物也是不一样。</a:t>
            </a:r>
            <a:r>
              <a:rPr lang="zh-CN" altLang="en-US" sz="2400" b="1" dirty="0">
                <a:latin typeface="+mn-ea"/>
                <a:ea typeface="+mn-ea"/>
              </a:rPr>
              <a:t>那么，从这个意义上讲,二虫的认识受到限制是一样的（二虫的认识受限制的原因是飞的不高，无法去理解鹏鸟高飞），既然这样也不用去理会二虫的</a:t>
            </a:r>
            <a:r>
              <a:rPr lang="zh-CN" altLang="en-US" sz="2400" b="1" dirty="0" smtClean="0">
                <a:latin typeface="+mn-ea"/>
                <a:ea typeface="+mn-ea"/>
              </a:rPr>
              <a:t>无知。这</a:t>
            </a:r>
            <a:r>
              <a:rPr lang="zh-CN" altLang="en-US" sz="2400" b="1" dirty="0">
                <a:solidFill>
                  <a:schemeClr val="hlink"/>
                </a:solidFill>
                <a:latin typeface="+mn-ea"/>
                <a:ea typeface="+mn-ea"/>
              </a:rPr>
              <a:t>也就使得文章自然的转入了下文的“小知”和“大知”</a:t>
            </a:r>
            <a:r>
              <a:rPr lang="zh-CN" altLang="en-US" sz="2400" b="1" dirty="0">
                <a:latin typeface="+mn-ea"/>
                <a:ea typeface="+mn-ea"/>
              </a:rPr>
              <a:t>的</a:t>
            </a:r>
            <a:r>
              <a:rPr lang="zh-CN" altLang="en-US" sz="2400" b="1" dirty="0" smtClean="0">
                <a:latin typeface="+mn-ea"/>
                <a:ea typeface="+mn-ea"/>
              </a:rPr>
              <a:t>论述。</a:t>
            </a:r>
            <a:endParaRPr lang="zh-CN" altLang="en-US" sz="2400" b="1" dirty="0">
              <a:latin typeface="+mn-ea"/>
              <a:ea typeface="+mn-ea"/>
            </a:endParaRPr>
          </a:p>
          <a:p>
            <a:pPr>
              <a:lnSpc>
                <a:spcPts val="3300"/>
              </a:lnSpc>
              <a:buFontTx/>
              <a:buChar char="•"/>
            </a:pPr>
            <a:endParaRPr lang="zh-CN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263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1112</Words>
  <Application>Microsoft Office PowerPoint</Application>
  <PresentationFormat>全屏显示(16:9)</PresentationFormat>
  <Paragraphs>122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admin</cp:lastModifiedBy>
  <cp:revision>73</cp:revision>
  <dcterms:created xsi:type="dcterms:W3CDTF">2014-07-03T05:31:53Z</dcterms:created>
  <dcterms:modified xsi:type="dcterms:W3CDTF">2014-11-30T00:34:08Z</dcterms:modified>
</cp:coreProperties>
</file>