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257" r:id="rId4"/>
    <p:sldId id="298" r:id="rId5"/>
    <p:sldId id="301" r:id="rId6"/>
    <p:sldId id="297" r:id="rId7"/>
    <p:sldId id="300" r:id="rId8"/>
    <p:sldId id="303" r:id="rId9"/>
    <p:sldId id="304" r:id="rId10"/>
    <p:sldId id="299" r:id="rId11"/>
    <p:sldId id="302" r:id="rId12"/>
    <p:sldId id="307" r:id="rId13"/>
    <p:sldId id="310" r:id="rId14"/>
    <p:sldId id="309" r:id="rId15"/>
    <p:sldId id="308" r:id="rId16"/>
    <p:sldId id="313" r:id="rId17"/>
    <p:sldId id="305" r:id="rId18"/>
    <p:sldId id="312" r:id="rId19"/>
    <p:sldId id="311" r:id="rId20"/>
    <p:sldId id="306" r:id="rId21"/>
    <p:sldId id="316" r:id="rId22"/>
    <p:sldId id="314" r:id="rId23"/>
    <p:sldId id="315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4BE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OCUME~1/ADMINI~1/LOCALS~1/Temp/Rar$DI00.690/&#31532;&#19968;&#35838;&#26102;.ppt#-1,15,&#20840;&#25991;&#37492;&#36175;&#35201;&#28857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OCUME~1/ADMINI~1/LOCALS~1/Temp/Rar$DI00.690/&#31532;&#19968;&#35838;&#26102;.ppt#-1,13,&#24187;&#28783;&#29255; 1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28184" y="2139702"/>
            <a:ext cx="2088232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小说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林教头风雪山神庙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作者：施耐庵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Picture 3" descr="059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7362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  <a:latin typeface="+mn-ea"/>
              </a:rPr>
              <a:t>逍遥游</a:t>
            </a:r>
            <a:endParaRPr lang="zh-CN" altLang="en-US" sz="7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7715" y="2006573"/>
            <a:ext cx="10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庄子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67744" y="704106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03598"/>
            <a:ext cx="8712968" cy="346357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+mn-ea"/>
              </a:rPr>
              <a:t>    蜩</a:t>
            </a:r>
            <a:r>
              <a:rPr lang="zh-CN" altLang="en-US" sz="2400" b="1" dirty="0">
                <a:latin typeface="+mn-ea"/>
              </a:rPr>
              <a:t>与学鸠笑之曰：“我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决</a:t>
            </a:r>
            <a:r>
              <a:rPr lang="zh-CN" altLang="en-US" sz="2400" b="1" dirty="0">
                <a:latin typeface="+mn-ea"/>
              </a:rPr>
              <a:t>起而飞，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枪</a:t>
            </a:r>
            <a:r>
              <a:rPr lang="zh-CN" altLang="en-US" sz="2400" b="1" dirty="0">
                <a:latin typeface="+mn-ea"/>
              </a:rPr>
              <a:t>榆枋而止，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时</a:t>
            </a:r>
            <a:r>
              <a:rPr lang="zh-CN" altLang="en-US" sz="2400" b="1" dirty="0">
                <a:latin typeface="+mn-ea"/>
              </a:rPr>
              <a:t>则不至，而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控</a:t>
            </a:r>
            <a:r>
              <a:rPr lang="zh-CN" altLang="en-US" sz="2400" b="1" dirty="0">
                <a:latin typeface="+mn-ea"/>
              </a:rPr>
              <a:t>于地而已矣，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奚以</a:t>
            </a:r>
            <a:r>
              <a:rPr lang="zh-CN" altLang="en-US" sz="2400" b="1" dirty="0">
                <a:latin typeface="+mn-ea"/>
              </a:rPr>
              <a:t>之九万里而南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为？</a:t>
            </a:r>
            <a:r>
              <a:rPr lang="zh-CN" altLang="en-US" sz="2400" b="1" dirty="0">
                <a:latin typeface="+mn-ea"/>
              </a:rPr>
              <a:t>”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适</a:t>
            </a:r>
            <a:r>
              <a:rPr lang="zh-CN" altLang="en-US" sz="2400" b="1" dirty="0">
                <a:latin typeface="+mn-ea"/>
              </a:rPr>
              <a:t>莽苍者，三餐而反，腹犹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果</a:t>
            </a:r>
            <a:r>
              <a:rPr lang="zh-CN" altLang="en-US" sz="2400" b="1" dirty="0">
                <a:latin typeface="+mn-ea"/>
              </a:rPr>
              <a:t>然；适百里者，宿舂粮；适千里者，三月聚粮。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之</a:t>
            </a:r>
            <a:r>
              <a:rPr lang="zh-CN" altLang="en-US" sz="2400" b="1" dirty="0">
                <a:latin typeface="+mn-ea"/>
              </a:rPr>
              <a:t>二虫又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何知</a:t>
            </a:r>
            <a:r>
              <a:rPr lang="zh-CN" altLang="en-US" sz="2400" b="1" dirty="0" smtClean="0">
                <a:latin typeface="+mn-ea"/>
              </a:rPr>
              <a:t>？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译文：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蝉和学鸠嘲笑鹏说：“我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一下子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起飞，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碰到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榆枋树木就停下来，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有时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如果飞不上去，就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在地上罢了。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哪里用得着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飞上数万里的高空再往南飞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呢？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”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郊郊野去的人，只须准备一天三餐，回来时肚子还是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饱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的；到百里外去的人，头天晚上就要捣米准备干粮；到千里远处去的人，要用几个月来储积粮食。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这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两只小动物又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知道什么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14490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归纳整理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24929" y="824394"/>
            <a:ext cx="2349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第一自然段：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01824" y="1394282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3333CC"/>
                </a:solidFill>
                <a:latin typeface="+mn-ea"/>
              </a:rPr>
              <a:t>鲲鹏</a:t>
            </a:r>
            <a:r>
              <a:rPr kumimoji="1" lang="zh-CN" altLang="en-US" sz="2800" b="1" dirty="0">
                <a:latin typeface="+mn-ea"/>
              </a:rPr>
              <a:t>奋飞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01824" y="2013482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3333CC"/>
                </a:solidFill>
                <a:latin typeface="+mn-ea"/>
              </a:rPr>
              <a:t>野马尘埃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2706716"/>
            <a:ext cx="2376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3333CC"/>
                </a:solidFill>
                <a:latin typeface="+mn-ea"/>
              </a:rPr>
              <a:t>大舟、草芥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4553" y="3416682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3333CC"/>
                </a:solidFill>
                <a:latin typeface="+mn-ea"/>
              </a:rPr>
              <a:t>蜩鸠</a:t>
            </a:r>
            <a:r>
              <a:rPr kumimoji="1" lang="zh-CN" altLang="en-US" sz="2800" b="1" dirty="0">
                <a:latin typeface="+mn-ea"/>
              </a:rPr>
              <a:t>嘲鹏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9592" y="4136762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3333CC"/>
                </a:solidFill>
                <a:latin typeface="+mn-ea"/>
              </a:rPr>
              <a:t>远行者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83768" y="1693938"/>
            <a:ext cx="2664296" cy="11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483768" y="2279689"/>
            <a:ext cx="2664295" cy="5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627784" y="2865437"/>
            <a:ext cx="2520277" cy="790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974455" y="2865438"/>
            <a:ext cx="2173606" cy="78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2238053" y="2865438"/>
            <a:ext cx="2910009" cy="1532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20072" y="2590968"/>
            <a:ext cx="2880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u="sng" dirty="0" smtClean="0">
                <a:solidFill>
                  <a:srgbClr val="000000"/>
                </a:solidFill>
                <a:latin typeface="+mn-ea"/>
              </a:rPr>
              <a:t>万物皆</a:t>
            </a:r>
            <a:r>
              <a:rPr kumimoji="1" lang="zh-CN" altLang="en-US" sz="2800" b="1" u="sng" dirty="0" smtClean="0">
                <a:solidFill>
                  <a:srgbClr val="FF0000"/>
                </a:solidFill>
                <a:latin typeface="+mn-ea"/>
              </a:rPr>
              <a:t>有所待</a:t>
            </a:r>
          </a:p>
        </p:txBody>
      </p:sp>
    </p:spTree>
    <p:extLst>
      <p:ext uri="{BB962C8B-B14F-4D97-AF65-F5344CB8AC3E}">
        <p14:creationId xmlns:p14="http://schemas.microsoft.com/office/powerpoint/2010/main" val="7223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nimBg="1"/>
      <p:bldP spid="12" grpId="0" animBg="1"/>
      <p:bldP spid="13" grpId="0" animBg="1"/>
      <p:bldP spid="15" grpId="0" animBg="1"/>
      <p:bldP spid="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5160" y="1256442"/>
            <a:ext cx="5904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写蜩和学鸠的故事为了说明什么？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3568" y="2014817"/>
            <a:ext cx="7704856" cy="149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FF3300"/>
                </a:solidFill>
                <a:latin typeface="+mn-ea"/>
              </a:rPr>
              <a:t>蜩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与学鸠以为自己是无所依赖的，是自由的，因此它们嘲笑鲲鹏。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蜩和学鸠不是没有所待，而是必须凭借一点外力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24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059582"/>
            <a:ext cx="38164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找出第二段的中心</a:t>
            </a:r>
            <a:r>
              <a:rPr lang="zh-CN" altLang="en-US" sz="2800" b="1" dirty="0" smtClean="0">
                <a:latin typeface="+mn-ea"/>
              </a:rPr>
              <a:t>句</a:t>
            </a:r>
            <a:r>
              <a:rPr lang="zh-CN" altLang="en-US" sz="2800" b="1" dirty="0">
                <a:latin typeface="+mn-ea"/>
              </a:rPr>
              <a:t>　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小知不及大知，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FF33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　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小年不及大年。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2879853"/>
            <a:ext cx="996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ea"/>
              </a:rPr>
              <a:t>蜩鸠</a:t>
            </a:r>
          </a:p>
          <a:p>
            <a:r>
              <a:rPr kumimoji="1" lang="zh-CN" altLang="en-US" sz="2400" b="1" dirty="0">
                <a:latin typeface="+mn-ea"/>
              </a:rPr>
              <a:t>斥鴳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09329" y="2956797"/>
            <a:ext cx="99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</a:rPr>
              <a:t>鲲鹏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086301" y="2219581"/>
            <a:ext cx="133350" cy="647700"/>
          </a:xfrm>
          <a:prstGeom prst="downArrow">
            <a:avLst>
              <a:gd name="adj1" fmla="val 50000"/>
              <a:gd name="adj2" fmla="val 12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50443" y="2190604"/>
            <a:ext cx="133350" cy="647700"/>
          </a:xfrm>
          <a:prstGeom prst="downArrow">
            <a:avLst>
              <a:gd name="adj1" fmla="val 50000"/>
              <a:gd name="adj2" fmla="val 12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716016" y="1707654"/>
            <a:ext cx="3960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小年　　　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大年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16016" y="2268036"/>
            <a:ext cx="11521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朝菌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蟪蛄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众人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09179" y="2387411"/>
            <a:ext cx="108715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800" b="1" dirty="0">
                <a:latin typeface="+mn-ea"/>
              </a:rPr>
              <a:t>冥灵</a:t>
            </a:r>
          </a:p>
          <a:p>
            <a:pPr>
              <a:lnSpc>
                <a:spcPct val="70000"/>
              </a:lnSpc>
            </a:pPr>
            <a:endParaRPr lang="zh-CN" altLang="en-US" sz="2800" b="1" dirty="0">
              <a:latin typeface="+mn-ea"/>
            </a:endParaRPr>
          </a:p>
          <a:p>
            <a:pPr>
              <a:lnSpc>
                <a:spcPct val="70000"/>
              </a:lnSpc>
            </a:pPr>
            <a:r>
              <a:rPr lang="zh-CN" altLang="en-US" sz="2800" b="1" dirty="0">
                <a:latin typeface="+mn-ea"/>
              </a:rPr>
              <a:t>大椿</a:t>
            </a:r>
          </a:p>
          <a:p>
            <a:pPr>
              <a:lnSpc>
                <a:spcPct val="70000"/>
              </a:lnSpc>
            </a:pPr>
            <a:endParaRPr lang="zh-CN" altLang="en-US" sz="2800" b="1" dirty="0">
              <a:latin typeface="+mn-ea"/>
            </a:endParaRPr>
          </a:p>
          <a:p>
            <a:pPr>
              <a:lnSpc>
                <a:spcPct val="70000"/>
              </a:lnSpc>
            </a:pPr>
            <a:r>
              <a:rPr lang="zh-CN" altLang="en-US" sz="2800" b="1" dirty="0">
                <a:latin typeface="+mn-ea"/>
              </a:rPr>
              <a:t>彭祖 </a:t>
            </a:r>
          </a:p>
        </p:txBody>
      </p:sp>
    </p:spTree>
    <p:extLst>
      <p:ext uri="{BB962C8B-B14F-4D97-AF65-F5344CB8AC3E}">
        <p14:creationId xmlns:p14="http://schemas.microsoft.com/office/powerpoint/2010/main" val="16796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3568" y="771550"/>
            <a:ext cx="748883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作者提及了哪些人？他们分别有什么特点？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3608" y="1420040"/>
            <a:ext cx="1871663" cy="189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知效</a:t>
            </a:r>
            <a:r>
              <a:rPr lang="zh-CN" altLang="en-US" sz="2800" b="1" dirty="0">
                <a:latin typeface="+mn-ea"/>
              </a:rPr>
              <a:t>一官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行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比</a:t>
            </a:r>
            <a:r>
              <a:rPr lang="zh-CN" altLang="en-US" sz="2800" b="1" dirty="0">
                <a:latin typeface="+mn-ea"/>
              </a:rPr>
              <a:t>一乡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德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合</a:t>
            </a:r>
            <a:r>
              <a:rPr lang="zh-CN" altLang="en-US" sz="2800" b="1" dirty="0">
                <a:latin typeface="+mn-ea"/>
              </a:rPr>
              <a:t>一君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而征</a:t>
            </a:r>
            <a:r>
              <a:rPr lang="zh-CN" altLang="en-US" sz="2800" b="1" dirty="0">
                <a:latin typeface="+mn-ea"/>
              </a:rPr>
              <a:t>一国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699792" y="1420041"/>
            <a:ext cx="215479" cy="1728192"/>
          </a:xfrm>
          <a:prstGeom prst="rightBrace">
            <a:avLst>
              <a:gd name="adj1" fmla="val 694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0072" y="1411135"/>
            <a:ext cx="3455988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以世俗之见自视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    以出类拔萃自居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（蜩、学鸠、斥鴳）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47406" y="3364256"/>
            <a:ext cx="1368649" cy="132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宋荣子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列  子 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744743" y="3520380"/>
            <a:ext cx="179746" cy="1008112"/>
          </a:xfrm>
          <a:prstGeom prst="rightBrace">
            <a:avLst>
              <a:gd name="adj1" fmla="val 694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87353" y="3352684"/>
            <a:ext cx="381635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淡泊名利、犹有未</a:t>
            </a:r>
            <a:r>
              <a:rPr lang="zh-CN" altLang="en-US" sz="2800" b="1" dirty="0" smtClean="0">
                <a:solidFill>
                  <a:srgbClr val="000099"/>
                </a:solidFill>
                <a:latin typeface="+mn-ea"/>
              </a:rPr>
              <a:t>树</a:t>
            </a:r>
            <a:endParaRPr lang="zh-CN" altLang="en-US" sz="2800" b="1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超脱于世、犹有所待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         （大鹏）</a:t>
            </a: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6605068" y="1550818"/>
            <a:ext cx="359495" cy="2893558"/>
          </a:xfrm>
          <a:prstGeom prst="rightBrace">
            <a:avLst>
              <a:gd name="adj1" fmla="val 694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236296" y="1742827"/>
            <a:ext cx="615553" cy="250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未达逍遥之境</a:t>
            </a:r>
          </a:p>
        </p:txBody>
      </p:sp>
    </p:spTree>
    <p:extLst>
      <p:ext uri="{BB962C8B-B14F-4D97-AF65-F5344CB8AC3E}">
        <p14:creationId xmlns:p14="http://schemas.microsoft.com/office/powerpoint/2010/main" val="42385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771550"/>
            <a:ext cx="54006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什么是真正的“逍遥游”？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3226" y="1419622"/>
            <a:ext cx="78372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214BE"/>
                </a:solidFill>
                <a:latin typeface="+mn-ea"/>
              </a:rPr>
              <a:t>    乘</a:t>
            </a:r>
            <a:r>
              <a:rPr lang="zh-CN" altLang="en-US" sz="2800" b="1" dirty="0">
                <a:solidFill>
                  <a:srgbClr val="0214BE"/>
                </a:solidFill>
                <a:latin typeface="+mn-ea"/>
              </a:rPr>
              <a:t>天地之正，而御六气之辩，以游无穷者，彼且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恶</a:t>
            </a:r>
            <a:r>
              <a:rPr lang="zh-CN" altLang="en-US" sz="2800" b="1" dirty="0">
                <a:solidFill>
                  <a:srgbClr val="0214BE"/>
                </a:solidFill>
                <a:latin typeface="+mn-ea"/>
              </a:rPr>
              <a:t>乎待哉？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2373729"/>
            <a:ext cx="84249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00"/>
                </a:solidFill>
                <a:latin typeface="+mn-ea"/>
              </a:rPr>
              <a:t>   </a:t>
            </a:r>
            <a:r>
              <a:rPr lang="en-US" altLang="zh-CN" sz="2800" b="1" dirty="0" smtClean="0">
                <a:solidFill>
                  <a:srgbClr val="336600"/>
                </a:solidFill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顺应</a:t>
            </a:r>
            <a:r>
              <a:rPr lang="zh-CN" altLang="en-US" sz="2800" b="1" dirty="0">
                <a:latin typeface="+mn-ea"/>
              </a:rPr>
              <a:t>天地万物的本性，把握六气的变化，而在无穷无际的境界中遨游的人，他们还凭借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什么</a:t>
            </a:r>
            <a:r>
              <a:rPr lang="zh-CN" altLang="en-US" sz="2800" b="1" dirty="0">
                <a:latin typeface="+mn-ea"/>
              </a:rPr>
              <a:t>呢？</a:t>
            </a:r>
          </a:p>
        </p:txBody>
      </p:sp>
      <p:sp>
        <p:nvSpPr>
          <p:cNvPr id="5" name="Text Box 4">
            <a:hlinkClick r:id="rId2" action="ppaction://hlinkpres?slideindex=15&amp;slidetitle=全文鉴赏要点"/>
          </p:cNvPr>
          <p:cNvSpPr txBox="1">
            <a:spLocks noChangeArrowheads="1"/>
          </p:cNvSpPr>
          <p:nvPr/>
        </p:nvSpPr>
        <p:spPr bwMode="auto">
          <a:xfrm>
            <a:off x="753864" y="3435846"/>
            <a:ext cx="43942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latin typeface="+mn-ea"/>
              </a:rPr>
              <a:t>如何做到“逍遥游”？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5616" y="4011910"/>
            <a:ext cx="3572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无己，无功，无名</a:t>
            </a:r>
          </a:p>
        </p:txBody>
      </p:sp>
    </p:spTree>
    <p:extLst>
      <p:ext uri="{BB962C8B-B14F-4D97-AF65-F5344CB8AC3E}">
        <p14:creationId xmlns:p14="http://schemas.microsoft.com/office/powerpoint/2010/main" val="20559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hlinkClick r:id="rId2" action="ppaction://hlinkpres?slideindex=13&amp;slidetitle=幻灯片 13"/>
          </p:cNvPr>
          <p:cNvSpPr>
            <a:spLocks noChangeArrowheads="1"/>
          </p:cNvSpPr>
          <p:nvPr/>
        </p:nvSpPr>
        <p:spPr bwMode="auto">
          <a:xfrm>
            <a:off x="971600" y="1131590"/>
            <a:ext cx="7272808" cy="29093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214BE"/>
                </a:solidFill>
                <a:latin typeface="+mn-ea"/>
              </a:rPr>
              <a:t>无己： 忘掉自我，不受外物的束缚达到恬淡自适的境界。</a:t>
            </a:r>
          </a:p>
          <a:p>
            <a:pPr>
              <a:lnSpc>
                <a:spcPct val="110000"/>
              </a:lnSpc>
            </a:pPr>
            <a:endParaRPr kumimoji="1" lang="zh-CN" altLang="en-US" sz="2800" b="1" dirty="0">
              <a:solidFill>
                <a:srgbClr val="0214BE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214BE"/>
                </a:solidFill>
                <a:latin typeface="+mn-ea"/>
              </a:rPr>
              <a:t>无功：去掉功名利禄之心，不汲汲追逐外物。</a:t>
            </a:r>
          </a:p>
          <a:p>
            <a:pPr>
              <a:lnSpc>
                <a:spcPct val="110000"/>
              </a:lnSpc>
            </a:pPr>
            <a:endParaRPr kumimoji="1" lang="zh-CN" altLang="en-US" sz="2800" b="1" dirty="0">
              <a:solidFill>
                <a:srgbClr val="0214BE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214BE"/>
                </a:solidFill>
                <a:latin typeface="+mn-ea"/>
              </a:rPr>
              <a:t>无名：忘怀荣辱得失，褒贬任人。          </a:t>
            </a:r>
          </a:p>
        </p:txBody>
      </p:sp>
    </p:spTree>
    <p:extLst>
      <p:ext uri="{BB962C8B-B14F-4D97-AF65-F5344CB8AC3E}">
        <p14:creationId xmlns:p14="http://schemas.microsoft.com/office/powerpoint/2010/main" val="27857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915566"/>
            <a:ext cx="6096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你还能从此段中找出例子来说明吗？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122" y="1563638"/>
            <a:ext cx="82483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适</a:t>
            </a:r>
            <a:r>
              <a:rPr lang="zh-CN" altLang="en-US" sz="2800" b="1" dirty="0">
                <a:latin typeface="+mn-ea"/>
              </a:rPr>
              <a:t>莽苍者，三餐而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反</a:t>
            </a:r>
            <a:r>
              <a:rPr lang="zh-CN" altLang="en-US" sz="2800" b="1" dirty="0">
                <a:latin typeface="+mn-ea"/>
              </a:rPr>
              <a:t>，腹犹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果</a:t>
            </a:r>
            <a:r>
              <a:rPr lang="zh-CN" altLang="en-US" sz="2800" b="1" dirty="0">
                <a:latin typeface="+mn-ea"/>
              </a:rPr>
              <a:t>然；适百里者，宿舂粮；适千里者，三月聚粮。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4251" y="2787774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——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远行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备粮：越远准备越多。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2929" y="3519473"/>
            <a:ext cx="8089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庄子用行路备粮的比喻反驳，去得远，其凭借也须大；去得近，其凭借就小。</a:t>
            </a:r>
          </a:p>
        </p:txBody>
      </p:sp>
    </p:spTree>
    <p:extLst>
      <p:ext uri="{BB962C8B-B14F-4D97-AF65-F5344CB8AC3E}">
        <p14:creationId xmlns:p14="http://schemas.microsoft.com/office/powerpoint/2010/main" val="21145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412" y="843558"/>
            <a:ext cx="3960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老庄思想的积极意义：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3710" y="1405371"/>
            <a:ext cx="8734794" cy="31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　</a:t>
            </a:r>
            <a:r>
              <a:rPr lang="zh-CN" altLang="en-US" sz="2800" b="1" dirty="0" smtClean="0">
                <a:latin typeface="+mn-ea"/>
              </a:rPr>
              <a:t>  人们</a:t>
            </a:r>
            <a:r>
              <a:rPr lang="zh-CN" altLang="en-US" sz="2800" b="1" dirty="0">
                <a:latin typeface="+mn-ea"/>
              </a:rPr>
              <a:t>置身于自然社会中，不能不受到客观法则的限制，这是必然的痛苦，庄子告诉我们安时处顺，则穷通自乐；人们在蝇营狗苟地追求名利时，常会扭曲本性、迷失自我，庄子告诉我们敝屣富贵、淡泊荣利，则能悠游自得。如果说儒家思想是粮店，是我们立身处世之根本，那么道家思想就是药店，在我们处于精神困境中时，不妨去向老庄寻一剂良药。</a:t>
            </a:r>
          </a:p>
        </p:txBody>
      </p:sp>
    </p:spTree>
    <p:extLst>
      <p:ext uri="{BB962C8B-B14F-4D97-AF65-F5344CB8AC3E}">
        <p14:creationId xmlns:p14="http://schemas.microsoft.com/office/powerpoint/2010/main" val="13215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512" y="699542"/>
            <a:ext cx="4752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+mn-ea"/>
              </a:rPr>
              <a:t>你对这样的境界有何看法？ </a:t>
            </a:r>
          </a:p>
        </p:txBody>
      </p:sp>
      <p:sp>
        <p:nvSpPr>
          <p:cNvPr id="3" name="矩形 2"/>
          <p:cNvSpPr/>
          <p:nvPr/>
        </p:nvSpPr>
        <p:spPr>
          <a:xfrm>
            <a:off x="201288" y="1149406"/>
            <a:ext cx="8979224" cy="351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然而</a:t>
            </a:r>
            <a:r>
              <a:rPr lang="zh-CN" altLang="en-US" sz="2400" b="1" dirty="0">
                <a:latin typeface="+mn-ea"/>
              </a:rPr>
              <a:t>，我们必须了解庄子绝非不食人间烟火的道行者，也非逃离现实生命的乌托邦理想的人。他的见解是基于人类无止境的餍欲与物化的倾向所引起发出来的；同时，鉴于个人的独存性已消失与被吞噬，遂于洞察人类的处境中安排自我的适性生活。没有这种感受的人，自然无法体会庄子。因而庄子哲学对于读者来说，能感受多少，他的可接受性就有多少；他的看法是无法得到大众一致公认的，同样的一句话，有人会视如智慧之言，有人会以为是无稽之谈。事实上，庄子的哲学不是写给群众看的，庄子的说话也不是说给群众听的，他的声音有如来自高山空谷。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3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699542"/>
            <a:ext cx="8229600" cy="8987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+mn-ea"/>
                <a:ea typeface="+mn-ea"/>
              </a:rPr>
              <a:t>心灵的追求之歌</a:t>
            </a:r>
            <a:br>
              <a:rPr lang="zh-CN" altLang="en-US" sz="2800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solidFill>
                  <a:srgbClr val="FF3300"/>
                </a:solidFill>
                <a:latin typeface="+mn-ea"/>
                <a:ea typeface="+mn-ea"/>
              </a:rPr>
              <a:t>《</a:t>
            </a:r>
            <a:r>
              <a:rPr lang="zh-CN" altLang="en-US" sz="2800" b="1" dirty="0" smtClean="0">
                <a:solidFill>
                  <a:srgbClr val="FF3300"/>
                </a:solidFill>
                <a:latin typeface="+mn-ea"/>
                <a:ea typeface="+mn-ea"/>
              </a:rPr>
              <a:t>逍遥游</a:t>
            </a:r>
            <a:r>
              <a:rPr lang="en-US" altLang="zh-CN" sz="2800" b="1" dirty="0" smtClean="0">
                <a:solidFill>
                  <a:srgbClr val="FF3300"/>
                </a:solidFill>
                <a:latin typeface="+mn-ea"/>
                <a:ea typeface="+mn-ea"/>
              </a:rPr>
              <a:t>》</a:t>
            </a:r>
            <a:endParaRPr lang="en-US" altLang="zh-CN" sz="28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496" y="1707654"/>
            <a:ext cx="8870848" cy="30243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b="1" dirty="0" smtClean="0">
                <a:solidFill>
                  <a:srgbClr val="FF7C80"/>
                </a:solidFill>
                <a:latin typeface="+mn-ea"/>
              </a:rPr>
              <a:t>    </a:t>
            </a:r>
            <a:r>
              <a:rPr lang="en-US" altLang="zh-CN" sz="2800" b="1" dirty="0" smtClean="0">
                <a:solidFill>
                  <a:srgbClr val="FF7C80"/>
                </a:solidFill>
                <a:latin typeface="+mn-ea"/>
              </a:rPr>
              <a:t>  </a:t>
            </a: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逍遥游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en-US" altLang="zh-CN" sz="2800" b="1" dirty="0">
                <a:solidFill>
                  <a:srgbClr val="FF7C80"/>
                </a:solidFill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庄子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中的代表作品，列于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内篇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之首。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逍遥游</a:t>
            </a:r>
            <a:r>
              <a:rPr lang="zh-CN" altLang="en-US" sz="2800" b="1" dirty="0">
                <a:latin typeface="+mn-ea"/>
              </a:rPr>
              <a:t>的意思，是指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无所依赖、绝对自由地遨游</a:t>
            </a:r>
            <a:r>
              <a:rPr lang="zh-CN" altLang="en-US" sz="2800" b="1" dirty="0">
                <a:latin typeface="+mn-ea"/>
              </a:rPr>
              <a:t>永恒的精神世界。庄子生活在一个社会矛盾极其复杂的时代，他追求自由的心灵只好在幻想的天地里翱翔，在绝对自由的境界里寻求解脱。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2453" y="896402"/>
            <a:ext cx="6551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我们在哪些人的身上看到过这样的人格？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1563638"/>
            <a:ext cx="698023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陶渊明：</a:t>
            </a:r>
            <a:r>
              <a:rPr lang="zh-CN" altLang="en-US" sz="2800" b="1" dirty="0">
                <a:latin typeface="+mn-ea"/>
              </a:rPr>
              <a:t>结庐在人境，而无车马喧。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　　　　问君何能尔，心远地自偏。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2859782"/>
            <a:ext cx="8047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苏　轼：</a:t>
            </a:r>
            <a:r>
              <a:rPr lang="zh-CN" altLang="en-US" sz="2800" b="1" dirty="0">
                <a:latin typeface="+mn-ea"/>
              </a:rPr>
              <a:t>苟非吾之所有，虽一毫而莫取</a:t>
            </a:r>
            <a:r>
              <a:rPr lang="en-US" altLang="zh-CN" sz="2800" b="1" dirty="0" smtClean="0">
                <a:latin typeface="+mn-ea"/>
              </a:rPr>
              <a:t>……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560" y="3579862"/>
            <a:ext cx="6980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老　子：</a:t>
            </a:r>
            <a:r>
              <a:rPr lang="zh-CN" altLang="en-US" sz="2800" b="1" dirty="0">
                <a:latin typeface="+mn-ea"/>
              </a:rPr>
              <a:t>安时而处顺，哀乐不能入也</a:t>
            </a:r>
          </a:p>
        </p:txBody>
      </p:sp>
    </p:spTree>
    <p:extLst>
      <p:ext uri="{BB962C8B-B14F-4D97-AF65-F5344CB8AC3E}">
        <p14:creationId xmlns:p14="http://schemas.microsoft.com/office/powerpoint/2010/main" val="17536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6190" y="763215"/>
            <a:ext cx="38560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谐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言鹏之物    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汤</a:t>
            </a:r>
            <a:r>
              <a:rPr lang="zh-CN" altLang="en-US" sz="2800" b="1" dirty="0">
                <a:latin typeface="+mn-ea"/>
              </a:rPr>
              <a:t>问棘鹏之事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写作特色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717" y="2131367"/>
            <a:ext cx="58324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、蜩、鸠笑鹏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奚以之九万里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   斥鷃笑鹏 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奚适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93" y="3507854"/>
            <a:ext cx="56165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、鹏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欲自由而不能的人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   蜩鸠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无知而自大的人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955556" y="714766"/>
            <a:ext cx="1928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典籍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说明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55556" y="1384911"/>
            <a:ext cx="1903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史实印证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1856" y="2067694"/>
            <a:ext cx="188251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寓言故事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想象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夸张        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32863" y="3795886"/>
            <a:ext cx="1462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比 喻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62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528" y="771550"/>
            <a:ext cx="8927976" cy="402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 读</a:t>
            </a:r>
            <a:r>
              <a:rPr lang="zh-CN" altLang="en-US" sz="2400" b="1" dirty="0">
                <a:latin typeface="+mn-ea"/>
              </a:rPr>
              <a:t>庄子书确有登泰山而小天下的感觉，在他眼底里，凡夫俗子就如一窝吱吱喳喳、跳跳跃跃的小麻雀，官僚是一群猪猡，文人学士则有如争吵不休的猴子。看他书中大鹏小鸟的比喻、河伯海若的对话，以及井底虾蟆的设喻，你会觉得他简直是千古一傲人。在人类历史的时空中，孤鸿远影，“独与天地精神往来”。 </a:t>
            </a:r>
            <a:br>
              <a:rPr lang="zh-CN" altLang="en-US" sz="2400" b="1" dirty="0">
                <a:latin typeface="+mn-ea"/>
              </a:rPr>
            </a:br>
            <a:r>
              <a:rPr lang="zh-CN" altLang="en-US" sz="2400" b="1" dirty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从</a:t>
            </a:r>
            <a:r>
              <a:rPr lang="zh-CN" altLang="en-US" sz="2400" b="1" dirty="0">
                <a:latin typeface="+mn-ea"/>
              </a:rPr>
              <a:t>庄子哲学的恢宏气象看来，也确是“前无古人，后无来者”的。他的思想角度，从不拘限于枝枝节节，秋毫之末；但他并不抹杀精细的分析，否则就犯了</a:t>
            </a:r>
            <a:r>
              <a:rPr lang="en-US" altLang="zh-CN" sz="2400" b="1" dirty="0">
                <a:latin typeface="+mn-ea"/>
              </a:rPr>
              <a:t>《</a:t>
            </a:r>
            <a:r>
              <a:rPr lang="zh-CN" altLang="en-US" sz="2400" b="1" dirty="0">
                <a:latin typeface="+mn-ea"/>
              </a:rPr>
              <a:t>秋水</a:t>
            </a:r>
            <a:r>
              <a:rPr lang="en-US" altLang="zh-CN" sz="2400" b="1" dirty="0">
                <a:latin typeface="+mn-ea"/>
              </a:rPr>
              <a:t>》</a:t>
            </a:r>
            <a:r>
              <a:rPr lang="zh-CN" altLang="en-US" sz="2400" b="1" dirty="0">
                <a:latin typeface="+mn-ea"/>
              </a:rPr>
              <a:t>篇中所说的“自大视细者不明”的毛病。他往往从整体处观察事理，从各个角度作面面的透视。 </a:t>
            </a:r>
          </a:p>
        </p:txBody>
      </p:sp>
    </p:spTree>
    <p:extLst>
      <p:ext uri="{BB962C8B-B14F-4D97-AF65-F5344CB8AC3E}">
        <p14:creationId xmlns:p14="http://schemas.microsoft.com/office/powerpoint/2010/main" val="13111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1541" y="1043447"/>
            <a:ext cx="7870899" cy="152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    藐</a:t>
            </a:r>
            <a:r>
              <a:rPr lang="zh-CN" altLang="en-US" sz="2800" b="1" dirty="0">
                <a:latin typeface="+mn-ea"/>
              </a:rPr>
              <a:t>姑射之山，有神人居焉。肌肤若冰雪，绰约若处子；不食五谷，吸风饮露；乘云气，御飞龙，而游乎四海之外 。　</a:t>
            </a:r>
            <a:r>
              <a:rPr lang="zh-CN" altLang="en-US" sz="2800" b="1" dirty="0" smtClean="0">
                <a:latin typeface="+mn-ea"/>
              </a:rPr>
              <a:t>          </a:t>
            </a: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逍遥游</a:t>
            </a:r>
            <a:r>
              <a:rPr lang="en-US" altLang="zh-CN" sz="2800" b="1" dirty="0">
                <a:latin typeface="+mn-ea"/>
              </a:rPr>
              <a:t>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6337" y="2859782"/>
            <a:ext cx="7970119" cy="152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    至</a:t>
            </a:r>
            <a:r>
              <a:rPr lang="zh-CN" altLang="en-US" sz="2800" b="1" dirty="0">
                <a:latin typeface="+mn-ea"/>
              </a:rPr>
              <a:t>人神矣！大泽焚而不能热，河汉沍而不能寒，疾雷破山飘风振海而不能惊。若然者，乘云气，骑日月，而游乎四海之外。　</a:t>
            </a:r>
            <a:r>
              <a:rPr lang="zh-CN" altLang="en-US" sz="2800" b="1" dirty="0" smtClean="0">
                <a:latin typeface="+mn-ea"/>
              </a:rPr>
              <a:t>   </a:t>
            </a: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齐物论</a:t>
            </a:r>
            <a:r>
              <a:rPr lang="en-US" altLang="zh-CN" sz="2800" b="1" dirty="0">
                <a:latin typeface="+mn-ea"/>
              </a:rPr>
              <a:t>》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延伸拓展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6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771550"/>
            <a:ext cx="856895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庄子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，名周</a:t>
            </a:r>
            <a:r>
              <a:rPr kumimoji="1" lang="zh-CN" altLang="en-US" sz="2800" b="1" dirty="0">
                <a:latin typeface="+mn-ea"/>
              </a:rPr>
              <a:t>。</a:t>
            </a:r>
            <a:r>
              <a:rPr lang="zh-CN" altLang="en-US" sz="2800" b="1" dirty="0">
                <a:latin typeface="+mn-ea"/>
              </a:rPr>
              <a:t>战国中期人。著名的哲学家、文学家。他继承和发展了老子的哲学思想，是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道家学派</a:t>
            </a:r>
            <a:r>
              <a:rPr lang="zh-CN" altLang="en-US" sz="2800" b="1" dirty="0">
                <a:latin typeface="+mn-ea"/>
              </a:rPr>
              <a:t>的重要代表人物。并称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“老庄”</a:t>
            </a:r>
            <a:r>
              <a:rPr lang="zh-CN" altLang="en-US" sz="2800" b="1" dirty="0">
                <a:latin typeface="+mn-ea"/>
              </a:rPr>
              <a:t>。把智慧、文明看成是社会动乱的原因，主张“绝圣弃智”，把社会理想寄托于“愚而朴”的蒙昧时代。他把随命运摆布作为最高的品德。庄子一方面宣扬如何养生、全身，一方面宣扬人生如梦、乐死恶生。为了现实的束缚和苦闷，他还倡导精神超脱，摆脱主张彻底屏除世俗名利地位之心，入于精神自由的“逍遥”之境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5238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参照注释，疏通文意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67744" y="1280170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946" y="1923678"/>
            <a:ext cx="8443534" cy="25922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400" b="1" dirty="0" smtClean="0">
                <a:latin typeface="+mn-ea"/>
              </a:rPr>
              <a:t>    北</a:t>
            </a:r>
            <a:r>
              <a:rPr lang="zh-CN" altLang="en-US" sz="2400" b="1" dirty="0">
                <a:latin typeface="+mn-ea"/>
              </a:rPr>
              <a:t>冥有鱼，其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名</a:t>
            </a:r>
            <a:r>
              <a:rPr lang="zh-CN" altLang="en-US" sz="2400" b="1" dirty="0">
                <a:latin typeface="+mn-ea"/>
              </a:rPr>
              <a:t>为鲲。鲲之大，不知其几千里也；化而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为</a:t>
            </a:r>
            <a:r>
              <a:rPr lang="zh-CN" altLang="en-US" sz="2400" b="1" dirty="0">
                <a:latin typeface="+mn-ea"/>
              </a:rPr>
              <a:t>鸟，其名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为</a:t>
            </a:r>
            <a:r>
              <a:rPr lang="zh-CN" altLang="en-US" sz="2400" b="1" dirty="0">
                <a:latin typeface="+mn-ea"/>
              </a:rPr>
              <a:t>鹏。鹏之背，不知其几千里也；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怒</a:t>
            </a:r>
            <a:r>
              <a:rPr lang="zh-CN" altLang="en-US" sz="2400" b="1" dirty="0">
                <a:latin typeface="+mn-ea"/>
              </a:rPr>
              <a:t>而飞，其翼若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垂</a:t>
            </a:r>
            <a:r>
              <a:rPr lang="zh-CN" altLang="en-US" sz="2400" b="1" dirty="0">
                <a:latin typeface="+mn-ea"/>
              </a:rPr>
              <a:t>天之云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译文：北海有一条鱼，它的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名称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叫做鲲。鲲的大，不知道它有几千里。鲲变化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成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鸟，鸟的名称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叫做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鹏。鹏的背，不知道它有几千里。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奋起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而飞，它的翅膀就像天边的云彩。</a:t>
            </a:r>
          </a:p>
        </p:txBody>
      </p:sp>
    </p:spTree>
    <p:extLst>
      <p:ext uri="{BB962C8B-B14F-4D97-AF65-F5344CB8AC3E}">
        <p14:creationId xmlns:p14="http://schemas.microsoft.com/office/powerpoint/2010/main" val="10316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67744" y="627534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31590"/>
            <a:ext cx="8640960" cy="37444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700"/>
              </a:lnSpc>
              <a:buNone/>
            </a:pPr>
            <a:r>
              <a:rPr lang="zh-CN" altLang="en-US" sz="2400" b="1" dirty="0" smtClean="0">
                <a:latin typeface="+mn-ea"/>
              </a:rPr>
              <a:t>    天</a:t>
            </a:r>
            <a:r>
              <a:rPr lang="zh-CN" altLang="en-US" sz="2400" b="1" dirty="0">
                <a:latin typeface="+mn-ea"/>
              </a:rPr>
              <a:t>之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苍苍</a:t>
            </a:r>
            <a:r>
              <a:rPr lang="zh-CN" altLang="en-US" sz="2400" b="1" dirty="0">
                <a:latin typeface="+mn-ea"/>
              </a:rPr>
              <a:t>，其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正</a:t>
            </a:r>
            <a:r>
              <a:rPr lang="zh-CN" altLang="en-US" sz="2400" b="1" dirty="0">
                <a:latin typeface="+mn-ea"/>
              </a:rPr>
              <a:t>色也？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其</a:t>
            </a:r>
            <a:r>
              <a:rPr lang="zh-CN" altLang="en-US" sz="2400" b="1" dirty="0">
                <a:latin typeface="+mn-ea"/>
              </a:rPr>
              <a:t>远而无所至极邪？其视下也，亦若是则已矣。且夫水之积也不厚，则其负大舟也无力。覆杯水于坳堂之上，则芥为之舟，置杯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焉</a:t>
            </a:r>
            <a:r>
              <a:rPr lang="zh-CN" altLang="en-US" sz="2400" b="1" dirty="0">
                <a:latin typeface="+mn-ea"/>
              </a:rPr>
              <a:t>则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胶</a:t>
            </a:r>
            <a:r>
              <a:rPr lang="zh-CN" altLang="en-US" sz="2400" b="1" dirty="0">
                <a:latin typeface="+mn-ea"/>
              </a:rPr>
              <a:t>，水浅而舟大也。风之积也不厚，则其负大翼也无力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译文：天色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深蓝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是它的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真正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颜色吗？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还是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因为天高地远而看不到它的尽头呢？鹏从高空往下看，也不过这样罢了。再说如果水的积聚不深厚，那么它负载大船就没有力量。倒一杯水在堂上低洼的地方，那么就只能用小草做它的船，放上一只杯子在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它上面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就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着地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了，是水太浅而船太大的缘故。风的积聚如果不大，那么它承载巨大的翅膀就没有力量。</a:t>
            </a:r>
          </a:p>
        </p:txBody>
      </p:sp>
    </p:spTree>
    <p:extLst>
      <p:ext uri="{BB962C8B-B14F-4D97-AF65-F5344CB8AC3E}">
        <p14:creationId xmlns:p14="http://schemas.microsoft.com/office/powerpoint/2010/main" val="3310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51949" y="699542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529"/>
            <a:ext cx="8712968" cy="353546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+mn-ea"/>
              </a:rPr>
              <a:t>    是</a:t>
            </a:r>
            <a:r>
              <a:rPr lang="zh-CN" altLang="en-US" sz="2400" b="1" dirty="0">
                <a:latin typeface="+mn-ea"/>
              </a:rPr>
              <a:t>鸟也，海运则将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徙</a:t>
            </a:r>
            <a:r>
              <a:rPr lang="zh-CN" altLang="en-US" sz="2400" b="1" dirty="0">
                <a:latin typeface="+mn-ea"/>
              </a:rPr>
              <a:t>于南冥，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latin typeface="+mn-ea"/>
              </a:rPr>
              <a:t>南冥者，天池也。</a:t>
            </a:r>
            <a:r>
              <a:rPr lang="en-US" altLang="zh-CN" sz="2400" b="1" dirty="0">
                <a:latin typeface="+mn-ea"/>
              </a:rPr>
              <a:t>《</a:t>
            </a:r>
            <a:r>
              <a:rPr lang="zh-CN" altLang="en-US" sz="2400" b="1" dirty="0">
                <a:latin typeface="+mn-ea"/>
              </a:rPr>
              <a:t>齐谐</a:t>
            </a:r>
            <a:r>
              <a:rPr lang="en-US" altLang="zh-CN" sz="2400" b="1" dirty="0">
                <a:latin typeface="+mn-ea"/>
              </a:rPr>
              <a:t>》</a:t>
            </a:r>
            <a:r>
              <a:rPr lang="zh-CN" altLang="en-US" sz="2400" b="1" dirty="0">
                <a:latin typeface="+mn-ea"/>
              </a:rPr>
              <a:t>者，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志</a:t>
            </a:r>
            <a:r>
              <a:rPr lang="zh-CN" altLang="en-US" sz="2400" b="1" dirty="0">
                <a:latin typeface="+mn-ea"/>
              </a:rPr>
              <a:t>怪者也。</a:t>
            </a:r>
            <a:r>
              <a:rPr lang="en-US" altLang="zh-CN" sz="2400" b="1" dirty="0">
                <a:latin typeface="+mn-ea"/>
              </a:rPr>
              <a:t>《</a:t>
            </a:r>
            <a:r>
              <a:rPr lang="zh-CN" altLang="en-US" sz="2400" b="1" dirty="0">
                <a:latin typeface="+mn-ea"/>
              </a:rPr>
              <a:t>谐</a:t>
            </a:r>
            <a:r>
              <a:rPr lang="en-US" altLang="zh-CN" sz="2400" b="1" dirty="0">
                <a:latin typeface="+mn-ea"/>
              </a:rPr>
              <a:t>》</a:t>
            </a:r>
            <a:r>
              <a:rPr lang="zh-CN" altLang="en-US" sz="2400" b="1" dirty="0">
                <a:latin typeface="+mn-ea"/>
              </a:rPr>
              <a:t>之言曰“鹏之徙于南冥也，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水</a:t>
            </a:r>
            <a:r>
              <a:rPr lang="zh-CN" altLang="en-US" sz="2400" b="1" dirty="0">
                <a:latin typeface="+mn-ea"/>
              </a:rPr>
              <a:t>击三千里，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抟</a:t>
            </a:r>
            <a:r>
              <a:rPr lang="zh-CN" altLang="en-US" sz="2400" b="1" dirty="0">
                <a:latin typeface="+mn-ea"/>
              </a:rPr>
              <a:t>扶摇而上者九万里，去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以</a:t>
            </a:r>
            <a:r>
              <a:rPr lang="zh-CN" altLang="en-US" sz="2400" b="1" dirty="0">
                <a:latin typeface="+mn-ea"/>
              </a:rPr>
              <a:t>六月息者也。”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野马</a:t>
            </a:r>
            <a:r>
              <a:rPr lang="zh-CN" altLang="en-US" sz="2400" b="1" dirty="0">
                <a:latin typeface="+mn-ea"/>
              </a:rPr>
              <a:t>也，尘埃也，生物之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以</a:t>
            </a:r>
            <a:r>
              <a:rPr lang="zh-CN" altLang="en-US" sz="2400" b="1" dirty="0">
                <a:latin typeface="+mn-ea"/>
              </a:rPr>
              <a:t>息相吹也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译文：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这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只鸟，海动风起时就将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迁往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南方。南海就是大自然的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水池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齐谐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是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记载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怪异的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. 《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齐谐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中的话说：“当鹏迁往南海时，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振翅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拍水，水浪远达几千里。它乘着旋风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环旋而上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几万里的高空，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凭借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着六月的大风离开了北海。”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山野的雾气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，空中的尘埃，都是生物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气息吹拂的结果。</a:t>
            </a:r>
          </a:p>
        </p:txBody>
      </p:sp>
    </p:spTree>
    <p:extLst>
      <p:ext uri="{BB962C8B-B14F-4D97-AF65-F5344CB8AC3E}">
        <p14:creationId xmlns:p14="http://schemas.microsoft.com/office/powerpoint/2010/main" val="2110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67744" y="843558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850" y="1601788"/>
            <a:ext cx="8305800" cy="27701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    故</a:t>
            </a:r>
            <a:r>
              <a:rPr lang="zh-CN" altLang="en-US" sz="2800" b="1" dirty="0">
                <a:latin typeface="+mn-ea"/>
              </a:rPr>
              <a:t>九万里，则风斯在下矣，而后乃今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培</a:t>
            </a:r>
            <a:r>
              <a:rPr lang="zh-CN" altLang="en-US" sz="2800" b="1" dirty="0">
                <a:latin typeface="+mn-ea"/>
              </a:rPr>
              <a:t>风；背负青天，而莫之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夭阏</a:t>
            </a:r>
            <a:r>
              <a:rPr lang="zh-CN" altLang="en-US" sz="2800" b="1" dirty="0">
                <a:latin typeface="+mn-ea"/>
              </a:rPr>
              <a:t>，而后乃今将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图</a:t>
            </a:r>
            <a:r>
              <a:rPr lang="zh-CN" altLang="en-US" sz="2800" b="1" dirty="0">
                <a:latin typeface="+mn-ea"/>
              </a:rPr>
              <a:t>南。</a:t>
            </a:r>
          </a:p>
          <a:p>
            <a:endParaRPr lang="zh-CN" altLang="en-US" sz="28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译文：所以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鹏飞上几万里的高空，风就在它的下面，然后才能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乘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风；背负着青天，没有什么能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阻碍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它，然后才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打算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往南方飞。</a:t>
            </a:r>
          </a:p>
        </p:txBody>
      </p:sp>
    </p:spTree>
    <p:extLst>
      <p:ext uri="{BB962C8B-B14F-4D97-AF65-F5344CB8AC3E}">
        <p14:creationId xmlns:p14="http://schemas.microsoft.com/office/powerpoint/2010/main" val="514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39752" y="771550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9622"/>
            <a:ext cx="8424936" cy="324114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/>
              <a:t>        且</a:t>
            </a:r>
            <a:r>
              <a:rPr lang="zh-CN" altLang="en-US" sz="2800" b="1" dirty="0"/>
              <a:t>举世誉之而不加劝，举世非之而不加沮，定乎内外之分，辩乎荣辱之境，斯已矣。彼其于世，未数数然也。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译文：再说</a:t>
            </a:r>
            <a:r>
              <a:rPr lang="zh-CN" altLang="en-US" sz="2800" b="1" dirty="0">
                <a:solidFill>
                  <a:srgbClr val="0000FF"/>
                </a:solidFill>
              </a:rPr>
              <a:t>全社会的人都称赞宋荣子，他却并不因此而更加勤勉；全社会的人都责难他，他也并不因此而更为沮丧。（这是因为他）能认清自我表现与外物的分别，能辨明荣辱的界限，至此而至了。他在世上，没有拼命追求什么。</a:t>
            </a:r>
          </a:p>
        </p:txBody>
      </p:sp>
    </p:spTree>
    <p:extLst>
      <p:ext uri="{BB962C8B-B14F-4D97-AF65-F5344CB8AC3E}">
        <p14:creationId xmlns:p14="http://schemas.microsoft.com/office/powerpoint/2010/main" val="40207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39752" y="992138"/>
            <a:ext cx="352839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翻译下面文段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35646"/>
            <a:ext cx="7900864" cy="28906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600"/>
              </a:lnSpc>
              <a:buNone/>
            </a:pPr>
            <a:r>
              <a:rPr lang="zh-CN" altLang="en-US" sz="2800" b="1" dirty="0" smtClean="0"/>
              <a:t>        若夫</a:t>
            </a:r>
            <a:r>
              <a:rPr lang="zh-CN" altLang="en-US" sz="2800" b="1" dirty="0"/>
              <a:t>乘天地之正，而御六气之辨，以游无穷者，彼且恶乎待哉？</a:t>
            </a:r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译文：至于</a:t>
            </a:r>
            <a:r>
              <a:rPr lang="zh-CN" altLang="en-US" sz="2800" b="1" dirty="0">
                <a:solidFill>
                  <a:srgbClr val="0000FF"/>
                </a:solidFill>
              </a:rPr>
              <a:t>顺应天地万物的本性，把握六气的变化，而在无边无际的境界里遨游的人，他们需要还凭借呢？</a:t>
            </a:r>
          </a:p>
        </p:txBody>
      </p:sp>
    </p:spTree>
    <p:extLst>
      <p:ext uri="{BB962C8B-B14F-4D97-AF65-F5344CB8AC3E}">
        <p14:creationId xmlns:p14="http://schemas.microsoft.com/office/powerpoint/2010/main" val="27840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1995</Words>
  <Application>Microsoft Office PowerPoint</Application>
  <PresentationFormat>全屏显示(16:9)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65</cp:revision>
  <dcterms:created xsi:type="dcterms:W3CDTF">2014-07-03T05:31:53Z</dcterms:created>
  <dcterms:modified xsi:type="dcterms:W3CDTF">2014-11-30T01:04:29Z</dcterms:modified>
</cp:coreProperties>
</file>