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12" r:id="rId3"/>
    <p:sldId id="296" r:id="rId4"/>
    <p:sldId id="257" r:id="rId5"/>
    <p:sldId id="311" r:id="rId6"/>
    <p:sldId id="309" r:id="rId7"/>
    <p:sldId id="310" r:id="rId8"/>
    <p:sldId id="316" r:id="rId9"/>
    <p:sldId id="319" r:id="rId10"/>
    <p:sldId id="318" r:id="rId11"/>
    <p:sldId id="317" r:id="rId12"/>
    <p:sldId id="315" r:id="rId13"/>
    <p:sldId id="323" r:id="rId14"/>
    <p:sldId id="321" r:id="rId15"/>
    <p:sldId id="322" r:id="rId16"/>
    <p:sldId id="320" r:id="rId17"/>
    <p:sldId id="314" r:id="rId18"/>
    <p:sldId id="313" r:id="rId19"/>
    <p:sldId id="325" r:id="rId20"/>
    <p:sldId id="308" r:id="rId21"/>
    <p:sldId id="324" r:id="rId22"/>
    <p:sldId id="327" r:id="rId23"/>
    <p:sldId id="329" r:id="rId24"/>
    <p:sldId id="328" r:id="rId25"/>
    <p:sldId id="326" r:id="rId26"/>
    <p:sldId id="307" r:id="rId27"/>
    <p:sldId id="306" r:id="rId28"/>
    <p:sldId id="332" r:id="rId29"/>
    <p:sldId id="331" r:id="rId30"/>
    <p:sldId id="334" r:id="rId31"/>
    <p:sldId id="333" r:id="rId32"/>
    <p:sldId id="336" r:id="rId33"/>
    <p:sldId id="335" r:id="rId34"/>
    <p:sldId id="338" r:id="rId35"/>
    <p:sldId id="330" r:id="rId36"/>
    <p:sldId id="337" r:id="rId37"/>
    <p:sldId id="340" r:id="rId38"/>
    <p:sldId id="305" r:id="rId39"/>
    <p:sldId id="304" r:id="rId40"/>
    <p:sldId id="259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09" autoAdjust="0"/>
    <p:restoredTop sz="93078" autoAdjust="0"/>
  </p:normalViewPr>
  <p:slideViewPr>
    <p:cSldViewPr>
      <p:cViewPr varScale="1">
        <p:scale>
          <a:sx n="137" d="100"/>
          <a:sy n="137" d="100"/>
        </p:scale>
        <p:origin x="-78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860032" y="2499742"/>
            <a:ext cx="3547913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陈情表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6300192" y="3291830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作者：李密</a:t>
            </a:r>
            <a:endParaRPr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346"/>
            <a:ext cx="6444208" cy="47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98719" y="1117069"/>
            <a:ext cx="533400" cy="224676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陈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情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表</a:t>
            </a:r>
            <a:endParaRPr lang="zh-CN" altLang="zh-CN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516567" y="1349514"/>
            <a:ext cx="762000" cy="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668695" y="1087904"/>
            <a:ext cx="2590800" cy="52322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陈述、禀报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516567" y="2240453"/>
            <a:ext cx="762000" cy="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668695" y="1907437"/>
            <a:ext cx="2743200" cy="52322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隐情、苦衷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516567" y="3092618"/>
            <a:ext cx="762000" cy="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668695" y="2812647"/>
            <a:ext cx="1873250" cy="52322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奏章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7007" y="1373593"/>
            <a:ext cx="0" cy="167640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324879" y="3049993"/>
            <a:ext cx="1152128" cy="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4649895" y="1349514"/>
            <a:ext cx="827112" cy="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5477007" y="2144783"/>
            <a:ext cx="762000" cy="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392416" y="1667729"/>
            <a:ext cx="2140024" cy="95410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禀告自己苦衷的奏章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17401" y="3651870"/>
            <a:ext cx="8447087" cy="95410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000099"/>
                </a:solidFill>
                <a:latin typeface="+mn-ea"/>
              </a:rPr>
              <a:t>表，</a:t>
            </a:r>
            <a:r>
              <a:rPr lang="zh-CN" altLang="zh-CN" sz="2800" b="1" dirty="0">
                <a:solidFill>
                  <a:srgbClr val="000099"/>
                </a:solidFill>
                <a:latin typeface="+mn-ea"/>
              </a:rPr>
              <a:t>古代文体，属奏议类，臣民对君主有所陈述请求时所用。 </a:t>
            </a:r>
          </a:p>
        </p:txBody>
      </p:sp>
    </p:spTree>
    <p:extLst>
      <p:ext uri="{BB962C8B-B14F-4D97-AF65-F5344CB8AC3E}">
        <p14:creationId xmlns:p14="http://schemas.microsoft.com/office/powerpoint/2010/main" val="426632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491880" y="987574"/>
            <a:ext cx="410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+mn-ea"/>
                <a:hlinkClick r:id="rId2" action="ppaction://hlinksldjump"/>
              </a:rPr>
              <a:t>谁在“陈情”</a:t>
            </a:r>
            <a:endParaRPr lang="zh-CN" altLang="zh-CN" sz="2800" b="1" dirty="0">
              <a:latin typeface="+mn-ea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491880" y="1627502"/>
            <a:ext cx="2376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+mn-ea"/>
                <a:hlinkClick r:id="rId3" action="ppaction://hlinksldjump"/>
              </a:rPr>
              <a:t>向谁“陈情”</a:t>
            </a:r>
            <a:endParaRPr lang="zh-CN" altLang="zh-CN" sz="2800" b="1" dirty="0">
              <a:latin typeface="+mn-ea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491880" y="2283718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ea"/>
                <a:hlinkClick r:id="rId4" action="ppaction://hlinksldjump"/>
              </a:rPr>
              <a:t>为什么要“陈</a:t>
            </a:r>
            <a:r>
              <a:rPr lang="zh-CN" altLang="zh-CN" sz="2800" b="1" u="sng" dirty="0">
                <a:latin typeface="+mn-ea"/>
                <a:hlinkClick r:id="rId4" action="ppaction://hlinksldjump"/>
              </a:rPr>
              <a:t>”</a:t>
            </a:r>
            <a:endParaRPr lang="zh-CN" altLang="zh-CN" sz="2800" b="1" u="sng" dirty="0">
              <a:latin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02807" y="2916734"/>
            <a:ext cx="2454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CC00FF"/>
                </a:solidFill>
                <a:latin typeface="+mn-ea"/>
              </a:rPr>
              <a:t>“陈”什么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563665" y="3507854"/>
            <a:ext cx="223247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+mn-ea"/>
                <a:hlinkClick r:id="rId5" action="ppaction://hlinksldjump"/>
              </a:rPr>
              <a:t>如何“陈”</a:t>
            </a:r>
            <a:endParaRPr lang="zh-CN" altLang="zh-CN" sz="28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1219895"/>
            <a:ext cx="615553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陈    情    表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483768" y="2396835"/>
            <a:ext cx="536575" cy="2469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685800" y="609600"/>
            <a:ext cx="778192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zh-CN" sz="2800" b="1" dirty="0">
              <a:solidFill>
                <a:srgbClr val="0000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9872" y="919490"/>
            <a:ext cx="1851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朗读提示</a:t>
            </a:r>
          </a:p>
        </p:txBody>
      </p:sp>
      <p:sp>
        <p:nvSpPr>
          <p:cNvPr id="4" name="Rectangle 4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179512" y="1557090"/>
            <a:ext cx="7126560" cy="3030884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                  </a:t>
            </a:r>
            <a:r>
              <a:rPr lang="zh-CN" altLang="zh-CN" sz="2800" b="1" dirty="0" smtClean="0">
                <a:solidFill>
                  <a:srgbClr val="000099"/>
                </a:solidFill>
                <a:latin typeface="+mn-ea"/>
              </a:rPr>
              <a:t>感情</a:t>
            </a:r>
            <a:r>
              <a:rPr lang="zh-CN" altLang="zh-CN" sz="2800" b="1" dirty="0">
                <a:solidFill>
                  <a:srgbClr val="000099"/>
                </a:solidFill>
                <a:latin typeface="+mn-ea"/>
              </a:rPr>
              <a:t>基调</a:t>
            </a:r>
          </a:p>
          <a:p>
            <a:pPr>
              <a:lnSpc>
                <a:spcPts val="3900"/>
              </a:lnSpc>
              <a:buFont typeface="Wingdings" pitchFamily="2" charset="2"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            第一段：凄苦，悲凉； </a:t>
            </a:r>
          </a:p>
          <a:p>
            <a:pPr>
              <a:lnSpc>
                <a:spcPts val="3900"/>
              </a:lnSpc>
              <a:buFont typeface="Wingdings" pitchFamily="2" charset="2"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            第二段：感激，恳切； </a:t>
            </a:r>
          </a:p>
          <a:p>
            <a:pPr>
              <a:lnSpc>
                <a:spcPts val="3900"/>
              </a:lnSpc>
              <a:buFont typeface="Wingdings" pitchFamily="2" charset="2"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            第三段：真挚，诚恳； </a:t>
            </a:r>
          </a:p>
          <a:p>
            <a:pPr>
              <a:lnSpc>
                <a:spcPts val="3900"/>
              </a:lnSpc>
              <a:buFont typeface="Wingdings" pitchFamily="2" charset="2"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            第四段：忠诚，恳切，期待</a:t>
            </a:r>
          </a:p>
        </p:txBody>
      </p:sp>
    </p:spTree>
    <p:extLst>
      <p:ext uri="{BB962C8B-B14F-4D97-AF65-F5344CB8AC3E}">
        <p14:creationId xmlns:p14="http://schemas.microsoft.com/office/powerpoint/2010/main" val="284403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文本梳理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9512" y="781428"/>
            <a:ext cx="3600400" cy="3960440"/>
          </a:xfrm>
          <a:prstGeom prst="rect">
            <a:avLst/>
          </a:prstGeom>
        </p:spPr>
        <p:txBody>
          <a:bodyPr/>
          <a:lstStyle/>
          <a:p>
            <a:pPr marL="0" indent="0" hangingPunct="0">
              <a:buNone/>
            </a:pPr>
            <a:r>
              <a:rPr lang="zh-CN" altLang="zh-CN" sz="2800" b="1" dirty="0" smtClean="0">
                <a:latin typeface="+mn-ea"/>
              </a:rPr>
              <a:t>臣</a:t>
            </a:r>
            <a:r>
              <a:rPr lang="zh-CN" altLang="zh-CN" sz="2800" b="1" dirty="0">
                <a:latin typeface="+mn-ea"/>
              </a:rPr>
              <a:t>密言：臣以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险衅</a:t>
            </a:r>
            <a:r>
              <a:rPr lang="zh-CN" altLang="zh-CN" sz="2800" b="1" dirty="0">
                <a:latin typeface="+mn-ea"/>
              </a:rPr>
              <a:t>，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夙</a:t>
            </a:r>
            <a:r>
              <a:rPr lang="zh-CN" altLang="zh-CN" sz="2800" b="1" dirty="0">
                <a:latin typeface="+mn-ea"/>
              </a:rPr>
              <a:t>遭闵(悯)凶。生孩六月，慈父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见背</a:t>
            </a:r>
            <a:r>
              <a:rPr lang="zh-CN" altLang="zh-CN" sz="2800" b="1" dirty="0">
                <a:latin typeface="+mn-ea"/>
              </a:rPr>
              <a:t>；行年四岁，舅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夺母志</a:t>
            </a:r>
            <a:r>
              <a:rPr lang="zh-CN" altLang="zh-CN" sz="2800" b="1" dirty="0">
                <a:latin typeface="+mn-ea"/>
              </a:rPr>
              <a:t>。祖母刘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悯</a:t>
            </a:r>
            <a:r>
              <a:rPr lang="zh-CN" altLang="zh-CN" sz="2800" b="1" dirty="0">
                <a:latin typeface="+mn-ea"/>
              </a:rPr>
              <a:t>（mǐn）臣孤弱，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躬亲</a:t>
            </a:r>
            <a:r>
              <a:rPr lang="zh-CN" altLang="zh-CN" sz="2800" b="1" dirty="0">
                <a:latin typeface="+mn-ea"/>
              </a:rPr>
              <a:t>抚养。臣少多疾病，九岁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不行</a:t>
            </a:r>
            <a:r>
              <a:rPr lang="zh-CN" altLang="zh-CN" sz="2800" b="1" dirty="0">
                <a:latin typeface="+mn-ea"/>
              </a:rPr>
              <a:t>，零丁(伶仃)孤苦，至于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成立</a:t>
            </a:r>
            <a:r>
              <a:rPr lang="zh-CN" altLang="zh-CN" sz="2800" b="1" dirty="0">
                <a:latin typeface="+mn-ea"/>
              </a:rPr>
              <a:t>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23928" y="771550"/>
            <a:ext cx="48965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 smtClean="0">
                <a:latin typeface="+mn-ea"/>
              </a:rPr>
              <a:t>臣</a:t>
            </a:r>
            <a:r>
              <a:rPr lang="zh-CN" altLang="zh-CN" sz="2800" b="1" dirty="0">
                <a:latin typeface="+mn-ea"/>
              </a:rPr>
              <a:t>李密上言：我因为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艰难祸患</a:t>
            </a:r>
            <a:r>
              <a:rPr lang="zh-CN" altLang="zh-CN" sz="2800" b="1" dirty="0">
                <a:latin typeface="+mn-ea"/>
              </a:rPr>
              <a:t>，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小时候</a:t>
            </a:r>
            <a:r>
              <a:rPr lang="zh-CN" altLang="zh-CN" sz="2800" b="1" dirty="0">
                <a:latin typeface="+mn-ea"/>
              </a:rPr>
              <a:t>就遭到不幸。生下来只有六个月，父亲就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弃我而死去</a:t>
            </a:r>
            <a:r>
              <a:rPr lang="zh-CN" altLang="zh-CN" sz="2800" b="1" dirty="0">
                <a:latin typeface="+mn-ea"/>
              </a:rPr>
              <a:t>了；年纪到了四岁的，舅父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强迫我的母亲改嫁</a:t>
            </a:r>
            <a:r>
              <a:rPr lang="zh-CN" altLang="zh-CN" sz="2800" b="1" dirty="0">
                <a:latin typeface="+mn-ea"/>
              </a:rPr>
              <a:t>。祖母刘氏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怜悯</a:t>
            </a:r>
            <a:r>
              <a:rPr lang="zh-CN" altLang="zh-CN" sz="2800" b="1" dirty="0">
                <a:latin typeface="+mn-ea"/>
              </a:rPr>
              <a:t>我孤单弱小，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亲自</a:t>
            </a:r>
            <a:r>
              <a:rPr lang="zh-CN" altLang="zh-CN" sz="2800" b="1" dirty="0">
                <a:latin typeface="+mn-ea"/>
              </a:rPr>
              <a:t>加以抚养。我小时候经常生病，九岁还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不能走路</a:t>
            </a:r>
            <a:r>
              <a:rPr lang="zh-CN" altLang="zh-CN" sz="2800" b="1" dirty="0">
                <a:latin typeface="+mn-ea"/>
              </a:rPr>
              <a:t>，孤独无靠，直到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成人自立。</a:t>
            </a:r>
          </a:p>
        </p:txBody>
      </p:sp>
    </p:spTree>
    <p:extLst>
      <p:ext uri="{BB962C8B-B14F-4D97-AF65-F5344CB8AC3E}">
        <p14:creationId xmlns:p14="http://schemas.microsoft.com/office/powerpoint/2010/main" val="153157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179512" y="764853"/>
            <a:ext cx="4104456" cy="4111153"/>
          </a:xfrm>
          <a:prstGeom prst="rect">
            <a:avLst/>
          </a:prstGeom>
        </p:spPr>
        <p:txBody>
          <a:bodyPr/>
          <a:lstStyle/>
          <a:p>
            <a:pPr marL="0" indent="0" hangingPunct="0">
              <a:lnSpc>
                <a:spcPts val="3500"/>
              </a:lnSpc>
              <a:buNone/>
            </a:pPr>
            <a:r>
              <a:rPr lang="zh-CN" altLang="zh-CN" sz="2800" b="1" dirty="0" smtClean="0">
                <a:latin typeface="+mn-ea"/>
              </a:rPr>
              <a:t>既</a:t>
            </a:r>
            <a:r>
              <a:rPr lang="zh-CN" altLang="zh-CN" sz="2800" b="1" dirty="0">
                <a:latin typeface="+mn-ea"/>
              </a:rPr>
              <a:t>无叔伯 ，终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鲜</a:t>
            </a:r>
            <a:r>
              <a:rPr lang="zh-CN" altLang="zh-CN" sz="2800" b="1" dirty="0">
                <a:latin typeface="+mn-ea"/>
              </a:rPr>
              <a:t>（xiǎn）兄弟，门衰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祚</a:t>
            </a:r>
            <a:r>
              <a:rPr lang="zh-CN" altLang="zh-CN" sz="2800" b="1" dirty="0">
                <a:latin typeface="+mn-ea"/>
              </a:rPr>
              <a:t>（zuò）薄，晚有儿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息</a:t>
            </a:r>
            <a:r>
              <a:rPr lang="zh-CN" altLang="zh-CN" sz="2800" b="1" dirty="0">
                <a:latin typeface="+mn-ea"/>
              </a:rPr>
              <a:t>。外无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期功强近</a:t>
            </a:r>
            <a:r>
              <a:rPr lang="zh-CN" altLang="zh-CN" sz="2800" b="1" dirty="0">
                <a:latin typeface="+mn-ea"/>
              </a:rPr>
              <a:t>之亲，内无应门五尺之僮，茕茕(qióng)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孑</a:t>
            </a:r>
            <a:r>
              <a:rPr lang="zh-CN" altLang="zh-CN" sz="2800" b="1" dirty="0">
                <a:latin typeface="+mn-ea"/>
              </a:rPr>
              <a:t>立，形影相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吊</a:t>
            </a:r>
            <a:r>
              <a:rPr lang="zh-CN" altLang="zh-CN" sz="2800" b="1" dirty="0">
                <a:latin typeface="+mn-ea"/>
              </a:rPr>
              <a:t>。而刘夙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婴</a:t>
            </a:r>
            <a:r>
              <a:rPr lang="zh-CN" altLang="zh-CN" sz="2800" b="1" dirty="0">
                <a:latin typeface="+mn-ea"/>
              </a:rPr>
              <a:t>疾病，常在床蓐(rù)，臣侍汤药，未曾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废</a:t>
            </a:r>
            <a:r>
              <a:rPr lang="zh-CN" altLang="zh-CN" sz="2800" b="1" dirty="0">
                <a:latin typeface="+mn-ea"/>
              </a:rPr>
              <a:t>离。</a:t>
            </a: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743168" y="699542"/>
            <a:ext cx="5221320" cy="4104456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8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latin typeface="+mn-ea"/>
              </a:rPr>
              <a:t>既</a:t>
            </a:r>
            <a:r>
              <a:rPr lang="zh-CN" altLang="zh-CN" sz="2400" b="1" dirty="0">
                <a:latin typeface="+mn-ea"/>
              </a:rPr>
              <a:t>没有叔叔伯伯，也没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zh-CN" altLang="zh-CN" sz="2400" b="1" dirty="0">
                <a:latin typeface="+mn-ea"/>
              </a:rPr>
              <a:t>哥哥弟弟，门庭衰微没有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福泽</a:t>
            </a:r>
            <a:r>
              <a:rPr lang="zh-CN" altLang="zh-CN" sz="2400" b="1" dirty="0">
                <a:latin typeface="+mn-ea"/>
              </a:rPr>
              <a:t>，很晚才得到儿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子</a:t>
            </a:r>
            <a:r>
              <a:rPr lang="zh-CN" altLang="zh-CN" sz="2400" b="1" dirty="0">
                <a:latin typeface="+mn-ea"/>
              </a:rPr>
              <a:t>。外面没有比较亲近的亲戚，家里没有照管门户的僮仆。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孤单</a:t>
            </a:r>
            <a:r>
              <a:rPr lang="zh-CN" altLang="zh-CN" sz="2400" b="1" dirty="0">
                <a:latin typeface="+mn-ea"/>
              </a:rPr>
              <a:t>无靠地独立生活，只有和自己的影子相互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安慰</a:t>
            </a:r>
            <a:r>
              <a:rPr lang="zh-CN" altLang="zh-CN" sz="2400" b="1" dirty="0">
                <a:latin typeface="+mn-ea"/>
              </a:rPr>
              <a:t>。而祖母刘氏很早就为疾病所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纠缠</a:t>
            </a:r>
            <a:r>
              <a:rPr lang="zh-CN" altLang="zh-CN" sz="2400" b="1" dirty="0">
                <a:latin typeface="+mn-ea"/>
              </a:rPr>
              <a:t>，经常卧病在床，我侍奉饮食医药，从来没有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停止</a:t>
            </a:r>
            <a:r>
              <a:rPr lang="zh-CN" altLang="zh-CN" sz="2400" b="1" dirty="0">
                <a:latin typeface="+mn-ea"/>
              </a:rPr>
              <a:t>侍奉。</a:t>
            </a:r>
          </a:p>
          <a:p>
            <a:pPr>
              <a:lnSpc>
                <a:spcPts val="3800"/>
              </a:lnSpc>
            </a:pPr>
            <a:endParaRPr lang="zh-CN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3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94209" y="987574"/>
            <a:ext cx="853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99"/>
                </a:solidFill>
                <a:latin typeface="+mn-ea"/>
              </a:rPr>
              <a:t>哪句话是作者陈述的总提？它包含了哪些内容?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3568" y="2651274"/>
            <a:ext cx="17395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夙遭闵凶</a:t>
            </a:r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2423096" y="1859186"/>
            <a:ext cx="190500" cy="2061810"/>
          </a:xfrm>
          <a:prstGeom prst="leftBrace">
            <a:avLst>
              <a:gd name="adj1" fmla="val 65000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40555" y="1597576"/>
            <a:ext cx="1866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父丧母嫁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840555" y="2331844"/>
            <a:ext cx="22272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多病零丁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43808" y="2973993"/>
            <a:ext cx="18473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门衰祚薄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854797" y="3659386"/>
            <a:ext cx="1944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夙婴疾病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961409" y="2356466"/>
            <a:ext cx="3886200" cy="101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故不能“废远”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（为下文伏笔）</a:t>
            </a:r>
          </a:p>
        </p:txBody>
      </p:sp>
    </p:spTree>
    <p:extLst>
      <p:ext uri="{BB962C8B-B14F-4D97-AF65-F5344CB8AC3E}">
        <p14:creationId xmlns:p14="http://schemas.microsoft.com/office/powerpoint/2010/main" val="123502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33673" y="1256928"/>
            <a:ext cx="7654751" cy="66675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sz="2800" b="1" dirty="0" smtClean="0">
                <a:solidFill>
                  <a:srgbClr val="0000FF"/>
                </a:solidFill>
              </a:rPr>
              <a:t>本</a:t>
            </a:r>
            <a:r>
              <a:rPr lang="zh-CN" altLang="zh-CN" sz="2800" b="1" dirty="0">
                <a:solidFill>
                  <a:srgbClr val="0000FF"/>
                </a:solidFill>
              </a:rPr>
              <a:t>段所述之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不幸，共有</a:t>
            </a:r>
            <a:r>
              <a:rPr lang="zh-CN" altLang="zh-CN" sz="2800" b="1" dirty="0">
                <a:solidFill>
                  <a:srgbClr val="0000FF"/>
                </a:solidFill>
              </a:rPr>
              <a:t>几个？试一一列举之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。</a:t>
            </a:r>
            <a:endParaRPr lang="zh-CN" altLang="zh-CN" sz="2800" b="1" dirty="0">
              <a:solidFill>
                <a:srgbClr val="0000FF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55576" y="1923678"/>
            <a:ext cx="7586464" cy="11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答：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</a:rPr>
              <a:t>四个不幸。即六月丧父；四岁母嫁；九岁不行；祖母疾病缠身。</a:t>
            </a:r>
          </a:p>
        </p:txBody>
      </p:sp>
    </p:spTree>
    <p:extLst>
      <p:ext uri="{BB962C8B-B14F-4D97-AF65-F5344CB8AC3E}">
        <p14:creationId xmlns:p14="http://schemas.microsoft.com/office/powerpoint/2010/main" val="356378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755576" y="987574"/>
            <a:ext cx="7488832" cy="13681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ts val="4500"/>
              </a:lnSpc>
            </a:pPr>
            <a:r>
              <a:rPr lang="zh-CN" altLang="zh-CN" sz="2800" b="1" dirty="0" smtClean="0">
                <a:solidFill>
                  <a:srgbClr val="FB1307"/>
                </a:solidFill>
                <a:latin typeface="+mn-ea"/>
                <a:ea typeface="+mn-ea"/>
              </a:rPr>
              <a:t>文中哪些语句能体现李密与祖母相依为命的情感？</a:t>
            </a:r>
            <a:endParaRPr lang="zh-CN" altLang="zh-CN" sz="2800" b="1" dirty="0">
              <a:solidFill>
                <a:srgbClr val="FB1307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55576" y="2255118"/>
            <a:ext cx="7848872" cy="18288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200"/>
              </a:lnSpc>
              <a:buFont typeface="Wingdings" pitchFamily="2" charset="2"/>
              <a:buNone/>
            </a:pPr>
            <a:r>
              <a:rPr lang="zh-CN" altLang="zh-CN" sz="2800" b="1" dirty="0">
                <a:solidFill>
                  <a:srgbClr val="000099"/>
                </a:solidFill>
                <a:latin typeface="+mn-ea"/>
              </a:rPr>
              <a:t>答：①祖母刘悯臣孤弱，躬亲抚养</a:t>
            </a:r>
            <a:r>
              <a:rPr lang="zh-CN" altLang="zh-CN" sz="2800" b="1" dirty="0" smtClean="0">
                <a:solidFill>
                  <a:srgbClr val="000099"/>
                </a:solidFill>
                <a:latin typeface="+mn-ea"/>
              </a:rPr>
              <a:t>。</a:t>
            </a:r>
            <a:endParaRPr lang="en-US" altLang="zh-CN" sz="2800" b="1" dirty="0" smtClean="0">
              <a:solidFill>
                <a:srgbClr val="000099"/>
              </a:solidFill>
              <a:latin typeface="+mn-ea"/>
            </a:endParaRPr>
          </a:p>
          <a:p>
            <a:pPr>
              <a:lnSpc>
                <a:spcPts val="42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+mn-ea"/>
              </a:rPr>
              <a:t> </a:t>
            </a:r>
            <a:r>
              <a:rPr lang="zh-CN" altLang="zh-CN" sz="2800" b="1" dirty="0" smtClean="0">
                <a:solidFill>
                  <a:srgbClr val="000099"/>
                </a:solidFill>
                <a:latin typeface="+mn-ea"/>
              </a:rPr>
              <a:t>②</a:t>
            </a:r>
            <a:r>
              <a:rPr lang="zh-CN" altLang="zh-CN" sz="2800" b="1" dirty="0">
                <a:solidFill>
                  <a:srgbClr val="000099"/>
                </a:solidFill>
                <a:latin typeface="+mn-ea"/>
              </a:rPr>
              <a:t>而刘夙婴疾病，常在床蓐，臣侍汤药，</a:t>
            </a:r>
            <a:r>
              <a:rPr lang="zh-CN" altLang="zh-CN" sz="2800" b="1" dirty="0" smtClean="0">
                <a:solidFill>
                  <a:srgbClr val="000099"/>
                </a:solidFill>
                <a:latin typeface="+mn-ea"/>
              </a:rPr>
              <a:t>未曾</a:t>
            </a:r>
            <a:endParaRPr lang="en-US" altLang="zh-CN" sz="2800" b="1" dirty="0" smtClean="0">
              <a:solidFill>
                <a:srgbClr val="000099"/>
              </a:solidFill>
              <a:latin typeface="+mn-ea"/>
            </a:endParaRPr>
          </a:p>
          <a:p>
            <a:pPr>
              <a:lnSpc>
                <a:spcPts val="4200"/>
              </a:lnSpc>
              <a:buFont typeface="Wingdings" pitchFamily="2" charset="2"/>
              <a:buNone/>
            </a:pPr>
            <a:r>
              <a:rPr lang="zh-CN" altLang="zh-CN" sz="2800" b="1" dirty="0" smtClean="0">
                <a:solidFill>
                  <a:srgbClr val="000099"/>
                </a:solidFill>
                <a:latin typeface="+mn-ea"/>
              </a:rPr>
              <a:t>废</a:t>
            </a:r>
            <a:r>
              <a:rPr lang="zh-CN" altLang="zh-CN" sz="2800" b="1" dirty="0">
                <a:solidFill>
                  <a:srgbClr val="000099"/>
                </a:solidFill>
                <a:latin typeface="+mn-ea"/>
              </a:rPr>
              <a:t>离。</a:t>
            </a:r>
          </a:p>
        </p:txBody>
      </p:sp>
    </p:spTree>
    <p:extLst>
      <p:ext uri="{BB962C8B-B14F-4D97-AF65-F5344CB8AC3E}">
        <p14:creationId xmlns:p14="http://schemas.microsoft.com/office/powerpoint/2010/main" val="6368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971600" y="992138"/>
            <a:ext cx="5457800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试用简练的语句概括本段内容。</a:t>
            </a:r>
            <a:endParaRPr lang="zh-CN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61665" y="1779662"/>
            <a:ext cx="7870775" cy="1170806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2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2005ED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005ED"/>
                </a:solidFill>
                <a:latin typeface="+mn-ea"/>
              </a:rPr>
              <a:t>     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本</a:t>
            </a:r>
            <a:r>
              <a:rPr lang="zh-CN" altLang="zh-CN" sz="2800" b="1" dirty="0">
                <a:solidFill>
                  <a:srgbClr val="2005ED"/>
                </a:solidFill>
                <a:latin typeface="+mn-ea"/>
              </a:rPr>
              <a:t>段主要通过陈述家庭不幸和祖母相依为命的情形，力图博得晋武帝的同情。</a:t>
            </a:r>
          </a:p>
        </p:txBody>
      </p:sp>
      <p:sp>
        <p:nvSpPr>
          <p:cNvPr id="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63688" y="3075806"/>
            <a:ext cx="3456384" cy="66675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熟读背诵第一段</a:t>
            </a:r>
          </a:p>
        </p:txBody>
      </p:sp>
    </p:spTree>
    <p:extLst>
      <p:ext uri="{BB962C8B-B14F-4D97-AF65-F5344CB8AC3E}">
        <p14:creationId xmlns:p14="http://schemas.microsoft.com/office/powerpoint/2010/main" val="117616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9512" y="771550"/>
            <a:ext cx="3744788" cy="403244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逮</a:t>
            </a:r>
            <a:r>
              <a:rPr lang="zh-CN" altLang="zh-CN" sz="2800" b="1" dirty="0">
                <a:latin typeface="+mn-ea"/>
              </a:rPr>
              <a:t>奉圣朝，沐浴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清化</a:t>
            </a:r>
            <a:r>
              <a:rPr lang="zh-CN" altLang="zh-CN" sz="2800" b="1" dirty="0">
                <a:latin typeface="+mn-ea"/>
              </a:rPr>
              <a:t>。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zh-CN" altLang="zh-CN" sz="2800" b="1" dirty="0">
                <a:latin typeface="+mn-ea"/>
              </a:rPr>
              <a:t>太守臣逵，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察</a:t>
            </a:r>
            <a:r>
              <a:rPr lang="zh-CN" altLang="zh-CN" sz="2800" b="1" dirty="0">
                <a:latin typeface="+mn-ea"/>
              </a:rPr>
              <a:t>臣孝廉；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后</a:t>
            </a:r>
            <a:r>
              <a:rPr lang="zh-CN" altLang="zh-CN" sz="2800" b="1" dirty="0">
                <a:latin typeface="+mn-ea"/>
              </a:rPr>
              <a:t>刺史臣荣，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举</a:t>
            </a:r>
            <a:r>
              <a:rPr lang="zh-CN" altLang="zh-CN" sz="2800" b="1" dirty="0">
                <a:latin typeface="+mn-ea"/>
              </a:rPr>
              <a:t>臣秀才。臣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以</a:t>
            </a:r>
            <a:r>
              <a:rPr lang="zh-CN" altLang="zh-CN" sz="2800" b="1" dirty="0">
                <a:latin typeface="+mn-ea"/>
              </a:rPr>
              <a:t>供养无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主</a:t>
            </a:r>
            <a:r>
              <a:rPr lang="zh-CN" altLang="zh-CN" sz="2800" b="1" dirty="0">
                <a:latin typeface="+mn-ea"/>
              </a:rPr>
              <a:t>，辞不赴命。诏书特下，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拜</a:t>
            </a:r>
            <a:r>
              <a:rPr lang="zh-CN" altLang="zh-CN" sz="2800" b="1" dirty="0">
                <a:latin typeface="+mn-ea"/>
              </a:rPr>
              <a:t>臣郎中，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寻蒙</a:t>
            </a:r>
            <a:r>
              <a:rPr lang="zh-CN" altLang="zh-CN" sz="2800" b="1" dirty="0">
                <a:latin typeface="+mn-ea"/>
              </a:rPr>
              <a:t>国恩，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除</a:t>
            </a:r>
            <a:r>
              <a:rPr lang="zh-CN" altLang="zh-CN" sz="2800" b="1" dirty="0">
                <a:latin typeface="+mn-ea"/>
              </a:rPr>
              <a:t>臣洗马。猥以微贱，当侍东宫，非臣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陨首</a:t>
            </a:r>
            <a:r>
              <a:rPr lang="zh-CN" altLang="zh-CN" sz="2800" b="1" dirty="0">
                <a:latin typeface="+mn-ea"/>
              </a:rPr>
              <a:t>所能上报</a:t>
            </a:r>
            <a:r>
              <a:rPr lang="zh-CN" altLang="zh-CN" b="1" dirty="0">
                <a:latin typeface="+mn-ea"/>
              </a:rPr>
              <a:t>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51920" y="771550"/>
            <a:ext cx="5112568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到了</a:t>
            </a:r>
            <a:r>
              <a:rPr lang="zh-CN" altLang="zh-CN" sz="2400" b="1" dirty="0">
                <a:latin typeface="+mn-ea"/>
              </a:rPr>
              <a:t>晋朝建立，我沐浴在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清明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的教化</a:t>
            </a:r>
            <a:r>
              <a:rPr lang="zh-CN" altLang="zh-CN" sz="2400" b="1" dirty="0">
                <a:latin typeface="+mn-ea"/>
              </a:rPr>
              <a:t>之中。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从前</a:t>
            </a:r>
            <a:r>
              <a:rPr lang="zh-CN" altLang="zh-CN" sz="2400" b="1" dirty="0">
                <a:latin typeface="+mn-ea"/>
              </a:rPr>
              <a:t>名叫逵的太守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推举</a:t>
            </a:r>
            <a:r>
              <a:rPr lang="zh-CN" altLang="zh-CN" sz="2400" b="1" dirty="0">
                <a:latin typeface="+mn-ea"/>
              </a:rPr>
              <a:t>我为孝廉，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后来</a:t>
            </a:r>
            <a:r>
              <a:rPr lang="zh-CN" altLang="zh-CN" sz="2400" b="1" dirty="0">
                <a:latin typeface="+mn-ea"/>
              </a:rPr>
              <a:t>刺史荣又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推举</a:t>
            </a:r>
            <a:r>
              <a:rPr lang="zh-CN" altLang="zh-CN" sz="2400" b="1" dirty="0">
                <a:latin typeface="+mn-ea"/>
              </a:rPr>
              <a:t>我为秀才。我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因为</a:t>
            </a:r>
            <a:r>
              <a:rPr lang="zh-CN" altLang="zh-CN" sz="2400" b="1" dirty="0">
                <a:latin typeface="+mn-ea"/>
              </a:rPr>
              <a:t>没有人能照料祖母，就辞谢掉了，没有遵命。朝廷又特地颁下诏书，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任命</a:t>
            </a:r>
            <a:r>
              <a:rPr lang="zh-CN" altLang="zh-CN" sz="2400" b="1" dirty="0">
                <a:latin typeface="+mn-ea"/>
              </a:rPr>
              <a:t>我为郎中，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不久</a:t>
            </a:r>
            <a:r>
              <a:rPr lang="zh-CN" altLang="zh-CN" sz="2400" b="1" dirty="0">
                <a:latin typeface="+mn-ea"/>
              </a:rPr>
              <a:t>又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受</a:t>
            </a:r>
            <a:r>
              <a:rPr lang="zh-CN" altLang="zh-CN" sz="2400" b="1" dirty="0">
                <a:latin typeface="+mn-ea"/>
              </a:rPr>
              <a:t>国家恩命，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任命</a:t>
            </a:r>
            <a:r>
              <a:rPr lang="zh-CN" altLang="zh-CN" sz="2400" b="1" dirty="0">
                <a:latin typeface="+mn-ea"/>
              </a:rPr>
              <a:t>我为洗马。以我这样卑微低贱的人去侍奉太子，这实在不是我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杀身捐躯</a:t>
            </a:r>
            <a:r>
              <a:rPr lang="zh-CN" altLang="zh-CN" sz="2400" b="1" dirty="0">
                <a:latin typeface="+mn-ea"/>
              </a:rPr>
              <a:t>所能够报答朝廷的。</a:t>
            </a:r>
          </a:p>
        </p:txBody>
      </p:sp>
    </p:spTree>
    <p:extLst>
      <p:ext uri="{BB962C8B-B14F-4D97-AF65-F5344CB8AC3E}">
        <p14:creationId xmlns:p14="http://schemas.microsoft.com/office/powerpoint/2010/main" val="422612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35696" y="1275606"/>
            <a:ext cx="6924716" cy="258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中华民族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有很多传统的美德，譬如勤劳、善良等，还有一个更重要的便是“孝”了。千百年来，人们常以忠则《出师》，孝则《陈情》相提并论，下面我们就来看以孝而著称的《陈情表》。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导语设计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7228" y="1463839"/>
            <a:ext cx="1046440" cy="257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zh-CN" sz="2800" b="1" dirty="0">
                <a:solidFill>
                  <a:srgbClr val="FF0066"/>
                </a:solidFill>
                <a:latin typeface="+mn-ea"/>
              </a:rPr>
              <a:t>忠</a:t>
            </a:r>
            <a:r>
              <a:rPr lang="zh-CN" altLang="zh-CN" sz="2800" b="1" dirty="0">
                <a:latin typeface="+mn-ea"/>
              </a:rPr>
              <a:t>则《出师》，</a:t>
            </a:r>
          </a:p>
          <a:p>
            <a:r>
              <a:rPr lang="zh-CN" altLang="zh-CN" sz="2800" b="1" dirty="0">
                <a:solidFill>
                  <a:srgbClr val="FF0066"/>
                </a:solidFill>
                <a:latin typeface="+mn-ea"/>
              </a:rPr>
              <a:t>孝</a:t>
            </a:r>
            <a:r>
              <a:rPr lang="zh-CN" altLang="zh-CN" sz="2800" b="1" dirty="0">
                <a:latin typeface="+mn-ea"/>
              </a:rPr>
              <a:t>则《陈情》。</a:t>
            </a:r>
          </a:p>
        </p:txBody>
      </p:sp>
    </p:spTree>
    <p:extLst>
      <p:ext uri="{BB962C8B-B14F-4D97-AF65-F5344CB8AC3E}">
        <p14:creationId xmlns:p14="http://schemas.microsoft.com/office/powerpoint/2010/main" val="25334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251520" y="771550"/>
            <a:ext cx="3672408" cy="381642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zh-CN" sz="2800" b="1" dirty="0">
                <a:latin typeface="+mn-ea"/>
              </a:rPr>
              <a:t>臣具以表闻，辞不就职。诏书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切峻</a:t>
            </a:r>
            <a:r>
              <a:rPr lang="zh-CN" altLang="zh-CN" sz="2800" b="1" dirty="0">
                <a:latin typeface="+mn-ea"/>
              </a:rPr>
              <a:t>，责臣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逋慢</a:t>
            </a:r>
            <a:r>
              <a:rPr lang="zh-CN" altLang="zh-CN" sz="2800" b="1" dirty="0">
                <a:latin typeface="+mn-ea"/>
              </a:rPr>
              <a:t>；郡县逼迫，催臣上道；州司临门，</a:t>
            </a:r>
            <a:r>
              <a:rPr lang="zh-CN" altLang="zh-CN" sz="2800" b="1" u="sng" dirty="0">
                <a:latin typeface="+mn-ea"/>
              </a:rPr>
              <a:t>急</a:t>
            </a:r>
            <a:r>
              <a:rPr lang="zh-CN" altLang="zh-CN" sz="2800" b="1" u="sng" dirty="0">
                <a:solidFill>
                  <a:srgbClr val="FF3300"/>
                </a:solidFill>
                <a:latin typeface="+mn-ea"/>
              </a:rPr>
              <a:t>于</a:t>
            </a:r>
            <a:r>
              <a:rPr lang="zh-CN" altLang="zh-CN" sz="2800" b="1" u="sng" dirty="0">
                <a:latin typeface="+mn-ea"/>
              </a:rPr>
              <a:t>星火</a:t>
            </a:r>
            <a:r>
              <a:rPr lang="zh-CN" altLang="zh-CN" sz="2800" b="1" dirty="0">
                <a:latin typeface="+mn-ea"/>
              </a:rPr>
              <a:t>。臣欲奉诏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奔驰</a:t>
            </a:r>
            <a:r>
              <a:rPr lang="zh-CN" altLang="zh-CN" sz="2800" b="1" dirty="0">
                <a:latin typeface="+mn-ea"/>
              </a:rPr>
              <a:t>，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则</a:t>
            </a:r>
            <a:r>
              <a:rPr lang="zh-CN" altLang="zh-CN" sz="2800" b="1" dirty="0">
                <a:latin typeface="+mn-ea"/>
              </a:rPr>
              <a:t>刘病日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笃</a:t>
            </a:r>
            <a:r>
              <a:rPr lang="zh-CN" altLang="zh-CN" sz="2800" b="1" dirty="0">
                <a:latin typeface="+mn-ea"/>
              </a:rPr>
              <a:t>，欲苟顺私情，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则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告诉</a:t>
            </a:r>
            <a:r>
              <a:rPr lang="zh-CN" altLang="zh-CN" sz="2800" b="1" dirty="0">
                <a:latin typeface="+mn-ea"/>
              </a:rPr>
              <a:t>不许。臣之进退，实为狼狈。</a:t>
            </a:r>
          </a:p>
          <a:p>
            <a:endParaRPr lang="zh-CN" altLang="zh-CN" sz="3200" b="1" dirty="0">
              <a:latin typeface="+mn-ea"/>
            </a:endParaRPr>
          </a:p>
        </p:txBody>
      </p:sp>
      <p:sp>
        <p:nvSpPr>
          <p:cNvPr id="3" name="Rectangle 4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491880" y="771550"/>
            <a:ext cx="5580112" cy="41764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zh-CN" sz="2400" b="1" dirty="0">
                <a:latin typeface="+mn-ea"/>
              </a:rPr>
              <a:t>  </a:t>
            </a:r>
            <a:r>
              <a:rPr lang="zh-CN" altLang="zh-CN" sz="2400" b="1" dirty="0" smtClean="0">
                <a:latin typeface="+mn-ea"/>
              </a:rPr>
              <a:t>我</a:t>
            </a:r>
            <a:r>
              <a:rPr lang="zh-CN" altLang="zh-CN" sz="2400" b="1" dirty="0">
                <a:latin typeface="+mn-ea"/>
              </a:rPr>
              <a:t>将以上苦衷上表报告，加以辞谢不去就职。但是诏书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急切严峻</a:t>
            </a:r>
            <a:r>
              <a:rPr lang="zh-CN" altLang="zh-CN" sz="2400" b="1" dirty="0">
                <a:latin typeface="+mn-ea"/>
              </a:rPr>
              <a:t>，责备我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回避怠慢</a:t>
            </a:r>
            <a:r>
              <a:rPr lang="zh-CN" altLang="zh-CN" sz="2400" b="1" dirty="0">
                <a:latin typeface="+mn-ea"/>
              </a:rPr>
              <a:t>；郡县长官催促我立刻上路；州官登门督促，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比</a:t>
            </a:r>
            <a:r>
              <a:rPr lang="zh-CN" altLang="zh-CN" sz="2400" b="1" dirty="0">
                <a:latin typeface="+mn-ea"/>
              </a:rPr>
              <a:t>星火还要急。我很想奉命为国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奔走效力</a:t>
            </a:r>
            <a:r>
              <a:rPr lang="zh-CN" altLang="zh-CN" sz="2400" b="1" dirty="0">
                <a:latin typeface="+mn-ea"/>
              </a:rPr>
              <a:t>，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但是</a:t>
            </a:r>
            <a:r>
              <a:rPr lang="zh-CN" altLang="zh-CN" sz="2400" b="1" dirty="0">
                <a:latin typeface="+mn-ea"/>
              </a:rPr>
              <a:t>祖母刘氏的疾病却一天比一天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严重</a:t>
            </a:r>
            <a:r>
              <a:rPr lang="zh-CN" altLang="zh-CN" sz="2400" b="1" dirty="0">
                <a:latin typeface="+mn-ea"/>
              </a:rPr>
              <a:t>，想姑且迁就自己的私情，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但是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报告申诉</a:t>
            </a:r>
            <a:r>
              <a:rPr lang="zh-CN" altLang="zh-CN" sz="2400" b="1" dirty="0">
                <a:latin typeface="+mn-ea"/>
              </a:rPr>
              <a:t>又得不到准许。我现在是进退两难，处境狼狈不堪。</a:t>
            </a:r>
          </a:p>
        </p:txBody>
      </p:sp>
    </p:spTree>
    <p:extLst>
      <p:ext uri="{BB962C8B-B14F-4D97-AF65-F5344CB8AC3E}">
        <p14:creationId xmlns:p14="http://schemas.microsoft.com/office/powerpoint/2010/main" val="29002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874" y="915566"/>
            <a:ext cx="68404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本段分几个层次？各自的重点是什么？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9592" y="1707654"/>
            <a:ext cx="17277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二层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79910" y="2643758"/>
            <a:ext cx="3528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u="sng" dirty="0" smtClean="0">
                <a:solidFill>
                  <a:srgbClr val="0000CC"/>
                </a:solidFill>
                <a:latin typeface="+mn-ea"/>
              </a:rPr>
              <a:t>叙</a:t>
            </a:r>
            <a:r>
              <a:rPr lang="zh-CN" altLang="zh-CN" sz="2800" b="1" u="sng" dirty="0">
                <a:solidFill>
                  <a:srgbClr val="0000CC"/>
                </a:solidFill>
                <a:latin typeface="+mn-ea"/>
              </a:rPr>
              <a:t>朝廷征召之殷；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79712" y="3507854"/>
            <a:ext cx="42478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u="sng" dirty="0" smtClean="0">
                <a:solidFill>
                  <a:srgbClr val="0000CC"/>
                </a:solidFill>
                <a:latin typeface="+mn-ea"/>
              </a:rPr>
              <a:t>写</a:t>
            </a:r>
            <a:r>
              <a:rPr lang="zh-CN" altLang="zh-CN" sz="2800" b="1" u="sng" dirty="0">
                <a:solidFill>
                  <a:srgbClr val="0000CC"/>
                </a:solidFill>
                <a:latin typeface="+mn-ea"/>
              </a:rPr>
              <a:t>自己进退两难的境地。</a:t>
            </a:r>
          </a:p>
        </p:txBody>
      </p:sp>
    </p:spTree>
    <p:extLst>
      <p:ext uri="{BB962C8B-B14F-4D97-AF65-F5344CB8AC3E}">
        <p14:creationId xmlns:p14="http://schemas.microsoft.com/office/powerpoint/2010/main" val="34069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7544" y="824394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 smtClean="0">
                <a:latin typeface="+mn-ea"/>
              </a:rPr>
              <a:t>前</a:t>
            </a:r>
            <a:r>
              <a:rPr lang="zh-CN" altLang="zh-CN" sz="2800" b="1" dirty="0">
                <a:latin typeface="+mn-ea"/>
              </a:rPr>
              <a:t>一层按什么顺序来写的</a:t>
            </a:r>
            <a:r>
              <a:rPr lang="zh-CN" altLang="zh-CN" sz="2800" b="1" dirty="0" smtClean="0">
                <a:latin typeface="+mn-ea"/>
              </a:rPr>
              <a:t>？</a:t>
            </a:r>
            <a:endParaRPr lang="zh-CN" altLang="zh-CN" sz="2800" b="1" dirty="0">
              <a:latin typeface="+mn-ea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788024" y="824394"/>
            <a:ext cx="35283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（按时间顺序）</a:t>
            </a:r>
          </a:p>
        </p:txBody>
      </p:sp>
      <p:sp>
        <p:nvSpPr>
          <p:cNvPr id="4" name="矩形 3"/>
          <p:cNvSpPr/>
          <p:nvPr/>
        </p:nvSpPr>
        <p:spPr>
          <a:xfrm>
            <a:off x="443339" y="1419622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ea"/>
              </a:rPr>
              <a:t>和时间词相对应的表征召的词有哪些？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8816" y="1977683"/>
            <a:ext cx="808362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表时间：逮、前、后、寻（解释“逮”和“寻”，积累相关词语）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0088" y="2895910"/>
            <a:ext cx="8534400" cy="183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表征召：察、举、拜、除、当；孝廉、秀才、郎中、洗马（解释、积累有关文化常识。“孝廉”“秀才”是荐举人才的科目，所以用“辞不赴命”；“郎中”“洗马”是官职，所以用“辞不就职”）</a:t>
            </a:r>
          </a:p>
        </p:txBody>
      </p:sp>
    </p:spTree>
    <p:extLst>
      <p:ext uri="{BB962C8B-B14F-4D97-AF65-F5344CB8AC3E}">
        <p14:creationId xmlns:p14="http://schemas.microsoft.com/office/powerpoint/2010/main" val="425172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/>
      <p:bldP spid="5" grpId="0" autoUpdateAnimBg="0"/>
      <p:bldP spid="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3568" y="1203598"/>
            <a:ext cx="7848872" cy="105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    </a:t>
            </a:r>
            <a:r>
              <a:rPr lang="zh-CN" altLang="zh-CN" sz="2800" b="1" dirty="0" smtClean="0">
                <a:latin typeface="+mn-ea"/>
              </a:rPr>
              <a:t>作用</a:t>
            </a:r>
            <a:r>
              <a:rPr lang="zh-CN" altLang="zh-CN" sz="2800" b="1" dirty="0">
                <a:latin typeface="+mn-ea"/>
              </a:rPr>
              <a:t>：先郡，次州，后朝廷，可见征召级别越来越高，表达作者的感恩戴德之情。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1560" y="2499742"/>
            <a:ext cx="7660022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    </a:t>
            </a:r>
            <a:r>
              <a:rPr lang="zh-CN" altLang="zh-CN" sz="2800" b="1" dirty="0" smtClean="0">
                <a:latin typeface="+mn-ea"/>
              </a:rPr>
              <a:t>推辞</a:t>
            </a:r>
            <a:r>
              <a:rPr lang="zh-CN" altLang="zh-CN" sz="2800" b="1" dirty="0">
                <a:latin typeface="+mn-ea"/>
              </a:rPr>
              <a:t>理由：供养无主，刘病日笃（承上文“夙婴疾病”，张下文“日薄西山”）</a:t>
            </a:r>
          </a:p>
        </p:txBody>
      </p:sp>
    </p:spTree>
    <p:extLst>
      <p:ext uri="{BB962C8B-B14F-4D97-AF65-F5344CB8AC3E}">
        <p14:creationId xmlns:p14="http://schemas.microsoft.com/office/powerpoint/2010/main" val="22057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134616" y="1098054"/>
            <a:ext cx="6389712" cy="609600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zh-CN" sz="2800" b="1" dirty="0" smtClean="0">
                <a:solidFill>
                  <a:srgbClr val="FB1307"/>
                </a:solidFill>
              </a:rPr>
              <a:t>本</a:t>
            </a:r>
            <a:r>
              <a:rPr lang="zh-CN" altLang="zh-CN" sz="2800" b="1" dirty="0">
                <a:solidFill>
                  <a:srgbClr val="FB1307"/>
                </a:solidFill>
              </a:rPr>
              <a:t>段哪些写到朝廷对自己优礼有加？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15616" y="1570796"/>
            <a:ext cx="5616624" cy="265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①</a:t>
            </a: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前太守臣逵察臣孝廉。</a:t>
            </a:r>
          </a:p>
          <a:p>
            <a:pPr>
              <a:lnSpc>
                <a:spcPts val="5000"/>
              </a:lnSpc>
            </a:pP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②后刺史臣荣举臣秀才。</a:t>
            </a:r>
          </a:p>
          <a:p>
            <a:pPr>
              <a:lnSpc>
                <a:spcPts val="5000"/>
              </a:lnSpc>
            </a:pP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③诏书特下，拜臣郎中。</a:t>
            </a:r>
          </a:p>
          <a:p>
            <a:pPr>
              <a:lnSpc>
                <a:spcPts val="5000"/>
              </a:lnSpc>
            </a:pP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④寻蒙国恩，除臣洗马。</a:t>
            </a:r>
          </a:p>
        </p:txBody>
      </p:sp>
    </p:spTree>
    <p:extLst>
      <p:ext uri="{BB962C8B-B14F-4D97-AF65-F5344CB8AC3E}">
        <p14:creationId xmlns:p14="http://schemas.microsoft.com/office/powerpoint/2010/main" val="33709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696126" y="922412"/>
            <a:ext cx="6862663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zh-CN" sz="2800" b="1" dirty="0" smtClean="0">
                <a:solidFill>
                  <a:srgbClr val="FB1307"/>
                </a:solidFill>
                <a:latin typeface="+mn-ea"/>
                <a:ea typeface="+mn-ea"/>
              </a:rPr>
              <a:t>作者自己对朝廷恩遇抱着怎样的感情？</a:t>
            </a:r>
            <a:endParaRPr lang="zh-CN" altLang="zh-CN" sz="2800" b="1" dirty="0">
              <a:solidFill>
                <a:srgbClr val="FB1307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83568" y="1563638"/>
            <a:ext cx="7222703" cy="60408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800" b="1" dirty="0" smtClean="0">
                <a:solidFill>
                  <a:srgbClr val="0000FF"/>
                </a:solidFill>
                <a:latin typeface="+mn-ea"/>
              </a:rPr>
              <a:t>感激不尽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</a:rPr>
              <a:t>，而又身系祖母疾病，进退狼狈。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683568" y="2139702"/>
            <a:ext cx="4824536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zh-CN" sz="2800" b="1" dirty="0" smtClean="0">
                <a:solidFill>
                  <a:srgbClr val="FB1307"/>
                </a:solidFill>
                <a:latin typeface="+mn-ea"/>
                <a:ea typeface="+mn-ea"/>
              </a:rPr>
              <a:t>作者怎样巧妙推脱任职？</a:t>
            </a:r>
            <a:endParaRPr lang="zh-CN" altLang="zh-CN" sz="2800" b="1" dirty="0">
              <a:solidFill>
                <a:srgbClr val="FB1307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5536" y="2643758"/>
            <a:ext cx="7848872" cy="1606935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2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zh-CN" altLang="zh-CN" sz="2800" b="1" dirty="0" smtClean="0">
                <a:solidFill>
                  <a:srgbClr val="0000FF"/>
                </a:solidFill>
                <a:latin typeface="+mn-ea"/>
              </a:rPr>
              <a:t>一方面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</a:rPr>
              <a:t>感激朝廷知遇之恩，一方面又提出自己的苦处，即有卧床不起的祖母，博得武帝的同情。</a:t>
            </a:r>
          </a:p>
        </p:txBody>
      </p:sp>
    </p:spTree>
    <p:extLst>
      <p:ext uri="{BB962C8B-B14F-4D97-AF65-F5344CB8AC3E}">
        <p14:creationId xmlns:p14="http://schemas.microsoft.com/office/powerpoint/2010/main" val="84192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88032" y="953195"/>
            <a:ext cx="3347864" cy="3634779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000"/>
              </a:lnSpc>
              <a:buFont typeface="Wingdings" pitchFamily="2" charset="2"/>
              <a:buNone/>
            </a:pPr>
            <a:r>
              <a:rPr lang="zh-CN" altLang="zh-CN" sz="2800" b="1" dirty="0">
                <a:latin typeface="+mn-ea"/>
              </a:rPr>
              <a:t>  伏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惟</a:t>
            </a:r>
            <a:r>
              <a:rPr lang="zh-CN" altLang="zh-CN" sz="2800" b="1" dirty="0">
                <a:latin typeface="+mn-ea"/>
              </a:rPr>
              <a:t>圣朝以孝治天下，凡在故老，犹蒙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矜</a:t>
            </a:r>
            <a:r>
              <a:rPr lang="zh-CN" altLang="zh-CN" sz="2800" b="1" dirty="0">
                <a:latin typeface="+mn-ea"/>
              </a:rPr>
              <a:t>育，况臣孤苦，特为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尤甚</a:t>
            </a:r>
            <a:r>
              <a:rPr lang="zh-CN" altLang="zh-CN" sz="2800" b="1" dirty="0">
                <a:latin typeface="+mn-ea"/>
              </a:rPr>
              <a:t>。</a:t>
            </a:r>
            <a:r>
              <a:rPr lang="zh-CN" altLang="zh-CN" sz="2800" b="1" u="sng" dirty="0">
                <a:latin typeface="+mn-ea"/>
              </a:rPr>
              <a:t>且臣少</a:t>
            </a:r>
            <a:r>
              <a:rPr lang="zh-CN" altLang="zh-CN" sz="2800" b="1" u="sng" dirty="0">
                <a:solidFill>
                  <a:srgbClr val="FF0000"/>
                </a:solidFill>
                <a:latin typeface="+mn-ea"/>
              </a:rPr>
              <a:t>仕</a:t>
            </a:r>
            <a:r>
              <a:rPr lang="zh-CN" altLang="zh-CN" sz="2800" b="1" u="sng" dirty="0">
                <a:latin typeface="+mn-ea"/>
              </a:rPr>
              <a:t>伪朝</a:t>
            </a:r>
            <a:r>
              <a:rPr lang="zh-CN" altLang="zh-CN" sz="2800" b="1" dirty="0">
                <a:latin typeface="+mn-ea"/>
              </a:rPr>
              <a:t>，历职郎署，本图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宦达</a:t>
            </a:r>
            <a:r>
              <a:rPr lang="zh-CN" altLang="zh-CN" sz="2800" b="1" dirty="0">
                <a:latin typeface="+mn-ea"/>
              </a:rPr>
              <a:t>，不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矜</a:t>
            </a:r>
            <a:r>
              <a:rPr lang="zh-CN" altLang="zh-CN" sz="2800" b="1" dirty="0">
                <a:latin typeface="+mn-ea"/>
              </a:rPr>
              <a:t>名节。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23928" y="915566"/>
            <a:ext cx="4535488" cy="361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我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想</a:t>
            </a:r>
            <a:r>
              <a:rPr lang="zh-CN" altLang="zh-CN" sz="2800" b="1" dirty="0">
                <a:latin typeface="+mn-ea"/>
              </a:rPr>
              <a:t>圣朝是以孝道来治理天下的，凡是故旧老人，尚且受到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怜惜</a:t>
            </a:r>
            <a:r>
              <a:rPr lang="zh-CN" altLang="zh-CN" sz="2800" b="1" dirty="0">
                <a:latin typeface="+mn-ea"/>
              </a:rPr>
              <a:t>抚育，何况我的孤苦尤其严重呢。再说我年轻的时候曾经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做</a:t>
            </a:r>
            <a:r>
              <a:rPr lang="zh-CN" altLang="zh-CN" sz="2800" b="1" dirty="0">
                <a:latin typeface="+mn-ea"/>
              </a:rPr>
              <a:t>过蜀汉的郎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官</a:t>
            </a:r>
            <a:r>
              <a:rPr lang="zh-CN" altLang="zh-CN" sz="2800" b="1" dirty="0">
                <a:latin typeface="+mn-ea"/>
              </a:rPr>
              <a:t>，本来希望能够得到更为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显达的官职</a:t>
            </a:r>
            <a:r>
              <a:rPr lang="zh-CN" altLang="zh-CN" sz="2800" b="1" dirty="0">
                <a:latin typeface="+mn-ea"/>
              </a:rPr>
              <a:t>，并不以清高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自夸</a:t>
            </a:r>
            <a:r>
              <a:rPr lang="zh-CN" altLang="zh-CN" sz="2800" b="1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67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-4167" y="843558"/>
            <a:ext cx="3712071" cy="3528392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200"/>
              </a:lnSpc>
              <a:buFont typeface="Wingdings" pitchFamily="2" charset="2"/>
              <a:buNone/>
            </a:pPr>
            <a:r>
              <a:rPr lang="zh-CN" altLang="zh-CN" sz="2800" b="1" dirty="0">
                <a:latin typeface="+mn-ea"/>
              </a:rPr>
              <a:t>  </a:t>
            </a:r>
            <a:r>
              <a:rPr lang="zh-CN" altLang="zh-CN" sz="2800" b="1" u="sng" dirty="0">
                <a:latin typeface="+mn-ea"/>
              </a:rPr>
              <a:t>今臣亡国贱俘</a:t>
            </a:r>
            <a:r>
              <a:rPr lang="zh-CN" altLang="zh-CN" sz="2800" b="1" dirty="0">
                <a:latin typeface="+mn-ea"/>
              </a:rPr>
              <a:t>，至微至陋，过蒙拔擢，宠命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优渥</a:t>
            </a:r>
            <a:r>
              <a:rPr lang="zh-CN" altLang="zh-CN" sz="2800" b="1" dirty="0">
                <a:latin typeface="+mn-ea"/>
              </a:rPr>
              <a:t>（wò），岂敢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盘桓</a:t>
            </a:r>
            <a:r>
              <a:rPr lang="zh-CN" altLang="zh-CN" sz="2800" b="1" dirty="0">
                <a:latin typeface="+mn-ea"/>
              </a:rPr>
              <a:t>，有所希冀！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但</a:t>
            </a:r>
            <a:r>
              <a:rPr lang="zh-CN" altLang="zh-CN" sz="2800" b="1" dirty="0">
                <a:latin typeface="+mn-ea"/>
              </a:rPr>
              <a:t>以刘日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薄</a:t>
            </a:r>
            <a:r>
              <a:rPr lang="zh-CN" altLang="zh-CN" sz="2800" b="1" dirty="0">
                <a:latin typeface="+mn-ea"/>
              </a:rPr>
              <a:t>西山，气息奄奄，人命危浅，朝不虑夕。 </a:t>
            </a:r>
          </a:p>
          <a:p>
            <a:pPr>
              <a:lnSpc>
                <a:spcPts val="4200"/>
              </a:lnSpc>
            </a:pPr>
            <a:endParaRPr lang="zh-CN" altLang="zh-CN" sz="3200" b="1" dirty="0">
              <a:latin typeface="+mn-ea"/>
            </a:endParaRPr>
          </a:p>
        </p:txBody>
      </p:sp>
      <p:sp>
        <p:nvSpPr>
          <p:cNvPr id="3" name="Rectangle 4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491880" y="843558"/>
            <a:ext cx="5292080" cy="3867894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7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zh-CN" altLang="zh-CN" sz="2800" b="1" dirty="0" smtClean="0">
                <a:latin typeface="+mn-ea"/>
              </a:rPr>
              <a:t>我</a:t>
            </a:r>
            <a:r>
              <a:rPr lang="zh-CN" altLang="zh-CN" sz="2800" b="1" dirty="0">
                <a:latin typeface="+mn-ea"/>
              </a:rPr>
              <a:t>现在是卑贱的亡国之俘，实在微不足道，承蒙得到提拔，而且恩命十分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优厚</a:t>
            </a:r>
            <a:r>
              <a:rPr lang="zh-CN" altLang="zh-CN" sz="2800" b="1" dirty="0">
                <a:latin typeface="+mn-ea"/>
              </a:rPr>
              <a:t>，怎敢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徘徊观望</a:t>
            </a:r>
            <a:r>
              <a:rPr lang="zh-CN" altLang="zh-CN" sz="2800" b="1" dirty="0">
                <a:latin typeface="+mn-ea"/>
              </a:rPr>
              <a:t>而有什么另外的企求呢！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只</a:t>
            </a:r>
            <a:r>
              <a:rPr lang="zh-CN" altLang="zh-CN" sz="2800" b="1" dirty="0">
                <a:latin typeface="+mn-ea"/>
              </a:rPr>
              <a:t>因为祖母刘氏已是象太阳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迫近</a:t>
            </a:r>
            <a:r>
              <a:rPr lang="zh-CN" altLang="zh-CN" sz="2800" b="1" dirty="0">
                <a:latin typeface="+mn-ea"/>
              </a:rPr>
              <a:t>西山的人，气息微弱，生命不可能维持太长的时间，已经处于朝不保夕的境地。 </a:t>
            </a:r>
          </a:p>
        </p:txBody>
      </p:sp>
    </p:spTree>
    <p:extLst>
      <p:ext uri="{BB962C8B-B14F-4D97-AF65-F5344CB8AC3E}">
        <p14:creationId xmlns:p14="http://schemas.microsoft.com/office/powerpoint/2010/main" val="7727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27584" y="915566"/>
            <a:ext cx="2435002" cy="388843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000"/>
              </a:lnSpc>
              <a:buNone/>
            </a:pPr>
            <a:r>
              <a:rPr lang="zh-CN" altLang="zh-CN" sz="2800" b="1" dirty="0">
                <a:latin typeface="+mn-ea"/>
              </a:rPr>
              <a:t>臣无祖母，无以至今日，祖母无臣，无以终余年，祖孙二</a:t>
            </a:r>
            <a:r>
              <a:rPr lang="zh-CN" altLang="zh-CN" sz="2800" b="1" dirty="0" smtClean="0">
                <a:latin typeface="+mn-ea"/>
              </a:rPr>
              <a:t>人，</a:t>
            </a:r>
            <a:r>
              <a:rPr lang="zh-CN" altLang="zh-CN" sz="2800" b="1" dirty="0">
                <a:latin typeface="+mn-ea"/>
              </a:rPr>
              <a:t>更相为</a:t>
            </a:r>
            <a:r>
              <a:rPr lang="zh-CN" altLang="zh-CN" sz="2800" b="1" dirty="0" smtClean="0">
                <a:latin typeface="+mn-ea"/>
              </a:rPr>
              <a:t>命，</a:t>
            </a:r>
            <a:r>
              <a:rPr lang="zh-CN" altLang="zh-CN" sz="2800" b="1" dirty="0">
                <a:latin typeface="+mn-ea"/>
              </a:rPr>
              <a:t>是以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区区</a:t>
            </a:r>
            <a:r>
              <a:rPr lang="zh-CN" altLang="zh-CN" sz="2800" b="1" dirty="0">
                <a:latin typeface="+mn-ea"/>
              </a:rPr>
              <a:t>不能废远。</a:t>
            </a:r>
            <a:endParaRPr lang="zh-CN" altLang="zh-CN" sz="2800" dirty="0">
              <a:latin typeface="+mn-ea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995936" y="915566"/>
            <a:ext cx="4536504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我如果没有祖母抚养，就不可能活到今天，如果祖母没有我的照顾，也不能够安度她的晚年，我们祖孙二人，相依为命，正是由于这种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出自内心的感情</a:t>
            </a:r>
            <a:r>
              <a:rPr lang="zh-CN" altLang="zh-CN" sz="2800" b="1" dirty="0">
                <a:latin typeface="+mn-ea"/>
              </a:rPr>
              <a:t>使我不能弃养而远离。</a:t>
            </a:r>
          </a:p>
        </p:txBody>
      </p:sp>
    </p:spTree>
    <p:extLst>
      <p:ext uri="{BB962C8B-B14F-4D97-AF65-F5344CB8AC3E}">
        <p14:creationId xmlns:p14="http://schemas.microsoft.com/office/powerpoint/2010/main" val="396589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67544" y="843558"/>
            <a:ext cx="8136904" cy="108012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本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段作者间接地阐释了自己的治国纲领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，其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内容是什么？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zh-CN" sz="4000" dirty="0">
              <a:solidFill>
                <a:srgbClr val="FB1307"/>
              </a:solidFill>
              <a:latin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27584" y="1995686"/>
            <a:ext cx="34563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0000FF"/>
                </a:solidFill>
                <a:latin typeface="+mn-ea"/>
              </a:rPr>
              <a:t>以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</a:rPr>
              <a:t>孝治天下。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827584" y="2643758"/>
            <a:ext cx="8028384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zh-CN" sz="2800" b="1" dirty="0" smtClean="0">
                <a:solidFill>
                  <a:srgbClr val="FB1307"/>
                </a:solidFill>
                <a:latin typeface="+mn-ea"/>
                <a:ea typeface="+mn-ea"/>
              </a:rPr>
              <a:t>作者为什么要强调“以孝治天下”的治国之道？</a:t>
            </a:r>
            <a:endParaRPr lang="zh-CN" altLang="zh-CN" sz="2800" b="1" dirty="0">
              <a:solidFill>
                <a:srgbClr val="FB1307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67544" y="3273152"/>
            <a:ext cx="8280920" cy="1098798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2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zh-CN" sz="2800" b="1" dirty="0" smtClean="0">
                <a:solidFill>
                  <a:srgbClr val="0000FF"/>
                </a:solidFill>
                <a:latin typeface="+mn-ea"/>
              </a:rPr>
              <a:t>目的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</a:rPr>
              <a:t>是引入到自己对祖母的孝心上去，从而向晋武帝表明孝顺祖母既为私情，又合法理。</a:t>
            </a:r>
          </a:p>
        </p:txBody>
      </p:sp>
    </p:spTree>
    <p:extLst>
      <p:ext uri="{BB962C8B-B14F-4D97-AF65-F5344CB8AC3E}">
        <p14:creationId xmlns:p14="http://schemas.microsoft.com/office/powerpoint/2010/main" val="22026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20064615422824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" y="699343"/>
            <a:ext cx="3313113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63888" y="699542"/>
            <a:ext cx="54006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读</a:t>
            </a:r>
            <a:r>
              <a:rPr lang="zh-CN" altLang="zh-CN" sz="2800" b="1" dirty="0">
                <a:solidFill>
                  <a:srgbClr val="2005ED"/>
                </a:solidFill>
                <a:latin typeface="+mn-ea"/>
              </a:rPr>
              <a:t>诸葛孔明《出师表》而不堕泪者，其人必不忠；</a:t>
            </a: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2005ED"/>
                </a:solidFill>
                <a:latin typeface="+mn-ea"/>
              </a:rPr>
              <a:t>读李令伯《陈情表》而不堕泪者，其人必不孝；</a:t>
            </a: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2005ED"/>
                </a:solidFill>
                <a:latin typeface="+mn-ea"/>
              </a:rPr>
              <a:t>读韩退之《祭十二郎文》而不堕泪者，其人必不友（以上苏轼语）   读《报任安书》不下泪者，其人必不为人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。</a:t>
            </a:r>
            <a:r>
              <a:rPr lang="en-US" altLang="zh-CN" sz="2800" b="1" dirty="0" smtClean="0">
                <a:solidFill>
                  <a:srgbClr val="2005ED"/>
                </a:solidFill>
                <a:latin typeface="+mn-ea"/>
              </a:rPr>
              <a:t>  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（</a:t>
            </a:r>
            <a:r>
              <a:rPr lang="zh-CN" altLang="zh-CN" sz="2800" b="1" dirty="0">
                <a:solidFill>
                  <a:srgbClr val="2005ED"/>
                </a:solidFill>
                <a:latin typeface="+mn-ea"/>
              </a:rPr>
              <a:t>后人续） </a:t>
            </a: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7504" y="1059582"/>
            <a:ext cx="8540750" cy="32403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      </a:t>
            </a:r>
            <a:r>
              <a:rPr lang="zh-CN" altLang="zh-CN" sz="2800" b="1" dirty="0" smtClean="0">
                <a:solidFill>
                  <a:srgbClr val="0000FF"/>
                </a:solidFill>
                <a:latin typeface="+mn-ea"/>
              </a:rPr>
              <a:t>本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</a:rPr>
              <a:t>段提出以孝治天下的治国理念，陈述自己的从政经历和人生态度，并强调自己的特别处境，进一步打消晋武帝的疑虑，求得体恤。以“孝治”大理为依据，明确提出“辞不复命”的原因</a:t>
            </a:r>
            <a:r>
              <a:rPr lang="zh-CN" altLang="zh-CN" sz="2800" b="1" dirty="0" smtClean="0">
                <a:solidFill>
                  <a:srgbClr val="0000FF"/>
                </a:solidFill>
                <a:latin typeface="+mn-ea"/>
              </a:rPr>
              <a:t>。</a:t>
            </a:r>
            <a:endParaRPr lang="zh-CN" altLang="zh-CN" sz="28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479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404" y="771550"/>
            <a:ext cx="3672532" cy="389537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zh-CN" sz="2800" b="1" dirty="0">
                <a:latin typeface="+mn-ea"/>
              </a:rPr>
              <a:t>臣之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辛苦</a:t>
            </a:r>
            <a:r>
              <a:rPr lang="zh-CN" altLang="zh-CN" sz="2800" b="1" dirty="0">
                <a:latin typeface="+mn-ea"/>
              </a:rPr>
              <a:t>，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非独</a:t>
            </a:r>
            <a:r>
              <a:rPr lang="zh-CN" altLang="zh-CN" sz="2800" b="1" dirty="0">
                <a:latin typeface="+mn-ea"/>
              </a:rPr>
              <a:t>蜀之人士及二州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牧伯</a:t>
            </a:r>
            <a:r>
              <a:rPr lang="zh-CN" altLang="zh-CN" sz="2800" b="1" dirty="0">
                <a:latin typeface="+mn-ea"/>
              </a:rPr>
              <a:t>所见明知，皇天后土实所共鉴，愿陛下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矜</a:t>
            </a:r>
            <a:r>
              <a:rPr lang="zh-CN" altLang="zh-CN" sz="2800" b="1" dirty="0">
                <a:latin typeface="+mn-ea"/>
              </a:rPr>
              <a:t>悯愚诚，听臣微志，庶刘侥幸，保卒余年。臣生当陨首，死当结草。臣不胜犬马怖惧之情，谨拜表以</a:t>
            </a:r>
            <a:r>
              <a:rPr lang="zh-CN" altLang="zh-CN" sz="2800" b="1" dirty="0">
                <a:solidFill>
                  <a:srgbClr val="FF3300"/>
                </a:solidFill>
                <a:latin typeface="+mn-ea"/>
              </a:rPr>
              <a:t>闻</a:t>
            </a:r>
            <a:r>
              <a:rPr lang="zh-CN" altLang="zh-CN" sz="2800" b="1" dirty="0">
                <a:latin typeface="+mn-ea"/>
              </a:rPr>
              <a:t>。</a:t>
            </a:r>
            <a:br>
              <a:rPr lang="zh-CN" altLang="zh-CN" sz="2800" b="1" dirty="0">
                <a:latin typeface="+mn-ea"/>
              </a:rPr>
            </a:br>
            <a:endParaRPr lang="zh-CN" altLang="zh-CN" sz="2800" b="1" dirty="0">
              <a:latin typeface="+mn-ea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995936" y="771550"/>
            <a:ext cx="4968552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400" b="1" dirty="0">
                <a:latin typeface="+mn-ea"/>
              </a:rPr>
              <a:t>我的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苦衷</a:t>
            </a:r>
            <a:r>
              <a:rPr lang="zh-CN" altLang="zh-CN" sz="2400" b="1" dirty="0">
                <a:latin typeface="+mn-ea"/>
              </a:rPr>
              <a:t>，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不仅</a:t>
            </a:r>
            <a:r>
              <a:rPr lang="zh-CN" altLang="zh-CN" sz="2400" b="1" dirty="0">
                <a:latin typeface="+mn-ea"/>
              </a:rPr>
              <a:t>蜀地的人和益州、梁州的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长官</a:t>
            </a:r>
            <a:r>
              <a:rPr lang="zh-CN" altLang="zh-CN" sz="2400" b="1" dirty="0">
                <a:latin typeface="+mn-ea"/>
              </a:rPr>
              <a:t>所亲眼目睹，连天地神明也都看到的，祈望陛下能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怜惜</a:t>
            </a:r>
            <a:r>
              <a:rPr lang="zh-CN" altLang="zh-CN" sz="2400" b="1" dirty="0">
                <a:latin typeface="+mn-ea"/>
              </a:rPr>
              <a:t>我愚昧至诚的心意，同意我这点微小的愿望，使祖母刘氏能够侥幸保全她的余年。我活着愿意献出生命，死后愿意结草来报答陛下的恩惠。我怀着象牛马一样不胜恐惧的心情，谨此上表禀告</a:t>
            </a:r>
            <a:r>
              <a:rPr lang="zh-CN" altLang="zh-CN" sz="2400" b="1" dirty="0">
                <a:solidFill>
                  <a:srgbClr val="FF3300"/>
                </a:solidFill>
                <a:latin typeface="+mn-ea"/>
              </a:rPr>
              <a:t>使您知晓</a:t>
            </a:r>
            <a:r>
              <a:rPr lang="zh-CN" altLang="zh-CN" sz="2400" b="1" dirty="0">
                <a:latin typeface="+mn-ea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59247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11560" y="771550"/>
            <a:ext cx="2808312" cy="390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  <a:spcBef>
                <a:spcPct val="50000"/>
              </a:spcBef>
            </a:pPr>
            <a:r>
              <a:rPr lang="zh-CN" altLang="zh-CN" sz="2800" b="1" dirty="0"/>
              <a:t>臣密今年四十有四 ，祖母刘今年九十有六 ，</a:t>
            </a:r>
            <a:r>
              <a:rPr lang="zh-CN" altLang="zh-CN" sz="2800" b="1" u="sng" dirty="0">
                <a:solidFill>
                  <a:srgbClr val="FF3300"/>
                </a:solidFill>
              </a:rPr>
              <a:t>是</a:t>
            </a:r>
            <a:r>
              <a:rPr lang="zh-CN" altLang="zh-CN" sz="2800" b="1" u="sng" dirty="0"/>
              <a:t>臣尽节于陛下之日</a:t>
            </a:r>
            <a:r>
              <a:rPr lang="zh-CN" altLang="zh-CN" sz="2800" b="1" dirty="0"/>
              <a:t>长 ，报刘之日短也。乌鸟私情 ，愿乞终养</a:t>
            </a:r>
            <a:r>
              <a:rPr lang="zh-CN" altLang="zh-CN" sz="2800" b="1" dirty="0" smtClean="0"/>
              <a:t>。</a:t>
            </a:r>
            <a:endParaRPr lang="zh-CN" altLang="zh-CN" sz="3600" dirty="0"/>
          </a:p>
        </p:txBody>
      </p:sp>
      <p:sp>
        <p:nvSpPr>
          <p:cNvPr id="3" name="Text Box 4">
            <a:hlinkClick r:id="" action="ppaction://hlinkshowjump?jump=nextslide" highlightClick="1">
              <a:snd r:embed="rId2" name="suction.wav"/>
            </a:hlinkClick>
          </p:cNvPr>
          <p:cNvSpPr txBox="1">
            <a:spLocks noChangeArrowheads="1"/>
          </p:cNvSpPr>
          <p:nvPr/>
        </p:nvSpPr>
        <p:spPr bwMode="auto">
          <a:xfrm>
            <a:off x="3996258" y="771550"/>
            <a:ext cx="4536182" cy="390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  <a:spcBef>
                <a:spcPct val="50000"/>
              </a:spcBef>
            </a:pPr>
            <a:r>
              <a:rPr lang="zh-CN" altLang="zh-CN" sz="2800" b="1" dirty="0"/>
              <a:t>今年四十四岁，祖母刘氏今年九十六岁，因</a:t>
            </a:r>
            <a:r>
              <a:rPr lang="zh-CN" altLang="zh-CN" sz="2800" b="1" dirty="0">
                <a:solidFill>
                  <a:srgbClr val="FF3300"/>
                </a:solidFill>
              </a:rPr>
              <a:t>此</a:t>
            </a:r>
            <a:r>
              <a:rPr lang="zh-CN" altLang="zh-CN" sz="2800" b="1" dirty="0"/>
              <a:t>我效忠于陛下的日子还很长，而报答祖母刘氏的日子已很短了。我怀着象乌鸦反哺一样的私情，希望能够准许我对祖母养老送终的请求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6196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1560" y="843558"/>
            <a:ext cx="6521152" cy="533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800" b="1" dirty="0" smtClean="0">
                <a:solidFill>
                  <a:srgbClr val="FB1307"/>
                </a:solidFill>
                <a:latin typeface="+mn-ea"/>
              </a:rPr>
              <a:t>本</a:t>
            </a:r>
            <a:r>
              <a:rPr lang="zh-CN" altLang="zh-CN" sz="2800" b="1" dirty="0">
                <a:solidFill>
                  <a:srgbClr val="FB1307"/>
                </a:solidFill>
                <a:latin typeface="+mn-ea"/>
              </a:rPr>
              <a:t>段交代了全文写作目的</a:t>
            </a:r>
            <a:r>
              <a:rPr lang="zh-CN" altLang="zh-CN" sz="2800" b="1" dirty="0" smtClean="0">
                <a:solidFill>
                  <a:srgbClr val="FB1307"/>
                </a:solidFill>
                <a:latin typeface="+mn-ea"/>
              </a:rPr>
              <a:t>，是</a:t>
            </a:r>
            <a:r>
              <a:rPr lang="zh-CN" altLang="zh-CN" sz="2800" b="1" dirty="0">
                <a:solidFill>
                  <a:srgbClr val="FB1307"/>
                </a:solidFill>
                <a:latin typeface="+mn-ea"/>
              </a:rPr>
              <a:t>什么？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zh-CN" dirty="0">
              <a:solidFill>
                <a:srgbClr val="FB1307"/>
              </a:solidFill>
              <a:latin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1560" y="1397002"/>
            <a:ext cx="358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0000FF"/>
                </a:solidFill>
                <a:latin typeface="+mn-ea"/>
              </a:rPr>
              <a:t>愿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</a:rPr>
              <a:t>乞终老。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611560" y="1997968"/>
            <a:ext cx="619268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zh-CN" sz="2800" b="1" dirty="0" smtClean="0">
                <a:solidFill>
                  <a:srgbClr val="FB1307"/>
                </a:solidFill>
                <a:latin typeface="+mn-ea"/>
                <a:ea typeface="+mn-ea"/>
              </a:rPr>
              <a:t>作者简单地表明了其理由是什么？</a:t>
            </a:r>
            <a:endParaRPr lang="zh-CN" altLang="zh-CN" sz="2800" b="1" dirty="0">
              <a:solidFill>
                <a:srgbClr val="FB1307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1560" y="2632346"/>
            <a:ext cx="6912768" cy="731492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zh-CN" sz="2800" b="1" dirty="0" smtClean="0">
                <a:solidFill>
                  <a:srgbClr val="0000FF"/>
                </a:solidFill>
                <a:latin typeface="+mn-ea"/>
              </a:rPr>
              <a:t>尽忠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</a:rPr>
              <a:t>日长，尽孝日短，先尽孝后尽忠。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611560" y="3291830"/>
            <a:ext cx="8424936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zh-CN" sz="2800" b="1" dirty="0" smtClean="0">
                <a:solidFill>
                  <a:srgbClr val="FB1307"/>
                </a:solidFill>
                <a:latin typeface="+mn-ea"/>
                <a:ea typeface="+mn-ea"/>
              </a:rPr>
              <a:t>作者直到此时也不忘了以情动人，其表现是什么？</a:t>
            </a:r>
            <a:endParaRPr lang="zh-CN" altLang="zh-CN" sz="2800" b="1" dirty="0">
              <a:solidFill>
                <a:srgbClr val="FB1307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1560" y="3921224"/>
            <a:ext cx="5998567" cy="522734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zh-CN" sz="2800" b="1" smtClean="0">
                <a:solidFill>
                  <a:srgbClr val="0000FF"/>
                </a:solidFill>
                <a:latin typeface="+mn-ea"/>
              </a:rPr>
              <a:t>臣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</a:rPr>
              <a:t>生当陨首，死当结草。</a:t>
            </a:r>
          </a:p>
        </p:txBody>
      </p:sp>
    </p:spTree>
    <p:extLst>
      <p:ext uri="{BB962C8B-B14F-4D97-AF65-F5344CB8AC3E}">
        <p14:creationId xmlns:p14="http://schemas.microsoft.com/office/powerpoint/2010/main" val="164631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build="p" autoUpdateAnimBg="0"/>
      <p:bldP spid="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39552" y="1131590"/>
            <a:ext cx="7812360" cy="266429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      </a:t>
            </a:r>
            <a:r>
              <a:rPr lang="zh-CN" altLang="zh-CN" sz="2800" b="1" dirty="0" smtClean="0">
                <a:solidFill>
                  <a:srgbClr val="0000FF"/>
                </a:solidFill>
                <a:latin typeface="+mn-ea"/>
              </a:rPr>
              <a:t>本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</a:rPr>
              <a:t>段明确提出自己的目的，即“愿乞终老”，先尽孝后尽忠。进一步说明自己的一片痴情，祈求皇上恩准“终养”，言明先尽孝后尽忠的赤诚</a:t>
            </a:r>
            <a:r>
              <a:rPr lang="zh-CN" altLang="zh-CN" sz="2800" b="1" dirty="0" smtClean="0">
                <a:solidFill>
                  <a:srgbClr val="0000FF"/>
                </a:solidFill>
                <a:latin typeface="+mn-ea"/>
              </a:rPr>
              <a:t>。</a:t>
            </a:r>
            <a:endParaRPr lang="zh-CN" altLang="zh-CN" sz="28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356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329680" y="1203598"/>
            <a:ext cx="3746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历述自己的悲惨遭遇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29680" y="1923678"/>
            <a:ext cx="3746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叙写进退两难的处境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29680" y="2696602"/>
            <a:ext cx="3026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提出孝之大理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97712" y="3416682"/>
            <a:ext cx="3746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提出先尽孝、后尽忠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5034390" y="1419622"/>
            <a:ext cx="431304" cy="2430607"/>
          </a:xfrm>
          <a:prstGeom prst="rightBrace">
            <a:avLst>
              <a:gd name="adj1" fmla="val 34375"/>
              <a:gd name="adj2" fmla="val 50000"/>
            </a:avLst>
          </a:prstGeom>
          <a:noFill/>
          <a:ln w="317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+mn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796136" y="2049691"/>
            <a:ext cx="194421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66"/>
                </a:solidFill>
                <a:latin typeface="+mn-ea"/>
              </a:rPr>
              <a:t>愿乞终养不能就职</a:t>
            </a:r>
          </a:p>
        </p:txBody>
      </p:sp>
    </p:spTree>
    <p:extLst>
      <p:ext uri="{BB962C8B-B14F-4D97-AF65-F5344CB8AC3E}">
        <p14:creationId xmlns:p14="http://schemas.microsoft.com/office/powerpoint/2010/main" val="91745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nimBg="1"/>
      <p:bldP spid="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27584" y="990542"/>
            <a:ext cx="6563072" cy="122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+mn-ea"/>
              </a:rPr>
              <a:t>“陈”的原因</a:t>
            </a:r>
            <a:r>
              <a:rPr lang="zh-CN" altLang="zh-CN" sz="2800" b="1" dirty="0">
                <a:latin typeface="+mn-ea"/>
              </a:rPr>
              <a:t>：除臣洗马，辞不就职。</a:t>
            </a:r>
          </a:p>
          <a:p>
            <a:pPr>
              <a:lnSpc>
                <a:spcPts val="3800"/>
              </a:lnSpc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（或：不想到晋朝为官）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9592" y="2427734"/>
            <a:ext cx="7416824" cy="219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+mn-ea"/>
              </a:rPr>
              <a:t>“陈”的内容</a:t>
            </a:r>
            <a:r>
              <a:rPr lang="zh-CN" altLang="zh-CN" sz="2800" b="1" dirty="0">
                <a:latin typeface="+mn-ea"/>
              </a:rPr>
              <a:t>：夙遭闵凶；更相为命；不能废远；愿乞终养。                          （或：陈述幼时的孤苦及祖孙的相依为命、自己的一片孝心。）</a:t>
            </a:r>
          </a:p>
        </p:txBody>
      </p:sp>
    </p:spTree>
    <p:extLst>
      <p:ext uri="{BB962C8B-B14F-4D97-AF65-F5344CB8AC3E}">
        <p14:creationId xmlns:p14="http://schemas.microsoft.com/office/powerpoint/2010/main" val="2147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68313" y="915566"/>
            <a:ext cx="8064127" cy="100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8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EF032F"/>
                </a:solidFill>
                <a:latin typeface="+mn-ea"/>
              </a:rPr>
              <a:t>假设你是晋武帝，李密在此提出终祖母的请求，你能不能用一两句话就把他驳得哑口无言？ 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68313" y="2142089"/>
            <a:ext cx="8136135" cy="100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0000CC"/>
                </a:solidFill>
                <a:latin typeface="+mn-ea"/>
              </a:rPr>
              <a:t>晋武帝可能会说，既然你要终养祖母以尽孝心，为什么在蜀汉你又出来做官呢？ 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67544" y="3363838"/>
            <a:ext cx="58497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EF032F"/>
                </a:solidFill>
                <a:latin typeface="+mn-ea"/>
              </a:rPr>
              <a:t>尔既须终养祖母，为何出仕伪朝？</a:t>
            </a:r>
          </a:p>
        </p:txBody>
      </p:sp>
    </p:spTree>
    <p:extLst>
      <p:ext uri="{BB962C8B-B14F-4D97-AF65-F5344CB8AC3E}">
        <p14:creationId xmlns:p14="http://schemas.microsoft.com/office/powerpoint/2010/main" val="34974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a typeface="黑体" pitchFamily="2" charset="-122"/>
              </a:rPr>
              <a:t>梳理探究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536" y="699542"/>
            <a:ext cx="8065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文中的孝表现在哪里？你如何看待李密的“孝”？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26031" y="1206644"/>
            <a:ext cx="6842313" cy="208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80"/>
              </a:spcBef>
            </a:pPr>
            <a:r>
              <a:rPr lang="zh-CN" altLang="zh-CN" sz="2800" b="1" dirty="0">
                <a:latin typeface="+mn-ea"/>
              </a:rPr>
              <a:t>1、臣侍汤药，未曾远离 </a:t>
            </a:r>
          </a:p>
          <a:p>
            <a:pPr>
              <a:spcBef>
                <a:spcPts val="680"/>
              </a:spcBef>
            </a:pPr>
            <a:r>
              <a:rPr lang="zh-CN" altLang="zh-CN" sz="2800" b="1" dirty="0">
                <a:latin typeface="+mn-ea"/>
              </a:rPr>
              <a:t>2、以供养无主，辞不赴命    </a:t>
            </a:r>
          </a:p>
          <a:p>
            <a:pPr>
              <a:spcBef>
                <a:spcPts val="680"/>
              </a:spcBef>
            </a:pPr>
            <a:r>
              <a:rPr lang="zh-CN" altLang="zh-CN" sz="2800" b="1" dirty="0">
                <a:latin typeface="+mn-ea"/>
              </a:rPr>
              <a:t>3、刘日薄西山，奄奄一息，不能为远      </a:t>
            </a:r>
          </a:p>
          <a:p>
            <a:pPr>
              <a:spcBef>
                <a:spcPts val="680"/>
              </a:spcBef>
            </a:pPr>
            <a:r>
              <a:rPr lang="zh-CN" altLang="zh-CN" sz="2800" b="1" dirty="0">
                <a:latin typeface="+mn-ea"/>
              </a:rPr>
              <a:t>4、庶刘侥幸，保卒余年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7504" y="3246133"/>
            <a:ext cx="882047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zh-CN" altLang="zh-CN" sz="2400" b="1" dirty="0" smtClean="0">
                <a:solidFill>
                  <a:srgbClr val="0000CC"/>
                </a:solidFill>
                <a:latin typeface="+mn-ea"/>
              </a:rPr>
              <a:t>作者</a:t>
            </a:r>
            <a:r>
              <a:rPr lang="zh-CN" altLang="zh-CN" sz="2400" b="1" dirty="0">
                <a:solidFill>
                  <a:srgbClr val="0000CC"/>
                </a:solidFill>
                <a:latin typeface="+mn-ea"/>
              </a:rPr>
              <a:t>比较真实地写出了自己的境遇和终养祖母的愿望，这种在长期艰难生活中培养和发展起来的骨肉之情，在利欲熏心、尔虞我诈的封建统治阶级中，应该说是少有的，因而是可贵的。</a:t>
            </a:r>
          </a:p>
        </p:txBody>
      </p:sp>
    </p:spTree>
    <p:extLst>
      <p:ext uri="{BB962C8B-B14F-4D97-AF65-F5344CB8AC3E}">
        <p14:creationId xmlns:p14="http://schemas.microsoft.com/office/powerpoint/2010/main" val="20072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布置作业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9956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整理本文的文言现象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145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教学目标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528" y="1203598"/>
            <a:ext cx="8136904" cy="2952328"/>
          </a:xfrm>
          <a:prstGeom prst="rect">
            <a:avLst/>
          </a:prstGeom>
        </p:spPr>
        <p:txBody>
          <a:bodyPr/>
          <a:lstStyle/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b="1" dirty="0">
                <a:latin typeface="+mn-ea"/>
              </a:rPr>
              <a:t>1.了解“表”等有关文体知识。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b="1" dirty="0">
                <a:latin typeface="+mn-ea"/>
              </a:rPr>
              <a:t>2.学习本文陈事抒情叙理的方法</a:t>
            </a:r>
            <a:r>
              <a:rPr lang="zh-CN" altLang="zh-CN" b="1" dirty="0" smtClean="0">
                <a:latin typeface="+mn-ea"/>
              </a:rPr>
              <a:t>，概括</a:t>
            </a:r>
            <a:r>
              <a:rPr lang="zh-CN" altLang="zh-CN" b="1" dirty="0">
                <a:latin typeface="+mn-ea"/>
              </a:rPr>
              <a:t>段落与全文意思。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b="1" dirty="0">
                <a:latin typeface="+mn-ea"/>
              </a:rPr>
              <a:t>3.理解常见文言词语的用法和常见的文言现象。</a:t>
            </a: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07704" y="1131590"/>
            <a:ext cx="5904656" cy="2808312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教学重难点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     </a:t>
            </a:r>
            <a:r>
              <a:rPr lang="zh-CN" altLang="zh-CN" sz="2800" b="1" dirty="0" smtClean="0">
                <a:latin typeface="+mn-ea"/>
              </a:rPr>
              <a:t>陈</a:t>
            </a:r>
            <a:r>
              <a:rPr lang="zh-CN" altLang="zh-CN" sz="2800" b="1" dirty="0">
                <a:latin typeface="+mn-ea"/>
              </a:rPr>
              <a:t>事抒情叙理的方法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教学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     </a:t>
            </a:r>
            <a:r>
              <a:rPr lang="zh-CN" altLang="zh-CN" sz="2800" b="1" dirty="0" smtClean="0">
                <a:latin typeface="+mn-ea"/>
              </a:rPr>
              <a:t>分析</a:t>
            </a:r>
            <a:r>
              <a:rPr lang="zh-CN" altLang="zh-CN" sz="2800" b="1" dirty="0">
                <a:latin typeface="+mn-ea"/>
              </a:rPr>
              <a:t>理解</a:t>
            </a:r>
            <a:r>
              <a:rPr lang="zh-CN" altLang="zh-CN" sz="2800" b="1" dirty="0" smtClean="0">
                <a:latin typeface="+mn-ea"/>
              </a:rPr>
              <a:t>归纳法</a:t>
            </a:r>
            <a:endParaRPr lang="zh-CN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80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作家作品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27784" y="771550"/>
            <a:ext cx="651621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99"/>
                </a:solidFill>
              </a:rPr>
              <a:t>李密（224—287），一名虔，字令伯，武阳（今四川省彭山县东）人。父早亡，母改嫁，由祖母刘氏亲自抚养。为人正直，颇有才干。</a:t>
            </a:r>
            <a:r>
              <a:rPr lang="zh-CN" altLang="zh-CN" sz="2800" b="1" u="sng" dirty="0">
                <a:solidFill>
                  <a:srgbClr val="000099"/>
                </a:solidFill>
              </a:rPr>
              <a:t>曾仕蜀汉为郎</a:t>
            </a:r>
            <a:r>
              <a:rPr lang="zh-CN" altLang="zh-CN" sz="2800" b="1" dirty="0">
                <a:solidFill>
                  <a:srgbClr val="000099"/>
                </a:solidFill>
              </a:rPr>
              <a:t>，</a:t>
            </a:r>
            <a:r>
              <a:rPr lang="zh-CN" altLang="zh-CN" sz="2800" b="1" u="sng" dirty="0">
                <a:solidFill>
                  <a:srgbClr val="000099"/>
                </a:solidFill>
              </a:rPr>
              <a:t>蜀亡以后，晋武帝</a:t>
            </a:r>
            <a:r>
              <a:rPr lang="zh-CN" altLang="zh-CN" sz="2800" b="1" dirty="0">
                <a:solidFill>
                  <a:srgbClr val="000099"/>
                </a:solidFill>
              </a:rPr>
              <a:t>司马炎为了巩固新政权，笼络蜀汉旧臣人心，</a:t>
            </a:r>
            <a:r>
              <a:rPr lang="zh-CN" altLang="zh-CN" sz="2800" b="1" u="sng" dirty="0">
                <a:solidFill>
                  <a:srgbClr val="000099"/>
                </a:solidFill>
              </a:rPr>
              <a:t>征召李密为太子洗马</a:t>
            </a:r>
            <a:r>
              <a:rPr lang="zh-CN" altLang="zh-CN" sz="2800" b="1" dirty="0">
                <a:solidFill>
                  <a:srgbClr val="000099"/>
                </a:solidFill>
              </a:rPr>
              <a:t>。他上表陈情，以祖母年老无人供养，辞不从命。祖母死后，出任太子洗马，官至汉中太守。后被谗免官，死于家中。 </a:t>
            </a:r>
          </a:p>
        </p:txBody>
      </p:sp>
      <p:pic>
        <p:nvPicPr>
          <p:cNvPr id="4" name="Picture 3" descr="7516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0"/>
          <a:stretch/>
        </p:blipFill>
        <p:spPr bwMode="auto">
          <a:xfrm>
            <a:off x="17654" y="757088"/>
            <a:ext cx="2610130" cy="397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31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7504" y="843558"/>
            <a:ext cx="8640960" cy="3888432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2005ED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005ED"/>
                </a:solidFill>
                <a:latin typeface="+mn-ea"/>
              </a:rPr>
              <a:t>     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关于</a:t>
            </a:r>
            <a:r>
              <a:rPr lang="zh-CN" altLang="zh-CN" sz="2800" b="1" dirty="0">
                <a:solidFill>
                  <a:srgbClr val="2005ED"/>
                </a:solidFill>
                <a:latin typeface="+mn-ea"/>
              </a:rPr>
              <a:t>“表”：文言文中的文体，意义同“疏”，是古代大臣给皇帝的奏章。或者是说古代臣子向皇帝陈述己见的一种奏章。我国古代臣子写给君王的呈文有各种不同的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名称</a:t>
            </a:r>
            <a:r>
              <a:rPr lang="zh-CN" altLang="en-US" sz="2800" b="1" dirty="0">
                <a:solidFill>
                  <a:srgbClr val="2005ED"/>
                </a:solidFill>
                <a:latin typeface="+mn-ea"/>
              </a:rPr>
              <a:t>，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战国</a:t>
            </a:r>
            <a:r>
              <a:rPr lang="zh-CN" altLang="zh-CN" sz="2800" b="1" dirty="0">
                <a:solidFill>
                  <a:srgbClr val="2005ED"/>
                </a:solidFill>
                <a:latin typeface="+mn-ea"/>
              </a:rPr>
              <a:t>时期称”书”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,到</a:t>
            </a:r>
            <a:r>
              <a:rPr lang="zh-CN" altLang="zh-CN" sz="2800" b="1" dirty="0">
                <a:solidFill>
                  <a:srgbClr val="2005ED"/>
                </a:solidFill>
                <a:latin typeface="+mn-ea"/>
              </a:rPr>
              <a:t>了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汉代</a:t>
            </a:r>
            <a:r>
              <a:rPr lang="zh-CN" altLang="en-US" sz="2800" b="1" dirty="0">
                <a:solidFill>
                  <a:srgbClr val="2005ED"/>
                </a:solidFill>
                <a:latin typeface="+mn-ea"/>
              </a:rPr>
              <a:t>，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则</a:t>
            </a:r>
            <a:r>
              <a:rPr lang="zh-CN" altLang="zh-CN" sz="2800" b="1" dirty="0">
                <a:solidFill>
                  <a:srgbClr val="2005ED"/>
                </a:solidFill>
                <a:latin typeface="+mn-ea"/>
              </a:rPr>
              <a:t>分为: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章</a:t>
            </a:r>
            <a:r>
              <a:rPr lang="zh-CN" altLang="en-US" sz="2800" b="1" dirty="0" smtClean="0">
                <a:solidFill>
                  <a:srgbClr val="2005ED"/>
                </a:solidFill>
                <a:latin typeface="+mn-ea"/>
              </a:rPr>
              <a:t>、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奏</a:t>
            </a:r>
            <a:r>
              <a:rPr lang="zh-CN" altLang="en-US" sz="2800" b="1" dirty="0">
                <a:solidFill>
                  <a:srgbClr val="2005ED"/>
                </a:solidFill>
                <a:latin typeface="+mn-ea"/>
              </a:rPr>
              <a:t>、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表</a:t>
            </a:r>
            <a:r>
              <a:rPr lang="zh-CN" altLang="en-US" sz="2800" b="1" dirty="0">
                <a:solidFill>
                  <a:srgbClr val="2005ED"/>
                </a:solidFill>
                <a:latin typeface="+mn-ea"/>
              </a:rPr>
              <a:t>、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议</a:t>
            </a:r>
            <a:r>
              <a:rPr lang="zh-CN" altLang="zh-CN" sz="2800" b="1" dirty="0">
                <a:solidFill>
                  <a:srgbClr val="2005ED"/>
                </a:solidFill>
                <a:latin typeface="+mn-ea"/>
              </a:rPr>
              <a:t>四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类</a:t>
            </a:r>
            <a:r>
              <a:rPr lang="zh-CN" altLang="en-US" sz="2800" b="1" dirty="0" smtClean="0">
                <a:solidFill>
                  <a:srgbClr val="2005ED"/>
                </a:solidFill>
                <a:latin typeface="+mn-ea"/>
              </a:rPr>
              <a:t>。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表</a:t>
            </a:r>
            <a:r>
              <a:rPr lang="zh-CN" altLang="zh-CN" sz="2800" b="1" dirty="0">
                <a:solidFill>
                  <a:srgbClr val="2005ED"/>
                </a:solidFill>
                <a:latin typeface="+mn-ea"/>
              </a:rPr>
              <a:t>的内容多为有叙有议, 但是叙事和议论都带有感情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色彩</a:t>
            </a:r>
            <a:r>
              <a:rPr lang="zh-CN" altLang="en-US" sz="2800" b="1" dirty="0" smtClean="0">
                <a:solidFill>
                  <a:srgbClr val="2005ED"/>
                </a:solidFill>
                <a:latin typeface="+mn-ea"/>
              </a:rPr>
              <a:t>。</a:t>
            </a:r>
            <a:r>
              <a:rPr lang="zh-CN" altLang="zh-CN" sz="2800" b="1" dirty="0" smtClean="0">
                <a:solidFill>
                  <a:srgbClr val="2005ED"/>
                </a:solidFill>
                <a:latin typeface="+mn-ea"/>
              </a:rPr>
              <a:t>   </a:t>
            </a:r>
            <a:endParaRPr lang="zh-CN" altLang="zh-CN" sz="2800" b="1" dirty="0">
              <a:solidFill>
                <a:srgbClr val="2005E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3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7504" y="843558"/>
            <a:ext cx="8568952" cy="396044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  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          李密</a:t>
            </a:r>
            <a:r>
              <a:rPr lang="zh-CN" altLang="en-US" sz="2400" b="1" dirty="0">
                <a:solidFill>
                  <a:srgbClr val="0000FF"/>
                </a:solidFill>
              </a:rPr>
              <a:t>，蜀汉后主刘禅的郎官。公元263年，司马昭灭蜀汉，李密成了亡国之臣。仕途已失，便在家供养祖母刘氏。公元265年，晋武帝请李密出来做官，先拜郎中，后又拜为洗马（太子侍从官）。晋武帝邀请李密出山的主要原因是：第一，当时东吴尚据江左，为了减少灭吴阻力，收笼东吴民心，故对亡国之臣实行怀柔政策，以显示其宽宏之胸怀。第二，李密当时以孝闻名天下，晋武帝承继汉代以来以孝治理天下的策略，实行孝道，以显示自己清正廉明，同时也用孝来维持君臣关系，维持社会的安定秩序。而李密身系蜀汉，无心出官，写奏章推脱。本文就是此时所写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写作背景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5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5536" y="901645"/>
            <a:ext cx="8424936" cy="375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zh-CN" sz="2400" b="1" dirty="0">
                <a:solidFill>
                  <a:srgbClr val="FFFF00"/>
                </a:solidFill>
              </a:rPr>
              <a:t>       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此</a:t>
            </a:r>
            <a:r>
              <a:rPr lang="zh-CN" altLang="zh-CN" sz="2400" b="1" dirty="0">
                <a:solidFill>
                  <a:srgbClr val="FF0000"/>
                </a:solidFill>
              </a:rPr>
              <a:t>表是西晋初晋武帝泰始三年（公元267）写的。魏国后期，魏的实权落在司马氏手里，到魏元帝曹奂咸熙二年（公元265），司马炎代魏即帝位，改国号为晋，年号泰始。在此之前两年，蜀汉（刘备建立的政权）已经灭亡（孙吴到公元280年才灭亡），李密的家乡由晋统治。李密有学问，所以晋武帝想征他做官。李密原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是</a:t>
            </a:r>
            <a:r>
              <a:rPr lang="zh-CN" altLang="zh-CN" sz="2400" b="1" dirty="0">
                <a:solidFill>
                  <a:srgbClr val="FF0000"/>
                </a:solidFill>
              </a:rPr>
              <a:t>蜀汉的旧臣，故国灭亡才三四年，难免有伤感之情，又因为司马氏阴险多疑，前朝的臣子改事新朝难免有戒心，所以他要坚辞。《陈情表》所面对的是晋武帝这个特殊人物，所写的又是他最为敏感的问题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。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2888</Words>
  <Application>Microsoft Office PowerPoint</Application>
  <PresentationFormat>全屏显示(16:9)</PresentationFormat>
  <Paragraphs>129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82</cp:revision>
  <dcterms:created xsi:type="dcterms:W3CDTF">2014-07-03T05:31:53Z</dcterms:created>
  <dcterms:modified xsi:type="dcterms:W3CDTF">2014-12-01T01:18:36Z</dcterms:modified>
</cp:coreProperties>
</file>