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12" r:id="rId3"/>
    <p:sldId id="311" r:id="rId4"/>
    <p:sldId id="257" r:id="rId5"/>
    <p:sldId id="306" r:id="rId6"/>
    <p:sldId id="309" r:id="rId7"/>
    <p:sldId id="308" r:id="rId8"/>
    <p:sldId id="310" r:id="rId9"/>
    <p:sldId id="307" r:id="rId10"/>
    <p:sldId id="304" r:id="rId11"/>
    <p:sldId id="305" r:id="rId12"/>
    <p:sldId id="302" r:id="rId13"/>
    <p:sldId id="303" r:id="rId14"/>
    <p:sldId id="317" r:id="rId15"/>
    <p:sldId id="301" r:id="rId16"/>
    <p:sldId id="316" r:id="rId17"/>
    <p:sldId id="320" r:id="rId18"/>
    <p:sldId id="319" r:id="rId19"/>
    <p:sldId id="318" r:id="rId20"/>
    <p:sldId id="299" r:id="rId21"/>
    <p:sldId id="321" r:id="rId22"/>
    <p:sldId id="315" r:id="rId23"/>
    <p:sldId id="259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66FF"/>
    <a:srgbClr val="16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809" autoAdjust="0"/>
    <p:restoredTop sz="93078" autoAdjust="0"/>
  </p:normalViewPr>
  <p:slideViewPr>
    <p:cSldViewPr>
      <p:cViewPr>
        <p:scale>
          <a:sx n="130" d="100"/>
          <a:sy n="130" d="100"/>
        </p:scale>
        <p:origin x="-990" y="-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31656-3FA7-435B-93ED-105595AEF80E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B2DD-8641-4B61-91D2-C470757F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267494"/>
            <a:ext cx="232377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输入主题词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64288" y="2211710"/>
            <a:ext cx="138767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文章题材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004048" y="2787774"/>
            <a:ext cx="3619922" cy="648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此处输入课文标题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224" y="3651870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课文作者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 hasCustomPrompt="1"/>
          </p:nvPr>
        </p:nvSpPr>
        <p:spPr>
          <a:xfrm>
            <a:off x="611188" y="987425"/>
            <a:ext cx="3960812" cy="3097213"/>
          </a:xfrm>
          <a:prstGeom prst="roundRect">
            <a:avLst>
              <a:gd name="adj" fmla="val 299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>
              <a:defRPr sz="20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插入主题意境图片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753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267494"/>
            <a:ext cx="1728192" cy="360040"/>
          </a:xfrm>
          <a:prstGeom prst="round2DiagRect">
            <a:avLst>
              <a:gd name="adj1" fmla="val 42945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7161" y="627534"/>
            <a:ext cx="5858371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6411" y="242093"/>
            <a:ext cx="1728192" cy="360040"/>
          </a:xfrm>
          <a:prstGeom prst="round2DiagRect">
            <a:avLst>
              <a:gd name="adj1" fmla="val 21781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1" name="圆角矩形 10"/>
          <p:cNvSpPr/>
          <p:nvPr userDrawn="1"/>
        </p:nvSpPr>
        <p:spPr>
          <a:xfrm>
            <a:off x="5884334" y="339502"/>
            <a:ext cx="3153056" cy="4219763"/>
          </a:xfrm>
          <a:prstGeom prst="roundRect">
            <a:avLst>
              <a:gd name="adj" fmla="val 379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9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081453" y="149163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27920" y="242773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欢迎您继续在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淘课网学习下一节或其他内容，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淘课网为你奉献完美的微课大餐！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79930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Picture 2" descr="D:\TDDOWNLOAD\My Documents\Downloads\QQ2012JayXon\Users\907868260\FileRecv\91淘课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9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499992" y="2499742"/>
            <a:ext cx="3547913" cy="64807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陈情表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5868144" y="3291830"/>
            <a:ext cx="2016224" cy="3600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作者：晋</a:t>
            </a:r>
            <a:r>
              <a:rPr lang="en-US" altLang="zh-CN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李密</a:t>
            </a:r>
            <a:endParaRPr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2" descr="陈情表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480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1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39879" y="771550"/>
            <a:ext cx="8640763" cy="105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C</a:t>
            </a:r>
            <a:r>
              <a:rPr lang="zh-CN" altLang="en-US" sz="2800" b="1" dirty="0">
                <a:latin typeface="+mn-ea"/>
              </a:rPr>
              <a:t>、第二层如何见事态的严重、紧迫和作者处境的狼狈？目的何在？“奉圣朝”“沐浴清化”等句想表明什么？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30765" y="1949410"/>
            <a:ext cx="814724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事态严重：诏、责、逼、催</a:t>
            </a:r>
            <a:r>
              <a:rPr lang="zh-CN" altLang="en-US" sz="2800" b="1" dirty="0">
                <a:latin typeface="+mn-ea"/>
              </a:rPr>
              <a:t>等，含蓄地表明了强己所难之窘迫。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528" y="2986955"/>
            <a:ext cx="8229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处境狼狈：</a:t>
            </a:r>
            <a:r>
              <a:rPr lang="zh-CN" altLang="en-US" sz="2800" b="1" dirty="0">
                <a:latin typeface="+mn-ea"/>
              </a:rPr>
              <a:t>“非臣陨首所能上报”，可是“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供养无主</a:t>
            </a:r>
            <a:r>
              <a:rPr lang="zh-CN" altLang="en-US" sz="2800" b="1" dirty="0">
                <a:latin typeface="+mn-ea"/>
              </a:rPr>
              <a:t>”“欲奉诏奔驰”，“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刘病日笃</a:t>
            </a:r>
            <a:r>
              <a:rPr lang="zh-CN" altLang="en-US" sz="2800" b="1" dirty="0">
                <a:latin typeface="+mn-ea"/>
              </a:rPr>
              <a:t>”；“欲苟顺私情，则告诉不许”。</a:t>
            </a:r>
          </a:p>
        </p:txBody>
      </p:sp>
    </p:spTree>
    <p:extLst>
      <p:ext uri="{BB962C8B-B14F-4D97-AF65-F5344CB8AC3E}">
        <p14:creationId xmlns:p14="http://schemas.microsoft.com/office/powerpoint/2010/main" val="232023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66476" y="843558"/>
            <a:ext cx="828198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B</a:t>
            </a:r>
            <a:r>
              <a:rPr lang="zh-CN" altLang="en-US" sz="2800" b="1" dirty="0">
                <a:latin typeface="+mn-ea"/>
              </a:rPr>
              <a:t>、前一层按什么顺序来写的？                       和时间词相对应的表征召的词有哪些？由这些词可见什么？为何官职递增却“辞不就职（赴命）”？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220072" y="858777"/>
            <a:ext cx="27363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（按时间顺序）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552" y="2266132"/>
            <a:ext cx="45889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表时间：逮、前、后、寻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9552" y="2931790"/>
            <a:ext cx="576133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表征召：察、举、拜、除；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官名：孝廉、秀才、郎中、洗马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841852" y="2211710"/>
            <a:ext cx="3050628" cy="230832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latin typeface="+mn-ea"/>
              </a:rPr>
              <a:t>“孝廉”</a:t>
            </a:r>
            <a:r>
              <a:rPr lang="zh-CN" altLang="en-US" sz="2400" b="1" dirty="0">
                <a:latin typeface="+mn-ea"/>
              </a:rPr>
              <a:t>“秀才”是荐举人才的科目，所以用“辞不赴命”；“郎中”“洗马”是官职，所以用</a:t>
            </a:r>
            <a:r>
              <a:rPr lang="zh-CN" altLang="en-US" sz="2400" b="1" dirty="0" smtClean="0">
                <a:latin typeface="+mn-ea"/>
              </a:rPr>
              <a:t>“辞不就职”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265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build="p" autoUpdateAnimBg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23528" y="843558"/>
            <a:ext cx="855402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作用：先郡，次州，后朝廷，可见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征召级别越来越高，表达作者的感恩戴德之情。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51257" y="1775534"/>
            <a:ext cx="85262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推辞理由：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供养无主，刘病日笃</a:t>
            </a:r>
            <a:r>
              <a:rPr lang="zh-CN" altLang="en-US" sz="2800" b="1" dirty="0">
                <a:latin typeface="+mn-ea"/>
              </a:rPr>
              <a:t>（承上文“夙婴疾病”，张下文“日薄西山”）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23529" y="2819215"/>
            <a:ext cx="855402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品析：</a:t>
            </a:r>
            <a:r>
              <a:rPr lang="zh-CN" altLang="en-US" sz="2800" b="1" dirty="0">
                <a:latin typeface="+mn-ea"/>
              </a:rPr>
              <a:t>诉说自己辞不就职的矛盾心理（狼狈处境），“臣之进退，实为狼狈”，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情辞悲切，动人心肺</a:t>
            </a:r>
            <a:r>
              <a:rPr lang="zh-CN" altLang="en-US" sz="2800" b="1" dirty="0">
                <a:latin typeface="+mn-ea"/>
              </a:rPr>
              <a:t>。“奉”“沐浴”，称颂朝廷，并表感恩之情，可见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语言的得体和机智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8207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392832" y="741933"/>
            <a:ext cx="3171056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具体研习第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段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12848" y="1227986"/>
            <a:ext cx="840762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、本段结尾落在辞官养亲上（“是以区区不能废远”），是从哪几个角度来展开的？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12848" y="2182093"/>
            <a:ext cx="81761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三层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2400" b="1" dirty="0">
                <a:latin typeface="+mn-ea"/>
              </a:rPr>
              <a:t>分别以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“伏惟”“且”“但”</a:t>
            </a:r>
            <a:r>
              <a:rPr lang="zh-CN" altLang="en-US" sz="2400" b="1" dirty="0">
                <a:latin typeface="+mn-ea"/>
              </a:rPr>
              <a:t>来转换文意。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5412" y="2758157"/>
            <a:ext cx="81370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、抓住晋“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以孝治天下”的大理</a:t>
            </a:r>
            <a:r>
              <a:rPr lang="zh-CN" altLang="en-US" sz="2400" b="1" dirty="0">
                <a:latin typeface="+mn-ea"/>
              </a:rPr>
              <a:t>，解释自己应得到同情。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95163" y="3295312"/>
            <a:ext cx="8569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、自陈宦历，称颂君恩，表明辞职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与“名节”无关</a:t>
            </a:r>
            <a:r>
              <a:rPr lang="zh-CN" altLang="en-US" sz="2400" b="1" dirty="0">
                <a:latin typeface="+mn-ea"/>
              </a:rPr>
              <a:t>，以求皇帝谅解。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32504" y="4126309"/>
            <a:ext cx="7667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+mn-ea"/>
              </a:rPr>
              <a:t>C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正面陈述刘之现状</a:t>
            </a:r>
            <a:r>
              <a:rPr lang="zh-CN" altLang="en-US" sz="2400" b="1" dirty="0">
                <a:latin typeface="+mn-ea"/>
              </a:rPr>
              <a:t>，是“不能废远”的惟一原因。</a:t>
            </a:r>
          </a:p>
        </p:txBody>
      </p:sp>
    </p:spTree>
    <p:extLst>
      <p:ext uri="{BB962C8B-B14F-4D97-AF65-F5344CB8AC3E}">
        <p14:creationId xmlns:p14="http://schemas.microsoft.com/office/powerpoint/2010/main" val="212263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95288" y="771550"/>
            <a:ext cx="61209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、品味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层，看本段的语言特点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1499" y="1417455"/>
            <a:ext cx="830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A</a:t>
            </a:r>
            <a:r>
              <a:rPr lang="zh-CN" altLang="en-US" sz="2800" b="1" dirty="0">
                <a:latin typeface="+mn-ea"/>
              </a:rPr>
              <a:t>、“至微至陋”“岂敢”等词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委婉动人，至为恳切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65744" y="2064457"/>
            <a:ext cx="8305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B</a:t>
            </a:r>
            <a:r>
              <a:rPr lang="zh-CN" altLang="en-US" sz="2800" b="1" dirty="0">
                <a:latin typeface="+mn-ea"/>
              </a:rPr>
              <a:t>、“日薄西山”“气息奄奄”“人命危浅”“朝不虑夕”“更相为命，</a:t>
            </a:r>
            <a:r>
              <a:rPr lang="en-US" altLang="zh-CN" sz="2800" b="1" dirty="0">
                <a:latin typeface="+mn-ea"/>
              </a:rPr>
              <a:t>……”</a:t>
            </a:r>
            <a:r>
              <a:rPr lang="zh-CN" altLang="en-US" sz="2800" b="1" dirty="0">
                <a:latin typeface="+mn-ea"/>
              </a:rPr>
              <a:t>，一组四字句，皆出于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至孝之心，感人至深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5255" y="3593480"/>
            <a:ext cx="84248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特点：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委婉、流畅</a:t>
            </a:r>
            <a:r>
              <a:rPr lang="zh-CN" altLang="en-US" sz="2800" b="1" dirty="0">
                <a:latin typeface="+mn-ea"/>
              </a:rPr>
              <a:t>。此段中反复表明心迹，叙说衷曲，解释不能“废远”的原因，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情辞恳切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963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95536" y="753547"/>
            <a:ext cx="8305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、品味第一层，作者为什么扯起“孝”这面大旗？“凡”句有何含义？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3624" y="1833667"/>
            <a:ext cx="835684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A</a:t>
            </a:r>
            <a:r>
              <a:rPr lang="zh-CN" altLang="en-US" sz="2800" b="1" dirty="0">
                <a:latin typeface="+mn-ea"/>
              </a:rPr>
              <a:t>、借孝来掩饰自己的观望之意，从而解除晋武帝的疑忌之心。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7544" y="2914947"/>
            <a:ext cx="84249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B</a:t>
            </a:r>
            <a:r>
              <a:rPr lang="zh-CN" altLang="en-US" sz="2800" b="1" dirty="0">
                <a:latin typeface="+mn-ea"/>
              </a:rPr>
              <a:t>、“凡”是指一般，“况”是指特殊。孝既已及于一般，对特殊就更应如此了。理由充足且冠冕堂皇。“孤苦”一词承首段，又为下文“臣之辛苦”张本。</a:t>
            </a:r>
          </a:p>
        </p:txBody>
      </p:sp>
    </p:spTree>
    <p:extLst>
      <p:ext uri="{BB962C8B-B14F-4D97-AF65-F5344CB8AC3E}">
        <p14:creationId xmlns:p14="http://schemas.microsoft.com/office/powerpoint/2010/main" val="400860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 txBox="1">
            <a:spLocks noChangeArrowheads="1"/>
          </p:cNvSpPr>
          <p:nvPr/>
        </p:nvSpPr>
        <p:spPr>
          <a:xfrm>
            <a:off x="611560" y="771550"/>
            <a:ext cx="3094112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具体研习第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段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7544" y="1343050"/>
            <a:ext cx="54067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、本段中哪句话是表文主旨？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11560" y="1866270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（“愿乞终养”）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7544" y="2388594"/>
            <a:ext cx="5122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dirty="0" smtClean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、贯穿全段的是哪两个词？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11560" y="2912626"/>
            <a:ext cx="59298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（“尽节”“报养”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忠孝两全）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5617" y="3349775"/>
            <a:ext cx="43184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、用语有什么特点？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11560" y="3939902"/>
            <a:ext cx="81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（“愿乞”“愿矜悯”“听臣微志”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无比恳切）</a:t>
            </a:r>
          </a:p>
        </p:txBody>
      </p:sp>
    </p:spTree>
    <p:extLst>
      <p:ext uri="{BB962C8B-B14F-4D97-AF65-F5344CB8AC3E}">
        <p14:creationId xmlns:p14="http://schemas.microsoft.com/office/powerpoint/2010/main" val="330562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67544" y="843558"/>
            <a:ext cx="792088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、由本段可见全文感情真挚、悲恻动人，原因是什么？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23640" y="1995686"/>
            <a:ext cx="815281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事之实</a:t>
            </a:r>
            <a:r>
              <a:rPr lang="zh-CN" altLang="en-US" sz="2800" b="1" dirty="0">
                <a:latin typeface="+mn-ea"/>
              </a:rPr>
              <a:t>：是臣尽节于陛下之日长，报养刘之日短也。）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9552" y="3046731"/>
            <a:ext cx="813690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言之切</a:t>
            </a:r>
            <a:r>
              <a:rPr lang="zh-CN" altLang="en-US" sz="2800" b="1" dirty="0">
                <a:latin typeface="+mn-ea"/>
              </a:rPr>
              <a:t>：愿乞、愿矜悯、听臣微志、明知、共鉴。）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5019" y="4028367"/>
            <a:ext cx="66292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心之诚</a:t>
            </a:r>
            <a:r>
              <a:rPr lang="zh-CN" altLang="en-US" sz="2800" b="1" dirty="0">
                <a:latin typeface="+mn-ea"/>
              </a:rPr>
              <a:t>：生当陨首，死当结草）</a:t>
            </a:r>
          </a:p>
        </p:txBody>
      </p:sp>
    </p:spTree>
    <p:extLst>
      <p:ext uri="{BB962C8B-B14F-4D97-AF65-F5344CB8AC3E}">
        <p14:creationId xmlns:p14="http://schemas.microsoft.com/office/powerpoint/2010/main" val="9106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ChangeArrowheads="1"/>
          </p:cNvSpPr>
          <p:nvPr/>
        </p:nvSpPr>
        <p:spPr bwMode="auto">
          <a:xfrm>
            <a:off x="971997" y="1114747"/>
            <a:ext cx="69843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5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晋武帝为什么会答应李密终养祖母的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请求？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1115566" y="2266875"/>
            <a:ext cx="554466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、为李密的言辞和情理所动</a:t>
            </a:r>
            <a:r>
              <a:rPr lang="zh-CN" altLang="en-US" sz="2800" b="1" dirty="0" smtClean="0">
                <a:latin typeface="+mn-ea"/>
              </a:rPr>
              <a:t>；</a:t>
            </a:r>
            <a:endParaRPr lang="en-US" altLang="zh-CN" sz="2800" b="1" dirty="0" smtClean="0">
              <a:latin typeface="+mn-ea"/>
            </a:endParaRPr>
          </a:p>
          <a:p>
            <a:endParaRPr lang="zh-CN" altLang="en-US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、彰显孝治天下的恩德。 </a:t>
            </a:r>
          </a:p>
        </p:txBody>
      </p:sp>
    </p:spTree>
    <p:extLst>
      <p:ext uri="{BB962C8B-B14F-4D97-AF65-F5344CB8AC3E}">
        <p14:creationId xmlns:p14="http://schemas.microsoft.com/office/powerpoint/2010/main" val="141607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203598"/>
            <a:ext cx="7560840" cy="295972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+mn-ea"/>
              </a:rPr>
              <a:t>一段</a:t>
            </a:r>
            <a:r>
              <a:rPr lang="zh-CN" altLang="en-US" sz="2800" b="1" dirty="0">
                <a:latin typeface="+mn-ea"/>
              </a:rPr>
              <a:t>：历述自己的悲惨遭遇。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latin typeface="+mn-ea"/>
              </a:rPr>
              <a:t>二段：叙写进退两难的处境</a:t>
            </a:r>
            <a:r>
              <a:rPr lang="zh-CN" altLang="en-US" sz="2800" b="1" dirty="0" smtClean="0">
                <a:latin typeface="+mn-ea"/>
              </a:rPr>
              <a:t>。   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愿乞终养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latin typeface="+mn-ea"/>
              </a:rPr>
              <a:t>三段：提出孝之大理。      </a:t>
            </a:r>
            <a:r>
              <a:rPr lang="zh-CN" altLang="en-US" sz="2800" b="1" dirty="0" smtClean="0">
                <a:latin typeface="+mn-ea"/>
              </a:rPr>
              <a:t>   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不能就职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latin typeface="+mn-ea"/>
              </a:rPr>
              <a:t>四段：提出先尽孝、后尽忠。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结构梳理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84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11560" y="1047963"/>
            <a:ext cx="633670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读</a:t>
            </a:r>
            <a:r>
              <a:rPr lang="zh-CN" altLang="en-US" sz="2800" b="1" dirty="0">
                <a:latin typeface="+mn-ea"/>
                <a:ea typeface="+mn-ea"/>
              </a:rPr>
              <a:t>《出师表》不下泪者，其人必不忠；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读</a:t>
            </a:r>
            <a:r>
              <a:rPr lang="zh-CN" altLang="en-US" sz="2800" b="1" dirty="0">
                <a:latin typeface="+mn-ea"/>
                <a:ea typeface="+mn-ea"/>
              </a:rPr>
              <a:t>《陈情表》不下泪者，其人必不孝；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读</a:t>
            </a:r>
            <a:r>
              <a:rPr lang="zh-CN" altLang="en-US" sz="2800" b="1" dirty="0">
                <a:latin typeface="+mn-ea"/>
                <a:ea typeface="+mn-ea"/>
              </a:rPr>
              <a:t>《祭十二郎文》不下泪者，其人必不友</a:t>
            </a:r>
            <a:r>
              <a:rPr lang="zh-CN" altLang="en-US" sz="2800" b="1" dirty="0" smtClean="0">
                <a:latin typeface="+mn-ea"/>
                <a:ea typeface="+mn-ea"/>
              </a:rPr>
              <a:t>；                 （</a:t>
            </a:r>
            <a:r>
              <a:rPr lang="zh-CN" altLang="en-US" sz="2800" b="1" dirty="0">
                <a:latin typeface="+mn-ea"/>
                <a:ea typeface="+mn-ea"/>
              </a:rPr>
              <a:t>以上</a:t>
            </a:r>
            <a:r>
              <a:rPr lang="zh-CN" altLang="en-US" sz="2800" b="1" dirty="0">
                <a:solidFill>
                  <a:srgbClr val="FF0066"/>
                </a:solidFill>
                <a:latin typeface="+mn-ea"/>
                <a:ea typeface="+mn-ea"/>
              </a:rPr>
              <a:t>苏轼</a:t>
            </a:r>
            <a:r>
              <a:rPr lang="zh-CN" altLang="en-US" sz="2800" b="1" dirty="0">
                <a:latin typeface="+mn-ea"/>
                <a:ea typeface="+mn-ea"/>
              </a:rPr>
              <a:t>语）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读</a:t>
            </a:r>
            <a:r>
              <a:rPr lang="zh-CN" altLang="en-US" sz="2800" b="1" dirty="0">
                <a:latin typeface="+mn-ea"/>
                <a:ea typeface="+mn-ea"/>
              </a:rPr>
              <a:t>《报任安书》不下泪者，其人必不为人。 </a:t>
            </a:r>
            <a:r>
              <a:rPr lang="zh-CN" altLang="en-US" sz="2800" b="1" dirty="0" smtClean="0">
                <a:latin typeface="+mn-ea"/>
                <a:ea typeface="+mn-ea"/>
              </a:rPr>
              <a:t>                    （</a:t>
            </a:r>
            <a:r>
              <a:rPr lang="zh-CN" altLang="en-US" sz="2800" b="1" dirty="0">
                <a:latin typeface="+mn-ea"/>
                <a:ea typeface="+mn-ea"/>
              </a:rPr>
              <a:t>后人续）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269976" y="1405432"/>
            <a:ext cx="1046440" cy="2572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66"/>
                </a:solidFill>
                <a:latin typeface="+mn-ea"/>
                <a:ea typeface="+mn-ea"/>
              </a:rPr>
              <a:t>忠</a:t>
            </a:r>
            <a:r>
              <a:rPr lang="zh-CN" altLang="en-US" sz="2800" b="1" dirty="0">
                <a:latin typeface="+mn-ea"/>
                <a:ea typeface="+mn-ea"/>
              </a:rPr>
              <a:t>则</a:t>
            </a:r>
            <a:r>
              <a:rPr lang="en-US" altLang="zh-CN" sz="2800" b="1" dirty="0">
                <a:latin typeface="+mn-ea"/>
                <a:ea typeface="+mn-ea"/>
              </a:rPr>
              <a:t>《</a:t>
            </a:r>
            <a:r>
              <a:rPr lang="zh-CN" altLang="en-US" sz="2800" b="1" dirty="0">
                <a:latin typeface="+mn-ea"/>
                <a:ea typeface="+mn-ea"/>
              </a:rPr>
              <a:t>出师</a:t>
            </a:r>
            <a:r>
              <a:rPr lang="en-US" altLang="zh-CN" sz="2800" b="1" dirty="0">
                <a:latin typeface="+mn-ea"/>
                <a:ea typeface="+mn-ea"/>
              </a:rPr>
              <a:t>》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</a:p>
          <a:p>
            <a:pPr eaLnBrk="1" hangingPunct="1"/>
            <a:r>
              <a:rPr lang="zh-CN" altLang="en-US" sz="2800" b="1" dirty="0">
                <a:solidFill>
                  <a:srgbClr val="FF0066"/>
                </a:solidFill>
                <a:latin typeface="+mn-ea"/>
                <a:ea typeface="+mn-ea"/>
              </a:rPr>
              <a:t>孝</a:t>
            </a:r>
            <a:r>
              <a:rPr lang="zh-CN" altLang="en-US" sz="2800" b="1" dirty="0">
                <a:latin typeface="+mn-ea"/>
                <a:ea typeface="+mn-ea"/>
              </a:rPr>
              <a:t>则</a:t>
            </a:r>
            <a:r>
              <a:rPr lang="en-US" altLang="zh-CN" sz="2800" b="1" dirty="0">
                <a:latin typeface="+mn-ea"/>
                <a:ea typeface="+mn-ea"/>
              </a:rPr>
              <a:t>《</a:t>
            </a:r>
            <a:r>
              <a:rPr lang="zh-CN" altLang="en-US" sz="2800" b="1" dirty="0">
                <a:latin typeface="+mn-ea"/>
                <a:ea typeface="+mn-ea"/>
              </a:rPr>
              <a:t>陈情</a:t>
            </a:r>
            <a:r>
              <a:rPr lang="en-US" altLang="zh-CN" sz="2800" b="1" dirty="0">
                <a:latin typeface="+mn-ea"/>
                <a:ea typeface="+mn-ea"/>
              </a:rPr>
              <a:t>》</a:t>
            </a:r>
            <a:r>
              <a:rPr lang="zh-CN" altLang="en-US" sz="2800" b="1" dirty="0"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3713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艺术特色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83568" y="1779662"/>
            <a:ext cx="5544294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融情于事。</a:t>
            </a:r>
            <a:br>
              <a:rPr lang="zh-CN" altLang="en-US" sz="2800" b="1" dirty="0">
                <a:solidFill>
                  <a:srgbClr val="FF0000"/>
                </a:solidFill>
                <a:latin typeface="+mn-ea"/>
              </a:rPr>
            </a:b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 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语言形象生动，自然精粹。</a:t>
            </a:r>
          </a:p>
        </p:txBody>
      </p:sp>
    </p:spTree>
    <p:extLst>
      <p:ext uri="{BB962C8B-B14F-4D97-AF65-F5344CB8AC3E}">
        <p14:creationId xmlns:p14="http://schemas.microsoft.com/office/powerpoint/2010/main" val="97267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77280" y="1256442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陈以往之情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816424" y="1203598"/>
            <a:ext cx="457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臣以险衅，夙遭闵凶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45450" y="2383084"/>
            <a:ext cx="259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陈现今之情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51920" y="2383084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进退狼狈，不能废远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888432" y="3466349"/>
            <a:ext cx="457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愿乞终养，死当结草</a:t>
            </a:r>
          </a:p>
        </p:txBody>
      </p:sp>
      <p:sp>
        <p:nvSpPr>
          <p:cNvPr id="8" name="矩形 7"/>
          <p:cNvSpPr/>
          <p:nvPr/>
        </p:nvSpPr>
        <p:spPr>
          <a:xfrm>
            <a:off x="945450" y="3466349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陈日后之情</a:t>
            </a:r>
          </a:p>
        </p:txBody>
      </p:sp>
    </p:spTree>
    <p:extLst>
      <p:ext uri="{BB962C8B-B14F-4D97-AF65-F5344CB8AC3E}">
        <p14:creationId xmlns:p14="http://schemas.microsoft.com/office/powerpoint/2010/main" val="24746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7" grpId="0" autoUpdateAnimBg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84007" y="754707"/>
            <a:ext cx="833646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    </a:t>
            </a:r>
            <a:r>
              <a:rPr lang="zh-CN" altLang="en-US" sz="2800" b="1" dirty="0">
                <a:latin typeface="+mn-ea"/>
              </a:rPr>
              <a:t>把你认为精彩的语句画下来，说说这些语句有什么特点（句式，用词，修辞手法）？好（表情达意效果）在哪？ 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619211" y="2084918"/>
            <a:ext cx="7913229" cy="257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四字骈句</a:t>
            </a:r>
            <a:r>
              <a:rPr lang="zh-CN" altLang="en-US" sz="2800" b="1" dirty="0">
                <a:latin typeface="+mn-ea"/>
              </a:rPr>
              <a:t>：简洁凝练，语势连贯紧凑，文势如行云流水般通畅。</a:t>
            </a: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对偶句</a:t>
            </a:r>
            <a:r>
              <a:rPr lang="zh-CN" altLang="en-US" sz="2800" b="1" dirty="0">
                <a:latin typeface="+mn-ea"/>
              </a:rPr>
              <a:t>：语气铿锵有力，语意简洁凝练，琅琅上口，感情倍感热切，更具说服力。</a:t>
            </a: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比喻句</a:t>
            </a:r>
            <a:r>
              <a:rPr lang="zh-CN" altLang="en-US" sz="2800" b="1" dirty="0">
                <a:latin typeface="+mn-ea"/>
              </a:rPr>
              <a:t>：形象生动，感情浓烈，富有感染力。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赏析语言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92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TDDOWNLOAD\My Documents\Downloads\QQ2012JayXon\Users\907868260\FileRecv\91淘课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5328" y="968410"/>
            <a:ext cx="727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表，是古代臣子向皇帝陈述己见的一种奏章。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77091" y="1707654"/>
            <a:ext cx="7467317" cy="226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400"/>
              </a:lnSpc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    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  <a:ea typeface="+mn-ea"/>
              </a:rPr>
              <a:t>我国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古代臣子写给君王的呈文有各种不同的名称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战国时期称”书”</a:t>
            </a:r>
            <a:r>
              <a:rPr lang="en-US" altLang="zh-CN" sz="2800" b="1" dirty="0" smtClean="0">
                <a:solidFill>
                  <a:srgbClr val="0000CC"/>
                </a:solidFill>
                <a:latin typeface="+mn-ea"/>
                <a:ea typeface="+mn-ea"/>
              </a:rPr>
              <a:t>,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  <a:ea typeface="+mn-ea"/>
              </a:rPr>
              <a:t>到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了汉代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则分为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  <a:ea typeface="+mn-ea"/>
              </a:rPr>
              <a:t>: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章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  <a:ea typeface="+mn-ea"/>
              </a:rPr>
              <a:t>,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奏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  <a:ea typeface="+mn-ea"/>
              </a:rPr>
              <a:t>,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表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  <a:ea typeface="+mn-ea"/>
              </a:rPr>
              <a:t>,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议四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  <a:ea typeface="+mn-ea"/>
              </a:rPr>
              <a:t>类。表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的内容多为有叙有议</a:t>
            </a:r>
            <a:r>
              <a:rPr lang="en-US" altLang="zh-CN" sz="2800" b="1" dirty="0" smtClean="0">
                <a:solidFill>
                  <a:srgbClr val="0000CC"/>
                </a:solidFill>
                <a:latin typeface="+mn-ea"/>
                <a:ea typeface="+mn-ea"/>
              </a:rPr>
              <a:t>,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  <a:ea typeface="+mn-ea"/>
              </a:rPr>
              <a:t>但是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叙事和议论都带有感情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  <a:ea typeface="+mn-ea"/>
              </a:rPr>
              <a:t>色彩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。</a:t>
            </a:r>
            <a:r>
              <a:rPr lang="en-US" altLang="zh-CN" sz="2800" b="1" dirty="0" smtClean="0">
                <a:solidFill>
                  <a:srgbClr val="0000CC"/>
                </a:solidFill>
                <a:latin typeface="+mn-ea"/>
                <a:ea typeface="+mn-ea"/>
              </a:rPr>
              <a:t>   </a:t>
            </a:r>
            <a:endParaRPr lang="en-US" altLang="zh-CN" sz="28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076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作者简介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pic>
        <p:nvPicPr>
          <p:cNvPr id="3" name="Picture 3" descr="751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9" y="737399"/>
            <a:ext cx="2627784" cy="4031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987824" y="843558"/>
            <a:ext cx="5638800" cy="3734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李密（</a:t>
            </a:r>
            <a:r>
              <a:rPr lang="en-US" altLang="zh-CN" b="1" dirty="0">
                <a:solidFill>
                  <a:srgbClr val="0000CC"/>
                </a:solidFill>
                <a:latin typeface="+mn-ea"/>
                <a:ea typeface="+mn-ea"/>
              </a:rPr>
              <a:t>224—287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），一名虔，字令伯，武阳（今四川省彭山县东）人。父早亡，母改嫁，由祖母刘氏亲自抚养。为人正直，颇有才干。</a:t>
            </a:r>
            <a:r>
              <a:rPr lang="zh-CN" altLang="en-US" b="1" u="sng" dirty="0">
                <a:solidFill>
                  <a:srgbClr val="0000CC"/>
                </a:solidFill>
                <a:latin typeface="+mn-ea"/>
                <a:ea typeface="+mn-ea"/>
              </a:rPr>
              <a:t>曾仕蜀汉为郎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，</a:t>
            </a:r>
            <a:r>
              <a:rPr lang="zh-CN" altLang="en-US" b="1" u="sng" dirty="0">
                <a:solidFill>
                  <a:srgbClr val="0000CC"/>
                </a:solidFill>
                <a:latin typeface="+mn-ea"/>
                <a:ea typeface="+mn-ea"/>
              </a:rPr>
              <a:t>蜀亡以后，晋武帝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司马炎为了巩固新政权，笼络蜀汉旧臣人心，</a:t>
            </a:r>
            <a:r>
              <a:rPr lang="zh-CN" altLang="en-US" b="1" u="sng" dirty="0">
                <a:solidFill>
                  <a:srgbClr val="0000CC"/>
                </a:solidFill>
                <a:latin typeface="+mn-ea"/>
                <a:ea typeface="+mn-ea"/>
              </a:rPr>
              <a:t>征召李密为太子洗马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。他上表陈情，以祖母年老无人供养，辞不从命。祖母死后，出任太子洗马，官至汉中太守。后被谗免官，死于家中。 </a:t>
            </a:r>
          </a:p>
        </p:txBody>
      </p:sp>
    </p:spTree>
    <p:extLst>
      <p:ext uri="{BB962C8B-B14F-4D97-AF65-F5344CB8AC3E}">
        <p14:creationId xmlns:p14="http://schemas.microsoft.com/office/powerpoint/2010/main" val="118721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23528" y="722881"/>
            <a:ext cx="8568952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24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kumimoji="0" lang="zh-CN" altLang="en-US" sz="2400" b="1" dirty="0" smtClean="0">
                <a:solidFill>
                  <a:srgbClr val="0000CC"/>
                </a:solidFill>
                <a:latin typeface="+mn-ea"/>
              </a:rPr>
              <a:t>此</a:t>
            </a:r>
            <a:r>
              <a:rPr kumimoji="0" lang="zh-CN" altLang="en-US" sz="2400" b="1" dirty="0">
                <a:solidFill>
                  <a:srgbClr val="0000CC"/>
                </a:solidFill>
                <a:latin typeface="+mn-ea"/>
              </a:rPr>
              <a:t>表是西晋初晋武帝泰始三年（公元</a:t>
            </a:r>
            <a:r>
              <a:rPr kumimoji="0" lang="en-US" altLang="zh-CN" sz="2400" b="1" dirty="0">
                <a:solidFill>
                  <a:srgbClr val="0000CC"/>
                </a:solidFill>
                <a:latin typeface="+mn-ea"/>
              </a:rPr>
              <a:t>267</a:t>
            </a:r>
            <a:r>
              <a:rPr kumimoji="0" lang="zh-CN" altLang="en-US" sz="2400" b="1" dirty="0">
                <a:solidFill>
                  <a:srgbClr val="0000CC"/>
                </a:solidFill>
                <a:latin typeface="+mn-ea"/>
              </a:rPr>
              <a:t>）写的。魏国后期，魏的实权落在司马氏手里，到魏元帝曹奂咸熙二年（公元</a:t>
            </a:r>
            <a:r>
              <a:rPr kumimoji="0" lang="en-US" altLang="zh-CN" sz="2400" b="1" dirty="0">
                <a:solidFill>
                  <a:srgbClr val="0000CC"/>
                </a:solidFill>
                <a:latin typeface="+mn-ea"/>
              </a:rPr>
              <a:t>265</a:t>
            </a:r>
            <a:r>
              <a:rPr kumimoji="0" lang="zh-CN" altLang="en-US" sz="2400" b="1" dirty="0">
                <a:solidFill>
                  <a:srgbClr val="0000CC"/>
                </a:solidFill>
                <a:latin typeface="+mn-ea"/>
              </a:rPr>
              <a:t>），司马炎代魏即帝位，改国号为晋，年号泰始。在此之前两年，蜀汉（刘备建立的政权）已经灭亡（孙吴到公元</a:t>
            </a:r>
            <a:r>
              <a:rPr kumimoji="0" lang="en-US" altLang="zh-CN" sz="2400" b="1" dirty="0">
                <a:solidFill>
                  <a:srgbClr val="0000CC"/>
                </a:solidFill>
                <a:latin typeface="+mn-ea"/>
              </a:rPr>
              <a:t>280</a:t>
            </a:r>
            <a:r>
              <a:rPr kumimoji="0" lang="zh-CN" altLang="en-US" sz="2400" b="1" dirty="0">
                <a:solidFill>
                  <a:srgbClr val="0000CC"/>
                </a:solidFill>
                <a:latin typeface="+mn-ea"/>
              </a:rPr>
              <a:t>年才灭亡），李密的家乡由晋统治。李密有学问，所以晋武帝想征他做官。李密原</a:t>
            </a:r>
            <a:r>
              <a:rPr kumimoji="0" lang="zh-CN" altLang="en-US" sz="2400" b="1" dirty="0" smtClean="0">
                <a:solidFill>
                  <a:srgbClr val="0000CC"/>
                </a:solidFill>
                <a:latin typeface="+mn-ea"/>
              </a:rPr>
              <a:t>是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蜀汉的旧臣，故国灭亡才三四年，难免有伤感之情，又因为司马氏阴险多疑，前朝的臣子改事新朝难免有戒心，所以他要坚辞。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《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陈情表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》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所面对的是晋武帝这个特殊人物，所写的又是他最为敏感的问题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。</a:t>
            </a:r>
            <a:endParaRPr lang="zh-CN" altLang="en-US" sz="2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背景简介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3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45838" y="915566"/>
            <a:ext cx="23045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0000CC"/>
                </a:solidFill>
              </a:rPr>
              <a:t>身世孤苦悲凉 </a:t>
            </a:r>
            <a:br>
              <a:rPr kumimoji="0" lang="zh-CN" altLang="en-US" sz="2400" b="1" dirty="0">
                <a:solidFill>
                  <a:srgbClr val="0000CC"/>
                </a:solidFill>
              </a:rPr>
            </a:br>
            <a:r>
              <a:rPr kumimoji="0" lang="zh-CN" altLang="en-US" sz="2400" b="1" dirty="0">
                <a:solidFill>
                  <a:srgbClr val="0000CC"/>
                </a:solidFill>
              </a:rPr>
              <a:t>                 </a:t>
            </a:r>
            <a:br>
              <a:rPr kumimoji="0" lang="zh-CN" altLang="en-US" sz="2400" b="1" dirty="0">
                <a:solidFill>
                  <a:srgbClr val="0000CC"/>
                </a:solidFill>
              </a:rPr>
            </a:br>
            <a:r>
              <a:rPr kumimoji="0" lang="zh-CN" altLang="en-US" sz="2400" b="1" dirty="0">
                <a:solidFill>
                  <a:srgbClr val="0000CC"/>
                </a:solidFill>
              </a:rPr>
              <a:t>祖母情深似海 </a:t>
            </a:r>
          </a:p>
        </p:txBody>
      </p:sp>
      <p:sp>
        <p:nvSpPr>
          <p:cNvPr id="3" name="AutoShape 8"/>
          <p:cNvSpPr>
            <a:spLocks/>
          </p:cNvSpPr>
          <p:nvPr/>
        </p:nvSpPr>
        <p:spPr bwMode="auto">
          <a:xfrm>
            <a:off x="2529076" y="996570"/>
            <a:ext cx="234837" cy="1008062"/>
          </a:xfrm>
          <a:prstGeom prst="rightBrace">
            <a:avLst>
              <a:gd name="adj1" fmla="val 23311"/>
              <a:gd name="adj2" fmla="val 50000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43808" y="1049536"/>
            <a:ext cx="8651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孝情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9552" y="2139702"/>
            <a:ext cx="29523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0000CC"/>
                </a:solidFill>
              </a:rPr>
              <a:t>沐清化蒙国恩              </a:t>
            </a:r>
            <a:br>
              <a:rPr kumimoji="0" lang="zh-CN" altLang="en-US" sz="2400" b="1" dirty="0">
                <a:solidFill>
                  <a:srgbClr val="0000CC"/>
                </a:solidFill>
              </a:rPr>
            </a:br>
            <a:r>
              <a:rPr kumimoji="0" lang="zh-CN" altLang="en-US" sz="2400" b="1" dirty="0">
                <a:solidFill>
                  <a:srgbClr val="0000CC"/>
                </a:solidFill>
              </a:rPr>
              <a:t>                </a:t>
            </a:r>
            <a:br>
              <a:rPr kumimoji="0" lang="zh-CN" altLang="en-US" sz="2400" b="1" dirty="0">
                <a:solidFill>
                  <a:srgbClr val="0000CC"/>
                </a:solidFill>
              </a:rPr>
            </a:br>
            <a:r>
              <a:rPr kumimoji="0" lang="zh-CN" altLang="en-US" sz="2400" b="1" dirty="0">
                <a:solidFill>
                  <a:srgbClr val="0000CC"/>
                </a:solidFill>
              </a:rPr>
              <a:t>圣朝恩重如山 </a:t>
            </a: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2519611" y="2211710"/>
            <a:ext cx="234838" cy="1008062"/>
          </a:xfrm>
          <a:prstGeom prst="rightBrace">
            <a:avLst>
              <a:gd name="adj1" fmla="val 23311"/>
              <a:gd name="adj2" fmla="val 50000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843808" y="2266875"/>
            <a:ext cx="57626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忠情</a:t>
            </a:r>
            <a:r>
              <a:rPr kumimoji="0" lang="zh-CN" altLang="en-US" sz="2800" dirty="0">
                <a:solidFill>
                  <a:srgbClr val="FF0000"/>
                </a:solidFill>
                <a:latin typeface="+mn-ea"/>
              </a:rPr>
              <a:t> </a:t>
            </a:r>
          </a:p>
        </p:txBody>
      </p:sp>
      <p:sp>
        <p:nvSpPr>
          <p:cNvPr id="8" name="AutoShape 11"/>
          <p:cNvSpPr>
            <a:spLocks/>
          </p:cNvSpPr>
          <p:nvPr/>
        </p:nvSpPr>
        <p:spPr bwMode="auto">
          <a:xfrm>
            <a:off x="3492227" y="1215476"/>
            <a:ext cx="143669" cy="1800200"/>
          </a:xfrm>
          <a:prstGeom prst="rightBrace">
            <a:avLst>
              <a:gd name="adj1" fmla="val 73066"/>
              <a:gd name="adj2" fmla="val 50000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652709" y="1491630"/>
            <a:ext cx="423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00CC"/>
                </a:solidFill>
                <a:latin typeface="+mn-ea"/>
              </a:rPr>
              <a:t>孝治天下（理）尽忠日长 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635896" y="2217821"/>
            <a:ext cx="4248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dirty="0" smtClean="0">
                <a:solidFill>
                  <a:srgbClr val="0000CC"/>
                </a:solidFill>
                <a:latin typeface="+mn-ea"/>
              </a:rPr>
              <a:t>祖母</a:t>
            </a:r>
            <a:r>
              <a:rPr kumimoji="0" lang="zh-CN" altLang="en-US" sz="2800" b="1" dirty="0">
                <a:solidFill>
                  <a:srgbClr val="0000CC"/>
                </a:solidFill>
                <a:latin typeface="+mn-ea"/>
              </a:rPr>
              <a:t>病笃（情）尽孝日短 </a:t>
            </a:r>
          </a:p>
        </p:txBody>
      </p:sp>
      <p:sp>
        <p:nvSpPr>
          <p:cNvPr id="11" name="AutoShape 8"/>
          <p:cNvSpPr>
            <a:spLocks/>
          </p:cNvSpPr>
          <p:nvPr/>
        </p:nvSpPr>
        <p:spPr bwMode="auto">
          <a:xfrm>
            <a:off x="7793546" y="1635696"/>
            <a:ext cx="234838" cy="1008062"/>
          </a:xfrm>
          <a:prstGeom prst="rightBrace">
            <a:avLst>
              <a:gd name="adj1" fmla="val 23311"/>
              <a:gd name="adj2" fmla="val 50000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087514" y="996570"/>
            <a:ext cx="615553" cy="2331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先尽孝后尽忠 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599256" y="3507854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+mn-ea"/>
              </a:rPr>
              <a:t>“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陈”的方法：</a:t>
            </a:r>
            <a:r>
              <a:rPr lang="zh-CN" altLang="en-US" sz="2800" b="1" dirty="0">
                <a:latin typeface="+mn-ea"/>
              </a:rPr>
              <a:t>融理于情，融情于事，朴素细腻，曲折委婉，以情动人</a:t>
            </a:r>
          </a:p>
        </p:txBody>
      </p:sp>
    </p:spTree>
    <p:extLst>
      <p:ext uri="{BB962C8B-B14F-4D97-AF65-F5344CB8AC3E}">
        <p14:creationId xmlns:p14="http://schemas.microsoft.com/office/powerpoint/2010/main" val="17149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 animBg="1"/>
      <p:bldP spid="7" grpId="0"/>
      <p:bldP spid="8" grpId="0" animBg="1"/>
      <p:bldP spid="9" grpId="0"/>
      <p:bldP spid="10" grpId="0"/>
      <p:bldP spid="11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67544" y="824394"/>
            <a:ext cx="27363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自由诵读第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段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6849" y="1419622"/>
            <a:ext cx="83536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哪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句话是作者陈述的总提？它包含了哪些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内容？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20092" y="2912626"/>
            <a:ext cx="17636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夙遭闵凶</a:t>
            </a:r>
          </a:p>
        </p:txBody>
      </p:sp>
      <p:sp>
        <p:nvSpPr>
          <p:cNvPr id="5" name="AutoShape 6"/>
          <p:cNvSpPr>
            <a:spLocks/>
          </p:cNvSpPr>
          <p:nvPr/>
        </p:nvSpPr>
        <p:spPr bwMode="auto">
          <a:xfrm>
            <a:off x="2408914" y="2139702"/>
            <a:ext cx="146862" cy="2136998"/>
          </a:xfrm>
          <a:prstGeom prst="leftBrace">
            <a:avLst>
              <a:gd name="adj1" fmla="val 6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678129" y="2012686"/>
            <a:ext cx="1866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父丧母嫁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678129" y="2630926"/>
            <a:ext cx="17999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多病零丁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702099" y="3208201"/>
            <a:ext cx="17978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门衰祚薄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702446" y="3815050"/>
            <a:ext cx="2013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夙婴疾病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427984" y="2681494"/>
            <a:ext cx="3886200" cy="101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故不能“废远”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（为下文伏笔）</a:t>
            </a:r>
          </a:p>
        </p:txBody>
      </p:sp>
    </p:spTree>
    <p:extLst>
      <p:ext uri="{BB962C8B-B14F-4D97-AF65-F5344CB8AC3E}">
        <p14:creationId xmlns:p14="http://schemas.microsoft.com/office/powerpoint/2010/main" val="315106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nimBg="1"/>
      <p:bldP spid="6" grpId="0" autoUpdateAnimBg="0"/>
      <p:bldP spid="7" grpId="0" autoUpdateAnimBg="0"/>
      <p:bldP spid="8" grpId="0" autoUpdateAnimBg="0"/>
      <p:bldP spid="9" grpId="0" autoUpdateAnimBg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83568" y="873650"/>
            <a:ext cx="7273056" cy="126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“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陈”的原因</a:t>
            </a:r>
            <a:r>
              <a:rPr lang="zh-CN" altLang="en-US" sz="2800" b="1" dirty="0">
                <a:latin typeface="+mn-ea"/>
              </a:rPr>
              <a:t>：除臣洗</a:t>
            </a:r>
            <a:r>
              <a:rPr lang="zh-CN" altLang="en-US" sz="2800" b="1" dirty="0" smtClean="0">
                <a:latin typeface="+mn-ea"/>
              </a:rPr>
              <a:t>马，辞不就职。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</a:rPr>
              <a:t>（或：不想到晋朝为官）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55576" y="2355726"/>
            <a:ext cx="7409116" cy="229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“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陈”的内容</a:t>
            </a:r>
            <a:r>
              <a:rPr lang="zh-CN" altLang="en-US" sz="2800" b="1" dirty="0">
                <a:latin typeface="+mn-ea"/>
              </a:rPr>
              <a:t>：夙遭闵凶；更相为命；不能废远；愿乞终养。                          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</a:rPr>
              <a:t>（</a:t>
            </a:r>
            <a:r>
              <a:rPr lang="zh-CN" altLang="en-US" sz="2800" b="1" dirty="0">
                <a:latin typeface="+mn-ea"/>
              </a:rPr>
              <a:t>或：陈述幼时的孤苦及祖孙的相依为命、自己的一片孝心。）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内容梳理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59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>
          <a:xfrm>
            <a:off x="2940438" y="843558"/>
            <a:ext cx="2840992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+mn-ea"/>
                <a:ea typeface="+mn-ea"/>
              </a:rPr>
              <a:t>自由诵读第</a:t>
            </a:r>
            <a:r>
              <a:rPr lang="en-US" altLang="zh-CN" sz="2800" b="1" dirty="0" smtClean="0">
                <a:latin typeface="+mn-ea"/>
                <a:ea typeface="+mn-ea"/>
              </a:rPr>
              <a:t>2</a:t>
            </a:r>
            <a:r>
              <a:rPr lang="zh-CN" altLang="en-US" sz="2800" b="1" dirty="0" smtClean="0">
                <a:latin typeface="+mn-ea"/>
                <a:ea typeface="+mn-ea"/>
              </a:rPr>
              <a:t>段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3890" y="1563638"/>
            <a:ext cx="75605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、本段分几个层次？各自的重点是什么？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48" y="2211710"/>
            <a:ext cx="1115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二层</a:t>
            </a:r>
          </a:p>
        </p:txBody>
      </p:sp>
      <p:sp>
        <p:nvSpPr>
          <p:cNvPr id="5" name="AutoShape 9"/>
          <p:cNvSpPr>
            <a:spLocks/>
          </p:cNvSpPr>
          <p:nvPr/>
        </p:nvSpPr>
        <p:spPr bwMode="auto">
          <a:xfrm>
            <a:off x="2416137" y="2856900"/>
            <a:ext cx="223837" cy="1170816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49036" y="2610078"/>
            <a:ext cx="4076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 smtClean="0">
                <a:latin typeface="+mn-ea"/>
              </a:rPr>
              <a:t>叙</a:t>
            </a:r>
            <a:r>
              <a:rPr lang="zh-CN" altLang="en-US" sz="2800" b="1" dirty="0">
                <a:latin typeface="+mn-ea"/>
              </a:rPr>
              <a:t>朝廷征召之殷；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63725" y="3651870"/>
            <a:ext cx="403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写</a:t>
            </a:r>
            <a:r>
              <a:rPr lang="zh-CN" altLang="en-US" sz="2800" b="1" dirty="0">
                <a:latin typeface="+mn-ea"/>
              </a:rPr>
              <a:t>自己进退两难的境地。</a:t>
            </a:r>
          </a:p>
        </p:txBody>
      </p:sp>
    </p:spTree>
    <p:extLst>
      <p:ext uri="{BB962C8B-B14F-4D97-AF65-F5344CB8AC3E}">
        <p14:creationId xmlns:p14="http://schemas.microsoft.com/office/powerpoint/2010/main" val="114314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/>
      <p:bldP spid="6" grpId="0" autoUpdateAnimBg="0"/>
      <p:bldP spid="7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1563</Words>
  <Application>Microsoft Office PowerPoint</Application>
  <PresentationFormat>全屏显示(16:9)</PresentationFormat>
  <Paragraphs>100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</cp:lastModifiedBy>
  <cp:revision>75</cp:revision>
  <dcterms:created xsi:type="dcterms:W3CDTF">2014-07-03T05:31:53Z</dcterms:created>
  <dcterms:modified xsi:type="dcterms:W3CDTF">2014-12-01T02:34:48Z</dcterms:modified>
</cp:coreProperties>
</file>