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96" r:id="rId4"/>
    <p:sldId id="314" r:id="rId5"/>
    <p:sldId id="313" r:id="rId6"/>
    <p:sldId id="312" r:id="rId7"/>
    <p:sldId id="317" r:id="rId8"/>
    <p:sldId id="316" r:id="rId9"/>
    <p:sldId id="315" r:id="rId10"/>
    <p:sldId id="310" r:id="rId11"/>
    <p:sldId id="309" r:id="rId12"/>
    <p:sldId id="311" r:id="rId13"/>
    <p:sldId id="307" r:id="rId14"/>
    <p:sldId id="320" r:id="rId15"/>
    <p:sldId id="319" r:id="rId16"/>
    <p:sldId id="322" r:id="rId17"/>
    <p:sldId id="321" r:id="rId18"/>
    <p:sldId id="318" r:id="rId19"/>
    <p:sldId id="325" r:id="rId20"/>
    <p:sldId id="327" r:id="rId21"/>
    <p:sldId id="326" r:id="rId22"/>
    <p:sldId id="324" r:id="rId23"/>
    <p:sldId id="330" r:id="rId24"/>
    <p:sldId id="329" r:id="rId25"/>
    <p:sldId id="331" r:id="rId26"/>
    <p:sldId id="328" r:id="rId27"/>
    <p:sldId id="308" r:id="rId28"/>
    <p:sldId id="323" r:id="rId29"/>
    <p:sldId id="306" r:id="rId30"/>
    <p:sldId id="305" r:id="rId31"/>
    <p:sldId id="304" r:id="rId32"/>
    <p:sldId id="303" r:id="rId33"/>
    <p:sldId id="302" r:id="rId34"/>
    <p:sldId id="301" r:id="rId35"/>
    <p:sldId id="259"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FF"/>
    <a:srgbClr val="16A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09" autoAdjust="0"/>
    <p:restoredTop sz="92714" autoAdjust="0"/>
  </p:normalViewPr>
  <p:slideViewPr>
    <p:cSldViewPr>
      <p:cViewPr varScale="1">
        <p:scale>
          <a:sx n="136" d="100"/>
          <a:sy n="136" d="100"/>
        </p:scale>
        <p:origin x="-150"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31656-3FA7-435B-93ED-105595AEF80E}" type="datetimeFigureOut">
              <a:rPr lang="zh-CN" altLang="en-US" smtClean="0"/>
              <a:t>2014/12/1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3B2DD-8641-4B61-91D2-C470757F2D53}" type="slidenum">
              <a:rPr lang="zh-CN" altLang="en-US" smtClean="0"/>
              <a:t>‹#›</a:t>
            </a:fld>
            <a:endParaRPr lang="zh-CN" altLang="en-US"/>
          </a:p>
        </p:txBody>
      </p:sp>
    </p:spTree>
    <p:extLst>
      <p:ext uri="{BB962C8B-B14F-4D97-AF65-F5344CB8AC3E}">
        <p14:creationId xmlns:p14="http://schemas.microsoft.com/office/powerpoint/2010/main" val="1705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683568" y="267494"/>
            <a:ext cx="2323778" cy="432048"/>
          </a:xfrm>
          <a:prstGeom prst="rect">
            <a:avLst/>
          </a:prstGeom>
        </p:spPr>
        <p:txBody>
          <a:bodyPr/>
          <a:lstStyle>
            <a:lvl1pPr marL="0" indent="0">
              <a:buNone/>
              <a:defRPr sz="2800" b="1">
                <a:solidFill>
                  <a:srgbClr val="00B0F0"/>
                </a:solidFill>
                <a:latin typeface="微软雅黑" pitchFamily="34" charset="-122"/>
                <a:ea typeface="微软雅黑" pitchFamily="34" charset="-122"/>
              </a:defRPr>
            </a:lvl1pPr>
          </a:lstStyle>
          <a:p>
            <a:pPr lvl="0"/>
            <a:r>
              <a:rPr lang="zh-CN" altLang="en-US" dirty="0" smtClean="0"/>
              <a:t>输入主题词</a:t>
            </a:r>
            <a:endParaRPr lang="zh-CN" altLang="en-US" dirty="0"/>
          </a:p>
        </p:txBody>
      </p:sp>
      <p:sp>
        <p:nvSpPr>
          <p:cNvPr id="11" name="文本占位符 7"/>
          <p:cNvSpPr>
            <a:spLocks noGrp="1"/>
          </p:cNvSpPr>
          <p:nvPr>
            <p:ph type="body" sz="quarter" idx="11" hasCustomPrompt="1"/>
          </p:nvPr>
        </p:nvSpPr>
        <p:spPr>
          <a:xfrm>
            <a:off x="7164288" y="2211710"/>
            <a:ext cx="138767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文章题材</a:t>
            </a:r>
            <a:endParaRPr lang="zh-CN" altLang="en-US" dirty="0"/>
          </a:p>
        </p:txBody>
      </p:sp>
      <p:sp>
        <p:nvSpPr>
          <p:cNvPr id="12" name="文本占位符 7"/>
          <p:cNvSpPr>
            <a:spLocks noGrp="1"/>
          </p:cNvSpPr>
          <p:nvPr>
            <p:ph type="body" sz="quarter" idx="12" hasCustomPrompt="1"/>
          </p:nvPr>
        </p:nvSpPr>
        <p:spPr>
          <a:xfrm>
            <a:off x="5004048" y="2787774"/>
            <a:ext cx="3619922" cy="648072"/>
          </a:xfrm>
          <a:prstGeom prst="rect">
            <a:avLst/>
          </a:prstGeom>
        </p:spPr>
        <p:txBody>
          <a:bodyPr/>
          <a:lstStyle>
            <a:lvl1pPr marL="0" indent="0" algn="r">
              <a:buNone/>
              <a:defRPr sz="3200" b="1">
                <a:solidFill>
                  <a:schemeClr val="bg1">
                    <a:lumMod val="50000"/>
                  </a:schemeClr>
                </a:solidFill>
                <a:latin typeface="微软雅黑" pitchFamily="34" charset="-122"/>
                <a:ea typeface="微软雅黑" pitchFamily="34" charset="-122"/>
              </a:defRPr>
            </a:lvl1pPr>
          </a:lstStyle>
          <a:p>
            <a:pPr lvl="0"/>
            <a:r>
              <a:rPr lang="zh-CN" altLang="en-US" dirty="0" smtClean="0"/>
              <a:t>此处输入课文标题</a:t>
            </a:r>
            <a:endParaRPr lang="zh-CN" altLang="en-US" dirty="0"/>
          </a:p>
        </p:txBody>
      </p:sp>
      <p:sp>
        <p:nvSpPr>
          <p:cNvPr id="13" name="文本占位符 7"/>
          <p:cNvSpPr>
            <a:spLocks noGrp="1"/>
          </p:cNvSpPr>
          <p:nvPr>
            <p:ph type="body" sz="quarter" idx="13" hasCustomPrompt="1"/>
          </p:nvPr>
        </p:nvSpPr>
        <p:spPr>
          <a:xfrm>
            <a:off x="6588224" y="3651870"/>
            <a:ext cx="201622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课文作者</a:t>
            </a:r>
            <a:endParaRPr lang="zh-CN" altLang="en-US" dirty="0"/>
          </a:p>
        </p:txBody>
      </p:sp>
      <p:sp>
        <p:nvSpPr>
          <p:cNvPr id="14" name="图片占位符 13"/>
          <p:cNvSpPr>
            <a:spLocks noGrp="1"/>
          </p:cNvSpPr>
          <p:nvPr>
            <p:ph type="pic" sz="quarter" idx="14" hasCustomPrompt="1"/>
          </p:nvPr>
        </p:nvSpPr>
        <p:spPr>
          <a:xfrm>
            <a:off x="611188" y="987425"/>
            <a:ext cx="3960812" cy="3097213"/>
          </a:xfrm>
          <a:prstGeom prst="roundRect">
            <a:avLst>
              <a:gd name="adj" fmla="val 2999"/>
            </a:avLst>
          </a:prstGeom>
          <a:effectLst>
            <a:outerShdw blurRad="50800" dist="38100" dir="18900000" algn="bl" rotWithShape="0">
              <a:prstClr val="black">
                <a:alpha val="40000"/>
              </a:prstClr>
            </a:outerShdw>
            <a:softEdge rad="63500"/>
          </a:effectLst>
        </p:spPr>
        <p:txBody>
          <a:bodyPr/>
          <a:lstStyle>
            <a:lvl1pPr>
              <a:defRPr sz="2000">
                <a:latin typeface="幼圆" pitchFamily="49" charset="-122"/>
                <a:ea typeface="幼圆" pitchFamily="49" charset="-122"/>
              </a:defRPr>
            </a:lvl1pPr>
          </a:lstStyle>
          <a:p>
            <a:r>
              <a:rPr lang="zh-CN" altLang="en-US" dirty="0" smtClean="0"/>
              <a:t>插入主题意境图片</a:t>
            </a:r>
            <a:endParaRPr lang="zh-CN" altLang="en-US" dirty="0"/>
          </a:p>
        </p:txBody>
      </p:sp>
    </p:spTree>
    <p:extLst>
      <p:ext uri="{BB962C8B-B14F-4D97-AF65-F5344CB8AC3E}">
        <p14:creationId xmlns:p14="http://schemas.microsoft.com/office/powerpoint/2010/main" val="24711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9448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92233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0" y="62753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7"/>
          <p:cNvSpPr>
            <a:spLocks noGrp="1"/>
          </p:cNvSpPr>
          <p:nvPr>
            <p:ph type="body" sz="quarter" idx="11" hasCustomPrompt="1"/>
          </p:nvPr>
        </p:nvSpPr>
        <p:spPr>
          <a:xfrm>
            <a:off x="6732240" y="267494"/>
            <a:ext cx="1728192" cy="360040"/>
          </a:xfrm>
          <a:prstGeom prst="round2DiagRect">
            <a:avLst>
              <a:gd name="adj1" fmla="val 42945"/>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val="2399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7161" y="627534"/>
            <a:ext cx="5858371"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7"/>
          <p:cNvSpPr>
            <a:spLocks noGrp="1"/>
          </p:cNvSpPr>
          <p:nvPr>
            <p:ph type="body" sz="quarter" idx="11" hasCustomPrompt="1"/>
          </p:nvPr>
        </p:nvSpPr>
        <p:spPr>
          <a:xfrm>
            <a:off x="4076411" y="242093"/>
            <a:ext cx="1728192" cy="360040"/>
          </a:xfrm>
          <a:prstGeom prst="round2DiagRect">
            <a:avLst>
              <a:gd name="adj1" fmla="val 21781"/>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
        <p:nvSpPr>
          <p:cNvPr id="11" name="圆角矩形 10"/>
          <p:cNvSpPr/>
          <p:nvPr userDrawn="1"/>
        </p:nvSpPr>
        <p:spPr>
          <a:xfrm>
            <a:off x="5884334" y="339502"/>
            <a:ext cx="3153056" cy="4219763"/>
          </a:xfrm>
          <a:prstGeom prst="roundRect">
            <a:avLst>
              <a:gd name="adj" fmla="val 37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6593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8" name="TextBox 7"/>
          <p:cNvSpPr txBox="1"/>
          <p:nvPr userDrawn="1"/>
        </p:nvSpPr>
        <p:spPr>
          <a:xfrm>
            <a:off x="3081453" y="1491630"/>
            <a:ext cx="2664296" cy="769441"/>
          </a:xfrm>
          <a:prstGeom prst="rect">
            <a:avLst/>
          </a:prstGeom>
          <a:noFill/>
        </p:spPr>
        <p:txBody>
          <a:bodyPr wrap="square" rtlCol="0">
            <a:spAutoFit/>
          </a:bodyPr>
          <a:lstStyle/>
          <a:p>
            <a:pPr algn="ctr"/>
            <a:r>
              <a:rPr lang="zh-CN" altLang="en-US" sz="4400" dirty="0" smtClean="0">
                <a:solidFill>
                  <a:srgbClr val="00B0F0"/>
                </a:solidFill>
                <a:latin typeface="微软雅黑" pitchFamily="34" charset="-122"/>
                <a:ea typeface="微软雅黑" pitchFamily="34" charset="-122"/>
              </a:rPr>
              <a:t>谢谢观看</a:t>
            </a:r>
            <a:endParaRPr lang="zh-CN" altLang="en-US" sz="4400" dirty="0">
              <a:solidFill>
                <a:srgbClr val="00B0F0"/>
              </a:solidFill>
              <a:latin typeface="微软雅黑" pitchFamily="34" charset="-122"/>
              <a:ea typeface="微软雅黑" pitchFamily="34" charset="-122"/>
            </a:endParaRPr>
          </a:p>
        </p:txBody>
      </p:sp>
      <p:sp>
        <p:nvSpPr>
          <p:cNvPr id="9" name="TextBox 8"/>
          <p:cNvSpPr txBox="1"/>
          <p:nvPr userDrawn="1"/>
        </p:nvSpPr>
        <p:spPr>
          <a:xfrm>
            <a:off x="2327920" y="2427734"/>
            <a:ext cx="4968552" cy="646331"/>
          </a:xfrm>
          <a:prstGeom prst="rect">
            <a:avLst/>
          </a:prstGeom>
          <a:noFill/>
        </p:spPr>
        <p:txBody>
          <a:bodyPr wrap="square" rtlCol="0">
            <a:spAutoFit/>
          </a:bodyPr>
          <a:lstStyle/>
          <a:p>
            <a:pPr algn="ctr"/>
            <a:r>
              <a:rPr lang="zh-CN" altLang="en-US" dirty="0" smtClean="0">
                <a:solidFill>
                  <a:schemeClr val="bg1">
                    <a:lumMod val="50000"/>
                  </a:schemeClr>
                </a:solidFill>
                <a:latin typeface="微软雅黑" pitchFamily="34" charset="-122"/>
                <a:ea typeface="微软雅黑" pitchFamily="34" charset="-122"/>
              </a:rPr>
              <a:t>欢迎您继续在</a:t>
            </a: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淘课网学习下一节或其他内容，</a:t>
            </a:r>
            <a:endParaRPr lang="en-US" altLang="zh-CN" dirty="0" smtClean="0">
              <a:solidFill>
                <a:schemeClr val="bg1">
                  <a:lumMod val="50000"/>
                </a:schemeClr>
              </a:solidFill>
              <a:latin typeface="微软雅黑" pitchFamily="34" charset="-122"/>
              <a:ea typeface="微软雅黑" pitchFamily="34" charset="-122"/>
            </a:endParaRPr>
          </a:p>
          <a:p>
            <a:pPr algn="ct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淘课网为你奉献完美的微课大餐！</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75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19462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742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39687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221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63651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479930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1" name="Picture 2" descr="D:\TDDOWNLOAD\My Documents\Downloads\QQ2012JayXon\Users\907868260\FileRecv\91淘课logo.png"/>
          <p:cNvPicPr>
            <a:picLocks noChangeAspect="1" noChangeArrowheads="1"/>
          </p:cNvPicPr>
          <p:nvPr userDrawn="1"/>
        </p:nvPicPr>
        <p:blipFill>
          <a:blip r:embed="rId13"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419294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3"/>
          </p:nvPr>
        </p:nvSpPr>
        <p:spPr>
          <a:xfrm>
            <a:off x="6372200" y="3651870"/>
            <a:ext cx="2448272" cy="504056"/>
          </a:xfrm>
        </p:spPr>
        <p:txBody>
          <a:bodyPr/>
          <a:lstStyle/>
          <a:p>
            <a:r>
              <a:rPr lang="zh-CN" altLang="en-US" sz="2400" dirty="0" smtClean="0">
                <a:solidFill>
                  <a:srgbClr val="0070C0"/>
                </a:solidFill>
                <a:latin typeface="黑体" panose="02010609060101010101" pitchFamily="49" charset="-122"/>
                <a:ea typeface="黑体" panose="02010609060101010101" pitchFamily="49" charset="-122"/>
              </a:rPr>
              <a:t>作者：朱光潜</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7" name="AutoShape 9"/>
          <p:cNvSpPr>
            <a:spLocks noChangeArrowheads="1"/>
          </p:cNvSpPr>
          <p:nvPr/>
        </p:nvSpPr>
        <p:spPr bwMode="auto">
          <a:xfrm>
            <a:off x="827584" y="339502"/>
            <a:ext cx="1944216" cy="4320480"/>
          </a:xfrm>
          <a:prstGeom prst="verticalScroll">
            <a:avLst>
              <a:gd name="adj" fmla="val 12500"/>
            </a:avLst>
          </a:prstGeom>
          <a:gradFill rotWithShape="1">
            <a:gsLst>
              <a:gs pos="0">
                <a:srgbClr val="00CCFF"/>
              </a:gs>
              <a:gs pos="100000">
                <a:srgbClr val="00CCFF">
                  <a:gamma/>
                  <a:shade val="46275"/>
                  <a:invGamma/>
                </a:srgbClr>
              </a:gs>
            </a:gsLst>
            <a:lin ang="5400000" scaled="1"/>
          </a:gradFill>
          <a:ln w="19050">
            <a:solidFill>
              <a:srgbClr val="FF0000"/>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0"/>
          <p:cNvSpPr txBox="1">
            <a:spLocks noChangeArrowheads="1"/>
          </p:cNvSpPr>
          <p:nvPr/>
        </p:nvSpPr>
        <p:spPr bwMode="auto">
          <a:xfrm>
            <a:off x="1187624" y="771550"/>
            <a:ext cx="1107996" cy="3535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6000" dirty="0">
                <a:ea typeface="华文行楷" pitchFamily="2" charset="-122"/>
              </a:rPr>
              <a:t>咬文嚼字</a:t>
            </a:r>
          </a:p>
        </p:txBody>
      </p:sp>
      <p:pic>
        <p:nvPicPr>
          <p:cNvPr id="9" name="Picture 13"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39502"/>
            <a:ext cx="3024336"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1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536" y="915566"/>
            <a:ext cx="8625790" cy="373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ts val="3600"/>
              </a:lnSpc>
            </a:pPr>
            <a:r>
              <a:rPr kumimoji="0" lang="zh-CN" altLang="zh-CN" sz="2800" b="1" dirty="0">
                <a:latin typeface="+mn-ea"/>
                <a:sym typeface="宋体" pitchFamily="2" charset="-122"/>
              </a:rPr>
              <a:t>   </a:t>
            </a:r>
            <a:r>
              <a:rPr kumimoji="0" lang="en-US" altLang="zh-CN" sz="2800" b="1" dirty="0" smtClean="0">
                <a:latin typeface="+mn-ea"/>
                <a:sym typeface="宋体" pitchFamily="2" charset="-122"/>
              </a:rPr>
              <a:t> </a:t>
            </a:r>
            <a:r>
              <a:rPr kumimoji="0" lang="zh-CN" altLang="zh-CN" sz="2800" b="1" dirty="0" smtClean="0">
                <a:latin typeface="+mn-ea"/>
                <a:sym typeface="宋体" pitchFamily="2" charset="-122"/>
              </a:rPr>
              <a:t>“轻风”</a:t>
            </a:r>
            <a:r>
              <a:rPr kumimoji="0" lang="zh-CN" altLang="zh-CN" sz="2800" b="1" dirty="0">
                <a:latin typeface="+mn-ea"/>
                <a:sym typeface="宋体" pitchFamily="2" charset="-122"/>
              </a:rPr>
              <a:t>徐徐，若有若无，使“细柳”动态不显，唯有</a:t>
            </a:r>
            <a:r>
              <a:rPr kumimoji="0" lang="zh-CN" altLang="zh-CN" sz="2800" b="1" dirty="0">
                <a:solidFill>
                  <a:srgbClr val="FF0000"/>
                </a:solidFill>
                <a:latin typeface="+mn-ea"/>
                <a:sym typeface="宋体" pitchFamily="2" charset="-122"/>
              </a:rPr>
              <a:t>“扶”字才恰到好处地描绘出轻风徐来柳枝不堪的柔美之态</a:t>
            </a:r>
            <a:r>
              <a:rPr kumimoji="0" lang="zh-CN" altLang="zh-CN" sz="2800" b="1" dirty="0">
                <a:latin typeface="+mn-ea"/>
                <a:sym typeface="宋体" pitchFamily="2" charset="-122"/>
              </a:rPr>
              <a:t>，与“轻”、“细”相宜，和谐自然。“扶”字又把风人格化了，给人一种</a:t>
            </a:r>
            <a:r>
              <a:rPr kumimoji="0" lang="zh-CN" altLang="zh-CN" sz="2800" b="1" dirty="0" smtClean="0">
                <a:latin typeface="+mn-ea"/>
                <a:sym typeface="宋体" pitchFamily="2" charset="-122"/>
              </a:rPr>
              <a:t>柔美之感</a:t>
            </a:r>
            <a:r>
              <a:rPr kumimoji="0" lang="zh-CN" altLang="en-US" sz="2800" b="1" dirty="0" smtClean="0">
                <a:latin typeface="+mn-ea"/>
                <a:sym typeface="宋体" pitchFamily="2" charset="-122"/>
              </a:rPr>
              <a:t>。</a:t>
            </a:r>
            <a:endParaRPr kumimoji="0" lang="en-US" altLang="zh-CN" sz="2800" b="1" dirty="0" smtClean="0">
              <a:latin typeface="+mn-ea"/>
              <a:sym typeface="宋体" pitchFamily="2" charset="-122"/>
            </a:endParaRPr>
          </a:p>
          <a:p>
            <a:pPr eaLnBrk="1" hangingPunct="1">
              <a:lnSpc>
                <a:spcPts val="3600"/>
              </a:lnSpc>
            </a:pPr>
            <a:r>
              <a:rPr lang="en-US" altLang="zh-CN" sz="2800" b="1" dirty="0">
                <a:latin typeface="+mn-ea"/>
                <a:sym typeface="宋体" pitchFamily="2" charset="-122"/>
              </a:rPr>
              <a:t> </a:t>
            </a:r>
            <a:r>
              <a:rPr lang="en-US" altLang="zh-CN" sz="2800" b="1" dirty="0" smtClean="0">
                <a:latin typeface="+mn-ea"/>
                <a:sym typeface="宋体" pitchFamily="2" charset="-122"/>
              </a:rPr>
              <a:t>   </a:t>
            </a:r>
            <a:r>
              <a:rPr kumimoji="0" lang="zh-CN" altLang="zh-CN" sz="2800" b="1" dirty="0" smtClean="0">
                <a:latin typeface="+mn-ea"/>
                <a:sym typeface="宋体" pitchFamily="2" charset="-122"/>
              </a:rPr>
              <a:t>既然</a:t>
            </a:r>
            <a:r>
              <a:rPr kumimoji="0" lang="zh-CN" altLang="zh-CN" sz="2800" b="1" dirty="0">
                <a:latin typeface="+mn-ea"/>
                <a:sym typeface="宋体" pitchFamily="2" charset="-122"/>
              </a:rPr>
              <a:t>恬静的月亮已经辉映大地，梅花自然就没有白天那么显眼。在月光映照下，也就淡然失色了。这样，一个</a:t>
            </a:r>
            <a:r>
              <a:rPr kumimoji="0" lang="zh-CN" altLang="zh-CN" sz="2800" b="1" dirty="0">
                <a:solidFill>
                  <a:srgbClr val="FF0000"/>
                </a:solidFill>
                <a:latin typeface="+mn-ea"/>
                <a:sym typeface="宋体" pitchFamily="2" charset="-122"/>
              </a:rPr>
              <a:t>“失”字，就勾画了月色和梅花相互交融的情景</a:t>
            </a:r>
            <a:r>
              <a:rPr kumimoji="0" lang="zh-CN" altLang="zh-CN" sz="2800" b="1" dirty="0">
                <a:latin typeface="+mn-ea"/>
                <a:sym typeface="宋体" pitchFamily="2" charset="-122"/>
              </a:rPr>
              <a:t>，营造了一种浓浓的意境。</a:t>
            </a:r>
          </a:p>
        </p:txBody>
      </p:sp>
    </p:spTree>
    <p:extLst>
      <p:ext uri="{BB962C8B-B14F-4D97-AF65-F5344CB8AC3E}">
        <p14:creationId xmlns:p14="http://schemas.microsoft.com/office/powerpoint/2010/main" val="2972306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11560" y="1039304"/>
            <a:ext cx="7992888" cy="318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ts val="4000"/>
              </a:lnSpc>
              <a:spcBef>
                <a:spcPct val="20000"/>
              </a:spcBef>
            </a:pPr>
            <a:r>
              <a:rPr lang="zh-CN" altLang="en-US" sz="2800" b="0" dirty="0">
                <a:solidFill>
                  <a:srgbClr val="F72B47"/>
                </a:solidFill>
                <a:latin typeface="+mn-ea"/>
              </a:rPr>
              <a:t>  </a:t>
            </a:r>
            <a:r>
              <a:rPr lang="zh-CN" altLang="en-US" sz="2800" b="0" dirty="0" smtClean="0">
                <a:solidFill>
                  <a:srgbClr val="F72B47"/>
                </a:solidFill>
                <a:latin typeface="+mn-ea"/>
              </a:rPr>
              <a:t>  </a:t>
            </a:r>
            <a:r>
              <a:rPr lang="zh-CN" altLang="en-US" sz="2800" b="1" dirty="0" smtClean="0">
                <a:solidFill>
                  <a:schemeClr val="tx1"/>
                </a:solidFill>
                <a:latin typeface="+mn-ea"/>
              </a:rPr>
              <a:t>无论</a:t>
            </a:r>
            <a:r>
              <a:rPr lang="zh-CN" altLang="en-US" sz="2800" b="1" dirty="0">
                <a:solidFill>
                  <a:schemeClr val="tx1"/>
                </a:solidFill>
                <a:latin typeface="+mn-ea"/>
              </a:rPr>
              <a:t>你所要讲的是什么,真正能够表现它的句子只有一个,真正适用的动词和形容词也只有一个,就是那最准确的一句、最准确的一个动词和形容词。其他类似的却很多，而你必须把这唯一的句子、 唯一的动词、唯一的形容词找出来。</a:t>
            </a:r>
            <a:r>
              <a:rPr lang="zh-CN" altLang="en-US" sz="2800" b="1" dirty="0">
                <a:solidFill>
                  <a:srgbClr val="19B50D"/>
                </a:solidFill>
                <a:latin typeface="+mn-ea"/>
              </a:rPr>
              <a:t> </a:t>
            </a:r>
          </a:p>
          <a:p>
            <a:pPr eaLnBrk="1" hangingPunct="1">
              <a:lnSpc>
                <a:spcPts val="4000"/>
              </a:lnSpc>
              <a:spcBef>
                <a:spcPct val="20000"/>
              </a:spcBef>
            </a:pPr>
            <a:r>
              <a:rPr lang="zh-CN" altLang="en-US" sz="2800" b="1" dirty="0">
                <a:solidFill>
                  <a:srgbClr val="19B50D"/>
                </a:solidFill>
                <a:latin typeface="+mn-ea"/>
              </a:rPr>
              <a:t>             </a:t>
            </a:r>
            <a:r>
              <a:rPr lang="zh-CN" altLang="en-US" sz="2800" b="1" dirty="0" smtClean="0">
                <a:solidFill>
                  <a:srgbClr val="19B50D"/>
                </a:solidFill>
                <a:latin typeface="+mn-ea"/>
              </a:rPr>
              <a:t>      </a:t>
            </a:r>
            <a:r>
              <a:rPr lang="zh-CN" altLang="en-US" sz="2800" b="1" dirty="0" smtClean="0">
                <a:solidFill>
                  <a:srgbClr val="F72B47"/>
                </a:solidFill>
                <a:latin typeface="+mn-ea"/>
              </a:rPr>
              <a:t>——</a:t>
            </a:r>
            <a:r>
              <a:rPr lang="zh-CN" altLang="en-US" sz="2800" b="1" dirty="0">
                <a:solidFill>
                  <a:srgbClr val="F72B47"/>
                </a:solidFill>
                <a:latin typeface="+mn-ea"/>
              </a:rPr>
              <a:t>福楼拜对莫泊桑如是说</a:t>
            </a:r>
          </a:p>
        </p:txBody>
      </p:sp>
    </p:spTree>
    <p:extLst>
      <p:ext uri="{BB962C8B-B14F-4D97-AF65-F5344CB8AC3E}">
        <p14:creationId xmlns:p14="http://schemas.microsoft.com/office/powerpoint/2010/main" val="2439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合作探究</a:t>
            </a:r>
            <a:endParaRPr lang="zh-CN" altLang="en-US" sz="2800" dirty="0">
              <a:solidFill>
                <a:srgbClr val="FF0000"/>
              </a:solidFill>
              <a:ea typeface="黑体" pitchFamily="2" charset="-122"/>
            </a:endParaRPr>
          </a:p>
        </p:txBody>
      </p:sp>
      <p:sp>
        <p:nvSpPr>
          <p:cNvPr id="3" name="Rectangle 3"/>
          <p:cNvSpPr>
            <a:spLocks noGrp="1" noChangeArrowheads="1"/>
          </p:cNvSpPr>
          <p:nvPr>
            <p:ph type="body" idx="4294967295"/>
          </p:nvPr>
        </p:nvSpPr>
        <p:spPr>
          <a:xfrm>
            <a:off x="971600" y="1411907"/>
            <a:ext cx="6911999" cy="2239963"/>
          </a:xfrm>
          <a:prstGeom prst="rect">
            <a:avLst/>
          </a:prstGeom>
        </p:spPr>
        <p:txBody>
          <a:bodyPr/>
          <a:lstStyle/>
          <a:p>
            <a:pPr algn="ctr">
              <a:lnSpc>
                <a:spcPts val="4500"/>
              </a:lnSpc>
              <a:buFontTx/>
              <a:buNone/>
            </a:pPr>
            <a:r>
              <a:rPr lang="zh-CN" altLang="en-US" sz="2800" b="1" dirty="0" smtClean="0">
                <a:latin typeface="+mn-ea"/>
              </a:rPr>
              <a:t>分析</a:t>
            </a:r>
            <a:r>
              <a:rPr lang="zh-CN" altLang="en-US" sz="2800" b="1" dirty="0">
                <a:latin typeface="+mn-ea"/>
              </a:rPr>
              <a:t>第一部分</a:t>
            </a:r>
          </a:p>
          <a:p>
            <a:pPr marL="0" indent="0">
              <a:lnSpc>
                <a:spcPts val="4500"/>
              </a:lnSpc>
              <a:buNone/>
            </a:pPr>
            <a:r>
              <a:rPr lang="en-US" altLang="zh-CN" sz="2800" b="1" dirty="0" smtClean="0">
                <a:latin typeface="+mn-ea"/>
              </a:rPr>
              <a:t>   1</a:t>
            </a:r>
            <a:r>
              <a:rPr lang="zh-CN" altLang="en-US" sz="2800" b="1" dirty="0">
                <a:latin typeface="+mn-ea"/>
              </a:rPr>
              <a:t>、找出其中所举的例子；</a:t>
            </a:r>
          </a:p>
          <a:p>
            <a:pPr marL="0" indent="0">
              <a:lnSpc>
                <a:spcPts val="4500"/>
              </a:lnSpc>
              <a:buNone/>
            </a:pPr>
            <a:r>
              <a:rPr lang="en-US" altLang="zh-CN" sz="2800" b="1" dirty="0" smtClean="0">
                <a:latin typeface="+mn-ea"/>
              </a:rPr>
              <a:t>   2</a:t>
            </a:r>
            <a:r>
              <a:rPr lang="zh-CN" altLang="en-US" sz="2800" b="1" dirty="0">
                <a:latin typeface="+mn-ea"/>
              </a:rPr>
              <a:t>、思考这些例子说明什么</a:t>
            </a:r>
            <a:r>
              <a:rPr lang="zh-CN" altLang="en-US" sz="2800" b="1" dirty="0" smtClean="0">
                <a:latin typeface="+mn-ea"/>
              </a:rPr>
              <a:t>道理。</a:t>
            </a:r>
            <a:endParaRPr lang="zh-CN" altLang="en-US" sz="2800" b="1" dirty="0">
              <a:latin typeface="+mn-ea"/>
            </a:endParaRPr>
          </a:p>
        </p:txBody>
      </p:sp>
    </p:spTree>
    <p:extLst>
      <p:ext uri="{BB962C8B-B14F-4D97-AF65-F5344CB8AC3E}">
        <p14:creationId xmlns:p14="http://schemas.microsoft.com/office/powerpoint/2010/main" val="4076065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971352" y="987574"/>
            <a:ext cx="20164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mn-ea"/>
              </a:rPr>
              <a:t>第一部分：</a:t>
            </a:r>
          </a:p>
        </p:txBody>
      </p:sp>
      <p:sp>
        <p:nvSpPr>
          <p:cNvPr id="3" name="Text Box 3"/>
          <p:cNvSpPr txBox="1">
            <a:spLocks noChangeArrowheads="1"/>
          </p:cNvSpPr>
          <p:nvPr/>
        </p:nvSpPr>
        <p:spPr bwMode="auto">
          <a:xfrm>
            <a:off x="948680" y="1691372"/>
            <a:ext cx="31192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1"/>
                </a:solidFill>
                <a:latin typeface="+mn-ea"/>
              </a:rPr>
              <a:t>1.第一层</a:t>
            </a:r>
            <a:r>
              <a:rPr lang="en-US" altLang="zh-CN" sz="2800" b="1" dirty="0">
                <a:solidFill>
                  <a:schemeClr val="tx1"/>
                </a:solidFill>
                <a:latin typeface="+mn-ea"/>
              </a:rPr>
              <a:t>（1-2）：</a:t>
            </a:r>
            <a:endParaRPr lang="zh-CN" altLang="en-US" sz="2800" b="1" dirty="0">
              <a:solidFill>
                <a:schemeClr val="tx1"/>
              </a:solidFill>
              <a:latin typeface="+mn-ea"/>
            </a:endParaRPr>
          </a:p>
        </p:txBody>
      </p:sp>
      <p:sp>
        <p:nvSpPr>
          <p:cNvPr id="4" name="Text Box 4"/>
          <p:cNvSpPr txBox="1">
            <a:spLocks noChangeArrowheads="1"/>
          </p:cNvSpPr>
          <p:nvPr/>
        </p:nvSpPr>
        <p:spPr bwMode="auto">
          <a:xfrm>
            <a:off x="3983360" y="1707654"/>
            <a:ext cx="3540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mn-ea"/>
              </a:rPr>
              <a:t>句式不同意味不同</a:t>
            </a:r>
          </a:p>
        </p:txBody>
      </p:sp>
      <p:sp>
        <p:nvSpPr>
          <p:cNvPr id="5" name="Text Box 7"/>
          <p:cNvSpPr txBox="1">
            <a:spLocks noChangeArrowheads="1"/>
          </p:cNvSpPr>
          <p:nvPr/>
        </p:nvSpPr>
        <p:spPr bwMode="auto">
          <a:xfrm>
            <a:off x="971600" y="2518906"/>
            <a:ext cx="31192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mn-ea"/>
              </a:rPr>
              <a:t>2.第二层（3-4）：</a:t>
            </a:r>
          </a:p>
        </p:txBody>
      </p:sp>
      <p:sp>
        <p:nvSpPr>
          <p:cNvPr id="6" name="Text Box 8"/>
          <p:cNvSpPr txBox="1">
            <a:spLocks noChangeArrowheads="1"/>
          </p:cNvSpPr>
          <p:nvPr/>
        </p:nvSpPr>
        <p:spPr bwMode="auto">
          <a:xfrm>
            <a:off x="3991744" y="2518906"/>
            <a:ext cx="38926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mn-ea"/>
              </a:rPr>
              <a:t>字数增减意味不同</a:t>
            </a:r>
          </a:p>
        </p:txBody>
      </p:sp>
      <p:sp>
        <p:nvSpPr>
          <p:cNvPr id="7" name="Text Box 9"/>
          <p:cNvSpPr txBox="1">
            <a:spLocks noChangeArrowheads="1"/>
          </p:cNvSpPr>
          <p:nvPr/>
        </p:nvSpPr>
        <p:spPr bwMode="auto">
          <a:xfrm>
            <a:off x="971600" y="3310994"/>
            <a:ext cx="28921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mn-ea"/>
              </a:rPr>
              <a:t>3.第三层（</a:t>
            </a:r>
            <a:r>
              <a:rPr lang="zh-CN" altLang="en-US" sz="2800" b="1" dirty="0" smtClean="0">
                <a:solidFill>
                  <a:schemeClr val="tx1"/>
                </a:solidFill>
                <a:latin typeface="+mn-ea"/>
              </a:rPr>
              <a:t>5）</a:t>
            </a:r>
            <a:r>
              <a:rPr lang="zh-CN" altLang="en-US" sz="2800" b="1" dirty="0">
                <a:solidFill>
                  <a:schemeClr val="tx1"/>
                </a:solidFill>
                <a:latin typeface="+mn-ea"/>
              </a:rPr>
              <a:t>：</a:t>
            </a:r>
          </a:p>
        </p:txBody>
      </p:sp>
      <p:sp>
        <p:nvSpPr>
          <p:cNvPr id="8" name="Text Box 2"/>
          <p:cNvSpPr txBox="1">
            <a:spLocks noChangeArrowheads="1"/>
          </p:cNvSpPr>
          <p:nvPr/>
        </p:nvSpPr>
        <p:spPr bwMode="auto">
          <a:xfrm>
            <a:off x="3635896" y="3310994"/>
            <a:ext cx="3540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mn-ea"/>
              </a:rPr>
              <a:t>字眼不同不同意境</a:t>
            </a:r>
          </a:p>
        </p:txBody>
      </p:sp>
    </p:spTree>
    <p:extLst>
      <p:ext uri="{BB962C8B-B14F-4D97-AF65-F5344CB8AC3E}">
        <p14:creationId xmlns:p14="http://schemas.microsoft.com/office/powerpoint/2010/main" val="83246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par>
                          <p:cTn id="27" fill="hold">
                            <p:stCondLst>
                              <p:cond delay="500"/>
                            </p:stCondLst>
                            <p:childTnLst>
                              <p:par>
                                <p:cTn id="28" presetID="14" presetClass="entr" presetSubtype="1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520" y="771550"/>
            <a:ext cx="24485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rPr>
              <a:t>分析第一层</a:t>
            </a:r>
            <a:r>
              <a:rPr lang="zh-CN" altLang="en-US" sz="2800" b="1" dirty="0" smtClean="0">
                <a:solidFill>
                  <a:srgbClr val="FF0000"/>
                </a:solidFill>
              </a:rPr>
              <a:t>：</a:t>
            </a:r>
            <a:endParaRPr lang="zh-CN" altLang="en-US" sz="2800" b="1" dirty="0">
              <a:solidFill>
                <a:srgbClr val="FF0000"/>
              </a:solidFill>
            </a:endParaRPr>
          </a:p>
        </p:txBody>
      </p:sp>
      <p:sp>
        <p:nvSpPr>
          <p:cNvPr id="3" name="Text Box 3"/>
          <p:cNvSpPr txBox="1">
            <a:spLocks noChangeArrowheads="1"/>
          </p:cNvSpPr>
          <p:nvPr/>
        </p:nvSpPr>
        <p:spPr bwMode="auto">
          <a:xfrm>
            <a:off x="179512" y="1203598"/>
            <a:ext cx="9001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663300"/>
                </a:solidFill>
                <a:latin typeface="+mn-ea"/>
              </a:rPr>
              <a:t>1.</a:t>
            </a:r>
            <a:r>
              <a:rPr lang="zh-CN" altLang="en-US" sz="2800" b="1" dirty="0">
                <a:solidFill>
                  <a:schemeClr val="tx1"/>
                </a:solidFill>
                <a:latin typeface="+mn-ea"/>
              </a:rPr>
              <a:t>用“这”和“是”在不同的语境中，有什么区别？有什么启示</a:t>
            </a:r>
            <a:r>
              <a:rPr lang="zh-CN" altLang="en-US" sz="2800" b="1" dirty="0" smtClean="0">
                <a:solidFill>
                  <a:schemeClr val="tx1"/>
                </a:solidFill>
                <a:latin typeface="+mn-ea"/>
              </a:rPr>
              <a:t>？</a:t>
            </a:r>
            <a:endParaRPr lang="en-US" altLang="zh-CN" sz="2800" b="1" dirty="0" smtClean="0">
              <a:solidFill>
                <a:schemeClr val="tx1"/>
              </a:solidFill>
              <a:latin typeface="+mn-ea"/>
            </a:endParaRPr>
          </a:p>
          <a:p>
            <a:r>
              <a:rPr lang="zh-CN" altLang="en-US" sz="2800" b="1" dirty="0" smtClean="0">
                <a:solidFill>
                  <a:schemeClr val="tx1"/>
                </a:solidFill>
                <a:latin typeface="+mn-ea"/>
              </a:rPr>
              <a:t>（1）“</a:t>
            </a:r>
            <a:r>
              <a:rPr lang="zh-CN" altLang="en-US" sz="2800" b="1" dirty="0">
                <a:solidFill>
                  <a:schemeClr val="tx1"/>
                </a:solidFill>
                <a:latin typeface="+mn-ea"/>
              </a:rPr>
              <a:t>你这没骨气的文人”</a:t>
            </a:r>
          </a:p>
          <a:p>
            <a:r>
              <a:rPr lang="zh-CN" altLang="en-US" sz="2800" b="1" dirty="0" smtClean="0">
                <a:solidFill>
                  <a:schemeClr val="tx1"/>
                </a:solidFill>
                <a:latin typeface="+mn-ea"/>
              </a:rPr>
              <a:t>（2）六</a:t>
            </a:r>
            <a:r>
              <a:rPr lang="zh-CN" altLang="en-US" sz="2800" b="1" dirty="0">
                <a:solidFill>
                  <a:schemeClr val="tx1"/>
                </a:solidFill>
                <a:latin typeface="+mn-ea"/>
              </a:rPr>
              <a:t>个</a:t>
            </a:r>
            <a:r>
              <a:rPr lang="zh-CN" altLang="en-US" sz="2800" b="1" dirty="0" smtClean="0">
                <a:solidFill>
                  <a:schemeClr val="tx1"/>
                </a:solidFill>
                <a:latin typeface="+mn-ea"/>
              </a:rPr>
              <a:t>“你这</a:t>
            </a:r>
            <a:r>
              <a:rPr lang="en-US" altLang="zh-CN" sz="2800" b="1" dirty="0" smtClean="0">
                <a:solidFill>
                  <a:schemeClr val="tx1"/>
                </a:solidFill>
                <a:latin typeface="+mn-ea"/>
              </a:rPr>
              <a:t>……</a:t>
            </a:r>
            <a:r>
              <a:rPr lang="zh-CN" altLang="en-US" sz="2800" b="1" dirty="0" smtClean="0">
                <a:solidFill>
                  <a:schemeClr val="tx1"/>
                </a:solidFill>
                <a:latin typeface="+mn-ea"/>
              </a:rPr>
              <a:t>”</a:t>
            </a:r>
            <a:endParaRPr lang="zh-CN" altLang="en-US" sz="2800" b="1" dirty="0">
              <a:solidFill>
                <a:schemeClr val="tx1"/>
              </a:solidFill>
              <a:latin typeface="+mn-ea"/>
            </a:endParaRPr>
          </a:p>
          <a:p>
            <a:r>
              <a:rPr lang="zh-CN" altLang="en-US" sz="2800" b="1" dirty="0" smtClean="0">
                <a:solidFill>
                  <a:schemeClr val="tx1"/>
                </a:solidFill>
                <a:latin typeface="+mn-ea"/>
              </a:rPr>
              <a:t>（3）“</a:t>
            </a:r>
            <a:r>
              <a:rPr lang="zh-CN" altLang="en-US" sz="2800" b="1" dirty="0">
                <a:solidFill>
                  <a:schemeClr val="tx1"/>
                </a:solidFill>
                <a:latin typeface="+mn-ea"/>
              </a:rPr>
              <a:t>你是个好小子”</a:t>
            </a:r>
          </a:p>
          <a:p>
            <a:r>
              <a:rPr lang="zh-CN" altLang="en-US" sz="2800" b="1" dirty="0" smtClean="0">
                <a:solidFill>
                  <a:schemeClr val="tx1"/>
                </a:solidFill>
                <a:latin typeface="+mn-ea"/>
              </a:rPr>
              <a:t>（4）“</a:t>
            </a:r>
            <a:r>
              <a:rPr lang="zh-CN" altLang="en-US" sz="2800" b="1" dirty="0">
                <a:solidFill>
                  <a:schemeClr val="tx1"/>
                </a:solidFill>
                <a:latin typeface="+mn-ea"/>
              </a:rPr>
              <a:t>你有革命家的风度”改为“你这</a:t>
            </a:r>
            <a:r>
              <a:rPr lang="zh-CN" altLang="en-US" sz="2800" b="1" dirty="0" smtClean="0">
                <a:solidFill>
                  <a:schemeClr val="tx1"/>
                </a:solidFill>
                <a:latin typeface="+mn-ea"/>
              </a:rPr>
              <a:t>革命家</a:t>
            </a:r>
            <a:r>
              <a:rPr lang="zh-CN" altLang="en-US" sz="2800" b="1" dirty="0">
                <a:solidFill>
                  <a:schemeClr val="tx1"/>
                </a:solidFill>
                <a:latin typeface="+mn-ea"/>
              </a:rPr>
              <a:t>的风度</a:t>
            </a:r>
            <a:r>
              <a:rPr lang="zh-CN" altLang="en-US" sz="2800" b="1" dirty="0" smtClean="0">
                <a:solidFill>
                  <a:schemeClr val="tx1"/>
                </a:solidFill>
                <a:latin typeface="+mn-ea"/>
              </a:rPr>
              <a:t>”</a:t>
            </a:r>
            <a:endParaRPr lang="zh-CN" altLang="en-US" sz="2800" b="1" dirty="0">
              <a:solidFill>
                <a:schemeClr val="tx1"/>
              </a:solidFill>
              <a:latin typeface="+mn-ea"/>
            </a:endParaRPr>
          </a:p>
        </p:txBody>
      </p:sp>
      <p:sp>
        <p:nvSpPr>
          <p:cNvPr id="4" name="Text Box 7"/>
          <p:cNvSpPr txBox="1">
            <a:spLocks noChangeArrowheads="1"/>
          </p:cNvSpPr>
          <p:nvPr/>
        </p:nvSpPr>
        <p:spPr bwMode="auto">
          <a:xfrm>
            <a:off x="4572000" y="3795886"/>
            <a:ext cx="44644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0000"/>
                </a:solidFill>
                <a:latin typeface="+mn-ea"/>
              </a:rPr>
              <a:t>——</a:t>
            </a:r>
            <a:r>
              <a:rPr lang="zh-CN" altLang="en-US" sz="2800" b="1" dirty="0" smtClean="0">
                <a:solidFill>
                  <a:srgbClr val="FF0000"/>
                </a:solidFill>
                <a:latin typeface="+mn-ea"/>
              </a:rPr>
              <a:t>结构</a:t>
            </a:r>
            <a:r>
              <a:rPr lang="zh-CN" altLang="en-US" sz="2800" b="1" dirty="0">
                <a:solidFill>
                  <a:srgbClr val="FF0000"/>
                </a:solidFill>
                <a:latin typeface="+mn-ea"/>
              </a:rPr>
              <a:t>不同，不合逻辑。</a:t>
            </a:r>
          </a:p>
        </p:txBody>
      </p:sp>
      <p:sp>
        <p:nvSpPr>
          <p:cNvPr id="5" name="Text Box 6"/>
          <p:cNvSpPr txBox="1">
            <a:spLocks noChangeArrowheads="1"/>
          </p:cNvSpPr>
          <p:nvPr/>
        </p:nvSpPr>
        <p:spPr bwMode="auto">
          <a:xfrm>
            <a:off x="395536" y="4227934"/>
            <a:ext cx="3837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latin typeface="+mn-ea"/>
              </a:rPr>
              <a:t>启示：思想感情不同。</a:t>
            </a:r>
          </a:p>
        </p:txBody>
      </p:sp>
    </p:spTree>
    <p:extLst>
      <p:ext uri="{BB962C8B-B14F-4D97-AF65-F5344CB8AC3E}">
        <p14:creationId xmlns:p14="http://schemas.microsoft.com/office/powerpoint/2010/main" val="145805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36397" y="898723"/>
            <a:ext cx="8700099" cy="149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zh-CN" altLang="en-US" sz="2800" b="1" dirty="0">
                <a:solidFill>
                  <a:srgbClr val="FF0000"/>
                </a:solidFill>
                <a:latin typeface="+mn-ea"/>
              </a:rPr>
              <a:t>启示：连郭沫若用好一个字也要破费周折，说明用好语言文字很不简单，一定要仔细品味，要有一字不肯放松的严谨态度和治学精神。   </a:t>
            </a:r>
          </a:p>
        </p:txBody>
      </p:sp>
      <p:sp>
        <p:nvSpPr>
          <p:cNvPr id="3" name="Text Box 3"/>
          <p:cNvSpPr txBox="1">
            <a:spLocks noChangeArrowheads="1"/>
          </p:cNvSpPr>
          <p:nvPr/>
        </p:nvSpPr>
        <p:spPr bwMode="auto">
          <a:xfrm>
            <a:off x="395536" y="2427734"/>
            <a:ext cx="8424936" cy="100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zh-CN" altLang="en-US" sz="2800" b="1" dirty="0">
                <a:solidFill>
                  <a:srgbClr val="663300"/>
                </a:solidFill>
                <a:latin typeface="+mn-ea"/>
              </a:rPr>
              <a:t>2.</a:t>
            </a:r>
            <a:r>
              <a:rPr lang="zh-CN" altLang="en-US" sz="2800" b="1" dirty="0">
                <a:solidFill>
                  <a:schemeClr val="tx1"/>
                </a:solidFill>
                <a:latin typeface="+mn-ea"/>
              </a:rPr>
              <a:t>作者列举改字不当之例，使用怎样的写作方式？作用何在？</a:t>
            </a:r>
          </a:p>
        </p:txBody>
      </p:sp>
      <p:sp>
        <p:nvSpPr>
          <p:cNvPr id="4" name="Text Box 4"/>
          <p:cNvSpPr txBox="1">
            <a:spLocks noChangeArrowheads="1"/>
          </p:cNvSpPr>
          <p:nvPr/>
        </p:nvSpPr>
        <p:spPr bwMode="auto">
          <a:xfrm>
            <a:off x="395536" y="3510241"/>
            <a:ext cx="8382000" cy="100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800"/>
              </a:lnSpc>
            </a:pPr>
            <a:r>
              <a:rPr lang="zh-CN" altLang="en-US" sz="2800" b="1" dirty="0">
                <a:solidFill>
                  <a:srgbClr val="FF0000"/>
                </a:solidFill>
                <a:latin typeface="+mn-ea"/>
              </a:rPr>
              <a:t>写作</a:t>
            </a:r>
            <a:r>
              <a:rPr lang="zh-CN" altLang="en-US" sz="2800" b="1" dirty="0" smtClean="0">
                <a:solidFill>
                  <a:srgbClr val="FF0000"/>
                </a:solidFill>
                <a:latin typeface="+mn-ea"/>
              </a:rPr>
              <a:t>方式</a:t>
            </a:r>
            <a:r>
              <a:rPr lang="zh-CN" altLang="en-US" sz="2800" b="1" dirty="0">
                <a:solidFill>
                  <a:srgbClr val="FF0000"/>
                </a:solidFill>
                <a:latin typeface="+mn-ea"/>
              </a:rPr>
              <a:t>：</a:t>
            </a:r>
            <a:r>
              <a:rPr lang="zh-CN" altLang="en-US" sz="2800" b="1" dirty="0" smtClean="0">
                <a:solidFill>
                  <a:srgbClr val="FF0000"/>
                </a:solidFill>
                <a:latin typeface="+mn-ea"/>
              </a:rPr>
              <a:t>对比</a:t>
            </a:r>
            <a:endParaRPr lang="zh-CN" altLang="en-US" sz="2800" b="1" dirty="0">
              <a:solidFill>
                <a:srgbClr val="FF0000"/>
              </a:solidFill>
              <a:latin typeface="+mn-ea"/>
            </a:endParaRPr>
          </a:p>
          <a:p>
            <a:pPr>
              <a:lnSpc>
                <a:spcPts val="3800"/>
              </a:lnSpc>
            </a:pPr>
            <a:r>
              <a:rPr lang="zh-CN" altLang="en-US" sz="2800" b="1" dirty="0">
                <a:solidFill>
                  <a:srgbClr val="FF0000"/>
                </a:solidFill>
                <a:latin typeface="+mn-ea"/>
              </a:rPr>
              <a:t>作用：正误比较分析，使之更具有说服力。</a:t>
            </a:r>
          </a:p>
        </p:txBody>
      </p:sp>
    </p:spTree>
    <p:extLst>
      <p:ext uri="{BB962C8B-B14F-4D97-AF65-F5344CB8AC3E}">
        <p14:creationId xmlns:p14="http://schemas.microsoft.com/office/powerpoint/2010/main" val="289965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3616" y="1131590"/>
            <a:ext cx="7850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663300"/>
                </a:solidFill>
                <a:latin typeface="+mn-ea"/>
              </a:rPr>
              <a:t>3.</a:t>
            </a:r>
            <a:r>
              <a:rPr lang="zh-CN" altLang="en-US" sz="2800" b="1" dirty="0">
                <a:solidFill>
                  <a:schemeClr val="tx1"/>
                </a:solidFill>
                <a:latin typeface="+mn-ea"/>
              </a:rPr>
              <a:t>所举例子的共同特点是什么？给我们的启示？</a:t>
            </a:r>
          </a:p>
        </p:txBody>
      </p:sp>
      <p:sp>
        <p:nvSpPr>
          <p:cNvPr id="3" name="Text Box 3"/>
          <p:cNvSpPr txBox="1">
            <a:spLocks noChangeArrowheads="1"/>
          </p:cNvSpPr>
          <p:nvPr/>
        </p:nvSpPr>
        <p:spPr bwMode="auto">
          <a:xfrm>
            <a:off x="683568" y="1923678"/>
            <a:ext cx="6696546"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500"/>
              </a:lnSpc>
            </a:pPr>
            <a:r>
              <a:rPr lang="zh-CN" altLang="en-US" sz="2800" b="1" dirty="0">
                <a:solidFill>
                  <a:srgbClr val="FF0000"/>
                </a:solidFill>
                <a:latin typeface="+mn-ea"/>
              </a:rPr>
              <a:t>特点：例子来源于名家名篇</a:t>
            </a:r>
            <a:r>
              <a:rPr lang="zh-CN" altLang="en-US" sz="2800" b="1" dirty="0" smtClean="0">
                <a:solidFill>
                  <a:srgbClr val="FF0000"/>
                </a:solidFill>
                <a:latin typeface="+mn-ea"/>
              </a:rPr>
              <a:t>。</a:t>
            </a:r>
            <a:endParaRPr lang="zh-CN" altLang="en-US" sz="2800" b="1" dirty="0">
              <a:solidFill>
                <a:srgbClr val="FF0000"/>
              </a:solidFill>
              <a:latin typeface="+mn-ea"/>
            </a:endParaRPr>
          </a:p>
          <a:p>
            <a:pPr>
              <a:lnSpc>
                <a:spcPts val="4500"/>
              </a:lnSpc>
            </a:pPr>
            <a:r>
              <a:rPr lang="zh-CN" altLang="en-US" sz="2800" b="1" dirty="0">
                <a:latin typeface="+mn-ea"/>
              </a:rPr>
              <a:t>启示：各代名家都非常注重语言文字 </a:t>
            </a:r>
            <a:r>
              <a:rPr lang="zh-CN" altLang="en-US" sz="2800" b="1" dirty="0" smtClean="0">
                <a:latin typeface="+mn-ea"/>
              </a:rPr>
              <a:t>的</a:t>
            </a:r>
            <a:r>
              <a:rPr lang="zh-CN" altLang="en-US" sz="2800" b="1" dirty="0">
                <a:latin typeface="+mn-ea"/>
              </a:rPr>
              <a:t>锤炼，我们更应该“咬文嚼字”。</a:t>
            </a:r>
            <a:endParaRPr lang="en-US" altLang="zh-CN" sz="2800" b="1" dirty="0">
              <a:latin typeface="+mn-ea"/>
            </a:endParaRPr>
          </a:p>
        </p:txBody>
      </p:sp>
    </p:spTree>
    <p:extLst>
      <p:ext uri="{BB962C8B-B14F-4D97-AF65-F5344CB8AC3E}">
        <p14:creationId xmlns:p14="http://schemas.microsoft.com/office/powerpoint/2010/main" val="319884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04056" y="1184434"/>
            <a:ext cx="22677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rPr>
              <a:t>分析第二层：  </a:t>
            </a:r>
          </a:p>
        </p:txBody>
      </p:sp>
      <p:sp>
        <p:nvSpPr>
          <p:cNvPr id="3" name="Text Box 7"/>
          <p:cNvSpPr txBox="1">
            <a:spLocks noChangeArrowheads="1"/>
          </p:cNvSpPr>
          <p:nvPr/>
        </p:nvSpPr>
        <p:spPr bwMode="auto">
          <a:xfrm>
            <a:off x="478942" y="1950476"/>
            <a:ext cx="82090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rPr>
              <a:t>1.为什么我们在咬文嚼字时，非这样锱铢必较不可？</a:t>
            </a:r>
          </a:p>
        </p:txBody>
      </p:sp>
      <p:sp>
        <p:nvSpPr>
          <p:cNvPr id="4" name="Text Box 6"/>
          <p:cNvSpPr txBox="1">
            <a:spLocks noChangeArrowheads="1"/>
          </p:cNvSpPr>
          <p:nvPr/>
        </p:nvSpPr>
        <p:spPr bwMode="auto">
          <a:xfrm>
            <a:off x="467544" y="2898027"/>
            <a:ext cx="83644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800"/>
              </a:lnSpc>
            </a:pPr>
            <a:r>
              <a:rPr lang="zh-CN" altLang="en-US" sz="2800" b="1" dirty="0" smtClean="0">
                <a:solidFill>
                  <a:srgbClr val="FF0000"/>
                </a:solidFill>
              </a:rPr>
              <a:t>文字</a:t>
            </a:r>
            <a:r>
              <a:rPr lang="zh-CN" altLang="en-US" sz="2800" b="1" dirty="0">
                <a:solidFill>
                  <a:srgbClr val="FF0000"/>
                </a:solidFill>
              </a:rPr>
              <a:t>上的推敲，就是思想感情上的推敲，我们必须有一字不肯放松的严谨。</a:t>
            </a:r>
          </a:p>
        </p:txBody>
      </p:sp>
    </p:spTree>
    <p:extLst>
      <p:ext uri="{BB962C8B-B14F-4D97-AF65-F5344CB8AC3E}">
        <p14:creationId xmlns:p14="http://schemas.microsoft.com/office/powerpoint/2010/main" val="6178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520" y="1419622"/>
            <a:ext cx="8713787" cy="312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4000"/>
              </a:lnSpc>
            </a:pPr>
            <a:r>
              <a:rPr lang="zh-CN" altLang="en-US" sz="2800" b="1" dirty="0">
                <a:solidFill>
                  <a:srgbClr val="FF0000"/>
                </a:solidFill>
              </a:rPr>
              <a:t>（</a:t>
            </a:r>
            <a:r>
              <a:rPr lang="zh-CN" altLang="en-US" sz="2800" b="1" dirty="0" smtClean="0">
                <a:solidFill>
                  <a:srgbClr val="FF0000"/>
                </a:solidFill>
              </a:rPr>
              <a:t>1）原文</a:t>
            </a:r>
            <a:r>
              <a:rPr lang="zh-CN" altLang="en-US" sz="2800" b="1" dirty="0">
                <a:solidFill>
                  <a:srgbClr val="FF0000"/>
                </a:solidFill>
              </a:rPr>
              <a:t>“草中石，以为虎”并非“见草中有虎。”</a:t>
            </a:r>
          </a:p>
          <a:p>
            <a:pPr>
              <a:lnSpc>
                <a:spcPts val="4000"/>
              </a:lnSpc>
            </a:pPr>
            <a:r>
              <a:rPr lang="zh-CN" altLang="en-US" sz="2800" b="1" dirty="0" smtClean="0">
                <a:solidFill>
                  <a:srgbClr val="FF0000"/>
                </a:solidFill>
              </a:rPr>
              <a:t>（2）原文</a:t>
            </a:r>
            <a:r>
              <a:rPr lang="zh-CN" altLang="en-US" sz="2800" b="1" dirty="0">
                <a:solidFill>
                  <a:srgbClr val="FF0000"/>
                </a:solidFill>
              </a:rPr>
              <a:t>“视之，石也”有发现错误而惊讶之意。总之，一字增减，就会引起表达的思想感情的变化。</a:t>
            </a:r>
          </a:p>
          <a:p>
            <a:pPr>
              <a:lnSpc>
                <a:spcPts val="4000"/>
              </a:lnSpc>
            </a:pPr>
            <a:r>
              <a:rPr lang="zh-CN" altLang="en-US" sz="2800" b="1" dirty="0" smtClean="0">
                <a:solidFill>
                  <a:schemeClr val="tx1"/>
                </a:solidFill>
              </a:rPr>
              <a:t>启示</a:t>
            </a:r>
            <a:r>
              <a:rPr lang="zh-CN" altLang="en-US" sz="2800" b="1" dirty="0">
                <a:solidFill>
                  <a:schemeClr val="tx1"/>
                </a:solidFill>
              </a:rPr>
              <a:t>：我们咬文嚼字要有思路，或由表及里，或由此及彼，这样品味才能到位。 </a:t>
            </a:r>
            <a:endParaRPr lang="en-US" altLang="zh-CN" sz="2800" b="1" dirty="0" smtClean="0">
              <a:solidFill>
                <a:schemeClr val="tx1"/>
              </a:solidFill>
            </a:endParaRPr>
          </a:p>
          <a:p>
            <a:pPr>
              <a:lnSpc>
                <a:spcPts val="4000"/>
              </a:lnSpc>
            </a:pPr>
            <a:r>
              <a:rPr lang="zh-CN" altLang="en-US" sz="2800" b="1" dirty="0" smtClean="0">
                <a:solidFill>
                  <a:schemeClr val="tx1"/>
                </a:solidFill>
              </a:rPr>
              <a:t>启示</a:t>
            </a:r>
            <a:r>
              <a:rPr lang="zh-CN" altLang="en-US" sz="2800" b="1" dirty="0">
                <a:solidFill>
                  <a:schemeClr val="tx1"/>
                </a:solidFill>
              </a:rPr>
              <a:t>：修改作文是推敲字是否恰当的表情达意。</a:t>
            </a:r>
          </a:p>
        </p:txBody>
      </p:sp>
      <p:sp>
        <p:nvSpPr>
          <p:cNvPr id="3" name="Text Box 5"/>
          <p:cNvSpPr txBox="1">
            <a:spLocks noChangeArrowheads="1"/>
          </p:cNvSpPr>
          <p:nvPr/>
        </p:nvSpPr>
        <p:spPr bwMode="auto">
          <a:xfrm>
            <a:off x="389315" y="843558"/>
            <a:ext cx="84311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rPr>
              <a:t>2.修改后的句子为什么不好？给你的启示是什么？</a:t>
            </a:r>
          </a:p>
        </p:txBody>
      </p:sp>
    </p:spTree>
    <p:extLst>
      <p:ext uri="{BB962C8B-B14F-4D97-AF65-F5344CB8AC3E}">
        <p14:creationId xmlns:p14="http://schemas.microsoft.com/office/powerpoint/2010/main" val="5766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7"/>
          <p:cNvSpPr txBox="1">
            <a:spLocks noChangeArrowheads="1"/>
          </p:cNvSpPr>
          <p:nvPr/>
        </p:nvSpPr>
        <p:spPr bwMode="auto">
          <a:xfrm>
            <a:off x="323528" y="843558"/>
            <a:ext cx="8683918" cy="142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600"/>
              </a:lnSpc>
            </a:pPr>
            <a:r>
              <a:rPr lang="zh-CN" altLang="en-US" sz="2800" b="1" dirty="0">
                <a:solidFill>
                  <a:schemeClr val="tx1"/>
                </a:solidFill>
                <a:latin typeface="+mn-ea"/>
              </a:rPr>
              <a:t>分析第三层</a:t>
            </a:r>
            <a:r>
              <a:rPr lang="zh-CN" altLang="en-US" sz="2800" b="1" dirty="0" smtClean="0">
                <a:solidFill>
                  <a:schemeClr val="tx1"/>
                </a:solidFill>
                <a:latin typeface="+mn-ea"/>
              </a:rPr>
              <a:t>：</a:t>
            </a:r>
            <a:endParaRPr lang="zh-CN" altLang="en-US" sz="2800" b="1" dirty="0">
              <a:solidFill>
                <a:schemeClr val="tx1"/>
              </a:solidFill>
              <a:latin typeface="+mn-ea"/>
            </a:endParaRPr>
          </a:p>
          <a:p>
            <a:pPr>
              <a:lnSpc>
                <a:spcPts val="3600"/>
              </a:lnSpc>
            </a:pPr>
            <a:r>
              <a:rPr lang="zh-CN" altLang="en-US" sz="2800" b="1" dirty="0" smtClean="0">
                <a:solidFill>
                  <a:schemeClr val="tx1"/>
                </a:solidFill>
                <a:latin typeface="+mn-ea"/>
              </a:rPr>
              <a:t>1</a:t>
            </a:r>
            <a:r>
              <a:rPr lang="zh-CN" altLang="en-US" sz="2800" b="1" dirty="0">
                <a:solidFill>
                  <a:schemeClr val="tx1"/>
                </a:solidFill>
                <a:latin typeface="+mn-ea"/>
              </a:rPr>
              <a:t>.世人与朱光潜就“推敲”的看法是否一致？你从中得到怎样的启示？</a:t>
            </a:r>
            <a:endParaRPr lang="zh-CN" altLang="en-US" sz="2800" b="1" dirty="0">
              <a:solidFill>
                <a:srgbClr val="990033"/>
              </a:solidFill>
              <a:latin typeface="+mn-ea"/>
            </a:endParaRPr>
          </a:p>
        </p:txBody>
      </p:sp>
      <p:sp>
        <p:nvSpPr>
          <p:cNvPr id="3" name="Text Box 1028"/>
          <p:cNvSpPr txBox="1">
            <a:spLocks noChangeArrowheads="1"/>
          </p:cNvSpPr>
          <p:nvPr/>
        </p:nvSpPr>
        <p:spPr bwMode="auto">
          <a:xfrm>
            <a:off x="351322" y="2266063"/>
            <a:ext cx="8532440" cy="234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600"/>
              </a:lnSpc>
            </a:pPr>
            <a:r>
              <a:rPr lang="en-US" altLang="zh-CN" sz="2800" b="1" dirty="0" smtClean="0">
                <a:solidFill>
                  <a:srgbClr val="990033"/>
                </a:solidFill>
                <a:latin typeface="+mn-ea"/>
              </a:rPr>
              <a:t>A</a:t>
            </a:r>
            <a:r>
              <a:rPr lang="en-US" altLang="zh-CN" sz="2800" b="1" dirty="0">
                <a:solidFill>
                  <a:srgbClr val="990033"/>
                </a:solidFill>
                <a:latin typeface="+mn-ea"/>
              </a:rPr>
              <a:t>.</a:t>
            </a:r>
            <a:r>
              <a:rPr lang="zh-CN" altLang="en-US" sz="2800" b="1" dirty="0">
                <a:solidFill>
                  <a:srgbClr val="990033"/>
                </a:solidFill>
                <a:latin typeface="+mn-ea"/>
              </a:rPr>
              <a:t>世人认为“敲”字好，有动作、形象、声音。</a:t>
            </a:r>
          </a:p>
          <a:p>
            <a:pPr>
              <a:lnSpc>
                <a:spcPts val="3600"/>
              </a:lnSpc>
            </a:pPr>
            <a:r>
              <a:rPr lang="en-US" altLang="zh-CN" sz="2800" b="1" dirty="0" smtClean="0">
                <a:solidFill>
                  <a:srgbClr val="990033"/>
                </a:solidFill>
                <a:latin typeface="+mn-ea"/>
              </a:rPr>
              <a:t>B</a:t>
            </a:r>
            <a:r>
              <a:rPr lang="en-US" altLang="zh-CN" sz="2800" b="1" dirty="0">
                <a:solidFill>
                  <a:srgbClr val="990033"/>
                </a:solidFill>
                <a:latin typeface="+mn-ea"/>
              </a:rPr>
              <a:t>.</a:t>
            </a:r>
            <a:r>
              <a:rPr lang="zh-CN" altLang="en-US" sz="2800" b="1" dirty="0">
                <a:latin typeface="+mn-ea"/>
              </a:rPr>
              <a:t>朱光潜</a:t>
            </a:r>
            <a:r>
              <a:rPr lang="zh-CN" altLang="en-US" sz="2800" b="1" dirty="0">
                <a:solidFill>
                  <a:srgbClr val="990033"/>
                </a:solidFill>
                <a:latin typeface="+mn-ea"/>
              </a:rPr>
              <a:t>不迷信，不盲从，独抒新见，他认为哪一种境界是诗人当时所要说的而且与全文调和的就用哪一个字。</a:t>
            </a:r>
          </a:p>
          <a:p>
            <a:pPr>
              <a:lnSpc>
                <a:spcPts val="3600"/>
              </a:lnSpc>
            </a:pPr>
            <a:r>
              <a:rPr lang="zh-CN" altLang="en-US" sz="2800" b="1" dirty="0" smtClean="0">
                <a:solidFill>
                  <a:schemeClr val="tx1"/>
                </a:solidFill>
                <a:latin typeface="+mn-ea"/>
              </a:rPr>
              <a:t>启示</a:t>
            </a:r>
            <a:r>
              <a:rPr lang="zh-CN" altLang="en-US" sz="2800" b="1" dirty="0">
                <a:solidFill>
                  <a:schemeClr val="tx1"/>
                </a:solidFill>
                <a:latin typeface="+mn-ea"/>
              </a:rPr>
              <a:t>：品味语言要独立思考，只要言之成理就行。</a:t>
            </a:r>
          </a:p>
        </p:txBody>
      </p:sp>
    </p:spTree>
    <p:extLst>
      <p:ext uri="{BB962C8B-B14F-4D97-AF65-F5344CB8AC3E}">
        <p14:creationId xmlns:p14="http://schemas.microsoft.com/office/powerpoint/2010/main" val="39584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作者简介</a:t>
            </a:r>
            <a:endParaRPr lang="zh-CN" altLang="en-US" sz="2800" dirty="0">
              <a:solidFill>
                <a:srgbClr val="FF0000"/>
              </a:solidFill>
              <a:ea typeface="黑体" pitchFamily="2" charset="-122"/>
            </a:endParaRPr>
          </a:p>
        </p:txBody>
      </p:sp>
      <p:sp>
        <p:nvSpPr>
          <p:cNvPr id="3" name="Text Box 10"/>
          <p:cNvSpPr txBox="1">
            <a:spLocks noChangeArrowheads="1"/>
          </p:cNvSpPr>
          <p:nvPr/>
        </p:nvSpPr>
        <p:spPr bwMode="auto">
          <a:xfrm>
            <a:off x="3707904" y="1059582"/>
            <a:ext cx="4896544" cy="344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ts val="3800"/>
              </a:lnSpc>
              <a:spcBef>
                <a:spcPct val="50000"/>
              </a:spcBef>
            </a:pPr>
            <a:r>
              <a:rPr lang="zh-CN" altLang="en-US" sz="2800" b="1" dirty="0" smtClean="0">
                <a:solidFill>
                  <a:schemeClr val="tx1"/>
                </a:solidFill>
                <a:latin typeface="宋体" pitchFamily="2" charset="-122"/>
              </a:rPr>
              <a:t>朱</a:t>
            </a:r>
            <a:r>
              <a:rPr lang="zh-CN" altLang="en-US" sz="2800" b="1" dirty="0">
                <a:solidFill>
                  <a:schemeClr val="tx1"/>
                </a:solidFill>
                <a:latin typeface="宋体" pitchFamily="2" charset="-122"/>
              </a:rPr>
              <a:t>光潜(1897-1986),安徽桐城人。现代美学家、文艺理论家。笔名孟实、孟石。代表作《文艺心理学》、《诗论》、《谈美书简》、</a:t>
            </a:r>
            <a:r>
              <a:rPr lang="zh-CN" altLang="en-US" sz="2800" b="1" dirty="0">
                <a:solidFill>
                  <a:srgbClr val="F60C06"/>
                </a:solidFill>
                <a:latin typeface="宋体" pitchFamily="2" charset="-122"/>
              </a:rPr>
              <a:t>《西方美学史》</a:t>
            </a:r>
            <a:r>
              <a:rPr lang="zh-CN" altLang="en-US" sz="2800" b="1" dirty="0">
                <a:solidFill>
                  <a:schemeClr val="tx1"/>
                </a:solidFill>
                <a:latin typeface="宋体" pitchFamily="2" charset="-122"/>
              </a:rPr>
              <a:t>（第一部系统论述西方美学历史的著作）等。 </a:t>
            </a:r>
          </a:p>
        </p:txBody>
      </p:sp>
      <p:pic>
        <p:nvPicPr>
          <p:cNvPr id="4" name="Picture 13" descr="200801160140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9" y="673634"/>
            <a:ext cx="3255967" cy="41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21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p:stCondLst>
                              <p:cond delay="500"/>
                            </p:stCondLst>
                            <p:childTnLst>
                              <p:par>
                                <p:cTn id="9" presetID="8" presetClass="entr" presetSubtype="3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ou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12006" y="1040418"/>
            <a:ext cx="83524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rPr>
              <a:t>2.与前面比较，此事例从什么角度要求咬文嚼字</a:t>
            </a:r>
            <a:r>
              <a:rPr lang="zh-CN" altLang="en-US" sz="2800" b="1" dirty="0" smtClean="0">
                <a:solidFill>
                  <a:schemeClr val="tx1"/>
                </a:solidFill>
              </a:rPr>
              <a:t>？</a:t>
            </a:r>
            <a:endParaRPr lang="zh-CN" altLang="en-US" sz="2800" b="1" dirty="0">
              <a:solidFill>
                <a:schemeClr val="tx1"/>
              </a:solidFill>
            </a:endParaRPr>
          </a:p>
        </p:txBody>
      </p:sp>
      <p:sp>
        <p:nvSpPr>
          <p:cNvPr id="3" name="Text Box 4"/>
          <p:cNvSpPr txBox="1">
            <a:spLocks noChangeArrowheads="1"/>
          </p:cNvSpPr>
          <p:nvPr/>
        </p:nvSpPr>
        <p:spPr bwMode="auto">
          <a:xfrm>
            <a:off x="538857" y="1563638"/>
            <a:ext cx="8353623" cy="2616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000"/>
              </a:lnSpc>
            </a:pPr>
            <a:r>
              <a:rPr lang="zh-CN" altLang="en-US" sz="2800" b="1" dirty="0" smtClean="0">
                <a:solidFill>
                  <a:srgbClr val="FF0000"/>
                </a:solidFill>
              </a:rPr>
              <a:t>       </a:t>
            </a:r>
            <a:r>
              <a:rPr lang="zh-CN" altLang="en-US" sz="2800" b="1" dirty="0" smtClean="0">
                <a:solidFill>
                  <a:srgbClr val="FF0000"/>
                </a:solidFill>
              </a:rPr>
              <a:t>  从</a:t>
            </a:r>
            <a:r>
              <a:rPr lang="zh-CN" altLang="en-US" sz="2800" b="1" dirty="0">
                <a:solidFill>
                  <a:srgbClr val="FF0000"/>
                </a:solidFill>
              </a:rPr>
              <a:t>文字表达的意境。</a:t>
            </a:r>
          </a:p>
          <a:p>
            <a:pPr>
              <a:lnSpc>
                <a:spcPts val="4000"/>
              </a:lnSpc>
            </a:pPr>
            <a:r>
              <a:rPr lang="zh-CN" altLang="en-US" sz="2800" b="1" dirty="0">
                <a:solidFill>
                  <a:srgbClr val="FF0000"/>
                </a:solidFill>
              </a:rPr>
              <a:t>       </a:t>
            </a:r>
            <a:r>
              <a:rPr lang="zh-CN" altLang="en-US" sz="2800" b="1" dirty="0" smtClean="0">
                <a:solidFill>
                  <a:srgbClr val="FF0000"/>
                </a:solidFill>
              </a:rPr>
              <a:t>  总之</a:t>
            </a:r>
            <a:r>
              <a:rPr lang="zh-CN" altLang="en-US" sz="2800" b="1" dirty="0">
                <a:solidFill>
                  <a:srgbClr val="FF0000"/>
                </a:solidFill>
              </a:rPr>
              <a:t>反复强调：文字和思想感情有密切关系，强调语言是跟着思想感情走的，更动了文字就同时更动了思想意境。在文字上推敲，骨子里实在是在思想感情上推敲。</a:t>
            </a:r>
          </a:p>
        </p:txBody>
      </p:sp>
    </p:spTree>
    <p:extLst>
      <p:ext uri="{BB962C8B-B14F-4D97-AF65-F5344CB8AC3E}">
        <p14:creationId xmlns:p14="http://schemas.microsoft.com/office/powerpoint/2010/main" val="100477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43608" y="1256442"/>
            <a:ext cx="49914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rPr>
              <a:t>总结第一部分的写作特点</a:t>
            </a:r>
          </a:p>
        </p:txBody>
      </p:sp>
      <p:sp>
        <p:nvSpPr>
          <p:cNvPr id="3" name="Text Box 5"/>
          <p:cNvSpPr txBox="1">
            <a:spLocks noChangeArrowheads="1"/>
          </p:cNvSpPr>
          <p:nvPr/>
        </p:nvSpPr>
        <p:spPr bwMode="auto">
          <a:xfrm>
            <a:off x="1043608" y="1995686"/>
            <a:ext cx="7056784" cy="162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100"/>
              </a:lnSpc>
            </a:pPr>
            <a:r>
              <a:rPr lang="zh-CN" altLang="en-US" sz="2800" b="1" dirty="0">
                <a:solidFill>
                  <a:srgbClr val="FF0000"/>
                </a:solidFill>
              </a:rPr>
              <a:t>本部分例子多，分析精辟，令人心悦诚服，例子是具体的，具体的例子可以给人以丰富的启发。</a:t>
            </a:r>
          </a:p>
        </p:txBody>
      </p:sp>
    </p:spTree>
    <p:extLst>
      <p:ext uri="{BB962C8B-B14F-4D97-AF65-F5344CB8AC3E}">
        <p14:creationId xmlns:p14="http://schemas.microsoft.com/office/powerpoint/2010/main" val="9588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3528" y="843558"/>
            <a:ext cx="849694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smtClean="0">
                <a:solidFill>
                  <a:schemeClr val="tx1"/>
                </a:solidFill>
                <a:latin typeface="+mn-ea"/>
              </a:rPr>
              <a:t>分析</a:t>
            </a:r>
            <a:r>
              <a:rPr lang="zh-CN" altLang="en-US" sz="2800" b="1" dirty="0">
                <a:solidFill>
                  <a:schemeClr val="tx1"/>
                </a:solidFill>
                <a:latin typeface="+mn-ea"/>
              </a:rPr>
              <a:t>第二部分</a:t>
            </a:r>
          </a:p>
          <a:p>
            <a:pPr>
              <a:spcBef>
                <a:spcPct val="50000"/>
              </a:spcBef>
            </a:pPr>
            <a:r>
              <a:rPr lang="zh-CN" altLang="en-US" sz="2800" b="1" dirty="0" smtClean="0">
                <a:solidFill>
                  <a:schemeClr val="tx1"/>
                </a:solidFill>
                <a:latin typeface="+mn-ea"/>
              </a:rPr>
              <a:t>   文字</a:t>
            </a:r>
            <a:r>
              <a:rPr lang="zh-CN" altLang="en-US" sz="2800" b="1" dirty="0">
                <a:solidFill>
                  <a:schemeClr val="tx1"/>
                </a:solidFill>
                <a:latin typeface="+mn-ea"/>
              </a:rPr>
              <a:t>联想意义的使用，正负两面</a:t>
            </a:r>
          </a:p>
          <a:p>
            <a:pPr>
              <a:spcBef>
                <a:spcPct val="50000"/>
              </a:spcBef>
            </a:pPr>
            <a:r>
              <a:rPr lang="zh-CN" altLang="en-US" sz="2800" b="1" dirty="0" smtClean="0">
                <a:solidFill>
                  <a:schemeClr val="tx1"/>
                </a:solidFill>
                <a:latin typeface="+mn-ea"/>
              </a:rPr>
              <a:t>   1</a:t>
            </a:r>
            <a:r>
              <a:rPr lang="zh-CN" altLang="en-US" sz="2800" b="1" dirty="0">
                <a:solidFill>
                  <a:schemeClr val="tx1"/>
                </a:solidFill>
                <a:latin typeface="+mn-ea"/>
              </a:rPr>
              <a:t>.文字联想意义的运用有两种情况，请各用一</a:t>
            </a:r>
            <a:r>
              <a:rPr lang="zh-CN" altLang="en-US" sz="2800" b="1" dirty="0" smtClean="0">
                <a:solidFill>
                  <a:schemeClr val="tx1"/>
                </a:solidFill>
                <a:latin typeface="+mn-ea"/>
              </a:rPr>
              <a:t>个 </a:t>
            </a:r>
            <a:endParaRPr lang="en-US" altLang="zh-CN" sz="2800" b="1" dirty="0" smtClean="0">
              <a:solidFill>
                <a:schemeClr val="tx1"/>
              </a:solidFill>
              <a:latin typeface="+mn-ea"/>
            </a:endParaRPr>
          </a:p>
          <a:p>
            <a:pPr>
              <a:spcBef>
                <a:spcPct val="50000"/>
              </a:spcBef>
            </a:pPr>
            <a:r>
              <a:rPr lang="en-US" altLang="zh-CN" sz="2800" b="1" dirty="0">
                <a:latin typeface="+mn-ea"/>
              </a:rPr>
              <a:t> </a:t>
            </a:r>
            <a:r>
              <a:rPr lang="en-US" altLang="zh-CN" sz="2800" b="1" dirty="0" smtClean="0">
                <a:latin typeface="+mn-ea"/>
              </a:rPr>
              <a:t>  </a:t>
            </a:r>
            <a:r>
              <a:rPr lang="zh-CN" altLang="en-US" sz="2800" b="1" dirty="0" smtClean="0">
                <a:solidFill>
                  <a:schemeClr val="tx1"/>
                </a:solidFill>
                <a:latin typeface="+mn-ea"/>
              </a:rPr>
              <a:t>成语</a:t>
            </a:r>
            <a:r>
              <a:rPr lang="zh-CN" altLang="en-US" sz="2800" b="1" dirty="0">
                <a:solidFill>
                  <a:schemeClr val="tx1"/>
                </a:solidFill>
                <a:latin typeface="+mn-ea"/>
              </a:rPr>
              <a:t>。</a:t>
            </a:r>
            <a:br>
              <a:rPr lang="zh-CN" altLang="en-US" sz="2800" b="1" dirty="0">
                <a:solidFill>
                  <a:schemeClr val="tx1"/>
                </a:solidFill>
                <a:latin typeface="+mn-ea"/>
              </a:rPr>
            </a:br>
            <a:r>
              <a:rPr lang="zh-CN" altLang="en-US" sz="2800" b="1" dirty="0" smtClean="0">
                <a:solidFill>
                  <a:schemeClr val="tx1"/>
                </a:solidFill>
                <a:latin typeface="+mn-ea"/>
              </a:rPr>
              <a:t>   </a:t>
            </a:r>
            <a:r>
              <a:rPr lang="en-US" altLang="zh-CN" sz="2800" b="1" dirty="0" smtClean="0">
                <a:solidFill>
                  <a:schemeClr val="tx1"/>
                </a:solidFill>
                <a:latin typeface="+mn-ea"/>
              </a:rPr>
              <a:t>A.</a:t>
            </a:r>
            <a:r>
              <a:rPr lang="zh-CN" altLang="en-US" sz="2800" b="1" dirty="0" smtClean="0">
                <a:solidFill>
                  <a:srgbClr val="F72B47"/>
                </a:solidFill>
                <a:latin typeface="+mn-ea"/>
              </a:rPr>
              <a:t>正面</a:t>
            </a:r>
            <a:r>
              <a:rPr lang="zh-CN" altLang="en-US" sz="2800" b="1" dirty="0">
                <a:solidFill>
                  <a:srgbClr val="F72B47"/>
                </a:solidFill>
                <a:latin typeface="+mn-ea"/>
              </a:rPr>
              <a:t>：点石成金</a:t>
            </a:r>
          </a:p>
          <a:p>
            <a:pPr>
              <a:spcBef>
                <a:spcPct val="50000"/>
              </a:spcBef>
            </a:pPr>
            <a:r>
              <a:rPr lang="en-US" altLang="zh-CN" sz="2800" b="1" dirty="0" smtClean="0">
                <a:solidFill>
                  <a:schemeClr val="tx1"/>
                </a:solidFill>
                <a:latin typeface="+mn-ea"/>
              </a:rPr>
              <a:t>   B.</a:t>
            </a:r>
            <a:r>
              <a:rPr lang="zh-CN" altLang="en-US" sz="2800" b="1" dirty="0" smtClean="0">
                <a:solidFill>
                  <a:srgbClr val="F72B47"/>
                </a:solidFill>
                <a:latin typeface="+mn-ea"/>
              </a:rPr>
              <a:t>负面</a:t>
            </a:r>
            <a:r>
              <a:rPr lang="zh-CN" altLang="en-US" sz="2800" b="1" dirty="0">
                <a:solidFill>
                  <a:srgbClr val="F72B47"/>
                </a:solidFill>
                <a:latin typeface="+mn-ea"/>
              </a:rPr>
              <a:t>：陈词滥调</a:t>
            </a:r>
          </a:p>
        </p:txBody>
      </p:sp>
    </p:spTree>
    <p:extLst>
      <p:ext uri="{BB962C8B-B14F-4D97-AF65-F5344CB8AC3E}">
        <p14:creationId xmlns:p14="http://schemas.microsoft.com/office/powerpoint/2010/main" val="11370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539552" y="915566"/>
            <a:ext cx="8100392"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b="1" dirty="0">
                <a:solidFill>
                  <a:schemeClr val="tx1"/>
                </a:solidFill>
                <a:latin typeface="+mn-ea"/>
              </a:rPr>
              <a:t> </a:t>
            </a:r>
            <a:r>
              <a:rPr lang="en-US" altLang="zh-CN" sz="2400" b="1" dirty="0">
                <a:solidFill>
                  <a:schemeClr val="tx1"/>
                </a:solidFill>
                <a:latin typeface="+mn-ea"/>
              </a:rPr>
              <a:t>2.</a:t>
            </a:r>
            <a:r>
              <a:rPr lang="zh-CN" altLang="en-US" sz="2400" b="1" dirty="0">
                <a:solidFill>
                  <a:schemeClr val="tx1"/>
                </a:solidFill>
                <a:latin typeface="+mn-ea"/>
              </a:rPr>
              <a:t>合情合理的想象，“独携天上小团月，来</a:t>
            </a:r>
            <a:r>
              <a:rPr lang="zh-CN" altLang="en-US" sz="2400" b="1" dirty="0" smtClean="0">
                <a:solidFill>
                  <a:schemeClr val="tx1"/>
                </a:solidFill>
                <a:latin typeface="+mn-ea"/>
              </a:rPr>
              <a:t>试人间</a:t>
            </a:r>
            <a:r>
              <a:rPr lang="zh-CN" altLang="en-US" sz="2400" b="1" dirty="0">
                <a:solidFill>
                  <a:schemeClr val="tx1"/>
                </a:solidFill>
                <a:latin typeface="+mn-ea"/>
              </a:rPr>
              <a:t>第二泉”两句诗回答问题：</a:t>
            </a:r>
          </a:p>
          <a:p>
            <a:pPr>
              <a:lnSpc>
                <a:spcPct val="130000"/>
              </a:lnSpc>
            </a:pPr>
            <a:r>
              <a:rPr lang="zh-CN" altLang="en-US" sz="2400" b="1" dirty="0" smtClean="0">
                <a:solidFill>
                  <a:schemeClr val="tx1"/>
                </a:solidFill>
                <a:latin typeface="+mn-ea"/>
              </a:rPr>
              <a:t>（1）诗</a:t>
            </a:r>
            <a:r>
              <a:rPr lang="zh-CN" altLang="en-US" sz="2400" b="1" dirty="0">
                <a:solidFill>
                  <a:schemeClr val="tx1"/>
                </a:solidFill>
                <a:latin typeface="+mn-ea"/>
              </a:rPr>
              <a:t>中人物所处的</a:t>
            </a:r>
            <a:r>
              <a:rPr lang="zh-CN" altLang="en-US" sz="2400" b="1" dirty="0" smtClean="0">
                <a:solidFill>
                  <a:schemeClr val="tx1"/>
                </a:solidFill>
                <a:latin typeface="+mn-ea"/>
              </a:rPr>
              <a:t>环境：</a:t>
            </a:r>
            <a:r>
              <a:rPr lang="zh-CN" altLang="en-US" sz="2400" b="1" dirty="0" smtClean="0">
                <a:solidFill>
                  <a:srgbClr val="FF0000"/>
                </a:solidFill>
                <a:latin typeface="+mn-ea"/>
              </a:rPr>
              <a:t>夜晚，月影朦胧，山间泉水旁</a:t>
            </a:r>
          </a:p>
          <a:p>
            <a:pPr>
              <a:lnSpc>
                <a:spcPct val="130000"/>
              </a:lnSpc>
            </a:pPr>
            <a:r>
              <a:rPr lang="zh-CN" altLang="en-US" sz="2400" b="1" dirty="0" smtClean="0">
                <a:solidFill>
                  <a:schemeClr val="tx1"/>
                </a:solidFill>
                <a:latin typeface="+mn-ea"/>
              </a:rPr>
              <a:t>（2）诗中人物所进行的活动：</a:t>
            </a:r>
            <a:r>
              <a:rPr lang="zh-CN" altLang="en-US" sz="2400" b="1" dirty="0" smtClean="0">
                <a:solidFill>
                  <a:srgbClr val="FF0000"/>
                </a:solidFill>
                <a:latin typeface="+mn-ea"/>
              </a:rPr>
              <a:t>品茶，赏月</a:t>
            </a:r>
          </a:p>
          <a:p>
            <a:pPr>
              <a:lnSpc>
                <a:spcPct val="130000"/>
              </a:lnSpc>
            </a:pPr>
            <a:r>
              <a:rPr lang="zh-CN" altLang="en-US" sz="2400" b="1" dirty="0" smtClean="0">
                <a:solidFill>
                  <a:schemeClr val="tx1"/>
                </a:solidFill>
                <a:latin typeface="+mn-ea"/>
              </a:rPr>
              <a:t>（3</a:t>
            </a:r>
            <a:r>
              <a:rPr lang="zh-CN" altLang="en-US" sz="2400" b="1" dirty="0">
                <a:solidFill>
                  <a:schemeClr val="tx1"/>
                </a:solidFill>
                <a:latin typeface="+mn-ea"/>
              </a:rPr>
              <a:t>）诗中表达诗人什么的</a:t>
            </a:r>
            <a:r>
              <a:rPr lang="zh-CN" altLang="en-US" sz="2400" b="1" dirty="0" smtClean="0">
                <a:solidFill>
                  <a:schemeClr val="tx1"/>
                </a:solidFill>
                <a:latin typeface="+mn-ea"/>
              </a:rPr>
              <a:t>情趣？</a:t>
            </a:r>
            <a:r>
              <a:rPr lang="zh-CN" altLang="en-US" sz="2400" b="1" dirty="0" smtClean="0">
                <a:solidFill>
                  <a:srgbClr val="FF0000"/>
                </a:solidFill>
                <a:latin typeface="+mn-ea"/>
              </a:rPr>
              <a:t>独处清净，安享自然，怡然自乐。</a:t>
            </a:r>
          </a:p>
          <a:p>
            <a:pPr>
              <a:lnSpc>
                <a:spcPct val="130000"/>
              </a:lnSpc>
            </a:pPr>
            <a:r>
              <a:rPr lang="zh-CN" altLang="en-US" sz="2400" b="1" dirty="0" smtClean="0">
                <a:solidFill>
                  <a:schemeClr val="tx1"/>
                </a:solidFill>
                <a:latin typeface="+mn-ea"/>
              </a:rPr>
              <a:t>（4</a:t>
            </a:r>
            <a:r>
              <a:rPr lang="zh-CN" altLang="en-US" sz="2400" b="1" dirty="0">
                <a:solidFill>
                  <a:schemeClr val="tx1"/>
                </a:solidFill>
                <a:latin typeface="+mn-ea"/>
              </a:rPr>
              <a:t>）用的修辞手法</a:t>
            </a:r>
            <a:r>
              <a:rPr lang="zh-CN" altLang="en-US" sz="2400" b="1" dirty="0" smtClean="0">
                <a:solidFill>
                  <a:schemeClr val="tx1"/>
                </a:solidFill>
                <a:latin typeface="+mn-ea"/>
              </a:rPr>
              <a:t>？</a:t>
            </a:r>
            <a:r>
              <a:rPr lang="zh-CN" altLang="en-US" sz="2400" b="1" dirty="0" smtClean="0">
                <a:solidFill>
                  <a:srgbClr val="FF0000"/>
                </a:solidFill>
                <a:latin typeface="+mn-ea"/>
              </a:rPr>
              <a:t>比喻</a:t>
            </a:r>
            <a:r>
              <a:rPr lang="zh-CN" altLang="en-US" sz="2400" b="1" dirty="0">
                <a:solidFill>
                  <a:srgbClr val="FF0000"/>
                </a:solidFill>
                <a:latin typeface="+mn-ea"/>
              </a:rPr>
              <a:t>，</a:t>
            </a:r>
            <a:r>
              <a:rPr lang="zh-CN" altLang="en-US" sz="2400" b="1" dirty="0" smtClean="0">
                <a:solidFill>
                  <a:srgbClr val="FF0000"/>
                </a:solidFill>
                <a:latin typeface="+mn-ea"/>
              </a:rPr>
              <a:t>对偶</a:t>
            </a:r>
            <a:endParaRPr lang="zh-CN" altLang="en-US" sz="2400" b="1" dirty="0">
              <a:solidFill>
                <a:srgbClr val="FF0000"/>
              </a:solidFill>
              <a:latin typeface="+mn-ea"/>
            </a:endParaRPr>
          </a:p>
        </p:txBody>
      </p:sp>
    </p:spTree>
    <p:extLst>
      <p:ext uri="{BB962C8B-B14F-4D97-AF65-F5344CB8AC3E}">
        <p14:creationId xmlns:p14="http://schemas.microsoft.com/office/powerpoint/2010/main" val="364576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755328" y="987574"/>
            <a:ext cx="7345064" cy="343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400" b="1" dirty="0">
                <a:solidFill>
                  <a:schemeClr val="tx1"/>
                </a:solidFill>
                <a:latin typeface="+mn-ea"/>
              </a:rPr>
              <a:t>3. </a:t>
            </a:r>
            <a:r>
              <a:rPr lang="zh-CN" altLang="en-US" sz="2400" b="1" dirty="0">
                <a:solidFill>
                  <a:schemeClr val="tx1"/>
                </a:solidFill>
                <a:latin typeface="+mn-ea"/>
              </a:rPr>
              <a:t>产生套板反应的弊端表现在那些方面？ </a:t>
            </a:r>
          </a:p>
          <a:p>
            <a:pPr>
              <a:lnSpc>
                <a:spcPts val="3800"/>
              </a:lnSpc>
            </a:pPr>
            <a:r>
              <a:rPr lang="zh-CN" altLang="en-US" sz="2400" b="1" dirty="0" smtClean="0">
                <a:solidFill>
                  <a:srgbClr val="FF0000"/>
                </a:solidFill>
                <a:latin typeface="+mn-ea"/>
              </a:rPr>
              <a:t>（1</a:t>
            </a:r>
            <a:r>
              <a:rPr lang="zh-CN" altLang="en-US" sz="2400" b="1" dirty="0">
                <a:solidFill>
                  <a:srgbClr val="FF0000"/>
                </a:solidFill>
                <a:latin typeface="+mn-ea"/>
              </a:rPr>
              <a:t>）作者无创作动机。</a:t>
            </a:r>
          </a:p>
          <a:p>
            <a:pPr>
              <a:lnSpc>
                <a:spcPts val="3800"/>
              </a:lnSpc>
            </a:pPr>
            <a:r>
              <a:rPr lang="zh-CN" altLang="en-US" sz="2400" b="1" dirty="0" smtClean="0">
                <a:solidFill>
                  <a:srgbClr val="FF0000"/>
                </a:solidFill>
                <a:latin typeface="+mn-ea"/>
              </a:rPr>
              <a:t>（</a:t>
            </a:r>
            <a:r>
              <a:rPr lang="en-US" altLang="zh-CN" sz="2400" b="1" dirty="0" smtClean="0">
                <a:solidFill>
                  <a:srgbClr val="FF0000"/>
                </a:solidFill>
                <a:latin typeface="+mn-ea"/>
              </a:rPr>
              <a:t>2</a:t>
            </a:r>
            <a:r>
              <a:rPr lang="en-US" altLang="zh-CN" sz="2400" b="1" dirty="0">
                <a:solidFill>
                  <a:srgbClr val="FF0000"/>
                </a:solidFill>
                <a:latin typeface="+mn-ea"/>
              </a:rPr>
              <a:t>）</a:t>
            </a:r>
            <a:r>
              <a:rPr lang="zh-CN" altLang="en-US" sz="2400" b="1" dirty="0">
                <a:solidFill>
                  <a:srgbClr val="FF0000"/>
                </a:solidFill>
                <a:latin typeface="+mn-ea"/>
              </a:rPr>
              <a:t>读者无新鲜真切的情趣。</a:t>
            </a:r>
          </a:p>
          <a:p>
            <a:pPr>
              <a:lnSpc>
                <a:spcPts val="3800"/>
              </a:lnSpc>
            </a:pPr>
            <a:r>
              <a:rPr lang="en-US" altLang="zh-CN" sz="2400" b="1" dirty="0">
                <a:solidFill>
                  <a:schemeClr val="tx1"/>
                </a:solidFill>
                <a:latin typeface="+mn-ea"/>
              </a:rPr>
              <a:t>4.</a:t>
            </a:r>
            <a:r>
              <a:rPr lang="zh-CN" altLang="en-US" sz="2400" b="1" dirty="0">
                <a:solidFill>
                  <a:schemeClr val="tx1"/>
                </a:solidFill>
                <a:latin typeface="+mn-ea"/>
              </a:rPr>
              <a:t>作者认为人们为什么产生“套板反应”？</a:t>
            </a:r>
          </a:p>
          <a:p>
            <a:pPr>
              <a:lnSpc>
                <a:spcPts val="3800"/>
              </a:lnSpc>
            </a:pPr>
            <a:r>
              <a:rPr lang="zh-CN" altLang="en-US" sz="2400" b="1" dirty="0">
                <a:solidFill>
                  <a:schemeClr val="tx1"/>
                </a:solidFill>
                <a:latin typeface="+mn-ea"/>
              </a:rPr>
              <a:t>   怎样才能克服“套板反应”？</a:t>
            </a:r>
          </a:p>
          <a:p>
            <a:pPr>
              <a:lnSpc>
                <a:spcPts val="3800"/>
              </a:lnSpc>
            </a:pPr>
            <a:r>
              <a:rPr lang="zh-CN" altLang="en-US" sz="2400" b="1" dirty="0" smtClean="0">
                <a:solidFill>
                  <a:srgbClr val="FF0000"/>
                </a:solidFill>
                <a:latin typeface="+mn-ea"/>
              </a:rPr>
              <a:t>（1</a:t>
            </a:r>
            <a:r>
              <a:rPr lang="zh-CN" altLang="en-US" sz="2400" b="1" dirty="0">
                <a:solidFill>
                  <a:srgbClr val="FF0000"/>
                </a:solidFill>
                <a:latin typeface="+mn-ea"/>
              </a:rPr>
              <a:t>）套板较省力（人生来有惰性）</a:t>
            </a:r>
          </a:p>
          <a:p>
            <a:pPr>
              <a:lnSpc>
                <a:spcPts val="3800"/>
              </a:lnSpc>
            </a:pPr>
            <a:r>
              <a:rPr lang="zh-CN" altLang="en-US" sz="2400" b="1" dirty="0" smtClean="0">
                <a:solidFill>
                  <a:srgbClr val="FF0000"/>
                </a:solidFill>
                <a:latin typeface="+mn-ea"/>
              </a:rPr>
              <a:t>（2</a:t>
            </a:r>
            <a:r>
              <a:rPr lang="zh-CN" altLang="en-US" sz="2400" b="1" dirty="0">
                <a:solidFill>
                  <a:srgbClr val="FF0000"/>
                </a:solidFill>
                <a:latin typeface="+mn-ea"/>
              </a:rPr>
              <a:t>）遇事往深一层想。</a:t>
            </a:r>
          </a:p>
        </p:txBody>
      </p:sp>
    </p:spTree>
    <p:extLst>
      <p:ext uri="{BB962C8B-B14F-4D97-AF65-F5344CB8AC3E}">
        <p14:creationId xmlns:p14="http://schemas.microsoft.com/office/powerpoint/2010/main" val="29172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wipe(down)">
                                      <p:cBhvr>
                                        <p:cTn id="12" dur="500"/>
                                        <p:tgtEl>
                                          <p:spTgt spid="2">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wipe(down)">
                                      <p:cBhvr>
                                        <p:cTn id="1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4294967295"/>
          </p:nvPr>
        </p:nvSpPr>
        <p:spPr>
          <a:xfrm>
            <a:off x="539552" y="915566"/>
            <a:ext cx="8134350" cy="3672408"/>
          </a:xfrm>
          <a:prstGeom prst="rect">
            <a:avLst/>
          </a:prstGeom>
        </p:spPr>
        <p:txBody>
          <a:bodyPr/>
          <a:lstStyle/>
          <a:p>
            <a:pPr algn="ctr">
              <a:buFontTx/>
              <a:buNone/>
            </a:pPr>
            <a:r>
              <a:rPr lang="zh-CN" altLang="en-US" sz="2800" b="1" dirty="0">
                <a:latin typeface="+mn-ea"/>
              </a:rPr>
              <a:t>分析第三部分</a:t>
            </a:r>
          </a:p>
          <a:p>
            <a:pPr>
              <a:lnSpc>
                <a:spcPct val="150000"/>
              </a:lnSpc>
              <a:buFontTx/>
              <a:buNone/>
            </a:pPr>
            <a:r>
              <a:rPr lang="zh-CN" altLang="en-US" sz="2800" b="1" dirty="0">
                <a:latin typeface="+mn-ea"/>
              </a:rPr>
              <a:t>最后一段文字有那些值得你学习？</a:t>
            </a:r>
          </a:p>
          <a:p>
            <a:pPr>
              <a:lnSpc>
                <a:spcPct val="150000"/>
              </a:lnSpc>
            </a:pPr>
            <a:r>
              <a:rPr lang="en-US" altLang="zh-CN" sz="2800" b="1" dirty="0">
                <a:solidFill>
                  <a:srgbClr val="FF0000"/>
                </a:solidFill>
                <a:latin typeface="+mn-ea"/>
              </a:rPr>
              <a:t>A.</a:t>
            </a:r>
            <a:r>
              <a:rPr lang="zh-CN" altLang="en-US" sz="2800" b="1" dirty="0">
                <a:solidFill>
                  <a:srgbClr val="FF0000"/>
                </a:solidFill>
                <a:latin typeface="+mn-ea"/>
              </a:rPr>
              <a:t>运用文字要有严谨的精神</a:t>
            </a:r>
          </a:p>
          <a:p>
            <a:pPr>
              <a:lnSpc>
                <a:spcPct val="150000"/>
              </a:lnSpc>
            </a:pPr>
            <a:r>
              <a:rPr lang="en-US" altLang="zh-CN" sz="2800" b="1" dirty="0">
                <a:solidFill>
                  <a:srgbClr val="FF0000"/>
                </a:solidFill>
                <a:latin typeface="+mn-ea"/>
              </a:rPr>
              <a:t>B.</a:t>
            </a:r>
            <a:r>
              <a:rPr lang="zh-CN" altLang="en-US" sz="2800" b="1" dirty="0">
                <a:solidFill>
                  <a:srgbClr val="FF0000"/>
                </a:solidFill>
                <a:latin typeface="+mn-ea"/>
              </a:rPr>
              <a:t>必须勤奋</a:t>
            </a:r>
          </a:p>
          <a:p>
            <a:pPr>
              <a:lnSpc>
                <a:spcPct val="150000"/>
              </a:lnSpc>
            </a:pPr>
            <a:r>
              <a:rPr lang="en-US" altLang="zh-CN" sz="2800" b="1" dirty="0">
                <a:solidFill>
                  <a:srgbClr val="FF0000"/>
                </a:solidFill>
                <a:latin typeface="+mn-ea"/>
              </a:rPr>
              <a:t>C.</a:t>
            </a:r>
            <a:r>
              <a:rPr lang="zh-CN" altLang="en-US" sz="2800" b="1" dirty="0">
                <a:solidFill>
                  <a:srgbClr val="FF0000"/>
                </a:solidFill>
                <a:latin typeface="+mn-ea"/>
              </a:rPr>
              <a:t>推陈出新，时时求思想感情和语言的精炼</a:t>
            </a:r>
            <a:r>
              <a:rPr lang="zh-CN" altLang="en-US" sz="2800" b="1" dirty="0" smtClean="0">
                <a:solidFill>
                  <a:srgbClr val="FF0000"/>
                </a:solidFill>
                <a:latin typeface="+mn-ea"/>
              </a:rPr>
              <a:t>吻合</a:t>
            </a:r>
            <a:endParaRPr lang="zh-CN" altLang="en-US" sz="2800" b="1" dirty="0">
              <a:solidFill>
                <a:srgbClr val="FF0000"/>
              </a:solidFill>
              <a:latin typeface="+mn-ea"/>
            </a:endParaRPr>
          </a:p>
        </p:txBody>
      </p:sp>
    </p:spTree>
    <p:extLst>
      <p:ext uri="{BB962C8B-B14F-4D97-AF65-F5344CB8AC3E}">
        <p14:creationId xmlns:p14="http://schemas.microsoft.com/office/powerpoint/2010/main" val="921276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644773" y="976536"/>
            <a:ext cx="8607747" cy="363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500"/>
              </a:lnSpc>
            </a:pPr>
            <a:r>
              <a:rPr lang="zh-CN" altLang="en-US" sz="2800" b="1" dirty="0" smtClean="0">
                <a:solidFill>
                  <a:schemeClr val="tx1"/>
                </a:solidFill>
                <a:latin typeface="+mn-ea"/>
              </a:rPr>
              <a:t>1</a:t>
            </a:r>
            <a:r>
              <a:rPr lang="zh-CN" altLang="en-US" sz="2800" b="1" dirty="0">
                <a:solidFill>
                  <a:schemeClr val="tx1"/>
                </a:solidFill>
                <a:latin typeface="+mn-ea"/>
              </a:rPr>
              <a:t>.本文的线索是什么？</a:t>
            </a:r>
          </a:p>
          <a:p>
            <a:pPr>
              <a:lnSpc>
                <a:spcPts val="3500"/>
              </a:lnSpc>
            </a:pPr>
            <a:r>
              <a:rPr lang="zh-CN" altLang="en-US" sz="2800" b="1" dirty="0">
                <a:solidFill>
                  <a:srgbClr val="006600"/>
                </a:solidFill>
                <a:latin typeface="+mn-ea"/>
              </a:rPr>
              <a:t>     </a:t>
            </a:r>
            <a:r>
              <a:rPr lang="zh-CN" altLang="en-US" sz="2800" b="1" dirty="0">
                <a:solidFill>
                  <a:srgbClr val="FF0000"/>
                </a:solidFill>
                <a:latin typeface="+mn-ea"/>
              </a:rPr>
              <a:t>文字和思想感情有密切的联系</a:t>
            </a:r>
          </a:p>
          <a:p>
            <a:pPr>
              <a:lnSpc>
                <a:spcPts val="3500"/>
              </a:lnSpc>
            </a:pPr>
            <a:r>
              <a:rPr lang="zh-CN" altLang="en-US" sz="2800" b="1" dirty="0" smtClean="0">
                <a:solidFill>
                  <a:schemeClr val="tx1"/>
                </a:solidFill>
                <a:latin typeface="+mn-ea"/>
              </a:rPr>
              <a:t>2</a:t>
            </a:r>
            <a:r>
              <a:rPr lang="zh-CN" altLang="en-US" sz="2800" b="1" dirty="0">
                <a:solidFill>
                  <a:schemeClr val="tx1"/>
                </a:solidFill>
                <a:latin typeface="+mn-ea"/>
              </a:rPr>
              <a:t>.写作的目的 ：</a:t>
            </a:r>
          </a:p>
          <a:p>
            <a:pPr>
              <a:lnSpc>
                <a:spcPts val="3500"/>
              </a:lnSpc>
            </a:pPr>
            <a:r>
              <a:rPr lang="zh-CN" altLang="en-US" sz="2800" b="1" dirty="0">
                <a:solidFill>
                  <a:srgbClr val="FF0000"/>
                </a:solidFill>
                <a:latin typeface="+mn-ea"/>
              </a:rPr>
              <a:t>让读者明白：</a:t>
            </a:r>
          </a:p>
          <a:p>
            <a:pPr>
              <a:lnSpc>
                <a:spcPts val="3500"/>
              </a:lnSpc>
              <a:buFontTx/>
              <a:buChar char="•"/>
            </a:pPr>
            <a:r>
              <a:rPr lang="zh-CN" altLang="en-US" sz="2800" b="1" dirty="0" smtClean="0">
                <a:solidFill>
                  <a:srgbClr val="FF0000"/>
                </a:solidFill>
                <a:latin typeface="+mn-ea"/>
              </a:rPr>
              <a:t>咬文嚼字</a:t>
            </a:r>
            <a:r>
              <a:rPr lang="zh-CN" altLang="en-US" sz="2800" b="1" dirty="0">
                <a:solidFill>
                  <a:srgbClr val="FF0000"/>
                </a:solidFill>
                <a:latin typeface="+mn-ea"/>
              </a:rPr>
              <a:t>的目标：逐渐达到艺术的完美。</a:t>
            </a:r>
          </a:p>
          <a:p>
            <a:pPr>
              <a:lnSpc>
                <a:spcPts val="3500"/>
              </a:lnSpc>
              <a:buFontTx/>
              <a:buChar char="•"/>
            </a:pPr>
            <a:r>
              <a:rPr lang="zh-CN" altLang="en-US" sz="2800" b="1" dirty="0" smtClean="0">
                <a:solidFill>
                  <a:srgbClr val="FF0000"/>
                </a:solidFill>
                <a:latin typeface="+mn-ea"/>
              </a:rPr>
              <a:t>咬文嚼字</a:t>
            </a:r>
            <a:r>
              <a:rPr lang="zh-CN" altLang="en-US" sz="2800" b="1" dirty="0">
                <a:solidFill>
                  <a:srgbClr val="FF0000"/>
                </a:solidFill>
                <a:latin typeface="+mn-ea"/>
              </a:rPr>
              <a:t>的要求：思想感情和语言的精炼与吻合</a:t>
            </a:r>
          </a:p>
          <a:p>
            <a:pPr>
              <a:lnSpc>
                <a:spcPts val="3500"/>
              </a:lnSpc>
              <a:buFontTx/>
              <a:buChar char="•"/>
            </a:pPr>
            <a:r>
              <a:rPr lang="zh-CN" altLang="en-US" sz="2800" b="1" dirty="0" smtClean="0">
                <a:solidFill>
                  <a:srgbClr val="FF0000"/>
                </a:solidFill>
                <a:latin typeface="+mn-ea"/>
              </a:rPr>
              <a:t>咬文嚼字</a:t>
            </a:r>
            <a:r>
              <a:rPr lang="zh-CN" altLang="en-US" sz="2800" b="1" dirty="0">
                <a:solidFill>
                  <a:srgbClr val="FF0000"/>
                </a:solidFill>
                <a:latin typeface="+mn-ea"/>
              </a:rPr>
              <a:t>的方法：以严谨的态度，刻苦自励，</a:t>
            </a:r>
          </a:p>
          <a:p>
            <a:pPr>
              <a:lnSpc>
                <a:spcPts val="3500"/>
              </a:lnSpc>
            </a:pPr>
            <a:r>
              <a:rPr lang="zh-CN" altLang="en-US" sz="2800" b="1" dirty="0">
                <a:solidFill>
                  <a:srgbClr val="FF0000"/>
                </a:solidFill>
                <a:latin typeface="+mn-ea"/>
              </a:rPr>
              <a:t>精心玩索，</a:t>
            </a:r>
            <a:r>
              <a:rPr lang="zh-CN" altLang="en-US" sz="2800" b="1" dirty="0" smtClean="0">
                <a:solidFill>
                  <a:srgbClr val="FF0000"/>
                </a:solidFill>
                <a:latin typeface="+mn-ea"/>
              </a:rPr>
              <a:t>推陈出新</a:t>
            </a:r>
            <a:r>
              <a:rPr lang="zh-CN" altLang="en-US" sz="2800" b="1" dirty="0">
                <a:solidFill>
                  <a:srgbClr val="FF0000"/>
                </a:solidFill>
                <a:latin typeface="+mn-ea"/>
              </a:rPr>
              <a:t>。</a:t>
            </a:r>
          </a:p>
        </p:txBody>
      </p:sp>
      <p:sp>
        <p:nvSpPr>
          <p:cNvPr id="3"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归纳总结</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46675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延伸拓展</a:t>
            </a:r>
            <a:endParaRPr lang="zh-CN" altLang="en-US" sz="2800" dirty="0">
              <a:solidFill>
                <a:srgbClr val="FF0000"/>
              </a:solidFill>
              <a:ea typeface="黑体" pitchFamily="2" charset="-122"/>
            </a:endParaRPr>
          </a:p>
        </p:txBody>
      </p:sp>
      <p:sp>
        <p:nvSpPr>
          <p:cNvPr id="3" name="Text Box 5"/>
          <p:cNvSpPr txBox="1">
            <a:spLocks noChangeArrowheads="1"/>
          </p:cNvSpPr>
          <p:nvPr/>
        </p:nvSpPr>
        <p:spPr bwMode="auto">
          <a:xfrm>
            <a:off x="290264" y="915566"/>
            <a:ext cx="8458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dirty="0">
                <a:solidFill>
                  <a:schemeClr val="tx1"/>
                </a:solidFill>
                <a:latin typeface="+mn-ea"/>
              </a:rPr>
              <a:t>    </a:t>
            </a:r>
            <a:r>
              <a:rPr lang="zh-CN" altLang="en-US" sz="2800" b="1" dirty="0" smtClean="0">
                <a:solidFill>
                  <a:schemeClr val="tx1"/>
                </a:solidFill>
                <a:latin typeface="+mn-ea"/>
              </a:rPr>
              <a:t>课文</a:t>
            </a:r>
            <a:r>
              <a:rPr lang="zh-CN" altLang="en-US" sz="2800" b="1" dirty="0">
                <a:solidFill>
                  <a:schemeClr val="tx1"/>
                </a:solidFill>
                <a:latin typeface="+mn-ea"/>
              </a:rPr>
              <a:t>说：“在文字上推敲，骨子里实在是在思想情感上‘推敲’。”结合自己的体会，从读过的诗文上再举一两个例子说明这个论断。</a:t>
            </a:r>
          </a:p>
        </p:txBody>
      </p:sp>
      <p:sp>
        <p:nvSpPr>
          <p:cNvPr id="4" name="Text Box 3"/>
          <p:cNvSpPr txBox="1">
            <a:spLocks noChangeArrowheads="1"/>
          </p:cNvSpPr>
          <p:nvPr/>
        </p:nvSpPr>
        <p:spPr bwMode="auto">
          <a:xfrm>
            <a:off x="661675" y="2617214"/>
            <a:ext cx="7771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zh-CN" altLang="en-US" sz="2800" b="1" dirty="0">
                <a:solidFill>
                  <a:srgbClr val="0000CC"/>
                </a:solidFill>
                <a:latin typeface="+mn-ea"/>
                <a:sym typeface="Wingdings 2" pitchFamily="18" charset="2"/>
              </a:rPr>
              <a:t>眼      </a:t>
            </a:r>
            <a:r>
              <a:rPr lang="zh-CN" altLang="en-US" sz="2800" b="1" dirty="0" smtClean="0">
                <a:solidFill>
                  <a:srgbClr val="0000CC"/>
                </a:solidFill>
                <a:latin typeface="+mn-ea"/>
                <a:sym typeface="Wingdings 2" pitchFamily="18" charset="2"/>
              </a:rPr>
              <a:t>看</a:t>
            </a:r>
            <a:r>
              <a:rPr lang="zh-CN" altLang="en-US" sz="2800" b="1" dirty="0">
                <a:solidFill>
                  <a:srgbClr val="0000CC"/>
                </a:solidFill>
                <a:latin typeface="+mn-ea"/>
                <a:sym typeface="Wingdings 2" pitchFamily="18" charset="2"/>
              </a:rPr>
              <a:t>朋辈成新鬼,</a:t>
            </a:r>
          </a:p>
          <a:p>
            <a:pPr eaLnBrk="1" hangingPunct="1">
              <a:spcBef>
                <a:spcPct val="20000"/>
              </a:spcBef>
            </a:pPr>
            <a:r>
              <a:rPr lang="zh-CN" altLang="en-US" sz="2800" b="1" dirty="0">
                <a:solidFill>
                  <a:srgbClr val="0000CC"/>
                </a:solidFill>
                <a:latin typeface="+mn-ea"/>
                <a:sym typeface="Wingdings 2" pitchFamily="18" charset="2"/>
              </a:rPr>
              <a:t>    </a:t>
            </a:r>
            <a:r>
              <a:rPr lang="zh-CN" altLang="en-US" sz="2800" b="1" dirty="0">
                <a:solidFill>
                  <a:srgbClr val="0000CC"/>
                </a:solidFill>
                <a:latin typeface="+mn-ea"/>
                <a:cs typeface="Times New Roman" pitchFamily="18" charset="0"/>
              </a:rPr>
              <a:t>         </a:t>
            </a:r>
            <a:r>
              <a:rPr lang="zh-CN" altLang="en-US" sz="2800" b="1" dirty="0" smtClean="0">
                <a:solidFill>
                  <a:srgbClr val="0000CC"/>
                </a:solidFill>
                <a:latin typeface="+mn-ea"/>
                <a:cs typeface="Times New Roman" pitchFamily="18" charset="0"/>
              </a:rPr>
              <a:t>   </a:t>
            </a:r>
            <a:r>
              <a:rPr lang="zh-CN" altLang="en-US" sz="2800" b="1" dirty="0">
                <a:solidFill>
                  <a:srgbClr val="0000CC"/>
                </a:solidFill>
                <a:latin typeface="+mn-ea"/>
                <a:cs typeface="Times New Roman" pitchFamily="18" charset="0"/>
              </a:rPr>
              <a:t>——</a:t>
            </a:r>
            <a:r>
              <a:rPr lang="zh-CN" altLang="en-US" sz="2800" b="1" dirty="0" smtClean="0">
                <a:solidFill>
                  <a:srgbClr val="0000CC"/>
                </a:solidFill>
                <a:latin typeface="+mn-ea"/>
                <a:sym typeface="Wingdings 2" pitchFamily="18" charset="2"/>
              </a:rPr>
              <a:t>鲁迅</a:t>
            </a:r>
            <a:r>
              <a:rPr lang="en-US" altLang="zh-CN" sz="2800" b="1" dirty="0">
                <a:solidFill>
                  <a:srgbClr val="0000CC"/>
                </a:solidFill>
                <a:latin typeface="+mn-ea"/>
                <a:sym typeface="Wingdings 2" pitchFamily="18" charset="2"/>
              </a:rPr>
              <a:t>《</a:t>
            </a:r>
            <a:r>
              <a:rPr lang="zh-CN" altLang="en-US" sz="2800" b="1" dirty="0" smtClean="0">
                <a:solidFill>
                  <a:srgbClr val="0000CC"/>
                </a:solidFill>
                <a:latin typeface="+mn-ea"/>
                <a:sym typeface="Wingdings 2" pitchFamily="18" charset="2"/>
              </a:rPr>
              <a:t>惯于</a:t>
            </a:r>
            <a:r>
              <a:rPr lang="zh-CN" altLang="en-US" sz="2800" b="1" dirty="0">
                <a:solidFill>
                  <a:srgbClr val="0000CC"/>
                </a:solidFill>
                <a:latin typeface="+mn-ea"/>
                <a:sym typeface="Wingdings 2" pitchFamily="18" charset="2"/>
              </a:rPr>
              <a:t>长夜过</a:t>
            </a:r>
            <a:r>
              <a:rPr lang="zh-CN" altLang="en-US" sz="2800" b="1" dirty="0" smtClean="0">
                <a:solidFill>
                  <a:srgbClr val="0000CC"/>
                </a:solidFill>
                <a:latin typeface="+mn-ea"/>
                <a:sym typeface="Wingdings 2" pitchFamily="18" charset="2"/>
              </a:rPr>
              <a:t>春时</a:t>
            </a:r>
            <a:r>
              <a:rPr lang="en-US" altLang="zh-CN" sz="2800" b="1" dirty="0">
                <a:solidFill>
                  <a:srgbClr val="0000CC"/>
                </a:solidFill>
                <a:latin typeface="+mn-ea"/>
                <a:sym typeface="Wingdings 2" pitchFamily="18" charset="2"/>
              </a:rPr>
              <a:t>》</a:t>
            </a:r>
            <a:endParaRPr lang="zh-CN" altLang="en-US" sz="2800" b="1" dirty="0">
              <a:solidFill>
                <a:srgbClr val="0000CC"/>
              </a:solidFill>
              <a:latin typeface="+mn-ea"/>
              <a:sym typeface="Wingdings 2" pitchFamily="18" charset="2"/>
            </a:endParaRPr>
          </a:p>
        </p:txBody>
      </p:sp>
      <p:sp>
        <p:nvSpPr>
          <p:cNvPr id="5" name="Text Box 4"/>
          <p:cNvSpPr txBox="1">
            <a:spLocks noChangeArrowheads="1"/>
          </p:cNvSpPr>
          <p:nvPr/>
        </p:nvSpPr>
        <p:spPr bwMode="auto">
          <a:xfrm>
            <a:off x="1331640" y="2563039"/>
            <a:ext cx="1352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3200" b="1" dirty="0">
                <a:solidFill>
                  <a:srgbClr val="6600FF"/>
                </a:solidFill>
                <a:latin typeface="黑体" panose="02010609060101010101" pitchFamily="49" charset="-122"/>
                <a:ea typeface="黑体" panose="02010609060101010101" pitchFamily="49" charset="-122"/>
                <a:sym typeface="Wingdings 2" pitchFamily="18" charset="2"/>
              </a:rPr>
              <a:t>(</a:t>
            </a:r>
            <a:r>
              <a:rPr lang="zh-CN" altLang="en-US" sz="3200" b="1" dirty="0">
                <a:solidFill>
                  <a:srgbClr val="DC0C20"/>
                </a:solidFill>
                <a:latin typeface="黑体" panose="02010609060101010101" pitchFamily="49" charset="-122"/>
                <a:ea typeface="黑体" panose="02010609060101010101" pitchFamily="49" charset="-122"/>
                <a:sym typeface="Wingdings 2" pitchFamily="18" charset="2"/>
              </a:rPr>
              <a:t>忍</a:t>
            </a:r>
            <a:r>
              <a:rPr lang="zh-CN" altLang="en-US" sz="3200" b="1" dirty="0">
                <a:solidFill>
                  <a:srgbClr val="6600FF"/>
                </a:solidFill>
                <a:latin typeface="黑体" panose="02010609060101010101" pitchFamily="49" charset="-122"/>
                <a:ea typeface="黑体" panose="02010609060101010101" pitchFamily="49" charset="-122"/>
                <a:sym typeface="Wingdings 2" pitchFamily="18" charset="2"/>
              </a:rPr>
              <a:t>)</a:t>
            </a:r>
          </a:p>
        </p:txBody>
      </p:sp>
      <p:sp>
        <p:nvSpPr>
          <p:cNvPr id="6" name="Text Box 6"/>
          <p:cNvSpPr txBox="1">
            <a:spLocks noChangeArrowheads="1"/>
          </p:cNvSpPr>
          <p:nvPr/>
        </p:nvSpPr>
        <p:spPr bwMode="auto">
          <a:xfrm>
            <a:off x="654526" y="3867894"/>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dirty="0">
                <a:solidFill>
                  <a:srgbClr val="FF0000"/>
                </a:solidFill>
                <a:latin typeface="+mn-ea"/>
              </a:rPr>
              <a:t>“忍看”更有悲愤的味道。</a:t>
            </a:r>
          </a:p>
        </p:txBody>
      </p:sp>
    </p:spTree>
    <p:extLst>
      <p:ext uri="{BB962C8B-B14F-4D97-AF65-F5344CB8AC3E}">
        <p14:creationId xmlns:p14="http://schemas.microsoft.com/office/powerpoint/2010/main" val="28146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4063" y="1112426"/>
            <a:ext cx="4314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dirty="0">
                <a:solidFill>
                  <a:srgbClr val="0000CC"/>
                </a:solidFill>
                <a:latin typeface="+mn-ea"/>
              </a:rPr>
              <a:t>春风又到（     ）江南岸</a:t>
            </a:r>
          </a:p>
        </p:txBody>
      </p:sp>
      <p:sp>
        <p:nvSpPr>
          <p:cNvPr id="3" name="Text Box 3"/>
          <p:cNvSpPr txBox="1">
            <a:spLocks noChangeArrowheads="1"/>
          </p:cNvSpPr>
          <p:nvPr/>
        </p:nvSpPr>
        <p:spPr bwMode="auto">
          <a:xfrm>
            <a:off x="2839671" y="110940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dirty="0">
                <a:solidFill>
                  <a:srgbClr val="FF0000"/>
                </a:solidFill>
                <a:latin typeface="黑体" panose="02010609060101010101" pitchFamily="49" charset="-122"/>
                <a:ea typeface="黑体" panose="02010609060101010101" pitchFamily="49" charset="-122"/>
              </a:rPr>
              <a:t>绿</a:t>
            </a:r>
          </a:p>
        </p:txBody>
      </p:sp>
      <p:sp>
        <p:nvSpPr>
          <p:cNvPr id="4" name="Text Box 4"/>
          <p:cNvSpPr txBox="1">
            <a:spLocks noChangeArrowheads="1"/>
          </p:cNvSpPr>
          <p:nvPr/>
        </p:nvSpPr>
        <p:spPr bwMode="auto">
          <a:xfrm>
            <a:off x="812750" y="1995686"/>
            <a:ext cx="7359650" cy="127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ts val="5000"/>
              </a:lnSpc>
            </a:pPr>
            <a:r>
              <a:rPr lang="zh-CN" altLang="en-US" sz="2800" b="1" dirty="0">
                <a:solidFill>
                  <a:srgbClr val="FF0000"/>
                </a:solidFill>
                <a:latin typeface="+mn-ea"/>
              </a:rPr>
              <a:t>——“绿”较之“到”写活了江南的勃勃生机，又流露出喜悦兴奋的心情。</a:t>
            </a:r>
          </a:p>
        </p:txBody>
      </p:sp>
    </p:spTree>
    <p:extLst>
      <p:ext uri="{BB962C8B-B14F-4D97-AF65-F5344CB8AC3E}">
        <p14:creationId xmlns:p14="http://schemas.microsoft.com/office/powerpoint/2010/main" val="31757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4294967295"/>
          </p:nvPr>
        </p:nvSpPr>
        <p:spPr>
          <a:xfrm>
            <a:off x="648072" y="999111"/>
            <a:ext cx="6660232" cy="627534"/>
          </a:xfrm>
          <a:prstGeom prst="rect">
            <a:avLst/>
          </a:prstGeom>
        </p:spPr>
        <p:txBody>
          <a:bodyPr/>
          <a:lstStyle/>
          <a:p>
            <a:pPr marL="0" indent="0">
              <a:buNone/>
            </a:pPr>
            <a:r>
              <a:rPr lang="zh-CN" altLang="en-US" sz="2800" b="1" dirty="0" smtClean="0">
                <a:solidFill>
                  <a:srgbClr val="1A09F3"/>
                </a:solidFill>
                <a:latin typeface="+mn-ea"/>
              </a:rPr>
              <a:t>窗</a:t>
            </a:r>
            <a:r>
              <a:rPr lang="zh-CN" altLang="en-US" sz="2800" b="1" dirty="0">
                <a:solidFill>
                  <a:srgbClr val="1A09F3"/>
                </a:solidFill>
                <a:latin typeface="+mn-ea"/>
              </a:rPr>
              <a:t>含西岭千秋雪，门泊东吴万里船。</a:t>
            </a:r>
          </a:p>
        </p:txBody>
      </p:sp>
      <p:sp>
        <p:nvSpPr>
          <p:cNvPr id="3" name="Rectangle 4"/>
          <p:cNvSpPr>
            <a:spLocks noChangeArrowheads="1"/>
          </p:cNvSpPr>
          <p:nvPr/>
        </p:nvSpPr>
        <p:spPr bwMode="auto">
          <a:xfrm>
            <a:off x="6184991" y="163564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CC"/>
                </a:solidFill>
                <a:latin typeface="+mn-ea"/>
              </a:rPr>
              <a:t>——</a:t>
            </a:r>
            <a:r>
              <a:rPr lang="zh-CN" altLang="en-US" sz="2800" b="1" dirty="0">
                <a:solidFill>
                  <a:srgbClr val="0000CC"/>
                </a:solidFill>
                <a:latin typeface="+mn-ea"/>
              </a:rPr>
              <a:t>杜甫</a:t>
            </a:r>
          </a:p>
        </p:txBody>
      </p:sp>
      <p:sp>
        <p:nvSpPr>
          <p:cNvPr id="4" name="Text Box 5"/>
          <p:cNvSpPr txBox="1">
            <a:spLocks noChangeArrowheads="1"/>
          </p:cNvSpPr>
          <p:nvPr/>
        </p:nvSpPr>
        <p:spPr bwMode="auto">
          <a:xfrm>
            <a:off x="611560" y="2842939"/>
            <a:ext cx="7869609" cy="1162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500"/>
              </a:lnSpc>
            </a:pPr>
            <a:r>
              <a:rPr lang="en-US" altLang="zh-CN" sz="2800" b="1" dirty="0" smtClean="0">
                <a:solidFill>
                  <a:srgbClr val="FF0000"/>
                </a:solidFill>
                <a:latin typeface="+mn-ea"/>
              </a:rPr>
              <a:t>“</a:t>
            </a:r>
            <a:r>
              <a:rPr lang="zh-CN" altLang="en-US" sz="2800" b="1" dirty="0">
                <a:solidFill>
                  <a:srgbClr val="FF0000"/>
                </a:solidFill>
                <a:latin typeface="+mn-ea"/>
              </a:rPr>
              <a:t>含”字以比拟手法说明诗人是在屋内通过窗户看到外面的自然景象，“西岭千秋雪”</a:t>
            </a:r>
            <a:r>
              <a:rPr lang="zh-CN" altLang="en-US" sz="2800" b="1" dirty="0" smtClean="0">
                <a:solidFill>
                  <a:srgbClr val="FF0000"/>
                </a:solidFill>
                <a:latin typeface="+mn-ea"/>
              </a:rPr>
              <a:t>尽收眼底。</a:t>
            </a:r>
            <a:endParaRPr lang="zh-CN" altLang="en-US" sz="2800" b="1" dirty="0">
              <a:solidFill>
                <a:srgbClr val="FF0000"/>
              </a:solidFill>
              <a:latin typeface="+mn-ea"/>
            </a:endParaRPr>
          </a:p>
        </p:txBody>
      </p:sp>
    </p:spTree>
    <p:extLst>
      <p:ext uri="{BB962C8B-B14F-4D97-AF65-F5344CB8AC3E}">
        <p14:creationId xmlns:p14="http://schemas.microsoft.com/office/powerpoint/2010/main" val="166398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306411" y="669925"/>
            <a:ext cx="2522240" cy="466750"/>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mn-ea"/>
                <a:ea typeface="+mn-ea"/>
              </a:rPr>
              <a:t>咬文嚼字</a:t>
            </a:r>
            <a:r>
              <a:rPr lang="zh-CN" altLang="en-US" sz="2800" b="1" dirty="0" smtClean="0">
                <a:solidFill>
                  <a:srgbClr val="FF0000"/>
                </a:solidFill>
                <a:latin typeface="+mn-ea"/>
                <a:ea typeface="+mn-ea"/>
              </a:rPr>
              <a:t>释义</a:t>
            </a:r>
            <a:endParaRPr lang="zh-CN" altLang="en-US" sz="2800" b="1" dirty="0">
              <a:solidFill>
                <a:srgbClr val="FF0000"/>
              </a:solidFill>
              <a:latin typeface="+mn-ea"/>
              <a:ea typeface="+mn-ea"/>
            </a:endParaRPr>
          </a:p>
        </p:txBody>
      </p:sp>
      <p:sp>
        <p:nvSpPr>
          <p:cNvPr id="3" name="Text Box 2"/>
          <p:cNvSpPr txBox="1">
            <a:spLocks noChangeArrowheads="1"/>
          </p:cNvSpPr>
          <p:nvPr/>
        </p:nvSpPr>
        <p:spPr bwMode="auto">
          <a:xfrm>
            <a:off x="306411" y="1226825"/>
            <a:ext cx="8568952" cy="523220"/>
          </a:xfrm>
          <a:prstGeom prst="rect">
            <a:avLst/>
          </a:prstGeom>
          <a:solidFill>
            <a:srgbClr val="96F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solidFill>
                  <a:srgbClr val="FF0000"/>
                </a:solidFill>
                <a:latin typeface="+mn-ea"/>
              </a:rPr>
              <a:t>A.</a:t>
            </a:r>
            <a:r>
              <a:rPr kumimoji="1" lang="zh-CN" altLang="en-US" sz="2800" b="1" dirty="0">
                <a:solidFill>
                  <a:srgbClr val="FF0000"/>
                </a:solidFill>
                <a:latin typeface="+mn-ea"/>
              </a:rPr>
              <a:t>过分地斟酌字句</a:t>
            </a:r>
            <a:r>
              <a:rPr kumimoji="1" lang="en-US" altLang="zh-CN" sz="2800" b="1" dirty="0">
                <a:solidFill>
                  <a:srgbClr val="FF0000"/>
                </a:solidFill>
                <a:latin typeface="+mn-ea"/>
              </a:rPr>
              <a:t>(</a:t>
            </a:r>
            <a:r>
              <a:rPr kumimoji="1" lang="zh-CN" altLang="en-US" sz="2800" b="1" dirty="0">
                <a:solidFill>
                  <a:srgbClr val="FF0000"/>
                </a:solidFill>
                <a:latin typeface="+mn-ea"/>
              </a:rPr>
              <a:t>多指死抠字眼而不领会精神实质</a:t>
            </a:r>
            <a:r>
              <a:rPr kumimoji="1" lang="en-US" altLang="zh-CN" sz="2800" b="1" dirty="0" smtClean="0">
                <a:solidFill>
                  <a:srgbClr val="FF0000"/>
                </a:solidFill>
                <a:latin typeface="+mn-ea"/>
              </a:rPr>
              <a:t>)</a:t>
            </a:r>
            <a:r>
              <a:rPr kumimoji="1" lang="zh-CN" altLang="en-US" sz="2800" b="1" dirty="0" smtClean="0">
                <a:solidFill>
                  <a:srgbClr val="FF0000"/>
                </a:solidFill>
                <a:latin typeface="+mn-ea"/>
              </a:rPr>
              <a:t>。</a:t>
            </a:r>
            <a:endParaRPr kumimoji="1" lang="zh-CN" altLang="en-US" sz="2800" b="1" dirty="0">
              <a:solidFill>
                <a:srgbClr val="FF0000"/>
              </a:solidFill>
              <a:latin typeface="+mn-ea"/>
            </a:endParaRPr>
          </a:p>
        </p:txBody>
      </p:sp>
      <p:sp>
        <p:nvSpPr>
          <p:cNvPr id="4" name="Text Box 6"/>
          <p:cNvSpPr txBox="1">
            <a:spLocks noChangeArrowheads="1"/>
          </p:cNvSpPr>
          <p:nvPr/>
        </p:nvSpPr>
        <p:spPr bwMode="auto">
          <a:xfrm>
            <a:off x="179512" y="1779662"/>
            <a:ext cx="9361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solidFill>
                  <a:srgbClr val="0000CC"/>
                </a:solidFill>
                <a:latin typeface="+mn-ea"/>
              </a:rPr>
              <a:t>例</a:t>
            </a:r>
            <a:r>
              <a:rPr kumimoji="1" lang="en-US" altLang="zh-CN" sz="2400" b="1" dirty="0">
                <a:solidFill>
                  <a:srgbClr val="0000CC"/>
                </a:solidFill>
                <a:latin typeface="+mn-ea"/>
              </a:rPr>
              <a:t>1:</a:t>
            </a:r>
            <a:r>
              <a:rPr kumimoji="1" lang="zh-CN" altLang="en-US" sz="2400" b="1" dirty="0">
                <a:solidFill>
                  <a:srgbClr val="0000CC"/>
                </a:solidFill>
                <a:latin typeface="+mn-ea"/>
              </a:rPr>
              <a:t>学习马列主义理论要领会其精神实质</a:t>
            </a:r>
            <a:r>
              <a:rPr kumimoji="1" lang="en-US" altLang="zh-CN" sz="2400" b="1" dirty="0">
                <a:solidFill>
                  <a:srgbClr val="0000CC"/>
                </a:solidFill>
                <a:latin typeface="+mn-ea"/>
              </a:rPr>
              <a:t>,</a:t>
            </a:r>
            <a:r>
              <a:rPr kumimoji="1" lang="zh-CN" altLang="en-US" sz="2400" b="1" dirty="0">
                <a:solidFill>
                  <a:srgbClr val="0000CC"/>
                </a:solidFill>
                <a:latin typeface="+mn-ea"/>
              </a:rPr>
              <a:t>切不可一味</a:t>
            </a:r>
            <a:r>
              <a:rPr kumimoji="1" lang="zh-CN" altLang="en-US" sz="2400" b="1" dirty="0" smtClean="0">
                <a:solidFill>
                  <a:srgbClr val="0000CC"/>
                </a:solidFill>
                <a:latin typeface="+mn-ea"/>
              </a:rPr>
              <a:t>地</a:t>
            </a:r>
            <a:r>
              <a:rPr kumimoji="1" lang="en-US" altLang="zh-CN" sz="2400" b="1" dirty="0" smtClean="0">
                <a:solidFill>
                  <a:srgbClr val="0000CC"/>
                </a:solidFill>
                <a:latin typeface="+mn-ea"/>
                <a:sym typeface="Symbol" pitchFamily="18" charset="2"/>
              </a:rPr>
              <a:t>……</a:t>
            </a:r>
            <a:endParaRPr kumimoji="1" lang="zh-CN" altLang="en-US" sz="2400" b="1" dirty="0">
              <a:solidFill>
                <a:srgbClr val="0000CC"/>
              </a:solidFill>
              <a:latin typeface="+mn-ea"/>
            </a:endParaRPr>
          </a:p>
        </p:txBody>
      </p:sp>
      <p:sp>
        <p:nvSpPr>
          <p:cNvPr id="5" name="Text Box 3"/>
          <p:cNvSpPr txBox="1">
            <a:spLocks noChangeArrowheads="1"/>
          </p:cNvSpPr>
          <p:nvPr/>
        </p:nvSpPr>
        <p:spPr bwMode="auto">
          <a:xfrm>
            <a:off x="306411" y="2306945"/>
            <a:ext cx="3312368" cy="523220"/>
          </a:xfrm>
          <a:prstGeom prst="rect">
            <a:avLst/>
          </a:prstGeom>
          <a:solidFill>
            <a:srgbClr val="96F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solidFill>
                  <a:srgbClr val="FF0000"/>
                </a:solidFill>
                <a:latin typeface="+mn-ea"/>
              </a:rPr>
              <a:t>B.</a:t>
            </a:r>
            <a:r>
              <a:rPr kumimoji="1" lang="zh-CN" altLang="en-US" sz="2800" b="1" dirty="0">
                <a:solidFill>
                  <a:srgbClr val="FF0000"/>
                </a:solidFill>
                <a:latin typeface="+mn-ea"/>
              </a:rPr>
              <a:t>形容卖弄才学。</a:t>
            </a:r>
          </a:p>
        </p:txBody>
      </p:sp>
      <p:sp>
        <p:nvSpPr>
          <p:cNvPr id="6" name="Text Box 7"/>
          <p:cNvSpPr txBox="1">
            <a:spLocks noChangeArrowheads="1"/>
          </p:cNvSpPr>
          <p:nvPr/>
        </p:nvSpPr>
        <p:spPr bwMode="auto">
          <a:xfrm>
            <a:off x="260318" y="2863264"/>
            <a:ext cx="864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solidFill>
                  <a:srgbClr val="0000CC"/>
                </a:solidFill>
                <a:latin typeface="+mn-ea"/>
                <a:sym typeface="Symbol" pitchFamily="18" charset="2"/>
              </a:rPr>
              <a:t>例</a:t>
            </a:r>
            <a:r>
              <a:rPr kumimoji="1" lang="en-US" altLang="zh-CN" sz="2400" b="1" dirty="0">
                <a:solidFill>
                  <a:srgbClr val="0000CC"/>
                </a:solidFill>
                <a:latin typeface="+mn-ea"/>
                <a:sym typeface="Symbol" pitchFamily="18" charset="2"/>
              </a:rPr>
              <a:t>2:</a:t>
            </a:r>
            <a:r>
              <a:rPr kumimoji="1" lang="zh-CN" altLang="en-US" sz="2400" b="1" dirty="0">
                <a:solidFill>
                  <a:srgbClr val="0000CC"/>
                </a:solidFill>
                <a:latin typeface="+mn-ea"/>
                <a:sym typeface="Symbol" pitchFamily="18" charset="2"/>
              </a:rPr>
              <a:t>此君肚里学识稀薄</a:t>
            </a:r>
            <a:r>
              <a:rPr kumimoji="1" lang="en-US" altLang="zh-CN" sz="2400" b="1" dirty="0">
                <a:solidFill>
                  <a:srgbClr val="0000CC"/>
                </a:solidFill>
                <a:latin typeface="+mn-ea"/>
                <a:sym typeface="Symbol" pitchFamily="18" charset="2"/>
              </a:rPr>
              <a:t>,</a:t>
            </a:r>
            <a:r>
              <a:rPr kumimoji="1" lang="zh-CN" altLang="en-US" sz="2400" b="1" dirty="0">
                <a:solidFill>
                  <a:srgbClr val="0000CC"/>
                </a:solidFill>
                <a:latin typeface="+mn-ea"/>
                <a:sym typeface="Symbol" pitchFamily="18" charset="2"/>
              </a:rPr>
              <a:t>但在人前说起话来却</a:t>
            </a:r>
            <a:r>
              <a:rPr kumimoji="1" lang="zh-CN" altLang="en-US" sz="2400" b="1" dirty="0" smtClean="0">
                <a:solidFill>
                  <a:srgbClr val="0000CC"/>
                </a:solidFill>
                <a:latin typeface="+mn-ea"/>
                <a:sym typeface="Symbol" pitchFamily="18" charset="2"/>
              </a:rPr>
              <a:t>常常</a:t>
            </a:r>
            <a:r>
              <a:rPr kumimoji="1" lang="en-US" altLang="zh-CN" sz="2400" b="1" dirty="0" smtClean="0">
                <a:solidFill>
                  <a:srgbClr val="0000CC"/>
                </a:solidFill>
                <a:latin typeface="+mn-ea"/>
                <a:sym typeface="Symbol" pitchFamily="18" charset="2"/>
              </a:rPr>
              <a:t>……,</a:t>
            </a:r>
            <a:r>
              <a:rPr kumimoji="1" lang="zh-CN" altLang="en-US" sz="2400" b="1" dirty="0">
                <a:solidFill>
                  <a:srgbClr val="0000CC"/>
                </a:solidFill>
                <a:latin typeface="+mn-ea"/>
                <a:sym typeface="Symbol" pitchFamily="18" charset="2"/>
              </a:rPr>
              <a:t>极尽哗众取宠之能事</a:t>
            </a:r>
            <a:r>
              <a:rPr kumimoji="1" lang="zh-CN" altLang="en-US" sz="2400" b="1" dirty="0">
                <a:solidFill>
                  <a:srgbClr val="0000CC"/>
                </a:solidFill>
                <a:latin typeface="+mn-ea"/>
              </a:rPr>
              <a:t>。</a:t>
            </a:r>
          </a:p>
        </p:txBody>
      </p:sp>
      <p:sp>
        <p:nvSpPr>
          <p:cNvPr id="7" name="Text Box 4"/>
          <p:cNvSpPr txBox="1">
            <a:spLocks noChangeArrowheads="1"/>
          </p:cNvSpPr>
          <p:nvPr/>
        </p:nvSpPr>
        <p:spPr bwMode="auto">
          <a:xfrm>
            <a:off x="370420" y="3694261"/>
            <a:ext cx="4112455" cy="523220"/>
          </a:xfrm>
          <a:prstGeom prst="rect">
            <a:avLst/>
          </a:prstGeom>
          <a:solidFill>
            <a:srgbClr val="96F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solidFill>
                  <a:srgbClr val="FF0000"/>
                </a:solidFill>
                <a:latin typeface="+mn-ea"/>
              </a:rPr>
              <a:t>C.</a:t>
            </a:r>
            <a:r>
              <a:rPr kumimoji="1" lang="zh-CN" altLang="en-US" sz="2800" b="1" dirty="0">
                <a:solidFill>
                  <a:srgbClr val="FF0000"/>
                </a:solidFill>
                <a:latin typeface="+mn-ea"/>
              </a:rPr>
              <a:t>形容强词夺理或狡辩。</a:t>
            </a:r>
          </a:p>
        </p:txBody>
      </p:sp>
      <p:sp>
        <p:nvSpPr>
          <p:cNvPr id="8" name="Text Box 8"/>
          <p:cNvSpPr txBox="1">
            <a:spLocks noChangeArrowheads="1"/>
          </p:cNvSpPr>
          <p:nvPr/>
        </p:nvSpPr>
        <p:spPr bwMode="auto">
          <a:xfrm>
            <a:off x="251520" y="4270325"/>
            <a:ext cx="7399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solidFill>
                  <a:srgbClr val="0000CC"/>
                </a:solidFill>
                <a:latin typeface="+mn-ea"/>
                <a:sym typeface="Symbol" pitchFamily="18" charset="2"/>
              </a:rPr>
              <a:t>例</a:t>
            </a:r>
            <a:r>
              <a:rPr kumimoji="1" lang="en-US" altLang="zh-CN" sz="2400" b="1" dirty="0">
                <a:solidFill>
                  <a:srgbClr val="0000CC"/>
                </a:solidFill>
                <a:latin typeface="+mn-ea"/>
                <a:sym typeface="Symbol" pitchFamily="18" charset="2"/>
              </a:rPr>
              <a:t>3:</a:t>
            </a:r>
            <a:r>
              <a:rPr kumimoji="1" lang="zh-CN" altLang="en-US" sz="2400" b="1" dirty="0">
                <a:solidFill>
                  <a:srgbClr val="0000CC"/>
                </a:solidFill>
                <a:latin typeface="+mn-ea"/>
                <a:sym typeface="Symbol" pitchFamily="18" charset="2"/>
              </a:rPr>
              <a:t>此事明明是你错了</a:t>
            </a:r>
            <a:r>
              <a:rPr kumimoji="1" lang="en-US" altLang="zh-CN" sz="2400" b="1" dirty="0">
                <a:solidFill>
                  <a:srgbClr val="0000CC"/>
                </a:solidFill>
                <a:latin typeface="+mn-ea"/>
                <a:sym typeface="Symbol" pitchFamily="18" charset="2"/>
              </a:rPr>
              <a:t>,</a:t>
            </a:r>
            <a:r>
              <a:rPr kumimoji="1" lang="zh-CN" altLang="en-US" sz="2400" b="1" dirty="0">
                <a:solidFill>
                  <a:srgbClr val="0000CC"/>
                </a:solidFill>
                <a:latin typeface="+mn-ea"/>
                <a:sym typeface="Symbol" pitchFamily="18" charset="2"/>
              </a:rPr>
              <a:t>你</a:t>
            </a:r>
            <a:r>
              <a:rPr kumimoji="1" lang="zh-CN" altLang="en-US" sz="2400" b="1" dirty="0" smtClean="0">
                <a:solidFill>
                  <a:srgbClr val="0000CC"/>
                </a:solidFill>
                <a:latin typeface="+mn-ea"/>
                <a:sym typeface="Symbol" pitchFamily="18" charset="2"/>
              </a:rPr>
              <a:t>再</a:t>
            </a:r>
            <a:r>
              <a:rPr kumimoji="1" lang="en-US" altLang="zh-CN" sz="2400" b="1" dirty="0" smtClean="0">
                <a:solidFill>
                  <a:srgbClr val="0000CC"/>
                </a:solidFill>
                <a:latin typeface="+mn-ea"/>
                <a:sym typeface="Symbol" pitchFamily="18" charset="2"/>
              </a:rPr>
              <a:t>……</a:t>
            </a:r>
            <a:r>
              <a:rPr kumimoji="1" lang="zh-CN" altLang="en-US" sz="2400" b="1" dirty="0" smtClean="0">
                <a:solidFill>
                  <a:srgbClr val="0000CC"/>
                </a:solidFill>
                <a:latin typeface="+mn-ea"/>
                <a:sym typeface="Symbol" pitchFamily="18" charset="2"/>
              </a:rPr>
              <a:t>也</a:t>
            </a:r>
            <a:r>
              <a:rPr kumimoji="1" lang="zh-CN" altLang="en-US" sz="2400" b="1" dirty="0">
                <a:solidFill>
                  <a:srgbClr val="0000CC"/>
                </a:solidFill>
                <a:latin typeface="+mn-ea"/>
                <a:sym typeface="Symbol" pitchFamily="18" charset="2"/>
              </a:rPr>
              <a:t>毫无用处</a:t>
            </a:r>
            <a:r>
              <a:rPr kumimoji="1" lang="zh-CN" altLang="en-US" sz="2400" b="1" dirty="0">
                <a:solidFill>
                  <a:srgbClr val="0000CC"/>
                </a:solidFill>
                <a:latin typeface="+mn-ea"/>
              </a:rPr>
              <a:t>。</a:t>
            </a:r>
          </a:p>
        </p:txBody>
      </p:sp>
    </p:spTree>
    <p:extLst>
      <p:ext uri="{BB962C8B-B14F-4D97-AF65-F5344CB8AC3E}">
        <p14:creationId xmlns:p14="http://schemas.microsoft.com/office/powerpoint/2010/main" val="25013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utoUpdateAnimBg="0"/>
      <p:bldP spid="5" grpId="0" animBg="1" autoUpdateAnimBg="0"/>
      <p:bldP spid="6" grpId="0" autoUpdateAnimBg="0"/>
      <p:bldP spid="7" grpId="0" animBg="1" autoUpdateAnimBg="0"/>
      <p:bldP spid="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4294967295"/>
          </p:nvPr>
        </p:nvSpPr>
        <p:spPr>
          <a:xfrm>
            <a:off x="467544" y="987574"/>
            <a:ext cx="8136904" cy="1125240"/>
          </a:xfrm>
          <a:prstGeom prst="rect">
            <a:avLst/>
          </a:prstGeom>
          <a:noFill/>
        </p:spPr>
        <p:txBody>
          <a:bodyPr/>
          <a:lstStyle/>
          <a:p>
            <a:pPr>
              <a:buFontTx/>
              <a:buNone/>
            </a:pPr>
            <a:r>
              <a:rPr lang="zh-CN" altLang="en-US" sz="2800" b="1" dirty="0" smtClean="0">
                <a:solidFill>
                  <a:srgbClr val="1A09F3"/>
                </a:solidFill>
                <a:latin typeface="+mn-ea"/>
              </a:rPr>
              <a:t>风</a:t>
            </a:r>
            <a:r>
              <a:rPr lang="zh-CN" altLang="en-US" sz="2800" b="1" dirty="0">
                <a:solidFill>
                  <a:srgbClr val="1A09F3"/>
                </a:solidFill>
                <a:latin typeface="+mn-ea"/>
              </a:rPr>
              <a:t>翻白浪花千片，雁点青天字一行。</a:t>
            </a:r>
          </a:p>
          <a:p>
            <a:pPr>
              <a:buFontTx/>
              <a:buNone/>
            </a:pPr>
            <a:r>
              <a:rPr lang="zh-CN" altLang="en-US" sz="2800" b="1" dirty="0">
                <a:solidFill>
                  <a:srgbClr val="1A09F3"/>
                </a:solidFill>
                <a:latin typeface="+mn-ea"/>
              </a:rPr>
              <a:t>   </a:t>
            </a:r>
            <a:r>
              <a:rPr lang="zh-CN" altLang="en-US" sz="2800" b="1" dirty="0" smtClean="0">
                <a:solidFill>
                  <a:srgbClr val="1A09F3"/>
                </a:solidFill>
                <a:latin typeface="+mn-ea"/>
              </a:rPr>
              <a:t>         </a:t>
            </a:r>
            <a:r>
              <a:rPr lang="zh-CN" altLang="en-US" sz="2800" b="1" dirty="0" smtClean="0">
                <a:solidFill>
                  <a:srgbClr val="1A09F3"/>
                </a:solidFill>
                <a:latin typeface="+mn-ea"/>
              </a:rPr>
              <a:t>      </a:t>
            </a:r>
            <a:r>
              <a:rPr lang="en-US" altLang="zh-CN" sz="2800" b="1" dirty="0" smtClean="0">
                <a:solidFill>
                  <a:srgbClr val="1A09F3"/>
                </a:solidFill>
                <a:latin typeface="+mn-ea"/>
              </a:rPr>
              <a:t>——</a:t>
            </a:r>
            <a:r>
              <a:rPr lang="zh-CN" altLang="en-US" sz="2800" b="1" dirty="0">
                <a:solidFill>
                  <a:srgbClr val="1A09F3"/>
                </a:solidFill>
                <a:latin typeface="+mn-ea"/>
              </a:rPr>
              <a:t>白居易</a:t>
            </a:r>
            <a:r>
              <a:rPr lang="en-US" altLang="zh-CN" sz="2800" b="1" dirty="0">
                <a:solidFill>
                  <a:srgbClr val="1A09F3"/>
                </a:solidFill>
                <a:latin typeface="+mn-ea"/>
              </a:rPr>
              <a:t>《</a:t>
            </a:r>
            <a:r>
              <a:rPr lang="zh-CN" altLang="en-US" sz="2800" b="1" dirty="0">
                <a:solidFill>
                  <a:srgbClr val="1A09F3"/>
                </a:solidFill>
                <a:latin typeface="+mn-ea"/>
              </a:rPr>
              <a:t>寄水部员外郎</a:t>
            </a:r>
            <a:r>
              <a:rPr lang="en-US" altLang="zh-CN" sz="2800" b="1" dirty="0">
                <a:solidFill>
                  <a:srgbClr val="1A09F3"/>
                </a:solidFill>
                <a:latin typeface="+mn-ea"/>
              </a:rPr>
              <a:t>》</a:t>
            </a:r>
          </a:p>
        </p:txBody>
      </p:sp>
      <p:sp>
        <p:nvSpPr>
          <p:cNvPr id="3" name="Text Box 5"/>
          <p:cNvSpPr txBox="1">
            <a:spLocks noChangeArrowheads="1"/>
          </p:cNvSpPr>
          <p:nvPr/>
        </p:nvSpPr>
        <p:spPr bwMode="auto">
          <a:xfrm>
            <a:off x="467544" y="2283718"/>
            <a:ext cx="8209781" cy="2172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pPr>
            <a:r>
              <a:rPr lang="zh-CN" altLang="en-US" sz="2800" b="1" dirty="0" smtClean="0">
                <a:solidFill>
                  <a:srgbClr val="FF0000"/>
                </a:solidFill>
                <a:latin typeface="+mn-ea"/>
              </a:rPr>
              <a:t>以</a:t>
            </a:r>
            <a:r>
              <a:rPr lang="zh-CN" altLang="en-US" sz="2800" b="1" dirty="0">
                <a:solidFill>
                  <a:srgbClr val="FF0000"/>
                </a:solidFill>
                <a:latin typeface="+mn-ea"/>
              </a:rPr>
              <a:t>一个“点”字不仅形象地把湛蓝的天底下排成“一”字的大雁描绘出来，而且突出了这个“一”字不是一条连续的线，而是由一只只大雁“点”成的，这样就准确而传神地把特定意境表现出来。</a:t>
            </a:r>
          </a:p>
        </p:txBody>
      </p:sp>
    </p:spTree>
    <p:extLst>
      <p:ext uri="{BB962C8B-B14F-4D97-AF65-F5344CB8AC3E}">
        <p14:creationId xmlns:p14="http://schemas.microsoft.com/office/powerpoint/2010/main" val="329681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27584" y="914400"/>
            <a:ext cx="7272808"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20000"/>
              </a:spcBef>
              <a:buFontTx/>
              <a:buChar char="•"/>
            </a:pPr>
            <a:r>
              <a:rPr lang="zh-CN" altLang="en-US" sz="2800" b="1" dirty="0">
                <a:solidFill>
                  <a:srgbClr val="FF0000"/>
                </a:solidFill>
              </a:rPr>
              <a:t>思考:</a:t>
            </a:r>
          </a:p>
          <a:p>
            <a:pPr eaLnBrk="1" hangingPunct="1">
              <a:spcBef>
                <a:spcPct val="20000"/>
              </a:spcBef>
            </a:pPr>
            <a:r>
              <a:rPr lang="zh-CN" altLang="en-US" sz="2800" b="1" dirty="0">
                <a:solidFill>
                  <a:srgbClr val="FC2AED"/>
                </a:solidFill>
              </a:rPr>
              <a:t>        </a:t>
            </a:r>
            <a:r>
              <a:rPr lang="zh-CN" altLang="en-US" sz="2800" b="1" dirty="0" smtClean="0">
                <a:solidFill>
                  <a:srgbClr val="FC2AED"/>
                </a:solidFill>
              </a:rPr>
              <a:t> </a:t>
            </a:r>
            <a:r>
              <a:rPr lang="zh-CN" altLang="en-US" sz="2800" b="1" dirty="0" smtClean="0">
                <a:solidFill>
                  <a:schemeClr val="tx1"/>
                </a:solidFill>
              </a:rPr>
              <a:t>本文</a:t>
            </a:r>
            <a:r>
              <a:rPr lang="zh-CN" altLang="en-US" sz="2800" b="1" dirty="0">
                <a:solidFill>
                  <a:schemeClr val="tx1"/>
                </a:solidFill>
              </a:rPr>
              <a:t>的思想内容对你的阅读和写作有什么启示</a:t>
            </a:r>
            <a:r>
              <a:rPr lang="zh-CN" altLang="en-US" sz="2800" b="1" dirty="0" smtClean="0">
                <a:solidFill>
                  <a:schemeClr val="tx1"/>
                </a:solidFill>
              </a:rPr>
              <a:t>?</a:t>
            </a:r>
            <a:endParaRPr lang="zh-CN" altLang="en-US" sz="2800" b="1" dirty="0">
              <a:solidFill>
                <a:schemeClr val="tx1"/>
              </a:solidFill>
            </a:endParaRPr>
          </a:p>
        </p:txBody>
      </p:sp>
      <p:sp>
        <p:nvSpPr>
          <p:cNvPr id="3" name="Text Box 3"/>
          <p:cNvSpPr txBox="1">
            <a:spLocks noChangeArrowheads="1"/>
          </p:cNvSpPr>
          <p:nvPr/>
        </p:nvSpPr>
        <p:spPr bwMode="auto">
          <a:xfrm>
            <a:off x="827584" y="2787774"/>
            <a:ext cx="7272808"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20000"/>
              </a:spcBef>
              <a:buFontTx/>
              <a:buChar char="•"/>
            </a:pPr>
            <a:r>
              <a:rPr lang="zh-CN" altLang="en-US" sz="2800" b="1" dirty="0">
                <a:solidFill>
                  <a:srgbClr val="FF0000"/>
                </a:solidFill>
              </a:rPr>
              <a:t>思考:</a:t>
            </a:r>
          </a:p>
          <a:p>
            <a:pPr eaLnBrk="1" hangingPunct="1">
              <a:spcBef>
                <a:spcPct val="20000"/>
              </a:spcBef>
            </a:pPr>
            <a:r>
              <a:rPr lang="zh-CN" altLang="en-US" sz="2800" b="1">
                <a:solidFill>
                  <a:srgbClr val="FC2AED"/>
                </a:solidFill>
              </a:rPr>
              <a:t>        </a:t>
            </a:r>
            <a:r>
              <a:rPr lang="zh-CN" altLang="en-US" sz="2800" b="1" smtClean="0">
                <a:solidFill>
                  <a:srgbClr val="FC2AED"/>
                </a:solidFill>
              </a:rPr>
              <a:t> </a:t>
            </a:r>
            <a:r>
              <a:rPr lang="zh-CN" altLang="en-US" sz="2800" b="1" smtClean="0">
                <a:solidFill>
                  <a:schemeClr val="tx1"/>
                </a:solidFill>
              </a:rPr>
              <a:t>从</a:t>
            </a:r>
            <a:r>
              <a:rPr lang="zh-CN" altLang="en-US" sz="2800" b="1" dirty="0">
                <a:solidFill>
                  <a:schemeClr val="tx1"/>
                </a:solidFill>
              </a:rPr>
              <a:t>本文的写作特点中你获得了哪些写作的启示?</a:t>
            </a:r>
          </a:p>
          <a:p>
            <a:pPr eaLnBrk="1" hangingPunct="1"/>
            <a:endParaRPr lang="zh-CN" altLang="en-US" sz="2800" b="1" dirty="0">
              <a:solidFill>
                <a:schemeClr val="tx1"/>
              </a:solidFill>
            </a:endParaRPr>
          </a:p>
        </p:txBody>
      </p:sp>
    </p:spTree>
    <p:extLst>
      <p:ext uri="{BB962C8B-B14F-4D97-AF65-F5344CB8AC3E}">
        <p14:creationId xmlns:p14="http://schemas.microsoft.com/office/powerpoint/2010/main" val="207306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732753"/>
            <a:ext cx="8640960"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90000"/>
              </a:lnSpc>
              <a:spcBef>
                <a:spcPct val="20000"/>
              </a:spcBef>
            </a:pPr>
            <a:r>
              <a:rPr lang="zh-CN" altLang="en-US" sz="2800" b="1" dirty="0" smtClean="0">
                <a:latin typeface="+mn-ea"/>
                <a:sym typeface="Wingdings 2" pitchFamily="18" charset="2"/>
              </a:rPr>
              <a:t>内容启示</a:t>
            </a:r>
            <a:endParaRPr lang="zh-CN" altLang="en-US" sz="2800" b="1" dirty="0">
              <a:latin typeface="+mn-ea"/>
            </a:endParaRPr>
          </a:p>
          <a:p>
            <a:pPr eaLnBrk="1" hangingPunct="1">
              <a:lnSpc>
                <a:spcPct val="90000"/>
              </a:lnSpc>
              <a:spcBef>
                <a:spcPct val="20000"/>
              </a:spcBef>
            </a:pPr>
            <a:r>
              <a:rPr lang="zh-CN" altLang="en-US" sz="2800" b="1" dirty="0" smtClean="0">
                <a:solidFill>
                  <a:srgbClr val="F72B47"/>
                </a:solidFill>
                <a:latin typeface="+mn-ea"/>
              </a:rPr>
              <a:t>    </a:t>
            </a:r>
            <a:r>
              <a:rPr lang="zh-CN" altLang="en-US" sz="2800" b="1" dirty="0" smtClean="0">
                <a:solidFill>
                  <a:srgbClr val="F72B47"/>
                </a:solidFill>
                <a:latin typeface="+mn-ea"/>
              </a:rPr>
              <a:t>文学</a:t>
            </a:r>
            <a:r>
              <a:rPr lang="zh-CN" altLang="en-US" sz="2800" b="1" dirty="0">
                <a:solidFill>
                  <a:srgbClr val="F72B47"/>
                </a:solidFill>
                <a:latin typeface="+mn-ea"/>
              </a:rPr>
              <a:t>艺术能否进步的根本在于语言咀嚼是否到位。</a:t>
            </a:r>
          </a:p>
          <a:p>
            <a:pPr eaLnBrk="1" hangingPunct="1">
              <a:lnSpc>
                <a:spcPct val="90000"/>
              </a:lnSpc>
              <a:spcBef>
                <a:spcPct val="20000"/>
              </a:spcBef>
            </a:pPr>
            <a:r>
              <a:rPr lang="zh-CN" altLang="en-US" sz="2800" b="1" dirty="0" smtClean="0">
                <a:solidFill>
                  <a:srgbClr val="F72B47"/>
                </a:solidFill>
                <a:latin typeface="+mn-ea"/>
              </a:rPr>
              <a:t>    </a:t>
            </a:r>
            <a:r>
              <a:rPr lang="zh-CN" altLang="en-US" sz="2800" b="1" dirty="0" smtClean="0">
                <a:solidFill>
                  <a:srgbClr val="F72B47"/>
                </a:solidFill>
                <a:latin typeface="+mn-ea"/>
              </a:rPr>
              <a:t>作家</a:t>
            </a:r>
            <a:r>
              <a:rPr lang="zh-CN" altLang="en-US" sz="2800" b="1" dirty="0">
                <a:solidFill>
                  <a:srgbClr val="F72B47"/>
                </a:solidFill>
                <a:latin typeface="+mn-ea"/>
              </a:rPr>
              <a:t>的语言修养程度与其艺术成就甚至一个时代的文学水平的高低密切相关。</a:t>
            </a:r>
          </a:p>
          <a:p>
            <a:pPr eaLnBrk="1" hangingPunct="1">
              <a:lnSpc>
                <a:spcPct val="90000"/>
              </a:lnSpc>
              <a:spcBef>
                <a:spcPct val="20000"/>
              </a:spcBef>
            </a:pPr>
            <a:r>
              <a:rPr lang="zh-CN" altLang="en-US" sz="2800" b="1" dirty="0">
                <a:solidFill>
                  <a:srgbClr val="F72B47"/>
                </a:solidFill>
                <a:latin typeface="+mn-ea"/>
              </a:rPr>
              <a:t>    </a:t>
            </a:r>
            <a:r>
              <a:rPr lang="zh-CN" altLang="en-US" sz="2800" b="1" dirty="0" smtClean="0">
                <a:solidFill>
                  <a:srgbClr val="F72B47"/>
                </a:solidFill>
                <a:latin typeface="+mn-ea"/>
              </a:rPr>
              <a:t>对待</a:t>
            </a:r>
            <a:r>
              <a:rPr lang="zh-CN" altLang="en-US" sz="2800" b="1" dirty="0">
                <a:solidFill>
                  <a:srgbClr val="F72B47"/>
                </a:solidFill>
                <a:latin typeface="+mn-ea"/>
              </a:rPr>
              <a:t>语言文字的态度可以反映出一个人的人生态度,从而自觉养成一种对待语言文字的谨严态度。</a:t>
            </a:r>
          </a:p>
          <a:p>
            <a:pPr eaLnBrk="1" hangingPunct="1">
              <a:lnSpc>
                <a:spcPct val="90000"/>
              </a:lnSpc>
              <a:spcBef>
                <a:spcPct val="20000"/>
              </a:spcBef>
            </a:pPr>
            <a:r>
              <a:rPr lang="zh-CN" altLang="en-US" sz="2800" b="1" dirty="0">
                <a:solidFill>
                  <a:srgbClr val="F72B47"/>
                </a:solidFill>
                <a:latin typeface="+mn-ea"/>
              </a:rPr>
              <a:t>    </a:t>
            </a:r>
            <a:r>
              <a:rPr lang="zh-CN" altLang="en-US" sz="2800" b="1" dirty="0" smtClean="0">
                <a:solidFill>
                  <a:srgbClr val="F72B47"/>
                </a:solidFill>
                <a:latin typeface="+mn-ea"/>
              </a:rPr>
              <a:t>读书</a:t>
            </a:r>
            <a:r>
              <a:rPr lang="zh-CN" altLang="en-US" sz="2800" b="1" dirty="0">
                <a:solidFill>
                  <a:srgbClr val="F72B47"/>
                </a:solidFill>
                <a:latin typeface="+mn-ea"/>
              </a:rPr>
              <a:t>、作文，有时连一个字眼都不能轻易放过；连郭沫若那样的文学家，在用词上也会有小毛病，这说明，提高阅读、写作能力，得下苦功夫、细功夫</a:t>
            </a:r>
            <a:r>
              <a:rPr lang="zh-CN" altLang="en-US" sz="2800" b="1" dirty="0" smtClean="0">
                <a:solidFill>
                  <a:srgbClr val="F72B47"/>
                </a:solidFill>
                <a:latin typeface="+mn-ea"/>
              </a:rPr>
              <a:t>。</a:t>
            </a:r>
            <a:endParaRPr lang="zh-CN" altLang="en-US" sz="2800" b="1" dirty="0">
              <a:solidFill>
                <a:srgbClr val="F72B47"/>
              </a:solidFill>
              <a:latin typeface="+mn-ea"/>
            </a:endParaRPr>
          </a:p>
        </p:txBody>
      </p:sp>
    </p:spTree>
    <p:extLst>
      <p:ext uri="{BB962C8B-B14F-4D97-AF65-F5344CB8AC3E}">
        <p14:creationId xmlns:p14="http://schemas.microsoft.com/office/powerpoint/2010/main" val="79048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520" y="818930"/>
            <a:ext cx="8640960" cy="384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90000"/>
              </a:lnSpc>
              <a:spcBef>
                <a:spcPct val="20000"/>
              </a:spcBef>
            </a:pPr>
            <a:r>
              <a:rPr lang="zh-CN" altLang="en-US" sz="2800" b="1" dirty="0">
                <a:solidFill>
                  <a:srgbClr val="F60C06"/>
                </a:solidFill>
                <a:latin typeface="+mn-ea"/>
              </a:rPr>
              <a:t>　</a:t>
            </a:r>
            <a:r>
              <a:rPr lang="zh-CN" altLang="en-US" sz="2800" b="1" dirty="0" smtClean="0">
                <a:solidFill>
                  <a:srgbClr val="F60C06"/>
                </a:solidFill>
                <a:latin typeface="+mn-ea"/>
              </a:rPr>
              <a:t>  品味</a:t>
            </a:r>
            <a:r>
              <a:rPr lang="zh-CN" altLang="en-US" sz="2800" b="1" dirty="0">
                <a:solidFill>
                  <a:srgbClr val="F60C06"/>
                </a:solidFill>
                <a:latin typeface="+mn-ea"/>
              </a:rPr>
              <a:t>语言要独立思考,不迷信盲从权威;运用语言要刻苦自励,推陈出新。让我们明白了文学艺术达到完美境界的奥秘。 </a:t>
            </a:r>
          </a:p>
          <a:p>
            <a:pPr eaLnBrk="1" hangingPunct="1">
              <a:lnSpc>
                <a:spcPct val="90000"/>
              </a:lnSpc>
              <a:spcBef>
                <a:spcPct val="20000"/>
              </a:spcBef>
            </a:pPr>
            <a:r>
              <a:rPr lang="zh-CN" altLang="en-US" sz="2800" b="1" dirty="0" smtClean="0">
                <a:solidFill>
                  <a:srgbClr val="F60C06"/>
                </a:solidFill>
                <a:latin typeface="+mn-ea"/>
              </a:rPr>
              <a:t>  </a:t>
            </a:r>
            <a:r>
              <a:rPr lang="zh-CN" altLang="en-US" sz="2800" b="1" dirty="0">
                <a:solidFill>
                  <a:srgbClr val="F60C06"/>
                </a:solidFill>
                <a:latin typeface="+mn-ea"/>
              </a:rPr>
              <a:t>　文字是好是坏，关键要看它的表达效果，而不是繁简；看似平淡无奇的语句，也会含有丰富的意思。      </a:t>
            </a:r>
          </a:p>
          <a:p>
            <a:pPr eaLnBrk="1" hangingPunct="1">
              <a:lnSpc>
                <a:spcPct val="90000"/>
              </a:lnSpc>
              <a:spcBef>
                <a:spcPct val="20000"/>
              </a:spcBef>
            </a:pPr>
            <a:r>
              <a:rPr lang="zh-CN" altLang="en-US" sz="2800" b="1" dirty="0" smtClean="0">
                <a:solidFill>
                  <a:srgbClr val="F60C06"/>
                </a:solidFill>
                <a:latin typeface="+mn-ea"/>
              </a:rPr>
              <a:t>    </a:t>
            </a:r>
            <a:r>
              <a:rPr lang="zh-CN" altLang="en-US" sz="2800" b="1" dirty="0">
                <a:solidFill>
                  <a:srgbClr val="F60C06"/>
                </a:solidFill>
                <a:latin typeface="+mn-ea"/>
              </a:rPr>
              <a:t>创作时要敢于大胆发挥想象和联想，不能满足于平淡的表达。       </a:t>
            </a:r>
          </a:p>
          <a:p>
            <a:pPr eaLnBrk="1" hangingPunct="1">
              <a:lnSpc>
                <a:spcPct val="90000"/>
              </a:lnSpc>
              <a:spcBef>
                <a:spcPct val="20000"/>
              </a:spcBef>
            </a:pPr>
            <a:r>
              <a:rPr lang="zh-CN" altLang="en-US" sz="2800" b="1" dirty="0" smtClean="0">
                <a:solidFill>
                  <a:srgbClr val="F60C06"/>
                </a:solidFill>
                <a:latin typeface="+mn-ea"/>
              </a:rPr>
              <a:t>    </a:t>
            </a:r>
            <a:r>
              <a:rPr lang="zh-CN" altLang="en-US" sz="2800" b="1" dirty="0">
                <a:solidFill>
                  <a:srgbClr val="F60C06"/>
                </a:solidFill>
                <a:latin typeface="+mn-ea"/>
              </a:rPr>
              <a:t>锤炼文字不能光从字面上着眼，重要的是捕捉、把握自己要表达的感情</a:t>
            </a:r>
            <a:r>
              <a:rPr lang="zh-CN" altLang="en-US" sz="2800" b="1" dirty="0" smtClean="0">
                <a:solidFill>
                  <a:srgbClr val="F60C06"/>
                </a:solidFill>
                <a:latin typeface="+mn-ea"/>
              </a:rPr>
              <a:t>。</a:t>
            </a:r>
            <a:endParaRPr lang="zh-CN" altLang="en-US" sz="2800" b="1" dirty="0">
              <a:solidFill>
                <a:schemeClr val="tx1"/>
              </a:solidFill>
              <a:latin typeface="+mn-ea"/>
            </a:endParaRPr>
          </a:p>
        </p:txBody>
      </p:sp>
    </p:spTree>
    <p:extLst>
      <p:ext uri="{BB962C8B-B14F-4D97-AF65-F5344CB8AC3E}">
        <p14:creationId xmlns:p14="http://schemas.microsoft.com/office/powerpoint/2010/main" val="274737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933825"/>
            <a:ext cx="7221339" cy="315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ts val="4500"/>
              </a:lnSpc>
              <a:spcBef>
                <a:spcPct val="20000"/>
              </a:spcBef>
            </a:pPr>
            <a:r>
              <a:rPr lang="zh-CN" altLang="en-US" sz="2800" b="1" dirty="0" smtClean="0">
                <a:latin typeface="+mn-ea"/>
              </a:rPr>
              <a:t>写法</a:t>
            </a:r>
            <a:r>
              <a:rPr lang="zh-CN" altLang="en-US" sz="2800" b="1" dirty="0">
                <a:latin typeface="+mn-ea"/>
              </a:rPr>
              <a:t>启示</a:t>
            </a:r>
            <a:r>
              <a:rPr lang="zh-CN" altLang="en-US" sz="2800" b="1" dirty="0" smtClean="0">
                <a:latin typeface="+mn-ea"/>
              </a:rPr>
              <a:t>:</a:t>
            </a:r>
            <a:endParaRPr lang="zh-CN" altLang="en-US" sz="2800" b="1" dirty="0">
              <a:solidFill>
                <a:srgbClr val="F72B47"/>
              </a:solidFill>
              <a:latin typeface="+mn-ea"/>
            </a:endParaRPr>
          </a:p>
          <a:p>
            <a:pPr eaLnBrk="1" hangingPunct="1">
              <a:lnSpc>
                <a:spcPts val="4500"/>
              </a:lnSpc>
              <a:spcBef>
                <a:spcPct val="20000"/>
              </a:spcBef>
            </a:pPr>
            <a:r>
              <a:rPr lang="zh-CN" altLang="en-US" sz="2800" b="1" dirty="0">
                <a:solidFill>
                  <a:srgbClr val="F72B47"/>
                </a:solidFill>
                <a:latin typeface="+mn-ea"/>
              </a:rPr>
              <a:t>    </a:t>
            </a:r>
            <a:r>
              <a:rPr lang="zh-CN" altLang="en-US" sz="2800" b="1" dirty="0" smtClean="0">
                <a:solidFill>
                  <a:srgbClr val="F72B47"/>
                </a:solidFill>
                <a:latin typeface="+mn-ea"/>
              </a:rPr>
              <a:t>学问</a:t>
            </a:r>
            <a:r>
              <a:rPr lang="zh-CN" altLang="en-US" sz="2800" b="1" dirty="0">
                <a:solidFill>
                  <a:srgbClr val="F72B47"/>
                </a:solidFill>
                <a:latin typeface="+mn-ea"/>
              </a:rPr>
              <a:t>靠积累,平时在阅读、生活中要做有心人</a:t>
            </a:r>
            <a:r>
              <a:rPr lang="zh-CN" altLang="en-US" sz="2800" b="1" dirty="0" smtClean="0">
                <a:solidFill>
                  <a:srgbClr val="F72B47"/>
                </a:solidFill>
                <a:latin typeface="+mn-ea"/>
              </a:rPr>
              <a:t>。</a:t>
            </a:r>
            <a:endParaRPr lang="zh-CN" altLang="en-US" sz="2800" b="1" dirty="0">
              <a:solidFill>
                <a:schemeClr val="tx1"/>
              </a:solidFill>
              <a:latin typeface="+mn-ea"/>
            </a:endParaRPr>
          </a:p>
          <a:p>
            <a:pPr eaLnBrk="1" hangingPunct="1">
              <a:lnSpc>
                <a:spcPts val="4500"/>
              </a:lnSpc>
              <a:spcBef>
                <a:spcPct val="20000"/>
              </a:spcBef>
            </a:pPr>
            <a:r>
              <a:rPr lang="zh-CN" altLang="en-US" sz="2800" b="1" dirty="0">
                <a:solidFill>
                  <a:srgbClr val="F72B47"/>
                </a:solidFill>
                <a:latin typeface="+mn-ea"/>
              </a:rPr>
              <a:t>    </a:t>
            </a:r>
            <a:r>
              <a:rPr lang="zh-CN" altLang="en-US" sz="2800" b="1" dirty="0" smtClean="0">
                <a:solidFill>
                  <a:srgbClr val="F72B47"/>
                </a:solidFill>
                <a:latin typeface="+mn-ea"/>
              </a:rPr>
              <a:t>写</a:t>
            </a:r>
            <a:r>
              <a:rPr lang="zh-CN" altLang="en-US" sz="2800" b="1" dirty="0">
                <a:solidFill>
                  <a:srgbClr val="F72B47"/>
                </a:solidFill>
                <a:latin typeface="+mn-ea"/>
              </a:rPr>
              <a:t>议论文既要举例子又要讲道理,而且例子要典型、充足,解说要到位。</a:t>
            </a:r>
          </a:p>
        </p:txBody>
      </p:sp>
    </p:spTree>
    <p:extLst>
      <p:ext uri="{BB962C8B-B14F-4D97-AF65-F5344CB8AC3E}">
        <p14:creationId xmlns:p14="http://schemas.microsoft.com/office/powerpoint/2010/main" val="26747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TDDOWNLOAD\My Documents\Downloads\QQ2012JayXon\Users\907868260\FileRecv\91淘课logo.png"/>
          <p:cNvPicPr>
            <a:picLocks noChangeAspect="1" noChangeArrowheads="1"/>
          </p:cNvPicPr>
          <p:nvPr/>
        </p:nvPicPr>
        <p:blipFill>
          <a:blip r:embed="rId2"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37824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走进文本</a:t>
            </a:r>
            <a:endParaRPr lang="zh-CN" altLang="en-US" sz="2800" dirty="0">
              <a:solidFill>
                <a:srgbClr val="FF0000"/>
              </a:solidFill>
              <a:ea typeface="黑体" pitchFamily="2" charset="-122"/>
            </a:endParaRPr>
          </a:p>
        </p:txBody>
      </p:sp>
      <p:sp>
        <p:nvSpPr>
          <p:cNvPr id="3" name="Rectangle 4"/>
          <p:cNvSpPr>
            <a:spLocks noChangeArrowheads="1"/>
          </p:cNvSpPr>
          <p:nvPr/>
        </p:nvSpPr>
        <p:spPr bwMode="auto">
          <a:xfrm>
            <a:off x="610865" y="1184434"/>
            <a:ext cx="70574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0" lang="zh-CN" altLang="en-US" sz="2800" b="1" dirty="0">
                <a:solidFill>
                  <a:schemeClr val="tx1"/>
                </a:solidFill>
                <a:latin typeface="Arial" charset="0"/>
              </a:rPr>
              <a:t>作者如何解说</a:t>
            </a:r>
            <a:r>
              <a:rPr kumimoji="0" lang="zh-CN" altLang="en-US" sz="2800" b="1" dirty="0">
                <a:solidFill>
                  <a:srgbClr val="FF3300"/>
                </a:solidFill>
                <a:latin typeface="Arial" charset="0"/>
              </a:rPr>
              <a:t>咬文嚼字</a:t>
            </a:r>
            <a:r>
              <a:rPr kumimoji="0" lang="zh-CN" altLang="en-US" sz="2800" b="1" dirty="0">
                <a:solidFill>
                  <a:schemeClr val="tx1"/>
                </a:solidFill>
                <a:latin typeface="Arial" charset="0"/>
              </a:rPr>
              <a:t>？用文中语句回答。</a:t>
            </a:r>
          </a:p>
        </p:txBody>
      </p:sp>
      <p:sp>
        <p:nvSpPr>
          <p:cNvPr id="4" name="Rectangle 5"/>
          <p:cNvSpPr>
            <a:spLocks noChangeArrowheads="1"/>
          </p:cNvSpPr>
          <p:nvPr/>
        </p:nvSpPr>
        <p:spPr bwMode="auto">
          <a:xfrm>
            <a:off x="611560" y="1779662"/>
            <a:ext cx="7848872" cy="204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ts val="3900"/>
              </a:lnSpc>
            </a:pPr>
            <a:r>
              <a:rPr kumimoji="0" lang="zh-CN" altLang="en-US" sz="2800" b="1" dirty="0">
                <a:solidFill>
                  <a:srgbClr val="0000CC"/>
                </a:solidFill>
                <a:latin typeface="Arial" charset="0"/>
              </a:rPr>
              <a:t>       但是在文学，无论阅读或写作，我们必须有一字不肯放松的谨严</a:t>
            </a:r>
            <a:r>
              <a:rPr kumimoji="0" lang="zh-CN" altLang="en-US" sz="2800" b="1" dirty="0" smtClean="0">
                <a:solidFill>
                  <a:srgbClr val="0000CC"/>
                </a:solidFill>
                <a:latin typeface="Arial" charset="0"/>
              </a:rPr>
              <a:t>。</a:t>
            </a:r>
            <a:endParaRPr kumimoji="0" lang="zh-CN" altLang="en-US" sz="2800" b="1" dirty="0">
              <a:solidFill>
                <a:srgbClr val="0000CC"/>
              </a:solidFill>
              <a:latin typeface="Arial" charset="0"/>
            </a:endParaRPr>
          </a:p>
          <a:p>
            <a:pPr eaLnBrk="1" hangingPunct="1">
              <a:lnSpc>
                <a:spcPts val="3900"/>
              </a:lnSpc>
            </a:pPr>
            <a:r>
              <a:rPr kumimoji="0" lang="zh-CN" altLang="en-US" sz="2800" b="1" dirty="0">
                <a:solidFill>
                  <a:srgbClr val="0000CC"/>
                </a:solidFill>
                <a:latin typeface="Arial" charset="0"/>
              </a:rPr>
              <a:t>       咬文嚼字，在表面上像只是斟酌文字的分量，在实际上就是调整思想和感情。</a:t>
            </a:r>
          </a:p>
        </p:txBody>
      </p:sp>
    </p:spTree>
    <p:extLst>
      <p:ext uri="{BB962C8B-B14F-4D97-AF65-F5344CB8AC3E}">
        <p14:creationId xmlns:p14="http://schemas.microsoft.com/office/powerpoint/2010/main" val="283981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4294967295"/>
          </p:nvPr>
        </p:nvSpPr>
        <p:spPr>
          <a:xfrm>
            <a:off x="395536" y="1347614"/>
            <a:ext cx="8276456" cy="1886694"/>
          </a:xfrm>
          <a:prstGeom prst="rect">
            <a:avLst/>
          </a:prstGeom>
        </p:spPr>
        <p:txBody>
          <a:bodyPr/>
          <a:lstStyle/>
          <a:p>
            <a:pPr marL="0" indent="0">
              <a:lnSpc>
                <a:spcPts val="4300"/>
              </a:lnSpc>
              <a:buNone/>
            </a:pPr>
            <a:r>
              <a:rPr lang="zh-CN" altLang="en-US" sz="2800" b="1" dirty="0" smtClean="0"/>
              <a:t>   题目</a:t>
            </a:r>
            <a:r>
              <a:rPr lang="zh-CN" altLang="en-US" sz="2800" b="1" dirty="0"/>
              <a:t>的含义</a:t>
            </a:r>
            <a:r>
              <a:rPr lang="zh-CN" altLang="en-US" sz="2800" b="1" dirty="0" smtClean="0"/>
              <a:t>：</a:t>
            </a:r>
            <a:endParaRPr lang="zh-CN" altLang="en-US" sz="2800" b="1" dirty="0"/>
          </a:p>
          <a:p>
            <a:pPr>
              <a:lnSpc>
                <a:spcPts val="4300"/>
              </a:lnSpc>
              <a:buFontTx/>
              <a:buNone/>
            </a:pPr>
            <a:r>
              <a:rPr lang="zh-CN" altLang="en-US" sz="2800" b="1" dirty="0"/>
              <a:t>           </a:t>
            </a:r>
            <a:r>
              <a:rPr lang="zh-CN" altLang="en-US" sz="2800" b="1" dirty="0" smtClean="0"/>
              <a:t>  </a:t>
            </a:r>
            <a:r>
              <a:rPr lang="zh-CN" altLang="en-US" sz="2800" b="1" dirty="0" smtClean="0">
                <a:solidFill>
                  <a:srgbClr val="F72B47"/>
                </a:solidFill>
              </a:rPr>
              <a:t>对</a:t>
            </a:r>
            <a:r>
              <a:rPr lang="zh-CN" altLang="en-US" sz="2800" b="1" dirty="0">
                <a:solidFill>
                  <a:srgbClr val="F72B47"/>
                </a:solidFill>
              </a:rPr>
              <a:t>文学作品的语言必须有一字不肯放松的严谨态度，只有这样才能逐渐达到艺术的完美。</a:t>
            </a:r>
          </a:p>
        </p:txBody>
      </p:sp>
    </p:spTree>
    <p:extLst>
      <p:ext uri="{BB962C8B-B14F-4D97-AF65-F5344CB8AC3E}">
        <p14:creationId xmlns:p14="http://schemas.microsoft.com/office/powerpoint/2010/main" val="134069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536" y="699542"/>
            <a:ext cx="4894312"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mn-ea"/>
                <a:ea typeface="+mn-ea"/>
              </a:rPr>
              <a:t>分析结构，归纳各部分要点</a:t>
            </a:r>
            <a:endParaRPr lang="zh-CN" altLang="en-US" sz="2800" b="1" dirty="0">
              <a:latin typeface="+mn-ea"/>
              <a:ea typeface="+mn-ea"/>
            </a:endParaRPr>
          </a:p>
        </p:txBody>
      </p:sp>
      <p:sp>
        <p:nvSpPr>
          <p:cNvPr id="3" name="Text Box 3"/>
          <p:cNvSpPr txBox="1">
            <a:spLocks noChangeArrowheads="1"/>
          </p:cNvSpPr>
          <p:nvPr/>
        </p:nvSpPr>
        <p:spPr bwMode="auto">
          <a:xfrm>
            <a:off x="376561" y="2106835"/>
            <a:ext cx="61555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b="1" dirty="0">
                <a:latin typeface="+mn-ea"/>
              </a:rPr>
              <a:t>咬文嚼字</a:t>
            </a:r>
          </a:p>
        </p:txBody>
      </p:sp>
      <p:sp>
        <p:nvSpPr>
          <p:cNvPr id="4" name="AutoShape 4"/>
          <p:cNvSpPr>
            <a:spLocks/>
          </p:cNvSpPr>
          <p:nvPr/>
        </p:nvSpPr>
        <p:spPr bwMode="auto">
          <a:xfrm>
            <a:off x="1115616" y="1419622"/>
            <a:ext cx="143297" cy="3031777"/>
          </a:xfrm>
          <a:prstGeom prst="leftBrace">
            <a:avLst>
              <a:gd name="adj1" fmla="val 1795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5"/>
          <p:cNvSpPr txBox="1">
            <a:spLocks noChangeArrowheads="1"/>
          </p:cNvSpPr>
          <p:nvPr/>
        </p:nvSpPr>
        <p:spPr bwMode="auto">
          <a:xfrm>
            <a:off x="1403648" y="1158012"/>
            <a:ext cx="70775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0000"/>
                </a:solidFill>
                <a:latin typeface="+mn-ea"/>
              </a:rPr>
              <a:t>第一部分</a:t>
            </a:r>
            <a:r>
              <a:rPr lang="en-US" altLang="zh-CN" sz="2400" b="1" dirty="0">
                <a:solidFill>
                  <a:srgbClr val="FF0000"/>
                </a:solidFill>
                <a:latin typeface="+mn-ea"/>
              </a:rPr>
              <a:t>(1</a:t>
            </a:r>
            <a:r>
              <a:rPr lang="zh-CN" altLang="en-US" sz="2400" b="1" dirty="0">
                <a:solidFill>
                  <a:srgbClr val="FF0000"/>
                </a:solidFill>
                <a:latin typeface="+mn-ea"/>
              </a:rPr>
              <a:t>一</a:t>
            </a:r>
            <a:r>
              <a:rPr lang="en-US" altLang="zh-CN" sz="2400" b="1" dirty="0">
                <a:solidFill>
                  <a:srgbClr val="FF0000"/>
                </a:solidFill>
                <a:latin typeface="+mn-ea"/>
              </a:rPr>
              <a:t>5</a:t>
            </a:r>
            <a:r>
              <a:rPr lang="en-US" altLang="zh-CN" sz="2400" b="1" dirty="0" smtClean="0">
                <a:solidFill>
                  <a:srgbClr val="FF0000"/>
                </a:solidFill>
                <a:latin typeface="+mn-ea"/>
              </a:rPr>
              <a:t>)  </a:t>
            </a:r>
            <a:r>
              <a:rPr lang="zh-CN" altLang="en-US" sz="2400" b="1" dirty="0" smtClean="0">
                <a:solidFill>
                  <a:srgbClr val="FF0000"/>
                </a:solidFill>
                <a:latin typeface="+mn-ea"/>
              </a:rPr>
              <a:t>实例</a:t>
            </a:r>
            <a:r>
              <a:rPr lang="zh-CN" altLang="en-US" sz="2400" b="1" dirty="0">
                <a:solidFill>
                  <a:srgbClr val="FF0000"/>
                </a:solidFill>
                <a:latin typeface="+mn-ea"/>
              </a:rPr>
              <a:t>说明咬文嚼字的效果</a:t>
            </a:r>
          </a:p>
        </p:txBody>
      </p:sp>
      <p:sp>
        <p:nvSpPr>
          <p:cNvPr id="6" name="AutoShape 6"/>
          <p:cNvSpPr>
            <a:spLocks/>
          </p:cNvSpPr>
          <p:nvPr/>
        </p:nvSpPr>
        <p:spPr bwMode="auto">
          <a:xfrm>
            <a:off x="2264608" y="1760913"/>
            <a:ext cx="129726" cy="1023445"/>
          </a:xfrm>
          <a:prstGeom prst="leftBrace">
            <a:avLst>
              <a:gd name="adj1" fmla="val 748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7"/>
          <p:cNvSpPr txBox="1">
            <a:spLocks noChangeArrowheads="1"/>
          </p:cNvSpPr>
          <p:nvPr/>
        </p:nvSpPr>
        <p:spPr bwMode="auto">
          <a:xfrm>
            <a:off x="2394334" y="1573565"/>
            <a:ext cx="3473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CC"/>
                </a:solidFill>
                <a:latin typeface="+mn-ea"/>
              </a:rPr>
              <a:t>郭沫若改字</a:t>
            </a:r>
            <a:r>
              <a:rPr lang="en-US" altLang="zh-CN" sz="2400" b="1" dirty="0">
                <a:solidFill>
                  <a:srgbClr val="0000CC"/>
                </a:solidFill>
                <a:latin typeface="+mn-ea"/>
              </a:rPr>
              <a:t>(</a:t>
            </a:r>
            <a:r>
              <a:rPr lang="zh-CN" altLang="en-US" sz="2400" b="1" dirty="0">
                <a:solidFill>
                  <a:srgbClr val="0000CC"/>
                </a:solidFill>
                <a:latin typeface="+mn-ea"/>
              </a:rPr>
              <a:t>句式改变</a:t>
            </a:r>
            <a:r>
              <a:rPr lang="en-US" altLang="zh-CN" sz="2400" b="1" dirty="0">
                <a:solidFill>
                  <a:srgbClr val="0000CC"/>
                </a:solidFill>
                <a:latin typeface="+mn-ea"/>
              </a:rPr>
              <a:t>)</a:t>
            </a:r>
          </a:p>
        </p:txBody>
      </p:sp>
      <p:sp>
        <p:nvSpPr>
          <p:cNvPr id="8" name="Text Box 8"/>
          <p:cNvSpPr txBox="1">
            <a:spLocks noChangeArrowheads="1"/>
          </p:cNvSpPr>
          <p:nvPr/>
        </p:nvSpPr>
        <p:spPr bwMode="auto">
          <a:xfrm>
            <a:off x="2379598" y="2041804"/>
            <a:ext cx="3889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CC"/>
                </a:solidFill>
                <a:latin typeface="+mn-ea"/>
              </a:rPr>
              <a:t>王若虚改句</a:t>
            </a:r>
            <a:r>
              <a:rPr lang="en-US" altLang="zh-CN" sz="2400" b="1" dirty="0">
                <a:solidFill>
                  <a:srgbClr val="0000CC"/>
                </a:solidFill>
                <a:latin typeface="+mn-ea"/>
              </a:rPr>
              <a:t>(</a:t>
            </a:r>
            <a:r>
              <a:rPr lang="zh-CN" altLang="en-US" sz="2400" b="1" dirty="0">
                <a:solidFill>
                  <a:srgbClr val="0000CC"/>
                </a:solidFill>
                <a:latin typeface="+mn-ea"/>
              </a:rPr>
              <a:t>字数增减</a:t>
            </a:r>
            <a:r>
              <a:rPr lang="en-US" altLang="zh-CN" sz="2400" b="1" dirty="0">
                <a:solidFill>
                  <a:srgbClr val="0000CC"/>
                </a:solidFill>
                <a:latin typeface="+mn-ea"/>
              </a:rPr>
              <a:t>)</a:t>
            </a:r>
          </a:p>
        </p:txBody>
      </p:sp>
      <p:sp>
        <p:nvSpPr>
          <p:cNvPr id="9" name="Text Box 9"/>
          <p:cNvSpPr txBox="1">
            <a:spLocks noChangeArrowheads="1"/>
          </p:cNvSpPr>
          <p:nvPr/>
        </p:nvSpPr>
        <p:spPr bwMode="auto">
          <a:xfrm>
            <a:off x="2394334" y="2473845"/>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CC"/>
                </a:solidFill>
                <a:latin typeface="+mn-ea"/>
              </a:rPr>
              <a:t>韩昌黎改诗</a:t>
            </a:r>
            <a:r>
              <a:rPr lang="en-US" altLang="zh-CN" sz="2400" b="1" dirty="0">
                <a:solidFill>
                  <a:srgbClr val="0000CC"/>
                </a:solidFill>
                <a:latin typeface="+mn-ea"/>
              </a:rPr>
              <a:t>(</a:t>
            </a:r>
            <a:r>
              <a:rPr lang="zh-CN" altLang="en-US" sz="2400" b="1" dirty="0">
                <a:solidFill>
                  <a:srgbClr val="0000CC"/>
                </a:solidFill>
                <a:latin typeface="+mn-ea"/>
              </a:rPr>
              <a:t>字眼不同</a:t>
            </a:r>
            <a:r>
              <a:rPr lang="en-US" altLang="zh-CN" sz="2400" b="1" dirty="0">
                <a:solidFill>
                  <a:srgbClr val="0000CC"/>
                </a:solidFill>
                <a:latin typeface="+mn-ea"/>
              </a:rPr>
              <a:t>)</a:t>
            </a:r>
          </a:p>
        </p:txBody>
      </p:sp>
      <p:sp>
        <p:nvSpPr>
          <p:cNvPr id="10" name="Text Box 10"/>
          <p:cNvSpPr txBox="1">
            <a:spLocks noChangeArrowheads="1"/>
          </p:cNvSpPr>
          <p:nvPr/>
        </p:nvSpPr>
        <p:spPr bwMode="auto">
          <a:xfrm>
            <a:off x="1403648" y="2822477"/>
            <a:ext cx="64802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0000"/>
                </a:solidFill>
                <a:latin typeface="+mn-ea"/>
              </a:rPr>
              <a:t>第二部分</a:t>
            </a:r>
            <a:r>
              <a:rPr lang="en-US" altLang="zh-CN" sz="2400" b="1" dirty="0">
                <a:solidFill>
                  <a:srgbClr val="FF0000"/>
                </a:solidFill>
                <a:latin typeface="+mn-ea"/>
              </a:rPr>
              <a:t>(6</a:t>
            </a:r>
            <a:r>
              <a:rPr lang="zh-CN" altLang="en-US" sz="2400" b="1" dirty="0">
                <a:solidFill>
                  <a:srgbClr val="FF0000"/>
                </a:solidFill>
                <a:latin typeface="+mn-ea"/>
              </a:rPr>
              <a:t>一</a:t>
            </a:r>
            <a:r>
              <a:rPr lang="en-US" altLang="zh-CN" sz="2400" b="1" dirty="0">
                <a:solidFill>
                  <a:srgbClr val="FF0000"/>
                </a:solidFill>
                <a:latin typeface="+mn-ea"/>
              </a:rPr>
              <a:t>7</a:t>
            </a:r>
            <a:r>
              <a:rPr lang="en-US" altLang="zh-CN" sz="2400" b="1" dirty="0" smtClean="0">
                <a:solidFill>
                  <a:srgbClr val="FF0000"/>
                </a:solidFill>
                <a:latin typeface="+mn-ea"/>
              </a:rPr>
              <a:t>)  </a:t>
            </a:r>
            <a:r>
              <a:rPr lang="zh-CN" altLang="en-US" sz="2400" b="1" dirty="0" smtClean="0">
                <a:solidFill>
                  <a:srgbClr val="FF0000"/>
                </a:solidFill>
                <a:latin typeface="+mn-ea"/>
              </a:rPr>
              <a:t>正反</a:t>
            </a:r>
            <a:r>
              <a:rPr lang="zh-CN" altLang="en-US" sz="2400" b="1" dirty="0">
                <a:solidFill>
                  <a:srgbClr val="FF0000"/>
                </a:solidFill>
                <a:latin typeface="+mn-ea"/>
              </a:rPr>
              <a:t>说明咬文嚼字的重要性</a:t>
            </a:r>
          </a:p>
        </p:txBody>
      </p:sp>
      <p:sp>
        <p:nvSpPr>
          <p:cNvPr id="11" name="AutoShape 11"/>
          <p:cNvSpPr>
            <a:spLocks/>
          </p:cNvSpPr>
          <p:nvPr/>
        </p:nvSpPr>
        <p:spPr bwMode="auto">
          <a:xfrm>
            <a:off x="2310736" y="3414887"/>
            <a:ext cx="102390" cy="668966"/>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2"/>
          <p:cNvSpPr txBox="1">
            <a:spLocks noChangeArrowheads="1"/>
          </p:cNvSpPr>
          <p:nvPr/>
        </p:nvSpPr>
        <p:spPr bwMode="auto">
          <a:xfrm>
            <a:off x="2396362" y="3254010"/>
            <a:ext cx="2408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CC"/>
                </a:solidFill>
                <a:latin typeface="+mn-ea"/>
              </a:rPr>
              <a:t>善用字义联想</a:t>
            </a:r>
          </a:p>
        </p:txBody>
      </p:sp>
      <p:sp>
        <p:nvSpPr>
          <p:cNvPr id="13" name="Text Box 13"/>
          <p:cNvSpPr txBox="1">
            <a:spLocks noChangeArrowheads="1"/>
          </p:cNvSpPr>
          <p:nvPr/>
        </p:nvSpPr>
        <p:spPr bwMode="auto">
          <a:xfrm>
            <a:off x="2413125" y="3749370"/>
            <a:ext cx="2374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CC"/>
                </a:solidFill>
                <a:latin typeface="+mn-ea"/>
              </a:rPr>
              <a:t>误用字义联想</a:t>
            </a:r>
            <a:endParaRPr lang="en-US" altLang="zh-CN" sz="2400" b="1" dirty="0">
              <a:solidFill>
                <a:srgbClr val="0000CC"/>
              </a:solidFill>
              <a:latin typeface="+mn-ea"/>
            </a:endParaRPr>
          </a:p>
        </p:txBody>
      </p:sp>
      <p:sp>
        <p:nvSpPr>
          <p:cNvPr id="14" name="Text Box 14"/>
          <p:cNvSpPr txBox="1">
            <a:spLocks noChangeArrowheads="1"/>
          </p:cNvSpPr>
          <p:nvPr/>
        </p:nvSpPr>
        <p:spPr bwMode="auto">
          <a:xfrm>
            <a:off x="1444749" y="4220566"/>
            <a:ext cx="55755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0000"/>
                </a:solidFill>
                <a:latin typeface="+mn-ea"/>
              </a:rPr>
              <a:t>第三部分</a:t>
            </a:r>
            <a:r>
              <a:rPr lang="en-US" altLang="zh-CN" sz="2400" b="1" dirty="0">
                <a:solidFill>
                  <a:srgbClr val="FF0000"/>
                </a:solidFill>
                <a:latin typeface="+mn-ea"/>
              </a:rPr>
              <a:t>(8)</a:t>
            </a:r>
            <a:r>
              <a:rPr lang="zh-CN" altLang="en-US" sz="2400" b="1" dirty="0">
                <a:solidFill>
                  <a:srgbClr val="FF0000"/>
                </a:solidFill>
                <a:latin typeface="+mn-ea"/>
              </a:rPr>
              <a:t>对文学作者的要求和希望</a:t>
            </a:r>
          </a:p>
        </p:txBody>
      </p:sp>
    </p:spTree>
    <p:extLst>
      <p:ext uri="{BB962C8B-B14F-4D97-AF65-F5344CB8AC3E}">
        <p14:creationId xmlns:p14="http://schemas.microsoft.com/office/powerpoint/2010/main" val="12390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down)">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down)">
                                      <p:cBhvr>
                                        <p:cTn id="57" dur="500"/>
                                        <p:tgtEl>
                                          <p:spTgt spid="1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wipe(down)">
                                      <p:cBhvr>
                                        <p:cTn id="62" dur="500"/>
                                        <p:tgtEl>
                                          <p:spTgt spid="1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animBg="1"/>
      <p:bldP spid="7" grpId="0"/>
      <p:bldP spid="8" grpId="0"/>
      <p:bldP spid="10" grpId="0"/>
      <p:bldP spid="11"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3493319" y="680378"/>
            <a:ext cx="1870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0" lang="zh-CN" altLang="en-US" sz="2800" b="1" dirty="0">
                <a:solidFill>
                  <a:srgbClr val="FF0000"/>
                </a:solidFill>
                <a:latin typeface="+mn-ea"/>
              </a:rPr>
              <a:t>主  </a:t>
            </a:r>
            <a:r>
              <a:rPr kumimoji="0" lang="zh-CN" altLang="en-US" sz="2800" b="1" dirty="0" smtClean="0">
                <a:solidFill>
                  <a:srgbClr val="FF0000"/>
                </a:solidFill>
                <a:latin typeface="+mn-ea"/>
              </a:rPr>
              <a:t>题</a:t>
            </a:r>
            <a:endParaRPr kumimoji="0" lang="zh-CN" altLang="en-US" sz="2800" b="1" dirty="0">
              <a:solidFill>
                <a:srgbClr val="FF0000"/>
              </a:solidFill>
              <a:latin typeface="+mn-ea"/>
            </a:endParaRPr>
          </a:p>
        </p:txBody>
      </p:sp>
      <p:sp>
        <p:nvSpPr>
          <p:cNvPr id="3" name="Rectangle 8"/>
          <p:cNvSpPr>
            <a:spLocks noChangeArrowheads="1"/>
          </p:cNvSpPr>
          <p:nvPr/>
        </p:nvSpPr>
        <p:spPr bwMode="auto">
          <a:xfrm>
            <a:off x="461533" y="1203598"/>
            <a:ext cx="8340725" cy="344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ts val="3800"/>
              </a:lnSpc>
            </a:pPr>
            <a:r>
              <a:rPr kumimoji="0" lang="zh-CN" altLang="en-US" sz="2800" b="1" dirty="0">
                <a:solidFill>
                  <a:srgbClr val="0000CC"/>
                </a:solidFill>
                <a:latin typeface="+mn-ea"/>
              </a:rPr>
              <a:t>    </a:t>
            </a:r>
            <a:r>
              <a:rPr kumimoji="0" lang="zh-CN" altLang="en-US" sz="2800" b="1" dirty="0" smtClean="0">
                <a:solidFill>
                  <a:srgbClr val="0000CC"/>
                </a:solidFill>
                <a:latin typeface="+mn-ea"/>
              </a:rPr>
              <a:t>本文</a:t>
            </a:r>
            <a:r>
              <a:rPr kumimoji="0" lang="zh-CN" altLang="en-US" sz="2800" b="1" dirty="0">
                <a:solidFill>
                  <a:srgbClr val="0000CC"/>
                </a:solidFill>
                <a:latin typeface="+mn-ea"/>
              </a:rPr>
              <a:t>标题</a:t>
            </a:r>
            <a:r>
              <a:rPr kumimoji="0" lang="zh-CN" altLang="en-US" sz="2800" b="1" dirty="0">
                <a:solidFill>
                  <a:schemeClr val="tx1"/>
                </a:solidFill>
                <a:latin typeface="+mn-ea"/>
              </a:rPr>
              <a:t>是“咬文嚼字”。按照</a:t>
            </a:r>
            <a:r>
              <a:rPr kumimoji="0" lang="zh-CN" altLang="en-US" sz="2800" b="1" dirty="0">
                <a:solidFill>
                  <a:srgbClr val="0000CC"/>
                </a:solidFill>
                <a:latin typeface="+mn-ea"/>
              </a:rPr>
              <a:t>通常意义</a:t>
            </a:r>
            <a:r>
              <a:rPr kumimoji="0" lang="zh-CN" altLang="en-US" sz="2800" b="1" dirty="0">
                <a:solidFill>
                  <a:schemeClr val="tx1"/>
                </a:solidFill>
                <a:latin typeface="+mn-ea"/>
              </a:rPr>
              <a:t>来讲，咬文嚼字含有贬义，说的是一种不好的习惯，即过于斟酌字句，或说死抠字眼儿而不顾及精神实质的现象。作者在这里是</a:t>
            </a:r>
            <a:r>
              <a:rPr kumimoji="0" lang="zh-CN" altLang="en-US" sz="2800" b="1" dirty="0">
                <a:solidFill>
                  <a:srgbClr val="FF0000"/>
                </a:solidFill>
                <a:latin typeface="+mn-ea"/>
              </a:rPr>
              <a:t>贬词褒用，</a:t>
            </a:r>
            <a:r>
              <a:rPr kumimoji="0" lang="zh-CN" altLang="en-US" sz="2800" b="1" dirty="0">
                <a:solidFill>
                  <a:schemeClr val="tx1"/>
                </a:solidFill>
                <a:latin typeface="+mn-ea"/>
              </a:rPr>
              <a:t>借以</a:t>
            </a:r>
            <a:r>
              <a:rPr kumimoji="0" lang="zh-CN" altLang="en-US" sz="2800" b="1" dirty="0">
                <a:solidFill>
                  <a:srgbClr val="FF0000"/>
                </a:solidFill>
                <a:latin typeface="+mn-ea"/>
              </a:rPr>
              <a:t>说明</a:t>
            </a:r>
            <a:r>
              <a:rPr kumimoji="0" lang="zh-CN" altLang="en-US" sz="2800" b="1" dirty="0">
                <a:solidFill>
                  <a:schemeClr val="tx1"/>
                </a:solidFill>
                <a:latin typeface="+mn-ea"/>
              </a:rPr>
              <a:t>在文学创作和阅读方面“必须有一字不肯放松的谨严”，</a:t>
            </a:r>
            <a:r>
              <a:rPr kumimoji="0" lang="zh-CN" altLang="en-US" sz="2800" b="1" dirty="0">
                <a:solidFill>
                  <a:srgbClr val="FF0000"/>
                </a:solidFill>
                <a:latin typeface="+mn-ea"/>
              </a:rPr>
              <a:t>阐明</a:t>
            </a:r>
            <a:r>
              <a:rPr kumimoji="0" lang="zh-CN" altLang="en-US" sz="2800" b="1" dirty="0">
                <a:solidFill>
                  <a:schemeClr val="tx1"/>
                </a:solidFill>
                <a:latin typeface="+mn-ea"/>
              </a:rPr>
              <a:t>“在表里上像只是斟酌文字的分量，在实际上就是调整思想和情感”的</a:t>
            </a:r>
            <a:r>
              <a:rPr kumimoji="0" lang="zh-CN" altLang="en-US" sz="2800" b="1" dirty="0">
                <a:solidFill>
                  <a:srgbClr val="FF0000"/>
                </a:solidFill>
                <a:latin typeface="+mn-ea"/>
              </a:rPr>
              <a:t>道理</a:t>
            </a:r>
            <a:r>
              <a:rPr kumimoji="0" lang="zh-CN" altLang="en-US" sz="2800" b="1" dirty="0">
                <a:solidFill>
                  <a:schemeClr val="tx1"/>
                </a:solidFill>
                <a:latin typeface="+mn-ea"/>
              </a:rPr>
              <a:t>。</a:t>
            </a:r>
          </a:p>
        </p:txBody>
      </p:sp>
    </p:spTree>
    <p:extLst>
      <p:ext uri="{BB962C8B-B14F-4D97-AF65-F5344CB8AC3E}">
        <p14:creationId xmlns:p14="http://schemas.microsoft.com/office/powerpoint/2010/main" val="3408384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32698" y="824394"/>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dirty="0">
                <a:solidFill>
                  <a:srgbClr val="FF0000"/>
                </a:solidFill>
              </a:rPr>
              <a:t>欣赏小故事：</a:t>
            </a:r>
          </a:p>
        </p:txBody>
      </p:sp>
      <p:sp>
        <p:nvSpPr>
          <p:cNvPr id="3" name="Text Box 3"/>
          <p:cNvSpPr txBox="1">
            <a:spLocks noChangeArrowheads="1"/>
          </p:cNvSpPr>
          <p:nvPr/>
        </p:nvSpPr>
        <p:spPr bwMode="auto">
          <a:xfrm>
            <a:off x="467544" y="1433958"/>
            <a:ext cx="8207375" cy="246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ts val="3700"/>
              </a:lnSpc>
            </a:pPr>
            <a:r>
              <a:rPr lang="zh-CN" altLang="en-US" sz="2800" b="1" dirty="0">
                <a:solidFill>
                  <a:schemeClr val="tx1"/>
                </a:solidFill>
              </a:rPr>
              <a:t>       </a:t>
            </a:r>
            <a:r>
              <a:rPr lang="zh-CN" altLang="en-US" sz="2800" b="1" dirty="0" smtClean="0">
                <a:solidFill>
                  <a:schemeClr val="tx1"/>
                </a:solidFill>
              </a:rPr>
              <a:t>  </a:t>
            </a:r>
            <a:r>
              <a:rPr lang="zh-CN" altLang="en-US" sz="2800" b="1" dirty="0" smtClean="0">
                <a:solidFill>
                  <a:srgbClr val="0000FF"/>
                </a:solidFill>
              </a:rPr>
              <a:t>有</a:t>
            </a:r>
            <a:r>
              <a:rPr lang="zh-CN" altLang="en-US" sz="2800" b="1" dirty="0">
                <a:solidFill>
                  <a:srgbClr val="0000FF"/>
                </a:solidFill>
              </a:rPr>
              <a:t>一个乞丐，他面前的牌子上写着：“本人自幼双目失明。”可乞讨的效果很不好，一个诗人见到，把他面前的牌子上的字改写为：</a:t>
            </a:r>
            <a:r>
              <a:rPr lang="zh-CN" altLang="en-US" sz="2800" b="1" u="sng" dirty="0">
                <a:solidFill>
                  <a:srgbClr val="0000FF"/>
                </a:solidFill>
              </a:rPr>
              <a:t>“                                                        ”</a:t>
            </a:r>
            <a:r>
              <a:rPr lang="zh-CN" altLang="en-US" sz="2800" b="1" dirty="0">
                <a:solidFill>
                  <a:srgbClr val="0000FF"/>
                </a:solidFill>
              </a:rPr>
              <a:t>结果乞讨的效果非常好。</a:t>
            </a:r>
          </a:p>
        </p:txBody>
      </p:sp>
      <p:sp>
        <p:nvSpPr>
          <p:cNvPr id="4" name="Text Box 4"/>
          <p:cNvSpPr txBox="1">
            <a:spLocks noChangeArrowheads="1"/>
          </p:cNvSpPr>
          <p:nvPr/>
        </p:nvSpPr>
        <p:spPr bwMode="auto">
          <a:xfrm>
            <a:off x="467544" y="3920738"/>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dirty="0">
                <a:solidFill>
                  <a:srgbClr val="FF0000"/>
                </a:solidFill>
              </a:rPr>
              <a:t>你知道这是为什么吗？</a:t>
            </a:r>
          </a:p>
        </p:txBody>
      </p:sp>
    </p:spTree>
    <p:extLst>
      <p:ext uri="{BB962C8B-B14F-4D97-AF65-F5344CB8AC3E}">
        <p14:creationId xmlns:p14="http://schemas.microsoft.com/office/powerpoint/2010/main" val="73364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043608" y="824394"/>
            <a:ext cx="5256584" cy="52322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0" lang="zh-CN" altLang="en-US" sz="2800" b="1" dirty="0">
                <a:solidFill>
                  <a:srgbClr val="FF0000"/>
                </a:solidFill>
                <a:latin typeface="+mn-ea"/>
              </a:rPr>
              <a:t>为下面的诗句添加动词突出特征</a:t>
            </a:r>
          </a:p>
        </p:txBody>
      </p:sp>
      <p:sp>
        <p:nvSpPr>
          <p:cNvPr id="3" name="Text Box 2"/>
          <p:cNvSpPr txBox="1">
            <a:spLocks noChangeArrowheads="1"/>
          </p:cNvSpPr>
          <p:nvPr/>
        </p:nvSpPr>
        <p:spPr bwMode="auto">
          <a:xfrm>
            <a:off x="1015835" y="1563638"/>
            <a:ext cx="6580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kumimoji="0" lang="zh-CN" altLang="zh-CN" sz="2800" b="1" dirty="0">
                <a:latin typeface="+mn-ea"/>
                <a:sym typeface="宋体" pitchFamily="2" charset="-122"/>
              </a:rPr>
              <a:t>轻风（ </a:t>
            </a:r>
            <a:r>
              <a:rPr kumimoji="0" lang="en-US" altLang="zh-CN" sz="2800" b="1" dirty="0" smtClean="0">
                <a:latin typeface="+mn-ea"/>
                <a:sym typeface="宋体" pitchFamily="2" charset="-122"/>
              </a:rPr>
              <a:t> </a:t>
            </a:r>
            <a:r>
              <a:rPr kumimoji="0" lang="zh-CN" altLang="zh-CN" sz="2800" b="1" dirty="0" smtClean="0">
                <a:latin typeface="+mn-ea"/>
                <a:sym typeface="宋体" pitchFamily="2" charset="-122"/>
              </a:rPr>
              <a:t>）</a:t>
            </a:r>
            <a:r>
              <a:rPr kumimoji="0" lang="zh-CN" altLang="zh-CN" sz="2800" b="1" dirty="0">
                <a:latin typeface="+mn-ea"/>
                <a:sym typeface="宋体" pitchFamily="2" charset="-122"/>
              </a:rPr>
              <a:t>细柳，淡月（ </a:t>
            </a:r>
            <a:r>
              <a:rPr kumimoji="0" lang="en-US" altLang="zh-CN" sz="2800" b="1" dirty="0" smtClean="0">
                <a:latin typeface="+mn-ea"/>
                <a:sym typeface="宋体" pitchFamily="2" charset="-122"/>
              </a:rPr>
              <a:t> </a:t>
            </a:r>
            <a:r>
              <a:rPr kumimoji="0" lang="zh-CN" altLang="zh-CN" sz="2800" b="1" dirty="0" smtClean="0">
                <a:latin typeface="+mn-ea"/>
                <a:sym typeface="宋体" pitchFamily="2" charset="-122"/>
              </a:rPr>
              <a:t>）</a:t>
            </a:r>
            <a:r>
              <a:rPr kumimoji="0" lang="zh-CN" altLang="zh-CN" sz="2800" b="1" dirty="0">
                <a:latin typeface="+mn-ea"/>
                <a:sym typeface="宋体" pitchFamily="2" charset="-122"/>
              </a:rPr>
              <a:t>梅花。</a:t>
            </a:r>
          </a:p>
        </p:txBody>
      </p:sp>
      <p:sp>
        <p:nvSpPr>
          <p:cNvPr id="4" name="Text Box 5"/>
          <p:cNvSpPr txBox="1">
            <a:spLocks noChangeArrowheads="1"/>
          </p:cNvSpPr>
          <p:nvPr/>
        </p:nvSpPr>
        <p:spPr bwMode="auto">
          <a:xfrm>
            <a:off x="973139" y="2245390"/>
            <a:ext cx="74152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kumimoji="0" lang="zh-CN" altLang="zh-CN" sz="2800" b="1" dirty="0">
                <a:latin typeface="+mn-ea"/>
                <a:sym typeface="宋体" pitchFamily="2" charset="-122"/>
              </a:rPr>
              <a:t>轻风</a:t>
            </a:r>
            <a:r>
              <a:rPr kumimoji="0" lang="zh-CN" altLang="zh-CN" sz="2800" b="1" dirty="0">
                <a:solidFill>
                  <a:srgbClr val="FF0000"/>
                </a:solidFill>
                <a:latin typeface="+mn-ea"/>
                <a:sym typeface="宋体" pitchFamily="2" charset="-122"/>
              </a:rPr>
              <a:t>摇</a:t>
            </a:r>
            <a:r>
              <a:rPr kumimoji="0" lang="zh-CN" altLang="zh-CN" sz="2800" b="1" dirty="0">
                <a:latin typeface="+mn-ea"/>
                <a:sym typeface="宋体" pitchFamily="2" charset="-122"/>
              </a:rPr>
              <a:t>细柳，淡月</a:t>
            </a:r>
            <a:r>
              <a:rPr kumimoji="0" lang="zh-CN" altLang="zh-CN" sz="2800" b="1" dirty="0">
                <a:solidFill>
                  <a:srgbClr val="FF0000"/>
                </a:solidFill>
                <a:latin typeface="+mn-ea"/>
                <a:sym typeface="宋体" pitchFamily="2" charset="-122"/>
              </a:rPr>
              <a:t>映</a:t>
            </a:r>
            <a:r>
              <a:rPr kumimoji="0" lang="zh-CN" altLang="zh-CN" sz="2800" b="1" dirty="0">
                <a:latin typeface="+mn-ea"/>
                <a:sym typeface="宋体" pitchFamily="2" charset="-122"/>
              </a:rPr>
              <a:t>梅花</a:t>
            </a:r>
            <a:r>
              <a:rPr kumimoji="0" lang="zh-CN" altLang="zh-CN" sz="2800" b="1" dirty="0" smtClean="0">
                <a:latin typeface="+mn-ea"/>
                <a:sym typeface="宋体" pitchFamily="2" charset="-122"/>
              </a:rPr>
              <a:t>。</a:t>
            </a:r>
            <a:r>
              <a:rPr kumimoji="0" lang="en-US" altLang="zh-CN" sz="2800" b="1" dirty="0" smtClean="0">
                <a:latin typeface="+mn-ea"/>
                <a:sym typeface="宋体" pitchFamily="2" charset="-122"/>
              </a:rPr>
              <a:t>  </a:t>
            </a:r>
            <a:r>
              <a:rPr kumimoji="0" lang="zh-CN" altLang="zh-CN" sz="2800" b="1" dirty="0" smtClean="0">
                <a:latin typeface="+mn-ea"/>
                <a:sym typeface="宋体" pitchFamily="2" charset="-122"/>
              </a:rPr>
              <a:t>——</a:t>
            </a:r>
            <a:r>
              <a:rPr kumimoji="0" lang="zh-CN" altLang="zh-CN" sz="2800" b="1" dirty="0">
                <a:latin typeface="+mn-ea"/>
                <a:sym typeface="宋体" pitchFamily="2" charset="-122"/>
              </a:rPr>
              <a:t>苏东坡</a:t>
            </a:r>
          </a:p>
        </p:txBody>
      </p:sp>
      <p:sp>
        <p:nvSpPr>
          <p:cNvPr id="5" name="Text Box 3"/>
          <p:cNvSpPr txBox="1">
            <a:spLocks noChangeArrowheads="1"/>
          </p:cNvSpPr>
          <p:nvPr/>
        </p:nvSpPr>
        <p:spPr bwMode="auto">
          <a:xfrm>
            <a:off x="973139" y="2984634"/>
            <a:ext cx="7487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kumimoji="0" lang="zh-CN" altLang="zh-CN" sz="2800" b="1" dirty="0">
                <a:latin typeface="+mn-ea"/>
                <a:sym typeface="宋体" pitchFamily="2" charset="-122"/>
              </a:rPr>
              <a:t>轻风</a:t>
            </a:r>
            <a:r>
              <a:rPr kumimoji="0" lang="zh-CN" altLang="zh-CN" sz="2800" b="1" dirty="0">
                <a:solidFill>
                  <a:srgbClr val="FF0000"/>
                </a:solidFill>
                <a:latin typeface="+mn-ea"/>
                <a:sym typeface="宋体" pitchFamily="2" charset="-122"/>
              </a:rPr>
              <a:t>舞</a:t>
            </a:r>
            <a:r>
              <a:rPr kumimoji="0" lang="zh-CN" altLang="zh-CN" sz="2800" b="1" dirty="0">
                <a:latin typeface="+mn-ea"/>
                <a:sym typeface="宋体" pitchFamily="2" charset="-122"/>
              </a:rPr>
              <a:t>细柳，淡月</a:t>
            </a:r>
            <a:r>
              <a:rPr kumimoji="0" lang="zh-CN" altLang="zh-CN" sz="2800" b="1" dirty="0">
                <a:solidFill>
                  <a:srgbClr val="FF0000"/>
                </a:solidFill>
                <a:latin typeface="+mn-ea"/>
                <a:sym typeface="宋体" pitchFamily="2" charset="-122"/>
              </a:rPr>
              <a:t>隐</a:t>
            </a:r>
            <a:r>
              <a:rPr kumimoji="0" lang="zh-CN" altLang="zh-CN" sz="2800" b="1" dirty="0">
                <a:latin typeface="+mn-ea"/>
                <a:sym typeface="宋体" pitchFamily="2" charset="-122"/>
              </a:rPr>
              <a:t>梅花</a:t>
            </a:r>
            <a:r>
              <a:rPr kumimoji="0" lang="zh-CN" altLang="zh-CN" sz="2800" b="1" dirty="0" smtClean="0">
                <a:latin typeface="+mn-ea"/>
                <a:sym typeface="宋体" pitchFamily="2" charset="-122"/>
              </a:rPr>
              <a:t>。</a:t>
            </a:r>
            <a:r>
              <a:rPr kumimoji="0" lang="en-US" altLang="zh-CN" sz="2800" b="1" dirty="0" smtClean="0">
                <a:latin typeface="+mn-ea"/>
                <a:sym typeface="宋体" pitchFamily="2" charset="-122"/>
              </a:rPr>
              <a:t>  </a:t>
            </a:r>
            <a:r>
              <a:rPr kumimoji="0" lang="zh-CN" altLang="zh-CN" sz="2800" b="1" dirty="0" smtClean="0">
                <a:latin typeface="+mn-ea"/>
                <a:sym typeface="宋体" pitchFamily="2" charset="-122"/>
              </a:rPr>
              <a:t>——</a:t>
            </a:r>
            <a:r>
              <a:rPr kumimoji="0" lang="zh-CN" altLang="zh-CN" sz="2800" b="1" dirty="0">
                <a:latin typeface="+mn-ea"/>
                <a:sym typeface="宋体" pitchFamily="2" charset="-122"/>
              </a:rPr>
              <a:t>苏东坡</a:t>
            </a:r>
          </a:p>
        </p:txBody>
      </p:sp>
      <p:sp>
        <p:nvSpPr>
          <p:cNvPr id="6" name="Text Box 4"/>
          <p:cNvSpPr txBox="1">
            <a:spLocks noChangeArrowheads="1"/>
          </p:cNvSpPr>
          <p:nvPr/>
        </p:nvSpPr>
        <p:spPr bwMode="auto">
          <a:xfrm>
            <a:off x="972267" y="3723878"/>
            <a:ext cx="81717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kumimoji="0" lang="zh-CN" altLang="zh-CN" sz="2800" b="1" dirty="0">
                <a:latin typeface="+mn-ea"/>
                <a:sym typeface="宋体" pitchFamily="2" charset="-122"/>
              </a:rPr>
              <a:t>轻风</a:t>
            </a:r>
            <a:r>
              <a:rPr kumimoji="0" lang="zh-CN" altLang="zh-CN" sz="2800" b="1" dirty="0">
                <a:solidFill>
                  <a:srgbClr val="FF0000"/>
                </a:solidFill>
                <a:latin typeface="+mn-ea"/>
                <a:sym typeface="宋体" pitchFamily="2" charset="-122"/>
              </a:rPr>
              <a:t>扶</a:t>
            </a:r>
            <a:r>
              <a:rPr kumimoji="0" lang="zh-CN" altLang="zh-CN" sz="2800" b="1" dirty="0">
                <a:latin typeface="+mn-ea"/>
                <a:sym typeface="宋体" pitchFamily="2" charset="-122"/>
              </a:rPr>
              <a:t>细柳，淡月</a:t>
            </a:r>
            <a:r>
              <a:rPr kumimoji="0" lang="zh-CN" altLang="zh-CN" sz="2800" b="1" dirty="0">
                <a:solidFill>
                  <a:srgbClr val="FF0000"/>
                </a:solidFill>
                <a:latin typeface="+mn-ea"/>
                <a:sym typeface="宋体" pitchFamily="2" charset="-122"/>
              </a:rPr>
              <a:t>失</a:t>
            </a:r>
            <a:r>
              <a:rPr kumimoji="0" lang="zh-CN" altLang="zh-CN" sz="2800" b="1" dirty="0">
                <a:latin typeface="+mn-ea"/>
                <a:sym typeface="宋体" pitchFamily="2" charset="-122"/>
              </a:rPr>
              <a:t>梅花</a:t>
            </a:r>
            <a:r>
              <a:rPr kumimoji="0" lang="zh-CN" altLang="zh-CN" sz="2800" b="1" dirty="0" smtClean="0">
                <a:latin typeface="+mn-ea"/>
                <a:sym typeface="宋体" pitchFamily="2" charset="-122"/>
              </a:rPr>
              <a:t>。</a:t>
            </a:r>
            <a:r>
              <a:rPr kumimoji="0" lang="en-US" altLang="zh-CN" sz="2800" b="1" dirty="0" smtClean="0">
                <a:latin typeface="+mn-ea"/>
                <a:sym typeface="宋体" pitchFamily="2" charset="-122"/>
              </a:rPr>
              <a:t>  </a:t>
            </a:r>
            <a:r>
              <a:rPr kumimoji="0" lang="zh-CN" altLang="zh-CN" sz="2800" b="1" dirty="0" smtClean="0">
                <a:latin typeface="+mn-ea"/>
                <a:sym typeface="宋体" pitchFamily="2" charset="-122"/>
              </a:rPr>
              <a:t>——</a:t>
            </a:r>
            <a:r>
              <a:rPr kumimoji="0" lang="zh-CN" altLang="zh-CN" sz="2800" b="1" dirty="0" smtClean="0">
                <a:latin typeface="+mn-ea"/>
                <a:sym typeface="宋体" pitchFamily="2" charset="-122"/>
              </a:rPr>
              <a:t>苏小妹</a:t>
            </a:r>
            <a:endParaRPr kumimoji="0" lang="en-US" altLang="zh-CN" sz="2800" b="1" dirty="0" smtClean="0">
              <a:latin typeface="+mn-ea"/>
              <a:sym typeface="宋体" pitchFamily="2" charset="-122"/>
            </a:endParaRPr>
          </a:p>
        </p:txBody>
      </p:sp>
    </p:spTree>
    <p:extLst>
      <p:ext uri="{BB962C8B-B14F-4D97-AF65-F5344CB8AC3E}">
        <p14:creationId xmlns:p14="http://schemas.microsoft.com/office/powerpoint/2010/main" val="85401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push.wav"/>
                                        </p:tgtEl>
                                      </p:cMediaNode>
                                    </p:audio>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utoUpdateAnimBg="0"/>
      <p:bldP spid="5" grpId="0" bldLvl="0" autoUpdateAnimBg="0"/>
      <p:bldP spid="6"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1977</Words>
  <Application>Microsoft Office PowerPoint</Application>
  <PresentationFormat>全屏显示(16:9)</PresentationFormat>
  <Paragraphs>147</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cp:lastModifiedBy>
  <cp:revision>75</cp:revision>
  <dcterms:created xsi:type="dcterms:W3CDTF">2014-07-03T05:31:53Z</dcterms:created>
  <dcterms:modified xsi:type="dcterms:W3CDTF">2014-12-01T08:56:56Z</dcterms:modified>
</cp:coreProperties>
</file>