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1" r:id="rId4"/>
    <p:sldId id="300" r:id="rId5"/>
    <p:sldId id="307" r:id="rId6"/>
    <p:sldId id="296" r:id="rId7"/>
    <p:sldId id="302" r:id="rId8"/>
    <p:sldId id="306" r:id="rId9"/>
    <p:sldId id="305" r:id="rId10"/>
    <p:sldId id="304" r:id="rId11"/>
    <p:sldId id="303" r:id="rId12"/>
    <p:sldId id="309" r:id="rId13"/>
    <p:sldId id="298" r:id="rId14"/>
    <p:sldId id="308" r:id="rId15"/>
    <p:sldId id="299" r:id="rId16"/>
    <p:sldId id="297" r:id="rId17"/>
    <p:sldId id="259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809" autoAdjust="0"/>
    <p:restoredTop sz="93078" autoAdjust="0"/>
  </p:normalViewPr>
  <p:slideViewPr>
    <p:cSldViewPr>
      <p:cViewPr varScale="1">
        <p:scale>
          <a:sx n="137" d="100"/>
          <a:sy n="137" d="100"/>
        </p:scale>
        <p:origin x="-12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7072" y="1059582"/>
            <a:ext cx="65532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一副对联</a:t>
            </a:r>
            <a:r>
              <a:rPr lang="en-US" altLang="zh-CN" sz="2800" b="1" dirty="0">
                <a:solidFill>
                  <a:srgbClr val="000000"/>
                </a:solidFill>
              </a:rPr>
              <a:t>: </a:t>
            </a:r>
          </a:p>
          <a:p>
            <a:endParaRPr lang="en-US" altLang="zh-CN" sz="3600" b="1" dirty="0">
              <a:solidFill>
                <a:srgbClr val="FF0066"/>
              </a:solidFill>
            </a:endParaRPr>
          </a:p>
          <a:p>
            <a:endParaRPr lang="en-US" altLang="zh-CN" sz="2800" b="1" dirty="0">
              <a:solidFill>
                <a:srgbClr val="000000"/>
              </a:solidFill>
            </a:endParaRPr>
          </a:p>
          <a:p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zh-CN" altLang="en-US" sz="2800" b="1" dirty="0">
                <a:solidFill>
                  <a:srgbClr val="000000"/>
                </a:solidFill>
              </a:rPr>
              <a:t>另一副对联：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2771801" y="1059582"/>
            <a:ext cx="5256583" cy="1512168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父进士   子进士   父子皆进士</a:t>
            </a: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婆夫人   媳夫人   婆媳均夫人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2771800" y="2859782"/>
            <a:ext cx="5256584" cy="1584176"/>
          </a:xfrm>
          <a:prstGeom prst="horizontalScroll">
            <a:avLst>
              <a:gd name="adj" fmla="val 12500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父进土  子进土   父子皆进土  </a:t>
            </a:r>
          </a:p>
          <a:p>
            <a:pPr algn="ctr"/>
            <a:r>
              <a:rPr lang="zh-CN" altLang="en-US" sz="2800" b="1" dirty="0">
                <a:solidFill>
                  <a:srgbClr val="0000FF"/>
                </a:solidFill>
              </a:rPr>
              <a:t>婆失夫  媳失夫   婆媳均失夫</a:t>
            </a:r>
          </a:p>
          <a:p>
            <a:pPr algn="ctr"/>
            <a:endParaRPr lang="en-US" altLang="zh-CN" sz="32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02799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导入设计：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37408" y="719258"/>
            <a:ext cx="2054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郭老改字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4182741" y="1261739"/>
            <a:ext cx="120650" cy="591196"/>
          </a:xfrm>
          <a:prstGeom prst="downArrow">
            <a:avLst>
              <a:gd name="adj1" fmla="val 50000"/>
              <a:gd name="adj2" fmla="val 68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12332" y="1326505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引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48236" y="1891937"/>
            <a:ext cx="615553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咬文嚼字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7956" y="1772781"/>
            <a:ext cx="17284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王若虚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改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史记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2818" y="3414225"/>
            <a:ext cx="1803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韩愈改诗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2700164" y="2035004"/>
            <a:ext cx="152400" cy="1640831"/>
          </a:xfrm>
          <a:prstGeom prst="rightBrace">
            <a:avLst>
              <a:gd name="adj1" fmla="val 511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945723" y="2775620"/>
            <a:ext cx="925073" cy="173194"/>
          </a:xfrm>
          <a:prstGeom prst="rightArrow">
            <a:avLst>
              <a:gd name="adj1" fmla="val 50000"/>
              <a:gd name="adj2" fmla="val 1063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516366" y="1390625"/>
            <a:ext cx="22320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（正面）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苏轼写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惠山烹小龙团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493450" y="3124856"/>
            <a:ext cx="19446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套板反应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（反面）</a:t>
            </a:r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>
            <a:off x="6341050" y="1911052"/>
            <a:ext cx="152400" cy="1800225"/>
          </a:xfrm>
          <a:prstGeom prst="leftBrace">
            <a:avLst>
              <a:gd name="adj1" fmla="val 492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717728" y="2762434"/>
            <a:ext cx="1368425" cy="152400"/>
          </a:xfrm>
          <a:prstGeom prst="leftArrow">
            <a:avLst>
              <a:gd name="adj1" fmla="val 71177"/>
              <a:gd name="adj2" fmla="val 11224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23528" y="4867867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4156249" y="3522262"/>
            <a:ext cx="199529" cy="670816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284340" y="3579862"/>
            <a:ext cx="540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结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632622" y="4155926"/>
            <a:ext cx="1947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艺术美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940931" y="2398117"/>
            <a:ext cx="983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初步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860404" y="2398117"/>
            <a:ext cx="1449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进一步</a:t>
            </a:r>
            <a:endParaRPr lang="zh-CN" altLang="en-US" sz="2400" dirty="0">
              <a:ea typeface="黑体" pitchFamily="2" charset="-122"/>
            </a:endParaRPr>
          </a:p>
        </p:txBody>
      </p:sp>
      <p:sp>
        <p:nvSpPr>
          <p:cNvPr id="20" name="AutoShape 2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461375" y="6381750"/>
            <a:ext cx="574675" cy="476250"/>
          </a:xfrm>
          <a:prstGeom prst="actionButtonBlank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1" name="Picture 21" descr="0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4288"/>
            <a:ext cx="1763713" cy="176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  <p:bldP spid="3" grpId="0" animBg="1"/>
      <p:bldP spid="4" grpId="0" bldLvl="0" autoUpdateAnimBg="0"/>
      <p:bldP spid="5" grpId="0" bldLvl="0" animBg="1" autoUpdateAnimBg="0"/>
      <p:bldP spid="6" grpId="0" bldLvl="0" autoUpdateAnimBg="0"/>
      <p:bldP spid="7" grpId="0" bldLvl="0" autoUpdateAnimBg="0"/>
      <p:bldP spid="8" grpId="0" animBg="1"/>
      <p:bldP spid="9" grpId="0" animBg="1"/>
      <p:bldP spid="10" grpId="0" bldLvl="0" autoUpdateAnimBg="0"/>
      <p:bldP spid="11" grpId="0" bldLvl="0" autoUpdateAnimBg="0"/>
      <p:bldP spid="12" grpId="0" animBg="1"/>
      <p:bldP spid="13" grpId="0" animBg="1"/>
      <p:bldP spid="14" grpId="0" animBg="1"/>
      <p:bldP spid="15" grpId="0" animBg="1"/>
      <p:bldP spid="16" grpId="0" bldLvl="0" autoUpdateAnimBg="0"/>
      <p:bldP spid="17" grpId="0" bldLvl="0" autoUpdateAnimBg="0"/>
      <p:bldP spid="18" grpId="0" bldLvl="0" autoUpdateAnimBg="0"/>
      <p:bldP spid="19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04987" y="771550"/>
            <a:ext cx="561528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kumimoji="0" lang="zh-CN" altLang="zh-CN" sz="2800" b="1" dirty="0">
                <a:latin typeface="+mn-ea"/>
                <a:sym typeface="宋体" pitchFamily="2" charset="-122"/>
              </a:rPr>
              <a:t>早  </a:t>
            </a:r>
            <a:r>
              <a:rPr kumimoji="0" lang="zh-CN" altLang="zh-CN" sz="2800" b="1" dirty="0" smtClean="0">
                <a:latin typeface="+mn-ea"/>
                <a:sym typeface="宋体" pitchFamily="2" charset="-122"/>
              </a:rPr>
              <a:t>梅  </a:t>
            </a:r>
            <a:endParaRPr kumimoji="0" lang="zh-CN" altLang="zh-CN" sz="2800" b="1" dirty="0">
              <a:latin typeface="+mn-ea"/>
              <a:sym typeface="宋体" pitchFamily="2" charset="-122"/>
            </a:endParaRPr>
          </a:p>
          <a:p>
            <a:pPr algn="ctr" eaLnBrk="1" hangingPunct="1"/>
            <a:r>
              <a:rPr kumimoji="0" lang="zh-CN" altLang="zh-CN" sz="2800" b="1" dirty="0" smtClean="0">
                <a:latin typeface="+mn-ea"/>
                <a:sym typeface="宋体" pitchFamily="2" charset="-122"/>
              </a:rPr>
              <a:t>齐</a:t>
            </a:r>
            <a:r>
              <a:rPr kumimoji="0" lang="en-US" altLang="zh-CN" sz="2800" b="1" dirty="0" smtClean="0">
                <a:latin typeface="+mn-ea"/>
                <a:sym typeface="宋体" pitchFamily="2" charset="-122"/>
              </a:rPr>
              <a:t> </a:t>
            </a:r>
            <a:r>
              <a:rPr kumimoji="0" lang="zh-CN" altLang="zh-CN" sz="2800" b="1" dirty="0" smtClean="0">
                <a:latin typeface="+mn-ea"/>
                <a:sym typeface="宋体" pitchFamily="2" charset="-122"/>
              </a:rPr>
              <a:t>己 </a:t>
            </a:r>
            <a:endParaRPr kumimoji="0" lang="zh-CN" altLang="zh-CN" sz="2800" b="1" dirty="0">
              <a:latin typeface="+mn-ea"/>
              <a:sym typeface="宋体" pitchFamily="2" charset="-122"/>
            </a:endParaRPr>
          </a:p>
          <a:p>
            <a:pPr eaLnBrk="1" hangingPunct="1"/>
            <a:r>
              <a:rPr kumimoji="0" lang="zh-CN" altLang="zh-CN" sz="2800" b="1" dirty="0">
                <a:latin typeface="+mn-ea"/>
                <a:sym typeface="宋体" pitchFamily="2" charset="-122"/>
              </a:rPr>
              <a:t>   万木冻欲折，孤根暖独回。</a:t>
            </a:r>
          </a:p>
          <a:p>
            <a:pPr eaLnBrk="1" hangingPunct="1"/>
            <a:r>
              <a:rPr kumimoji="0" lang="zh-CN" altLang="zh-CN" sz="2800" b="1" dirty="0">
                <a:latin typeface="+mn-ea"/>
                <a:sym typeface="宋体" pitchFamily="2" charset="-122"/>
              </a:rPr>
              <a:t>   前村深雪里，昨夜（ ）枝开。 </a:t>
            </a:r>
          </a:p>
          <a:p>
            <a:pPr eaLnBrk="1" hangingPunct="1"/>
            <a:r>
              <a:rPr kumimoji="0" lang="zh-CN" altLang="zh-CN" sz="2800" b="1" dirty="0">
                <a:latin typeface="+mn-ea"/>
                <a:sym typeface="宋体" pitchFamily="2" charset="-122"/>
              </a:rPr>
              <a:t>   风递幽香出，禽窥素艳来。 </a:t>
            </a:r>
          </a:p>
          <a:p>
            <a:pPr eaLnBrk="1" hangingPunct="1"/>
            <a:r>
              <a:rPr kumimoji="0" lang="zh-CN" altLang="zh-CN" sz="2800" b="1" dirty="0">
                <a:latin typeface="+mn-ea"/>
                <a:sym typeface="宋体" pitchFamily="2" charset="-122"/>
              </a:rPr>
              <a:t>   明年如应律，先发望春台。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3481710"/>
            <a:ext cx="87849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0" lang="zh-CN" altLang="zh-CN" sz="2800" b="1" dirty="0">
                <a:latin typeface="+mn-ea"/>
                <a:sym typeface="宋体" pitchFamily="2" charset="-122"/>
              </a:rPr>
              <a:t>   </a:t>
            </a:r>
            <a:r>
              <a:rPr kumimoji="0" lang="zh-CN" altLang="zh-CN" sz="2800" b="1" dirty="0">
                <a:solidFill>
                  <a:srgbClr val="0000CC"/>
                </a:solidFill>
                <a:latin typeface="+mn-ea"/>
                <a:sym typeface="宋体" pitchFamily="2" charset="-122"/>
              </a:rPr>
              <a:t>你认为填入哪个字能准确地体现诗题中的“早”</a:t>
            </a:r>
            <a:r>
              <a:rPr kumimoji="0" lang="zh-CN" altLang="zh-CN" sz="2800" b="1" dirty="0" smtClean="0">
                <a:solidFill>
                  <a:srgbClr val="0000CC"/>
                </a:solidFill>
                <a:latin typeface="+mn-ea"/>
                <a:sym typeface="宋体" pitchFamily="2" charset="-122"/>
              </a:rPr>
              <a:t>字？</a:t>
            </a:r>
            <a:endParaRPr kumimoji="0" lang="zh-CN" altLang="zh-CN" sz="2800" b="1" dirty="0">
              <a:solidFill>
                <a:srgbClr val="0000CC"/>
              </a:solidFill>
              <a:latin typeface="+mn-ea"/>
              <a:sym typeface="宋体" pitchFamily="2" charset="-122"/>
            </a:endParaRPr>
          </a:p>
        </p:txBody>
      </p:sp>
      <p:sp>
        <p:nvSpPr>
          <p:cNvPr id="6" name="AutoShap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245475" y="6308725"/>
            <a:ext cx="792163" cy="504825"/>
          </a:xfrm>
          <a:prstGeom prst="actionButtonBlank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Rectangle 7" descr="Large confetti"/>
          <p:cNvSpPr>
            <a:spLocks noChangeArrowheads="1"/>
          </p:cNvSpPr>
          <p:nvPr/>
        </p:nvSpPr>
        <p:spPr bwMode="auto">
          <a:xfrm>
            <a:off x="2916435" y="4004930"/>
            <a:ext cx="2592388" cy="54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（数、一）</a:t>
            </a:r>
            <a:endParaRPr lang="zh-CN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拓展训练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6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915566"/>
            <a:ext cx="84963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zh-CN" sz="2800" b="1" dirty="0">
                <a:latin typeface="+mn-ea"/>
                <a:sym typeface="宋体" pitchFamily="2" charset="-122"/>
              </a:rPr>
              <a:t>   </a:t>
            </a:r>
            <a:r>
              <a:rPr kumimoji="0" lang="zh-CN" altLang="zh-CN" sz="2800" b="1" dirty="0">
                <a:solidFill>
                  <a:srgbClr val="FF0000"/>
                </a:solidFill>
                <a:latin typeface="+mn-ea"/>
                <a:sym typeface="宋体" pitchFamily="2" charset="-122"/>
              </a:rPr>
              <a:t> “一”</a:t>
            </a:r>
          </a:p>
          <a:p>
            <a:pPr eaLnBrk="1" hangingPunct="1"/>
            <a:r>
              <a:rPr kumimoji="0" lang="zh-CN" altLang="zh-CN" sz="2800" b="1" dirty="0">
                <a:latin typeface="+mn-ea"/>
                <a:sym typeface="宋体" pitchFamily="2" charset="-122"/>
              </a:rPr>
              <a:t>    梅花开于百花之前，是谓“早”；而这“一枝”又先于众梅，悄然“早”开，更显出此梅不同寻常，从而传达出准确的诗意。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80434" y="3122145"/>
            <a:ext cx="86756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zh-CN" sz="2800" b="1" dirty="0">
                <a:latin typeface="+mn-ea"/>
                <a:sym typeface="宋体" pitchFamily="2" charset="-122"/>
              </a:rPr>
              <a:t>    诗人郑谷把齐己诗中的“数枝开”改为“一枝开”，齐己深为叹服，便拜郑谷为“一字师”。</a:t>
            </a:r>
            <a:r>
              <a:rPr kumimoji="0" lang="zh-CN" altLang="zh-CN" sz="2800" b="1" dirty="0">
                <a:solidFill>
                  <a:srgbClr val="0000FF"/>
                </a:solidFill>
                <a:latin typeface="+mn-ea"/>
                <a:sym typeface="宋体" pitchFamily="2" charset="-122"/>
              </a:rPr>
              <a:t> </a:t>
            </a:r>
            <a:endParaRPr kumimoji="0" lang="zh-CN" altLang="zh-CN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316913" y="6381750"/>
            <a:ext cx="720725" cy="360363"/>
          </a:xfrm>
          <a:prstGeom prst="actionButtonBlank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4230" y="1275606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红杏枝头春意浓（    ）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820349" y="1275606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闹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95636" y="2067694"/>
            <a:ext cx="6552728" cy="202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39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——这一“闹”字，可见其杏之红，其红之浓。无“声”的景象附上了有声的意味。视觉与听觉被彼此打通，传达出精微的感受。</a:t>
            </a:r>
          </a:p>
        </p:txBody>
      </p:sp>
    </p:spTree>
    <p:extLst>
      <p:ext uri="{BB962C8B-B14F-4D97-AF65-F5344CB8AC3E}">
        <p14:creationId xmlns:p14="http://schemas.microsoft.com/office/powerpoint/2010/main" val="15717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04056" y="1059582"/>
            <a:ext cx="8100392" cy="20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38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       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古代</a:t>
            </a:r>
            <a:r>
              <a:rPr lang="zh-CN" altLang="en-US" sz="2800" b="1" dirty="0">
                <a:solidFill>
                  <a:schemeClr val="tx1"/>
                </a:solidFill>
              </a:rPr>
              <a:t>有个穷书生，在自己门前挂了一幅对联，上联写着：“二三四五。”下联写着：“六七八九”一个地方官经过此地，马上补上横批，并派人送上钱粮。你能猜出横批的内容吗？你有何感悟？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87624" y="3371290"/>
            <a:ext cx="5616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        缺衣（一）少食（十）</a:t>
            </a:r>
          </a:p>
        </p:txBody>
      </p:sp>
    </p:spTree>
    <p:extLst>
      <p:ext uri="{BB962C8B-B14F-4D97-AF65-F5344CB8AC3E}">
        <p14:creationId xmlns:p14="http://schemas.microsoft.com/office/powerpoint/2010/main" val="7816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915566"/>
            <a:ext cx="8064896" cy="2959397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8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</a:rPr>
              <a:t>             解放战争时期的上海，有位老学者住的巷子里常有人随地小便，于是他写了张“</a:t>
            </a:r>
            <a:r>
              <a:rPr lang="zh-CN" altLang="en-US" sz="2800" b="1" dirty="0">
                <a:solidFill>
                  <a:srgbClr val="FF0000"/>
                </a:solidFill>
              </a:rPr>
              <a:t>不可随处小便</a:t>
            </a:r>
            <a:r>
              <a:rPr lang="zh-CN" altLang="en-US" sz="2800" b="1" dirty="0">
                <a:solidFill>
                  <a:srgbClr val="0000CC"/>
                </a:solidFill>
              </a:rPr>
              <a:t>”的标语张贴出去；后来，这张标语被一个很仰慕老学者的人贴在了自家的大厅里，只不过把原标语中几个字的顺序换了一下，就成为一条警示语。请问，那条警示语是什么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？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19872" y="4011910"/>
            <a:ext cx="2592288" cy="64807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小处不可随便 </a:t>
            </a:r>
          </a:p>
        </p:txBody>
      </p:sp>
    </p:spTree>
    <p:extLst>
      <p:ext uri="{BB962C8B-B14F-4D97-AF65-F5344CB8AC3E}">
        <p14:creationId xmlns:p14="http://schemas.microsoft.com/office/powerpoint/2010/main" val="28584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79512" y="771550"/>
            <a:ext cx="8712968" cy="3888432"/>
          </a:xfrm>
          <a:prstGeom prst="star16">
            <a:avLst>
              <a:gd name="adj" fmla="val 41403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3" algn="ctr"/>
            <a:r>
              <a:rPr lang="zh-CN" altLang="en-US" sz="2800" b="1" dirty="0">
                <a:solidFill>
                  <a:srgbClr val="FF0000"/>
                </a:solidFill>
              </a:rPr>
              <a:t>咬文嚼字，咬出意味，嚼出感情。</a:t>
            </a:r>
          </a:p>
          <a:p>
            <a:pPr lvl="3" algn="ctr"/>
            <a:r>
              <a:rPr lang="zh-CN" altLang="en-US" sz="2800" b="1" dirty="0">
                <a:solidFill>
                  <a:srgbClr val="FF0000"/>
                </a:solidFill>
              </a:rPr>
              <a:t>如此，方能读出文意，领会主旨；</a:t>
            </a:r>
          </a:p>
          <a:p>
            <a:pPr lvl="3" algn="ctr"/>
            <a:r>
              <a:rPr lang="zh-CN" altLang="en-US" sz="2800" b="1" dirty="0">
                <a:solidFill>
                  <a:srgbClr val="FF0000"/>
                </a:solidFill>
              </a:rPr>
              <a:t>如此，方能妙笔生花，一展才华！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 总       结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8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3" name="Picture 13" descr="20080116014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" y="713692"/>
            <a:ext cx="3183581" cy="409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851920" y="1851670"/>
            <a:ext cx="3816424" cy="1361430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咬文嚼字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048" y="338204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朱光潜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411760" y="1635646"/>
            <a:ext cx="3166120" cy="58534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/>
              <a:t>老鼠掉进书箱里</a:t>
            </a:r>
            <a:endParaRPr lang="zh-CN" altLang="en-US" sz="28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913584" y="2540149"/>
            <a:ext cx="2162472" cy="6297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咬文嚼字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11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486000" y="848122"/>
            <a:ext cx="323812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败在一撇上的战争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7614"/>
            <a:ext cx="7992888" cy="295989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500"/>
              </a:lnSpc>
              <a:buNone/>
            </a:pPr>
            <a:r>
              <a:rPr lang="zh-CN" altLang="en-US" sz="2400" b="1" dirty="0" smtClean="0">
                <a:latin typeface="+mn-ea"/>
              </a:rPr>
              <a:t>    据</a:t>
            </a:r>
            <a:r>
              <a:rPr lang="zh-CN" altLang="en-US" sz="2400" b="1" dirty="0">
                <a:latin typeface="+mn-ea"/>
              </a:rPr>
              <a:t>资料记载：</a:t>
            </a:r>
            <a:r>
              <a:rPr lang="en-US" altLang="zh-CN" sz="2400" b="1" dirty="0">
                <a:latin typeface="+mn-ea"/>
              </a:rPr>
              <a:t>1930</a:t>
            </a:r>
            <a:r>
              <a:rPr lang="zh-CN" altLang="en-US" sz="2400" b="1" dirty="0">
                <a:latin typeface="+mn-ea"/>
              </a:rPr>
              <a:t>年</a:t>
            </a: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月，阎锡山、冯玉祥结成反蒋联盟，发动了讨蒋的中原大战。阎、冯两部预定在豫、晋交界处的沁阳会师，以求一举聚歼河南的蒋军。可是，这场战争却没能在原计划的河南“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沁阳</a:t>
            </a:r>
            <a:r>
              <a:rPr lang="zh-CN" altLang="en-US" sz="2400" b="1" dirty="0">
                <a:latin typeface="+mn-ea"/>
              </a:rPr>
              <a:t>”境地开战，而是弄到了河南的“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泌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 err="1">
                <a:latin typeface="+mn-ea"/>
              </a:rPr>
              <a:t>bì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阳</a:t>
            </a:r>
            <a:r>
              <a:rPr lang="zh-CN" altLang="en-US" sz="2400" b="1" dirty="0">
                <a:latin typeface="+mn-ea"/>
              </a:rPr>
              <a:t>”。沁阳在河南的北部，即黄河以北，而泌阳则在河南的南部，这一北一南相差</a:t>
            </a:r>
            <a:r>
              <a:rPr lang="en-US" altLang="zh-CN" sz="2400" b="1" dirty="0">
                <a:latin typeface="+mn-ea"/>
              </a:rPr>
              <a:t>200</a:t>
            </a:r>
            <a:r>
              <a:rPr lang="zh-CN" altLang="en-US" sz="2400" b="1" dirty="0">
                <a:latin typeface="+mn-ea"/>
              </a:rPr>
              <a:t>多公里。所以，最终导致了这场战争的失败。 </a:t>
            </a:r>
          </a:p>
        </p:txBody>
      </p:sp>
    </p:spTree>
    <p:extLst>
      <p:ext uri="{BB962C8B-B14F-4D97-AF65-F5344CB8AC3E}">
        <p14:creationId xmlns:p14="http://schemas.microsoft.com/office/powerpoint/2010/main" val="33832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119391"/>
            <a:ext cx="763284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解题</a:t>
            </a:r>
            <a:endParaRPr lang="zh-CN" altLang="en-US" sz="2800" b="1" dirty="0">
              <a:solidFill>
                <a:srgbClr val="FF0066"/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rgbClr val="663300"/>
                </a:solidFill>
                <a:latin typeface="+mn-ea"/>
              </a:rPr>
              <a:t>咬文嚼字的“嚼”是“斟酌”的</a:t>
            </a:r>
            <a:r>
              <a:rPr lang="zh-CN" altLang="en-US" sz="2800" b="1" dirty="0">
                <a:solidFill>
                  <a:srgbClr val="663300"/>
                </a:solidFill>
                <a:latin typeface="+mn-ea"/>
              </a:rPr>
              <a:t>意思</a:t>
            </a:r>
            <a:r>
              <a:rPr lang="en-US" altLang="zh-CN" sz="2800" b="1" dirty="0">
                <a:solidFill>
                  <a:srgbClr val="663300"/>
                </a:solidFill>
                <a:latin typeface="+mn-ea"/>
              </a:rPr>
              <a:t>,</a:t>
            </a:r>
            <a:r>
              <a:rPr lang="zh-CN" altLang="en-US" sz="2800" b="1" dirty="0">
                <a:solidFill>
                  <a:srgbClr val="663300"/>
                </a:solidFill>
                <a:latin typeface="+mn-ea"/>
              </a:rPr>
              <a:t>这个成语的含义：</a:t>
            </a:r>
          </a:p>
          <a:p>
            <a:r>
              <a:rPr lang="zh-CN" altLang="en-US" sz="2800" b="1" dirty="0">
                <a:solidFill>
                  <a:srgbClr val="F66430"/>
                </a:solidFill>
                <a:latin typeface="+mn-ea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1、过分推敲字句。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     2、形容卖弄才学。</a:t>
            </a:r>
          </a:p>
          <a:p>
            <a:pPr fontAlgn="t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     3、不重视实质，只在某些字</a:t>
            </a:r>
            <a:br>
              <a:rPr lang="zh-CN" altLang="en-US" sz="2800" b="1" dirty="0">
                <a:solidFill>
                  <a:srgbClr val="FF0000"/>
                </a:solidFill>
                <a:latin typeface="+mn-ea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        句上纠缠，或强词夺理。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81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9220" y="987376"/>
            <a:ext cx="244827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重点字词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1563638"/>
            <a:ext cx="7344816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800" b="1" dirty="0">
                <a:latin typeface="+mn-ea"/>
              </a:rPr>
              <a:t>咬文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嚼</a:t>
            </a:r>
            <a:r>
              <a:rPr kumimoji="1" lang="zh-CN" altLang="en-US" sz="2800" b="1" dirty="0">
                <a:latin typeface="+mn-ea"/>
              </a:rPr>
              <a:t>字          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没镞</a:t>
            </a:r>
          </a:p>
          <a:p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岑</a:t>
            </a:r>
            <a:r>
              <a:rPr kumimoji="1" lang="zh-CN" altLang="en-US" sz="2800" b="1" dirty="0">
                <a:latin typeface="+mn-ea"/>
              </a:rPr>
              <a:t>寂              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锱铢</a:t>
            </a:r>
            <a:r>
              <a:rPr kumimoji="1" lang="zh-CN" altLang="en-US" sz="2800" b="1" dirty="0">
                <a:latin typeface="+mn-ea"/>
              </a:rPr>
              <a:t>必较</a:t>
            </a:r>
          </a:p>
          <a:p>
            <a:r>
              <a:rPr kumimoji="1" lang="zh-CN" altLang="en-US" sz="2800" b="1" dirty="0">
                <a:latin typeface="+mn-ea"/>
              </a:rPr>
              <a:t>烟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榻</a:t>
            </a:r>
            <a:r>
              <a:rPr kumimoji="1" lang="zh-CN" altLang="en-US" sz="2800" b="1" dirty="0">
                <a:latin typeface="+mn-ea"/>
              </a:rPr>
              <a:t>        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蕴藉</a:t>
            </a:r>
            <a:r>
              <a:rPr kumimoji="1" lang="zh-CN" altLang="en-US" sz="2800" b="1" dirty="0">
                <a:latin typeface="+mn-ea"/>
              </a:rPr>
              <a:t>           付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梓</a:t>
            </a:r>
          </a:p>
          <a:p>
            <a:r>
              <a:rPr kumimoji="1" lang="zh-CN" altLang="en-US" sz="2800" b="1" dirty="0">
                <a:latin typeface="+mn-ea"/>
              </a:rPr>
              <a:t>尺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牍</a:t>
            </a:r>
            <a:r>
              <a:rPr kumimoji="1" lang="zh-CN" altLang="en-US" sz="2800" b="1" dirty="0">
                <a:latin typeface="+mn-ea"/>
              </a:rPr>
              <a:t>        下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乘</a:t>
            </a:r>
            <a:r>
              <a:rPr kumimoji="1" lang="zh-CN" altLang="en-US" sz="2800" b="1" dirty="0">
                <a:latin typeface="+mn-ea"/>
              </a:rPr>
              <a:t>           倒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涎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67744" y="1851670"/>
            <a:ext cx="1512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kumimoji="1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6072" y="1779662"/>
            <a:ext cx="1353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mò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zú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52033" y="2232911"/>
            <a:ext cx="942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cén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5508104" y="2192546"/>
            <a:ext cx="1512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zī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zhū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752033" y="2630488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946719" y="2630488"/>
            <a:ext cx="14734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yùn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jiè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616275" y="2630488"/>
            <a:ext cx="68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zǐ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685952" y="3102515"/>
            <a:ext cx="909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+mn-ea"/>
              </a:rPr>
              <a:t>(</a:t>
            </a:r>
            <a:r>
              <a:rPr kumimoji="1" lang="en-US" altLang="zh-CN" sz="2800" b="1" dirty="0" err="1">
                <a:latin typeface="+mn-ea"/>
              </a:rPr>
              <a:t>dú</a:t>
            </a:r>
            <a:r>
              <a:rPr kumimoji="1" lang="en-US" altLang="zh-CN" sz="2800" b="1" dirty="0">
                <a:latin typeface="+mn-ea"/>
              </a:rPr>
              <a:t>)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946719" y="3102515"/>
            <a:ext cx="13227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chéng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540858" y="3075806"/>
            <a:ext cx="1083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xián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走进课文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1560" y="1131590"/>
            <a:ext cx="6985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作者如何解说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咬文嚼字</a:t>
            </a:r>
            <a:r>
              <a:rPr lang="zh-CN" altLang="en-US" sz="2800" b="1" dirty="0">
                <a:latin typeface="+mn-ea"/>
              </a:rPr>
              <a:t>？用文中语句回答。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1851670"/>
            <a:ext cx="7848872" cy="217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但是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在文学，无论阅读或写作，我们必须有一字不肯放松的谨严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42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咬文嚼字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，在表面上像只是斟酌文字的分量，在实际上就是调整思想和感情。</a:t>
            </a:r>
          </a:p>
        </p:txBody>
      </p:sp>
    </p:spTree>
    <p:extLst>
      <p:ext uri="{BB962C8B-B14F-4D97-AF65-F5344CB8AC3E}">
        <p14:creationId xmlns:p14="http://schemas.microsoft.com/office/powerpoint/2010/main" val="15961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4"/>
          <p:cNvSpPr>
            <a:spLocks noChangeArrowheads="1" noChangeShapeType="1" noTextEdit="1"/>
          </p:cNvSpPr>
          <p:nvPr/>
        </p:nvSpPr>
        <p:spPr bwMode="auto">
          <a:xfrm>
            <a:off x="9324851" y="6742112"/>
            <a:ext cx="3313112" cy="10080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隶书"/>
                <a:ea typeface="隶书"/>
              </a:rPr>
              <a:t>大家谈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1876" y="2133600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      </a:t>
            </a:r>
          </a:p>
          <a:p>
            <a:r>
              <a:rPr lang="en-US" altLang="zh-CN" sz="2800" b="1"/>
              <a:t>  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9553" y="1131590"/>
            <a:ext cx="7560840" cy="3456384"/>
          </a:xfrm>
          <a:prstGeom prst="wedgeRoundRectCallout">
            <a:avLst>
              <a:gd name="adj1" fmla="val -39458"/>
              <a:gd name="adj2" fmla="val -6264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800" b="1" dirty="0">
                <a:solidFill>
                  <a:srgbClr val="FF00FF"/>
                </a:solidFill>
                <a:latin typeface="+mn-ea"/>
              </a:rPr>
              <a:t>     </a:t>
            </a:r>
            <a:r>
              <a:rPr lang="zh-CN" altLang="en-US" sz="2800" b="1" dirty="0" smtClean="0">
                <a:solidFill>
                  <a:srgbClr val="FF00FF"/>
                </a:solidFill>
                <a:latin typeface="+mn-ea"/>
              </a:rPr>
              <a:t>实例</a:t>
            </a:r>
            <a:r>
              <a:rPr lang="zh-CN" altLang="en-US" sz="2800" b="1" dirty="0" smtClean="0">
                <a:solidFill>
                  <a:srgbClr val="FF00FF"/>
                </a:solidFill>
                <a:latin typeface="+mn-ea"/>
              </a:rPr>
              <a:t>                  道理</a:t>
            </a:r>
            <a:endParaRPr lang="en-US" altLang="zh-CN" sz="2800" b="1" dirty="0">
              <a:solidFill>
                <a:srgbClr val="FF00FF"/>
              </a:solidFill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.</a:t>
            </a:r>
            <a:r>
              <a:rPr lang="zh-CN" altLang="en-US" sz="2800" b="1" dirty="0">
                <a:latin typeface="+mn-ea"/>
              </a:rPr>
              <a:t>郭沫若改字          </a:t>
            </a:r>
            <a:r>
              <a:rPr lang="zh-CN" altLang="en-US" sz="2800" b="1" dirty="0" smtClean="0">
                <a:latin typeface="+mn-ea"/>
              </a:rPr>
              <a:t>句式</a:t>
            </a:r>
            <a:r>
              <a:rPr lang="zh-CN" altLang="en-US" sz="2800" b="1" dirty="0">
                <a:latin typeface="+mn-ea"/>
              </a:rPr>
              <a:t>不同情感不同          </a:t>
            </a:r>
          </a:p>
          <a:p>
            <a:r>
              <a:rPr lang="en-US" altLang="zh-CN" sz="2800" b="1" dirty="0" smtClean="0">
                <a:latin typeface="+mn-ea"/>
              </a:rPr>
              <a:t>2</a:t>
            </a:r>
            <a:r>
              <a:rPr lang="en-US" altLang="zh-CN" sz="2800" b="1" dirty="0">
                <a:latin typeface="+mn-ea"/>
              </a:rPr>
              <a:t>.</a:t>
            </a:r>
            <a:r>
              <a:rPr lang="zh-CN" altLang="en-US" sz="2800" b="1" dirty="0">
                <a:latin typeface="+mn-ea"/>
              </a:rPr>
              <a:t>王若虚改</a:t>
            </a:r>
            <a:r>
              <a:rPr lang="en-US" altLang="zh-CN" sz="2800" b="1" dirty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史记</a:t>
            </a:r>
            <a:r>
              <a:rPr lang="en-US" altLang="zh-CN" sz="2800" b="1" dirty="0">
                <a:latin typeface="+mn-ea"/>
              </a:rPr>
              <a:t>》    </a:t>
            </a:r>
            <a:r>
              <a:rPr lang="zh-CN" altLang="en-US" sz="2800" b="1" dirty="0" smtClean="0">
                <a:latin typeface="+mn-ea"/>
              </a:rPr>
              <a:t>字数</a:t>
            </a:r>
            <a:r>
              <a:rPr lang="zh-CN" altLang="en-US" sz="2800" b="1" dirty="0">
                <a:latin typeface="+mn-ea"/>
              </a:rPr>
              <a:t>不同情境不同</a:t>
            </a:r>
          </a:p>
          <a:p>
            <a:r>
              <a:rPr lang="en-US" altLang="zh-CN" sz="2800" b="1" dirty="0" smtClean="0">
                <a:latin typeface="+mn-ea"/>
              </a:rPr>
              <a:t>3</a:t>
            </a:r>
            <a:r>
              <a:rPr lang="en-US" altLang="zh-CN" sz="2800" b="1" dirty="0">
                <a:latin typeface="+mn-ea"/>
              </a:rPr>
              <a:t>.</a:t>
            </a:r>
            <a:r>
              <a:rPr lang="zh-CN" altLang="en-US" sz="2800" b="1" dirty="0">
                <a:latin typeface="+mn-ea"/>
              </a:rPr>
              <a:t>韩愈改诗            </a:t>
            </a:r>
            <a:r>
              <a:rPr lang="zh-CN" altLang="en-US" sz="2800" b="1" dirty="0" smtClean="0">
                <a:latin typeface="+mn-ea"/>
              </a:rPr>
              <a:t>字眼</a:t>
            </a:r>
            <a:r>
              <a:rPr lang="zh-CN" altLang="en-US" sz="2800" b="1" dirty="0">
                <a:latin typeface="+mn-ea"/>
              </a:rPr>
              <a:t>不同意境</a:t>
            </a:r>
            <a:r>
              <a:rPr lang="zh-CN" altLang="en-US" sz="2800" b="1" dirty="0" smtClean="0">
                <a:latin typeface="+mn-ea"/>
              </a:rPr>
              <a:t>不同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4.</a:t>
            </a:r>
            <a:r>
              <a:rPr lang="zh-CN" altLang="en-US" sz="2800" b="1" dirty="0" smtClean="0">
                <a:latin typeface="+mn-ea"/>
              </a:rPr>
              <a:t>苏东坡写</a:t>
            </a:r>
            <a:r>
              <a:rPr lang="en-US" altLang="zh-CN" sz="2800" b="1" dirty="0" smtClean="0">
                <a:latin typeface="+mn-ea"/>
              </a:rPr>
              <a:t>《</a:t>
            </a:r>
            <a:r>
              <a:rPr lang="zh-CN" altLang="en-US" sz="2800" b="1" dirty="0" smtClean="0">
                <a:latin typeface="+mn-ea"/>
              </a:rPr>
              <a:t>惠山烹    </a:t>
            </a:r>
          </a:p>
          <a:p>
            <a:r>
              <a:rPr lang="zh-CN" altLang="en-US" sz="2800" b="1" dirty="0" smtClean="0">
                <a:latin typeface="+mn-ea"/>
              </a:rPr>
              <a:t>  小龙</a:t>
            </a:r>
            <a:r>
              <a:rPr lang="zh-CN" altLang="en-US" sz="2800" b="1" dirty="0">
                <a:latin typeface="+mn-ea"/>
              </a:rPr>
              <a:t>团</a:t>
            </a:r>
            <a:r>
              <a:rPr lang="en-US" altLang="zh-CN" sz="2800" b="1" dirty="0">
                <a:latin typeface="+mn-ea"/>
              </a:rPr>
              <a:t>》      </a:t>
            </a:r>
            <a:r>
              <a:rPr lang="en-US" altLang="zh-CN" sz="2800" b="1" dirty="0" smtClean="0">
                <a:latin typeface="+mn-ea"/>
              </a:rPr>
              <a:t>      </a:t>
            </a:r>
            <a:r>
              <a:rPr lang="zh-CN" altLang="en-US" sz="2800" b="1" dirty="0" smtClean="0">
                <a:latin typeface="+mn-ea"/>
              </a:rPr>
              <a:t>善用联想意蕴丰富</a:t>
            </a:r>
          </a:p>
          <a:p>
            <a:r>
              <a:rPr lang="en-US" altLang="zh-CN" sz="2800" b="1" dirty="0" smtClean="0">
                <a:latin typeface="+mn-ea"/>
              </a:rPr>
              <a:t>5.</a:t>
            </a:r>
            <a:r>
              <a:rPr lang="zh-CN" altLang="en-US" sz="2800" b="1" dirty="0" smtClean="0">
                <a:latin typeface="+mn-ea"/>
              </a:rPr>
              <a:t>柳腰桃面等套语      套用滥语全无新奇  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五则实例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8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3505200" y="739949"/>
            <a:ext cx="2592139" cy="46364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rgbClr val="F72B47"/>
                </a:solidFill>
                <a:latin typeface="Times New Roman" pitchFamily="18" charset="0"/>
              </a:rPr>
              <a:t>句式不同</a:t>
            </a: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3658269" y="1485454"/>
            <a:ext cx="2286000" cy="36621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rgbClr val="F72B47"/>
                </a:solidFill>
                <a:latin typeface="Times New Roman" pitchFamily="18" charset="0"/>
              </a:rPr>
              <a:t>意味不同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706019" y="1206624"/>
            <a:ext cx="190500" cy="285006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00FF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 b="1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23728" y="1700495"/>
            <a:ext cx="435456" cy="2091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字数不同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916238" y="2017712"/>
            <a:ext cx="342900" cy="16629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意味不同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83639" y="2482252"/>
            <a:ext cx="340196" cy="266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FF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30256" y="1524546"/>
            <a:ext cx="419100" cy="220925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字眼不同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272883" y="1919355"/>
            <a:ext cx="387349" cy="16629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意境不同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697884" y="2522209"/>
            <a:ext cx="381000" cy="178431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6600FF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93173" y="2335042"/>
            <a:ext cx="1998027" cy="6238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思想感情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3316941" y="2522209"/>
            <a:ext cx="457200" cy="2286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6600FF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821811" y="2559267"/>
            <a:ext cx="419100" cy="175419"/>
          </a:xfrm>
          <a:prstGeom prst="leftArrow">
            <a:avLst>
              <a:gd name="adj1" fmla="val 50000"/>
              <a:gd name="adj2" fmla="val 45833"/>
            </a:avLst>
          </a:prstGeom>
          <a:solidFill>
            <a:srgbClr val="6600FF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706019" y="1851669"/>
            <a:ext cx="207979" cy="504057"/>
          </a:xfrm>
          <a:prstGeom prst="downArrow">
            <a:avLst>
              <a:gd name="adj1" fmla="val 50000"/>
              <a:gd name="adj2" fmla="val 57143"/>
            </a:avLst>
          </a:prstGeom>
          <a:solidFill>
            <a:srgbClr val="6600FF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 b="1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91680" y="4107437"/>
            <a:ext cx="3222318" cy="576064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72B47"/>
                </a:solidFill>
                <a:latin typeface="Times New Roman" pitchFamily="18" charset="0"/>
              </a:rPr>
              <a:t>善用字的联想意义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988722" y="4139334"/>
            <a:ext cx="2955670" cy="512249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rgbClr val="F72B47"/>
                </a:solidFill>
                <a:latin typeface="Times New Roman" pitchFamily="18" charset="0"/>
              </a:rPr>
              <a:t>套板反应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3748349" y="3435582"/>
            <a:ext cx="0" cy="648336"/>
          </a:xfrm>
          <a:prstGeom prst="line">
            <a:avLst/>
          </a:prstGeom>
          <a:noFill/>
          <a:ln w="228600">
            <a:solidFill>
              <a:srgbClr val="FC2AED"/>
            </a:solidFill>
            <a:round/>
            <a:headEnd/>
            <a:tailEnd/>
          </a:ln>
          <a:effectLst>
            <a:prstShdw prst="shdw17" dist="17961" dir="2700000">
              <a:srgbClr val="FC2AED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620982" y="3498571"/>
            <a:ext cx="2435436" cy="0"/>
          </a:xfrm>
          <a:prstGeom prst="line">
            <a:avLst/>
          </a:prstGeom>
          <a:noFill/>
          <a:ln w="228600">
            <a:solidFill>
              <a:srgbClr val="FC2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b="1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031361" y="3393662"/>
            <a:ext cx="1295" cy="745672"/>
          </a:xfrm>
          <a:prstGeom prst="line">
            <a:avLst/>
          </a:prstGeom>
          <a:noFill/>
          <a:ln w="228600">
            <a:solidFill>
              <a:srgbClr val="FC2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b="1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572000" y="2958911"/>
            <a:ext cx="533400" cy="53966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C2AED"/>
          </a:solidFill>
          <a:ln w="9525">
            <a:solidFill>
              <a:srgbClr val="FC2AE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 b="1"/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124222" y="832246"/>
            <a:ext cx="2863602" cy="587376"/>
          </a:xfrm>
          <a:prstGeom prst="cloudCallout">
            <a:avLst>
              <a:gd name="adj1" fmla="val 64593"/>
              <a:gd name="adj2" fmla="val 142088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文字和感情</a:t>
            </a:r>
          </a:p>
        </p:txBody>
      </p:sp>
    </p:spTree>
    <p:extLst>
      <p:ext uri="{BB962C8B-B14F-4D97-AF65-F5344CB8AC3E}">
        <p14:creationId xmlns:p14="http://schemas.microsoft.com/office/powerpoint/2010/main" val="326658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/>
      <p:bldP spid="5" grpId="0" animBg="1" autoUpdateAnimBg="0"/>
      <p:bldP spid="6" grpId="0" animBg="1" autoUpdateAnimBg="0"/>
      <p:bldP spid="7" grpId="0" animBg="1"/>
      <p:bldP spid="8" grpId="0" animBg="1" autoUpdateAnimBg="0"/>
      <p:bldP spid="9" grpId="0" animBg="1" autoUpdateAnimBg="0"/>
      <p:bldP spid="10" grpId="0" animBg="1"/>
      <p:bldP spid="11" grpId="0" animBg="1" autoUpdateAnimBg="0"/>
      <p:bldP spid="12" grpId="0" animBg="1"/>
      <p:bldP spid="13" grpId="0" animBg="1"/>
      <p:bldP spid="14" grpId="0" animBg="1"/>
      <p:bldP spid="15" grpId="0" animBg="1" autoUpdateAnimBg="0"/>
      <p:bldP spid="16" grpId="0" animBg="1" autoUpdateAnimBg="0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839</Words>
  <Application>Microsoft Office PowerPoint</Application>
  <PresentationFormat>全屏显示(16:9)</PresentationFormat>
  <Paragraphs>97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75</cp:revision>
  <dcterms:created xsi:type="dcterms:W3CDTF">2014-07-03T05:31:53Z</dcterms:created>
  <dcterms:modified xsi:type="dcterms:W3CDTF">2014-12-02T00:49:28Z</dcterms:modified>
</cp:coreProperties>
</file>