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66" r:id="rId4"/>
    <p:sldId id="257" r:id="rId5"/>
    <p:sldId id="265" r:id="rId6"/>
    <p:sldId id="260" r:id="rId7"/>
    <p:sldId id="261" r:id="rId8"/>
    <p:sldId id="276" r:id="rId9"/>
    <p:sldId id="262" r:id="rId10"/>
    <p:sldId id="277" r:id="rId11"/>
    <p:sldId id="263" r:id="rId12"/>
    <p:sldId id="278" r:id="rId13"/>
    <p:sldId id="279" r:id="rId14"/>
    <p:sldId id="267" r:id="rId15"/>
    <p:sldId id="264" r:id="rId16"/>
    <p:sldId id="270" r:id="rId17"/>
    <p:sldId id="271" r:id="rId18"/>
    <p:sldId id="272" r:id="rId19"/>
    <p:sldId id="273" r:id="rId20"/>
    <p:sldId id="274" r:id="rId2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1074"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85371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344709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309760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92589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38338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85895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73306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97138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79002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97961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85482A-8076-43C8-A822-7BE334658B45}" type="datetimeFigureOut">
              <a:rPr lang="zh-CN" altLang="en-US" smtClean="0"/>
              <a:t>2015-01-09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244883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085482A-8076-43C8-A822-7BE334658B45}" type="datetimeFigureOut">
              <a:rPr lang="zh-CN" altLang="en-US" smtClean="0"/>
              <a:t>2015-01-09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F0A1E8C-20B2-4867-A77B-DC62632D9344}" type="slidenum">
              <a:rPr lang="zh-CN" altLang="en-US" smtClean="0"/>
              <a:t>‹#›</a:t>
            </a:fld>
            <a:endParaRPr lang="zh-CN" altLang="en-US"/>
          </a:p>
        </p:txBody>
      </p:sp>
    </p:spTree>
    <p:extLst>
      <p:ext uri="{BB962C8B-B14F-4D97-AF65-F5344CB8AC3E}">
        <p14:creationId xmlns:p14="http://schemas.microsoft.com/office/powerpoint/2010/main" val="105450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杜牧3"/>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541338" y="0"/>
            <a:ext cx="4249738" cy="5715000"/>
          </a:xfrm>
          <a:prstGeom prst="rect">
            <a:avLst/>
          </a:prstGeom>
          <a:noFill/>
          <a:extLst>
            <a:ext uri="{909E8E84-426E-40DD-AFC4-6F175D3DCCD1}">
              <a14:hiddenFill xmlns:a14="http://schemas.microsoft.com/office/drawing/2010/main">
                <a:solidFill>
                  <a:srgbClr val="FFFFFF"/>
                </a:solidFill>
              </a14:hiddenFill>
            </a:ext>
          </a:extLst>
        </p:spPr>
      </p:pic>
      <p:sp>
        <p:nvSpPr>
          <p:cNvPr id="4102" name="Text Box 6"/>
          <p:cNvSpPr txBox="1">
            <a:spLocks noChangeArrowheads="1"/>
          </p:cNvSpPr>
          <p:nvPr/>
        </p:nvSpPr>
        <p:spPr bwMode="auto">
          <a:xfrm>
            <a:off x="3203849" y="121196"/>
            <a:ext cx="594015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dirty="0">
                <a:solidFill>
                  <a:srgbClr val="333333"/>
                </a:solidFill>
              </a:rPr>
              <a:t>         </a:t>
            </a:r>
            <a:r>
              <a:rPr lang="zh-CN" altLang="en-US" sz="2800" dirty="0">
                <a:solidFill>
                  <a:srgbClr val="000099"/>
                </a:solidFill>
                <a:latin typeface="黑体" pitchFamily="49" charset="-122"/>
                <a:ea typeface="黑体" pitchFamily="49" charset="-122"/>
              </a:rPr>
              <a:t>杜牧（</a:t>
            </a:r>
            <a:r>
              <a:rPr lang="zh-CN" altLang="en-US" sz="2800" dirty="0" smtClean="0">
                <a:solidFill>
                  <a:srgbClr val="000099"/>
                </a:solidFill>
                <a:latin typeface="黑体" pitchFamily="49" charset="-122"/>
                <a:ea typeface="黑体" pitchFamily="49" charset="-122"/>
              </a:rPr>
              <a:t>公元</a:t>
            </a:r>
            <a:r>
              <a:rPr lang="en-US" altLang="zh-CN" sz="2800" dirty="0" smtClean="0">
                <a:solidFill>
                  <a:srgbClr val="000099"/>
                </a:solidFill>
                <a:latin typeface="黑体" pitchFamily="49" charset="-122"/>
                <a:ea typeface="黑体" pitchFamily="49" charset="-122"/>
              </a:rPr>
              <a:t>803-852</a:t>
            </a:r>
            <a:r>
              <a:rPr lang="zh-CN" altLang="en-US" sz="2800" dirty="0">
                <a:solidFill>
                  <a:srgbClr val="000099"/>
                </a:solidFill>
                <a:latin typeface="黑体" pitchFamily="49" charset="-122"/>
                <a:ea typeface="黑体" pitchFamily="49" charset="-122"/>
              </a:rPr>
              <a:t>），字牧之，晚年居长安城南樊川别墅，后世因称之</a:t>
            </a:r>
            <a:r>
              <a:rPr lang="zh-CN" altLang="en-US" sz="2800" dirty="0">
                <a:solidFill>
                  <a:srgbClr val="000099"/>
                </a:solidFill>
                <a:latin typeface="Times New Roman"/>
                <a:ea typeface="黑体" pitchFamily="49" charset="-122"/>
              </a:rPr>
              <a:t>“</a:t>
            </a:r>
            <a:r>
              <a:rPr lang="zh-CN" altLang="en-US" sz="2800" dirty="0">
                <a:solidFill>
                  <a:srgbClr val="000099"/>
                </a:solidFill>
                <a:latin typeface="黑体" pitchFamily="49" charset="-122"/>
                <a:ea typeface="黑体" pitchFamily="49" charset="-122"/>
              </a:rPr>
              <a:t>杜紫微</a:t>
            </a:r>
            <a:r>
              <a:rPr lang="zh-CN" altLang="en-US" sz="2800" dirty="0">
                <a:solidFill>
                  <a:srgbClr val="000099"/>
                </a:solidFill>
                <a:latin typeface="Times New Roman"/>
                <a:ea typeface="黑体" pitchFamily="49" charset="-122"/>
              </a:rPr>
              <a:t>”</a:t>
            </a:r>
            <a:r>
              <a:rPr lang="zh-CN" altLang="en-US" sz="2800" dirty="0">
                <a:solidFill>
                  <a:srgbClr val="000099"/>
                </a:solidFill>
                <a:latin typeface="黑体" pitchFamily="49" charset="-122"/>
                <a:ea typeface="黑体" pitchFamily="49" charset="-122"/>
              </a:rPr>
              <a:t>、</a:t>
            </a:r>
            <a:r>
              <a:rPr lang="zh-CN" altLang="en-US" sz="2800" dirty="0">
                <a:solidFill>
                  <a:srgbClr val="FF0000"/>
                </a:solidFill>
                <a:latin typeface="Times New Roman"/>
                <a:ea typeface="黑体" pitchFamily="49" charset="-122"/>
              </a:rPr>
              <a:t>“</a:t>
            </a:r>
            <a:r>
              <a:rPr lang="zh-CN" altLang="en-US" sz="2800" dirty="0">
                <a:solidFill>
                  <a:srgbClr val="FF0000"/>
                </a:solidFill>
                <a:latin typeface="黑体" pitchFamily="49" charset="-122"/>
                <a:ea typeface="黑体" pitchFamily="49" charset="-122"/>
              </a:rPr>
              <a:t>杜樊川</a:t>
            </a:r>
            <a:r>
              <a:rPr lang="zh-CN" altLang="en-US" sz="2800" dirty="0">
                <a:solidFill>
                  <a:srgbClr val="FF0000"/>
                </a:solidFill>
                <a:latin typeface="Times New Roman"/>
                <a:ea typeface="黑体" pitchFamily="49" charset="-122"/>
              </a:rPr>
              <a:t>”</a:t>
            </a:r>
            <a:r>
              <a:rPr lang="zh-CN" altLang="en-US" sz="2800" dirty="0">
                <a:solidFill>
                  <a:srgbClr val="000099"/>
                </a:solidFill>
                <a:latin typeface="黑体" pitchFamily="49" charset="-122"/>
                <a:ea typeface="黑体" pitchFamily="49" charset="-122"/>
              </a:rPr>
              <a:t>。 </a:t>
            </a:r>
            <a:br>
              <a:rPr lang="zh-CN" altLang="en-US" sz="2800" dirty="0">
                <a:solidFill>
                  <a:srgbClr val="000099"/>
                </a:solidFill>
                <a:latin typeface="黑体" pitchFamily="49" charset="-122"/>
                <a:ea typeface="黑体" pitchFamily="49" charset="-122"/>
              </a:rPr>
            </a:br>
            <a:r>
              <a:rPr lang="zh-CN" altLang="en-US" sz="2800" dirty="0">
                <a:solidFill>
                  <a:srgbClr val="000099"/>
                </a:solidFill>
                <a:latin typeface="黑体" pitchFamily="49" charset="-122"/>
                <a:ea typeface="黑体" pitchFamily="49" charset="-122"/>
              </a:rPr>
              <a:t>    杜牧的诗、赋、古文都负盛名，而以诗的成就最大，</a:t>
            </a:r>
            <a:r>
              <a:rPr lang="zh-CN" altLang="en-US" sz="2800" dirty="0">
                <a:solidFill>
                  <a:srgbClr val="FF0000"/>
                </a:solidFill>
                <a:latin typeface="黑体" pitchFamily="49" charset="-122"/>
                <a:ea typeface="黑体" pitchFamily="49" charset="-122"/>
              </a:rPr>
              <a:t>与李商隐齐名，世称</a:t>
            </a:r>
            <a:r>
              <a:rPr lang="zh-CN" altLang="en-US" sz="2800" dirty="0">
                <a:solidFill>
                  <a:srgbClr val="FF0000"/>
                </a:solidFill>
                <a:latin typeface="Times New Roman"/>
                <a:ea typeface="黑体" pitchFamily="49" charset="-122"/>
              </a:rPr>
              <a:t>“</a:t>
            </a:r>
            <a:r>
              <a:rPr lang="zh-CN" altLang="en-US" sz="2800" dirty="0">
                <a:solidFill>
                  <a:srgbClr val="FF0000"/>
                </a:solidFill>
                <a:latin typeface="黑体" pitchFamily="49" charset="-122"/>
                <a:ea typeface="黑体" pitchFamily="49" charset="-122"/>
              </a:rPr>
              <a:t>小李杜</a:t>
            </a:r>
            <a:r>
              <a:rPr lang="zh-CN" altLang="en-US" sz="2800" dirty="0">
                <a:solidFill>
                  <a:srgbClr val="FF0000"/>
                </a:solidFill>
                <a:latin typeface="Times New Roman"/>
                <a:ea typeface="黑体" pitchFamily="49" charset="-122"/>
              </a:rPr>
              <a:t>”</a:t>
            </a:r>
            <a:r>
              <a:rPr lang="zh-CN" altLang="en-US" sz="2800" dirty="0">
                <a:solidFill>
                  <a:srgbClr val="000099"/>
                </a:solidFill>
                <a:latin typeface="黑体" pitchFamily="49" charset="-122"/>
                <a:ea typeface="黑体" pitchFamily="49" charset="-122"/>
              </a:rPr>
              <a:t>。其</a:t>
            </a:r>
            <a:r>
              <a:rPr lang="zh-CN" altLang="en-US" sz="2800" dirty="0">
                <a:solidFill>
                  <a:srgbClr val="008000"/>
                </a:solidFill>
                <a:latin typeface="黑体" pitchFamily="49" charset="-122"/>
                <a:ea typeface="黑体" pitchFamily="49" charset="-122"/>
              </a:rPr>
              <a:t>诗风格俊爽清丽，</a:t>
            </a:r>
            <a:r>
              <a:rPr lang="zh-CN" altLang="en-US" sz="2800" dirty="0">
                <a:solidFill>
                  <a:srgbClr val="000099"/>
                </a:solidFill>
                <a:latin typeface="黑体" pitchFamily="49" charset="-122"/>
                <a:ea typeface="黑体" pitchFamily="49" charset="-122"/>
              </a:rPr>
              <a:t>独树一帜，并常</a:t>
            </a:r>
            <a:r>
              <a:rPr lang="zh-CN" altLang="en-US" sz="2800" dirty="0">
                <a:solidFill>
                  <a:srgbClr val="008000"/>
                </a:solidFill>
                <a:latin typeface="黑体" pitchFamily="49" charset="-122"/>
                <a:ea typeface="黑体" pitchFamily="49" charset="-122"/>
              </a:rPr>
              <a:t>能寓讽喻、感慨于景物描写中，尤其长于七言律诗和绝句。</a:t>
            </a:r>
          </a:p>
          <a:p>
            <a:endParaRPr lang="en-US" altLang="zh-CN" sz="2800" dirty="0">
              <a:solidFill>
                <a:srgbClr val="008000"/>
              </a:solidFill>
              <a:latin typeface="黑体" pitchFamily="49" charset="-122"/>
              <a:ea typeface="黑体" pitchFamily="49" charset="-122"/>
            </a:endParaRPr>
          </a:p>
        </p:txBody>
      </p:sp>
      <p:sp>
        <p:nvSpPr>
          <p:cNvPr id="4103" name="Text Box 7"/>
          <p:cNvSpPr txBox="1">
            <a:spLocks noChangeArrowheads="1"/>
          </p:cNvSpPr>
          <p:nvPr/>
        </p:nvSpPr>
        <p:spPr bwMode="auto">
          <a:xfrm>
            <a:off x="1" y="216959"/>
            <a:ext cx="37449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800" b="1">
                <a:solidFill>
                  <a:srgbClr val="9966FF"/>
                </a:solidFill>
                <a:ea typeface="华文新魏" pitchFamily="2" charset="-122"/>
              </a:rPr>
              <a:t>关于诗人：</a:t>
            </a:r>
          </a:p>
        </p:txBody>
      </p:sp>
    </p:spTree>
    <p:extLst>
      <p:ext uri="{BB962C8B-B14F-4D97-AF65-F5344CB8AC3E}">
        <p14:creationId xmlns:p14="http://schemas.microsoft.com/office/powerpoint/2010/main" val="4270344075"/>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arn(outHorizontal)">
                                      <p:cBhvr>
                                        <p:cTn id="7" dur="500"/>
                                        <p:tgtEl>
                                          <p:spTgt spid="4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vertical)">
                                      <p:cBhvr>
                                        <p:cTn id="12" dur="500"/>
                                        <p:tgtEl>
                                          <p:spTgt spid="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barn(inHorizontal)">
                                      <p:cBhvr>
                                        <p:cTn id="1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autoUpdateAnimBg="0"/>
      <p:bldP spid="410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5212"/>
            <a:ext cx="8784976" cy="5632311"/>
          </a:xfrm>
          <a:prstGeom prst="rect">
            <a:avLst/>
          </a:prstGeom>
        </p:spPr>
        <p:txBody>
          <a:bodyPr wrap="square">
            <a:spAutoFit/>
          </a:bodyPr>
          <a:lstStyle/>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颈联</a:t>
            </a:r>
            <a:r>
              <a:rPr lang="zh-CN" altLang="en-US" sz="2400" b="1" dirty="0">
                <a:solidFill>
                  <a:srgbClr val="000000"/>
                </a:solidFill>
                <a:latin typeface="Times New Roman" pitchFamily="18" charset="0"/>
                <a:ea typeface="楷体_GB2312" pitchFamily="49" charset="-122"/>
                <a:cs typeface="Times New Roman" pitchFamily="18" charset="0"/>
              </a:rPr>
              <a:t>又由征雁南飞遥想到它们的北归，说如今胡人的骑兵射手还纷纷布满金河一带地区，明春气候转暖时节，你们又怎能随着和煦的春风一一返回自己的故乡呢？大雁秋来春返，故有</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逐春风</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而回的设想，但这里的</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春风</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似乎还兼有某种</a:t>
            </a:r>
            <a:r>
              <a:rPr lang="zh-CN" altLang="en-US" sz="2400" b="1" dirty="0">
                <a:solidFill>
                  <a:srgbClr val="FF0000"/>
                </a:solidFill>
                <a:latin typeface="Times New Roman" pitchFamily="18" charset="0"/>
                <a:ea typeface="楷体_GB2312" pitchFamily="49" charset="-122"/>
                <a:cs typeface="Times New Roman" pitchFamily="18" charset="0"/>
              </a:rPr>
              <a:t>比兴象征</a:t>
            </a:r>
            <a:r>
              <a:rPr lang="zh-CN" altLang="en-US" sz="2400" b="1" dirty="0">
                <a:solidFill>
                  <a:srgbClr val="000000"/>
                </a:solidFill>
                <a:latin typeface="Times New Roman" pitchFamily="18" charset="0"/>
                <a:ea typeface="楷体_GB2312" pitchFamily="49" charset="-122"/>
                <a:cs typeface="Times New Roman" pitchFamily="18" charset="0"/>
              </a:rPr>
              <a:t>意义。据</a:t>
            </a:r>
            <a:r>
              <a:rPr lang="en-US" altLang="zh-CN"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资治通鉴</a:t>
            </a:r>
            <a:r>
              <a:rPr lang="en-US" altLang="zh-CN"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载，回纥侵扰边地时，唐朝廷</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诏发陈、许、徐、汝、襄阳等兵屯太原及振武、天德，俟来春驱逐回纥</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朝廷</a:t>
            </a:r>
            <a:r>
              <a:rPr lang="zh-CN" altLang="en-US" sz="2400" b="1" dirty="0">
                <a:solidFill>
                  <a:srgbClr val="000000"/>
                </a:solidFill>
                <a:latin typeface="Times New Roman" pitchFamily="18" charset="0"/>
                <a:ea typeface="楷体_GB2312" pitchFamily="49" charset="-122"/>
                <a:cs typeface="Times New Roman" pitchFamily="18" charset="0"/>
              </a:rPr>
              <a:t>上的</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春风</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究竟能不能将流离异地的征雁吹送回北方呢？大雁还在南征的途中，诗人却已想到它们的北返；正在哀怜它们的惊飞离散，却已想到它们异日的无家可归。这是对流离失所的边地人民无微不至的</a:t>
            </a:r>
            <a:r>
              <a:rPr lang="zh-CN" altLang="en-US" sz="2400" b="1" dirty="0">
                <a:solidFill>
                  <a:srgbClr val="FF0000"/>
                </a:solidFill>
                <a:latin typeface="Times New Roman" pitchFamily="18" charset="0"/>
                <a:ea typeface="楷体_GB2312" pitchFamily="49" charset="-122"/>
                <a:cs typeface="Times New Roman" pitchFamily="18" charset="0"/>
              </a:rPr>
              <a:t>关切</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须知</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岂逐</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，更像是面对边地流民</a:t>
            </a:r>
            <a:r>
              <a:rPr lang="zh-CN" altLang="en-US" sz="2400" b="1" dirty="0">
                <a:solidFill>
                  <a:srgbClr val="FF0000"/>
                </a:solidFill>
                <a:latin typeface="Times New Roman" pitchFamily="18" charset="0"/>
                <a:ea typeface="楷体_GB2312" pitchFamily="49" charset="-122"/>
                <a:cs typeface="Times New Roman" pitchFamily="18" charset="0"/>
              </a:rPr>
              <a:t>深情嘱咐</a:t>
            </a:r>
            <a:r>
              <a:rPr lang="zh-CN" altLang="en-US" sz="2400" b="1" dirty="0">
                <a:solidFill>
                  <a:srgbClr val="000000"/>
                </a:solidFill>
                <a:latin typeface="Times New Roman" pitchFamily="18" charset="0"/>
                <a:ea typeface="楷体_GB2312" pitchFamily="49" charset="-122"/>
                <a:cs typeface="Times New Roman" pitchFamily="18" charset="0"/>
              </a:rPr>
              <a:t>的口吻。两句一意贯串，语调轻柔，情致深婉。这种</a:t>
            </a:r>
            <a:r>
              <a:rPr lang="zh-CN" altLang="en-US" sz="2400" b="1" dirty="0">
                <a:solidFill>
                  <a:srgbClr val="00B050"/>
                </a:solidFill>
                <a:latin typeface="Times New Roman" pitchFamily="18" charset="0"/>
                <a:ea typeface="楷体_GB2312" pitchFamily="49" charset="-122"/>
                <a:cs typeface="Times New Roman" pitchFamily="18" charset="0"/>
              </a:rPr>
              <a:t>深切的同情</a:t>
            </a:r>
            <a:r>
              <a:rPr lang="zh-CN" altLang="en-US" sz="2400" b="1" dirty="0">
                <a:solidFill>
                  <a:srgbClr val="000000"/>
                </a:solidFill>
                <a:latin typeface="Times New Roman" pitchFamily="18" charset="0"/>
                <a:ea typeface="楷体_GB2312" pitchFamily="49" charset="-122"/>
                <a:cs typeface="Times New Roman" pitchFamily="18" charset="0"/>
              </a:rPr>
              <a:t>，正与上联透露的</a:t>
            </a:r>
            <a:r>
              <a:rPr lang="zh-CN" altLang="en-US" sz="2400" b="1" dirty="0">
                <a:solidFill>
                  <a:srgbClr val="00B0F0"/>
                </a:solidFill>
                <a:latin typeface="Times New Roman" pitchFamily="18" charset="0"/>
                <a:ea typeface="楷体_GB2312" pitchFamily="49" charset="-122"/>
                <a:cs typeface="Times New Roman" pitchFamily="18" charset="0"/>
              </a:rPr>
              <a:t>无言的冷漠</a:t>
            </a:r>
            <a:r>
              <a:rPr lang="zh-CN" altLang="en-US" sz="2400" b="1" dirty="0">
                <a:solidFill>
                  <a:srgbClr val="000000"/>
                </a:solidFill>
                <a:latin typeface="Times New Roman" pitchFamily="18" charset="0"/>
                <a:ea typeface="楷体_GB2312" pitchFamily="49" charset="-122"/>
                <a:cs typeface="Times New Roman" pitchFamily="18" charset="0"/>
              </a:rPr>
              <a:t>形成鲜明的</a:t>
            </a:r>
            <a:r>
              <a:rPr lang="zh-CN" altLang="en-US" sz="2400" b="1" dirty="0">
                <a:solidFill>
                  <a:srgbClr val="FF0000"/>
                </a:solidFill>
                <a:latin typeface="Times New Roman" pitchFamily="18" charset="0"/>
                <a:ea typeface="楷体_GB2312" pitchFamily="49" charset="-122"/>
                <a:cs typeface="Times New Roman" pitchFamily="18" charset="0"/>
              </a:rPr>
              <a:t>对照</a:t>
            </a:r>
            <a:r>
              <a:rPr lang="zh-CN" altLang="en-US" sz="2400" b="1" dirty="0">
                <a:solidFill>
                  <a:srgbClr val="000000"/>
                </a:solidFill>
                <a:latin typeface="Times New Roman" pitchFamily="18" charset="0"/>
                <a:ea typeface="楷体_GB2312" pitchFamily="49" charset="-122"/>
                <a:cs typeface="Times New Roman" pitchFamily="18" charset="0"/>
              </a:rPr>
              <a:t>。</a:t>
            </a:r>
          </a:p>
          <a:p>
            <a:endParaRPr lang="zh-CN" altLang="en-US" sz="2400" b="1" dirty="0"/>
          </a:p>
        </p:txBody>
      </p:sp>
    </p:spTree>
    <p:extLst>
      <p:ext uri="{BB962C8B-B14F-4D97-AF65-F5344CB8AC3E}">
        <p14:creationId xmlns:p14="http://schemas.microsoft.com/office/powerpoint/2010/main" val="1787639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杜牧"/>
          <p:cNvPicPr>
            <a:picLocks noChangeAspect="1" noChangeArrowheads="1"/>
          </p:cNvPicPr>
          <p:nvPr/>
        </p:nvPicPr>
        <p:blipFill>
          <a:blip r:embed="rId2">
            <a:lum bright="60000" contrast="-88000"/>
            <a:extLst>
              <a:ext uri="{28A0092B-C50C-407E-A947-70E740481C1C}">
                <a14:useLocalDpi xmlns:a14="http://schemas.microsoft.com/office/drawing/2010/main" val="0"/>
              </a:ext>
            </a:extLst>
          </a:blip>
          <a:srcRect/>
          <a:stretch>
            <a:fillRect/>
          </a:stretch>
        </p:blipFill>
        <p:spPr bwMode="auto">
          <a:xfrm>
            <a:off x="1" y="-21167"/>
            <a:ext cx="9324975" cy="5736167"/>
          </a:xfrm>
          <a:prstGeom prst="rect">
            <a:avLst/>
          </a:prstGeom>
          <a:noFill/>
          <a:extLst>
            <a:ext uri="{909E8E84-426E-40DD-AFC4-6F175D3DCCD1}">
              <a14:hiddenFill xmlns:a14="http://schemas.microsoft.com/office/drawing/2010/main">
                <a:solidFill>
                  <a:srgbClr val="FFFFFF"/>
                </a:solidFill>
              </a14:hiddenFill>
            </a:ext>
          </a:extLst>
        </p:spPr>
      </p:pic>
      <p:sp>
        <p:nvSpPr>
          <p:cNvPr id="43011" name="Rectangle 3"/>
          <p:cNvSpPr>
            <a:spLocks noChangeArrowheads="1"/>
          </p:cNvSpPr>
          <p:nvPr/>
        </p:nvSpPr>
        <p:spPr bwMode="auto">
          <a:xfrm>
            <a:off x="323528" y="457729"/>
            <a:ext cx="9217025" cy="81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pitchFamily="2" charset="-122"/>
              </a:defRPr>
            </a:lvl9pPr>
          </a:lstStyle>
          <a:p>
            <a:pPr>
              <a:buFontTx/>
              <a:buNone/>
            </a:pPr>
            <a:r>
              <a:rPr lang="en-US" altLang="zh-CN" sz="2400" b="1" dirty="0">
                <a:solidFill>
                  <a:srgbClr val="000000"/>
                </a:solidFill>
              </a:rPr>
              <a:t>   </a:t>
            </a:r>
            <a:r>
              <a:rPr lang="zh-CN" altLang="en-US" sz="2400" b="1" dirty="0">
                <a:solidFill>
                  <a:srgbClr val="000000"/>
                </a:solidFill>
              </a:rPr>
              <a:t>尾联“</a:t>
            </a:r>
            <a:r>
              <a:rPr lang="zh-CN" altLang="en-US" sz="2800" b="1" dirty="0">
                <a:solidFill>
                  <a:srgbClr val="FF0000"/>
                </a:solidFill>
              </a:rPr>
              <a:t>莫厌潇湘少人处，水多菰米岸莓苔</a:t>
            </a:r>
            <a:r>
              <a:rPr lang="zh-CN" altLang="en-US" sz="2400" b="1" dirty="0" smtClean="0">
                <a:solidFill>
                  <a:srgbClr val="000000"/>
                </a:solidFill>
              </a:rPr>
              <a:t>”</a:t>
            </a:r>
            <a:endParaRPr lang="en-US" altLang="zh-CN" sz="2400" b="1" dirty="0" smtClean="0">
              <a:solidFill>
                <a:srgbClr val="000000"/>
              </a:solidFill>
            </a:endParaRPr>
          </a:p>
        </p:txBody>
      </p:sp>
      <p:sp>
        <p:nvSpPr>
          <p:cNvPr id="2" name="矩形 1"/>
          <p:cNvSpPr/>
          <p:nvPr/>
        </p:nvSpPr>
        <p:spPr>
          <a:xfrm>
            <a:off x="539552" y="1772588"/>
            <a:ext cx="8424936" cy="2308324"/>
          </a:xfrm>
          <a:prstGeom prst="rect">
            <a:avLst/>
          </a:prstGeom>
        </p:spPr>
        <p:txBody>
          <a:bodyPr wrap="square">
            <a:spAutoFit/>
          </a:bodyPr>
          <a:lstStyle/>
          <a:p>
            <a:pPr>
              <a:lnSpc>
                <a:spcPct val="150000"/>
              </a:lnSpc>
              <a:buFontTx/>
              <a:buNone/>
            </a:pPr>
            <a:r>
              <a:rPr lang="zh-CN" altLang="en-US" sz="2400" b="1" dirty="0" smtClean="0">
                <a:solidFill>
                  <a:srgbClr val="000000"/>
                </a:solidFill>
              </a:rPr>
              <a:t>         告知雁儿们，不要厌恶南方人迹稀少的地方，因为这里食物充分，菰米和莓苔处处都有。</a:t>
            </a:r>
            <a:endParaRPr lang="en-US" altLang="zh-CN" sz="2400" b="1" dirty="0" smtClean="0">
              <a:solidFill>
                <a:srgbClr val="000000"/>
              </a:solidFill>
            </a:endParaRPr>
          </a:p>
          <a:p>
            <a:pPr>
              <a:lnSpc>
                <a:spcPct val="150000"/>
              </a:lnSpc>
              <a:buFontTx/>
              <a:buNone/>
            </a:pPr>
            <a:r>
              <a:rPr lang="en-US" altLang="zh-CN" sz="2400" b="1" dirty="0">
                <a:solidFill>
                  <a:srgbClr val="000000"/>
                </a:solidFill>
              </a:rPr>
              <a:t> </a:t>
            </a:r>
            <a:r>
              <a:rPr lang="en-US" altLang="zh-CN" sz="2400" b="1" dirty="0" smtClean="0">
                <a:solidFill>
                  <a:srgbClr val="000000"/>
                </a:solidFill>
              </a:rPr>
              <a:t>        </a:t>
            </a:r>
            <a:r>
              <a:rPr lang="zh-CN" altLang="en-US" sz="2400" b="1" dirty="0" smtClean="0">
                <a:solidFill>
                  <a:srgbClr val="000000"/>
                </a:solidFill>
              </a:rPr>
              <a:t>潇湘，潇水，湘水，均在湖南。相传深秋北雁南飞到衡山回雁峰就不再南飞，潇湘一带是大雁过冬的地方。</a:t>
            </a:r>
            <a:r>
              <a:rPr lang="zh-CN" altLang="en-US" sz="2400" dirty="0" smtClean="0">
                <a:solidFill>
                  <a:srgbClr val="000000"/>
                </a:solidFill>
              </a:rPr>
              <a:t> </a:t>
            </a:r>
            <a:endParaRPr lang="zh-CN" altLang="en-US" sz="2400" dirty="0">
              <a:solidFill>
                <a:srgbClr val="000000"/>
              </a:solidFill>
            </a:endParaRPr>
          </a:p>
        </p:txBody>
      </p:sp>
    </p:spTree>
    <p:extLst>
      <p:ext uri="{BB962C8B-B14F-4D97-AF65-F5344CB8AC3E}">
        <p14:creationId xmlns:p14="http://schemas.microsoft.com/office/powerpoint/2010/main" val="2293622863"/>
      </p:ext>
    </p:extLst>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ppt_x"/>
                                          </p:val>
                                        </p:tav>
                                        <p:tav tm="100000">
                                          <p:val>
                                            <p:strVal val="#ppt_x"/>
                                          </p:val>
                                        </p:tav>
                                      </p:tavLst>
                                    </p:anim>
                                    <p:anim calcmode="lin" valueType="num">
                                      <p:cBhvr additive="base">
                                        <p:cTn id="8"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82689"/>
            <a:ext cx="8712968" cy="6001643"/>
          </a:xfrm>
          <a:prstGeom prst="rect">
            <a:avLst/>
          </a:prstGeom>
        </p:spPr>
        <p:txBody>
          <a:bodyPr wrap="square">
            <a:spAutoFit/>
          </a:bodyPr>
          <a:lstStyle/>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流离失所</a:t>
            </a:r>
            <a:r>
              <a:rPr lang="zh-CN" altLang="en-US" sz="2400" b="1" dirty="0">
                <a:solidFill>
                  <a:srgbClr val="000000"/>
                </a:solidFill>
                <a:latin typeface="Times New Roman" pitchFamily="18" charset="0"/>
                <a:ea typeface="楷体_GB2312" pitchFamily="49" charset="-122"/>
                <a:cs typeface="Times New Roman" pitchFamily="18" charset="0"/>
              </a:rPr>
              <a:t>、欲归不得的征雁，何处是它们的归宿</a:t>
            </a:r>
            <a:r>
              <a:rPr lang="zh-CN" altLang="en-US" sz="2400" b="1" dirty="0" smtClean="0">
                <a:solidFill>
                  <a:srgbClr val="000000"/>
                </a:solidFill>
                <a:latin typeface="Times New Roman" pitchFamily="18" charset="0"/>
                <a:ea typeface="楷体_GB2312" pitchFamily="49" charset="-122"/>
                <a:cs typeface="Times New Roman" pitchFamily="18" charset="0"/>
              </a:rPr>
              <a:t>？潇湘</a:t>
            </a:r>
            <a:r>
              <a:rPr lang="zh-CN" altLang="en-US" sz="2400" b="1" dirty="0">
                <a:solidFill>
                  <a:srgbClr val="000000"/>
                </a:solidFill>
                <a:latin typeface="Times New Roman" pitchFamily="18" charset="0"/>
                <a:ea typeface="楷体_GB2312" pitchFamily="49" charset="-122"/>
                <a:cs typeface="Times New Roman" pitchFamily="18" charset="0"/>
              </a:rPr>
              <a:t>指今湖南中部、南部一带。相传雁飞不过衡阳，所以这里想象它们在潇湘一带停歇下来。菰米，是一种生长在浅水中的多年生草本植物的果实</a:t>
            </a:r>
            <a:r>
              <a:rPr lang="en-US" altLang="zh-CN"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嫩茎叫茭白</a:t>
            </a:r>
            <a:r>
              <a:rPr lang="en-US" altLang="zh-CN"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。莓苔，是一种蔷薇科植物，紫红色。这两种东西都是雁的食物</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诗人</a:t>
            </a:r>
            <a:r>
              <a:rPr lang="zh-CN" altLang="en-US" sz="2400" b="1" dirty="0">
                <a:solidFill>
                  <a:srgbClr val="000000"/>
                </a:solidFill>
                <a:latin typeface="Times New Roman" pitchFamily="18" charset="0"/>
                <a:ea typeface="楷体_GB2312" pitchFamily="49" charset="-122"/>
                <a:cs typeface="Times New Roman" pitchFamily="18" charset="0"/>
              </a:rPr>
              <a:t>深情地劝慰南飞的征雁：不要厌弃潇湘一带空旷人稀，那里水中泽畔长满了菰米莓苔，尽堪作为食料，不妨暂时安居下来吧</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诗人</a:t>
            </a:r>
            <a:r>
              <a:rPr lang="zh-CN" altLang="en-US" sz="2400" b="1" dirty="0">
                <a:solidFill>
                  <a:srgbClr val="000000"/>
                </a:solidFill>
                <a:latin typeface="Times New Roman" pitchFamily="18" charset="0"/>
                <a:ea typeface="楷体_GB2312" pitchFamily="49" charset="-122"/>
                <a:cs typeface="Times New Roman" pitchFamily="18" charset="0"/>
              </a:rPr>
              <a:t>在无可奈何中发出的劝慰与嘱咐，更深一层地表现了对流亡者的深情体贴。</a:t>
            </a:r>
            <a:r>
              <a:rPr lang="zh-CN" altLang="en-US" sz="2400" b="1" dirty="0">
                <a:solidFill>
                  <a:srgbClr val="00B050"/>
                </a:solidFill>
                <a:latin typeface="Times New Roman" pitchFamily="18" charset="0"/>
                <a:ea typeface="楷体_GB2312" pitchFamily="49" charset="-122"/>
                <a:cs typeface="Times New Roman" pitchFamily="18" charset="0"/>
              </a:rPr>
              <a:t>由南征而想到北返</a:t>
            </a:r>
            <a:r>
              <a:rPr lang="zh-CN" altLang="en-US" sz="2400" b="1" dirty="0">
                <a:solidFill>
                  <a:srgbClr val="000000"/>
                </a:solidFill>
                <a:latin typeface="Times New Roman" pitchFamily="18" charset="0"/>
                <a:ea typeface="楷体_GB2312" pitchFamily="49" charset="-122"/>
                <a:cs typeface="Times New Roman" pitchFamily="18" charset="0"/>
              </a:rPr>
              <a:t>，这是一层曲折</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B0F0"/>
                </a:solidFill>
                <a:latin typeface="Times New Roman" pitchFamily="18" charset="0"/>
                <a:ea typeface="楷体_GB2312" pitchFamily="49" charset="-122"/>
                <a:cs typeface="Times New Roman" pitchFamily="18" charset="0"/>
              </a:rPr>
              <a:t>由</a:t>
            </a:r>
            <a:r>
              <a:rPr lang="zh-CN" altLang="en-US" sz="2400" b="1" dirty="0">
                <a:solidFill>
                  <a:srgbClr val="00B0F0"/>
                </a:solidFill>
                <a:latin typeface="Times New Roman" pitchFamily="18" charset="0"/>
                <a:ea typeface="楷体_GB2312" pitchFamily="49" charset="-122"/>
                <a:cs typeface="Times New Roman" pitchFamily="18" charset="0"/>
              </a:rPr>
              <a:t>北返无家可归想到不如在南方寻找归宿</a:t>
            </a:r>
            <a:r>
              <a:rPr lang="zh-CN" altLang="en-US" sz="2400" b="1" dirty="0">
                <a:solidFill>
                  <a:srgbClr val="000000"/>
                </a:solidFill>
                <a:latin typeface="Times New Roman" pitchFamily="18" charset="0"/>
                <a:ea typeface="楷体_GB2312" pitchFamily="49" charset="-122"/>
                <a:cs typeface="Times New Roman" pitchFamily="18" charset="0"/>
              </a:rPr>
              <a:t>，这又是一层曲折。通过层层曲折转跌，诗人对边地人民的深情系念也就表达得愈加充分和深入</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莫厌</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二字，担心南来的征雁也许不习惯潇湘的空旷孤寂，显得蕴藉深厚，体贴备至。</a:t>
            </a:r>
          </a:p>
          <a:p>
            <a:endParaRPr lang="zh-CN" altLang="en-US" sz="2400" b="1" dirty="0"/>
          </a:p>
        </p:txBody>
      </p:sp>
    </p:spTree>
    <p:extLst>
      <p:ext uri="{BB962C8B-B14F-4D97-AF65-F5344CB8AC3E}">
        <p14:creationId xmlns:p14="http://schemas.microsoft.com/office/powerpoint/2010/main" val="465902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29308"/>
            <a:ext cx="8208912" cy="2246769"/>
          </a:xfrm>
          <a:prstGeom prst="rect">
            <a:avLst/>
          </a:prstGeom>
        </p:spPr>
        <p:txBody>
          <a:bodyPr wrap="square">
            <a:spAutoFit/>
          </a:bodyPr>
          <a:lstStyle/>
          <a:p>
            <a:r>
              <a:rPr lang="en-US" altLang="zh-CN" sz="2800" b="1" dirty="0">
                <a:solidFill>
                  <a:srgbClr val="00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en-US" altLang="zh-CN" sz="2800" b="1" dirty="0" smtClean="0">
                <a:solidFill>
                  <a:srgbClr val="00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zh-CN" altLang="en-US" sz="2800" b="1" dirty="0" smtClean="0">
                <a:solidFill>
                  <a:srgbClr val="00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这</a:t>
            </a:r>
            <a:r>
              <a:rPr lang="zh-CN" altLang="en-US" sz="2800" b="1" dirty="0">
                <a:solidFill>
                  <a:srgbClr val="00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是一首</a:t>
            </a:r>
            <a:r>
              <a:rPr lang="zh-CN" altLang="en-US" sz="2800" b="1" dirty="0">
                <a:solidFill>
                  <a:srgbClr val="FF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托物寓慨</a:t>
            </a:r>
            <a:r>
              <a:rPr lang="zh-CN" altLang="en-US" sz="2800" b="1" dirty="0">
                <a:solidFill>
                  <a:srgbClr val="00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的诗。通篇采用</a:t>
            </a:r>
            <a:r>
              <a:rPr lang="zh-CN" altLang="en-US" sz="2800" b="1" dirty="0">
                <a:solidFill>
                  <a:srgbClr val="FF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比兴象征</a:t>
            </a:r>
            <a:r>
              <a:rPr lang="zh-CN" altLang="en-US" sz="2800" b="1" dirty="0">
                <a:solidFill>
                  <a:srgbClr val="00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手法，表面上似乎句句写雁，实际上，它句句写时事，句句写人。风格婉曲细腻，清丽含蓄。而这种深婉细腻又与轻快流走的格调和谐地统一在一起，在以豪宕俊爽为主要特色的杜牧诗中，是别开生面之作。</a:t>
            </a:r>
            <a:r>
              <a:rPr lang="zh-CN" altLang="en-US" sz="2800" b="1" dirty="0">
                <a:effectLst>
                  <a:outerShdw blurRad="38100" dist="38100" dir="2700000" algn="tl">
                    <a:srgbClr val="000000">
                      <a:alpha val="43137"/>
                    </a:srgbClr>
                  </a:outerShdw>
                </a:effectLst>
                <a:ea typeface="楷体_GB2312" pitchFamily="49" charset="-122"/>
                <a:cs typeface="Times New Roman" pitchFamily="18" charset="0"/>
              </a:rPr>
              <a:t> </a:t>
            </a:r>
            <a:endParaRPr lang="zh-CN"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3417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杜牧"/>
          <p:cNvPicPr>
            <a:picLocks noChangeAspect="1" noChangeArrowheads="1"/>
          </p:cNvPicPr>
          <p:nvPr/>
        </p:nvPicPr>
        <p:blipFill>
          <a:blip r:embed="rId2">
            <a:lum bright="60000" contrast="-88000"/>
            <a:extLst>
              <a:ext uri="{28A0092B-C50C-407E-A947-70E740481C1C}">
                <a14:useLocalDpi xmlns:a14="http://schemas.microsoft.com/office/drawing/2010/main" val="0"/>
              </a:ext>
            </a:extLst>
          </a:blip>
          <a:srcRect/>
          <a:stretch>
            <a:fillRect/>
          </a:stretch>
        </p:blipFill>
        <p:spPr bwMode="auto">
          <a:xfrm>
            <a:off x="0" y="0"/>
            <a:ext cx="10134600" cy="5736167"/>
          </a:xfrm>
          <a:prstGeom prst="rect">
            <a:avLst/>
          </a:prstGeom>
          <a:noFill/>
          <a:extLst>
            <a:ext uri="{909E8E84-426E-40DD-AFC4-6F175D3DCCD1}">
              <a14:hiddenFill xmlns:a14="http://schemas.microsoft.com/office/drawing/2010/main">
                <a:solidFill>
                  <a:srgbClr val="FFFFFF"/>
                </a:solidFill>
              </a14:hiddenFill>
            </a:ext>
          </a:extLst>
        </p:spPr>
      </p:pic>
      <p:sp>
        <p:nvSpPr>
          <p:cNvPr id="36869" name="Text Box 5"/>
          <p:cNvSpPr txBox="1">
            <a:spLocks noChangeArrowheads="1"/>
          </p:cNvSpPr>
          <p:nvPr/>
        </p:nvSpPr>
        <p:spPr bwMode="auto">
          <a:xfrm>
            <a:off x="539552" y="337220"/>
            <a:ext cx="100091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FF0000"/>
                </a:solidFill>
                <a:effectLst>
                  <a:outerShdw blurRad="38100" dist="38100" dir="2700000" algn="tl">
                    <a:srgbClr val="C0C0C0"/>
                  </a:outerShdw>
                </a:effectLst>
                <a:latin typeface="Arial Black" pitchFamily="34" charset="0"/>
                <a:ea typeface="楷体_GB2312" pitchFamily="49" charset="-122"/>
              </a:rPr>
              <a:t>这首诗歌表达了诗人怎样的</a:t>
            </a:r>
            <a:r>
              <a:rPr lang="zh-CN" altLang="en-US" sz="3200" b="1" dirty="0" smtClean="0">
                <a:solidFill>
                  <a:srgbClr val="FF0000"/>
                </a:solidFill>
                <a:effectLst>
                  <a:outerShdw blurRad="38100" dist="38100" dir="2700000" algn="tl">
                    <a:srgbClr val="C0C0C0"/>
                  </a:outerShdw>
                </a:effectLst>
                <a:latin typeface="Arial Black" pitchFamily="34" charset="0"/>
                <a:ea typeface="楷体_GB2312" pitchFamily="49" charset="-122"/>
              </a:rPr>
              <a:t>思想感情</a:t>
            </a:r>
            <a:r>
              <a:rPr lang="zh-CN" altLang="en-US" sz="3200" b="1" dirty="0">
                <a:solidFill>
                  <a:srgbClr val="FF0000"/>
                </a:solidFill>
                <a:effectLst>
                  <a:outerShdw blurRad="38100" dist="38100" dir="2700000" algn="tl">
                    <a:srgbClr val="C0C0C0"/>
                  </a:outerShdw>
                </a:effectLst>
                <a:latin typeface="Arial Black" pitchFamily="34" charset="0"/>
                <a:ea typeface="楷体_GB2312" pitchFamily="49" charset="-122"/>
              </a:rPr>
              <a:t>？</a:t>
            </a:r>
          </a:p>
        </p:txBody>
      </p:sp>
      <p:sp>
        <p:nvSpPr>
          <p:cNvPr id="36870" name="Rectangle 6"/>
          <p:cNvSpPr>
            <a:spLocks noChangeArrowheads="1"/>
          </p:cNvSpPr>
          <p:nvPr/>
        </p:nvSpPr>
        <p:spPr bwMode="auto">
          <a:xfrm>
            <a:off x="611560" y="1891199"/>
            <a:ext cx="81211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3200" b="1" dirty="0" smtClean="0">
                <a:solidFill>
                  <a:srgbClr val="000000"/>
                </a:solidFill>
                <a:latin typeface="华文行楷" pitchFamily="2" charset="-122"/>
                <a:ea typeface="华文行楷" pitchFamily="2" charset="-122"/>
              </a:rPr>
              <a:t>    这</a:t>
            </a:r>
            <a:r>
              <a:rPr lang="zh-CN" altLang="en-US" sz="3200" b="1" dirty="0">
                <a:solidFill>
                  <a:srgbClr val="000000"/>
                </a:solidFill>
                <a:latin typeface="华文行楷" pitchFamily="2" charset="-122"/>
                <a:ea typeface="华文行楷" pitchFamily="2" charset="-122"/>
              </a:rPr>
              <a:t>首诗借写早雁，表达自己</a:t>
            </a:r>
            <a:r>
              <a:rPr lang="zh-CN" altLang="en-US" sz="3200" b="1" dirty="0" smtClean="0">
                <a:solidFill>
                  <a:srgbClr val="000000"/>
                </a:solidFill>
                <a:latin typeface="华文行楷" pitchFamily="2" charset="-122"/>
                <a:ea typeface="华文行楷" pitchFamily="2" charset="-122"/>
              </a:rPr>
              <a:t>对</a:t>
            </a:r>
            <a:r>
              <a:rPr lang="zh-CN" altLang="en-US" sz="3200" b="1" dirty="0" smtClean="0">
                <a:solidFill>
                  <a:srgbClr val="00B050"/>
                </a:solidFill>
                <a:latin typeface="华文行楷" pitchFamily="2" charset="-122"/>
                <a:ea typeface="华文行楷" pitchFamily="2" charset="-122"/>
              </a:rPr>
              <a:t>边</a:t>
            </a:r>
            <a:r>
              <a:rPr lang="zh-CN" altLang="en-US" sz="3200" b="1" dirty="0">
                <a:solidFill>
                  <a:srgbClr val="00B050"/>
                </a:solidFill>
                <a:latin typeface="华文行楷" pitchFamily="2" charset="-122"/>
                <a:ea typeface="华文行楷" pitchFamily="2" charset="-122"/>
              </a:rPr>
              <a:t>地人民</a:t>
            </a:r>
            <a:r>
              <a:rPr lang="zh-CN" altLang="en-US" sz="3200" b="1" dirty="0">
                <a:solidFill>
                  <a:srgbClr val="00B0F0"/>
                </a:solidFill>
                <a:latin typeface="华文行楷" pitchFamily="2" charset="-122"/>
                <a:ea typeface="华文行楷" pitchFamily="2" charset="-122"/>
              </a:rPr>
              <a:t>流离失所的关切</a:t>
            </a:r>
            <a:r>
              <a:rPr lang="zh-CN" altLang="en-US" sz="3200" b="1" dirty="0">
                <a:solidFill>
                  <a:srgbClr val="000000"/>
                </a:solidFill>
                <a:latin typeface="华文行楷" pitchFamily="2" charset="-122"/>
                <a:ea typeface="华文行楷" pitchFamily="2" charset="-122"/>
              </a:rPr>
              <a:t>，</a:t>
            </a:r>
            <a:r>
              <a:rPr lang="zh-CN" altLang="en-US" sz="3200" b="1" dirty="0" smtClean="0">
                <a:solidFill>
                  <a:srgbClr val="000000"/>
                </a:solidFill>
                <a:latin typeface="华文行楷" pitchFamily="2" charset="-122"/>
                <a:ea typeface="华文行楷" pitchFamily="2" charset="-122"/>
              </a:rPr>
              <a:t>暗含</a:t>
            </a:r>
            <a:r>
              <a:rPr lang="zh-CN" altLang="en-US" sz="3200" b="1" dirty="0">
                <a:solidFill>
                  <a:srgbClr val="000000"/>
                </a:solidFill>
                <a:latin typeface="华文行楷" pitchFamily="2" charset="-122"/>
                <a:ea typeface="华文行楷" pitchFamily="2" charset="-122"/>
              </a:rPr>
              <a:t>了对统治者的</a:t>
            </a:r>
            <a:r>
              <a:rPr lang="zh-CN" altLang="en-US" sz="3200" b="1" dirty="0" smtClean="0">
                <a:solidFill>
                  <a:srgbClr val="000000"/>
                </a:solidFill>
                <a:latin typeface="华文行楷" pitchFamily="2" charset="-122"/>
                <a:ea typeface="华文行楷" pitchFamily="2" charset="-122"/>
              </a:rPr>
              <a:t>不满。 </a:t>
            </a:r>
            <a:endParaRPr lang="zh-CN" altLang="en-US" sz="3200" b="1" dirty="0">
              <a:solidFill>
                <a:srgbClr val="000000"/>
              </a:solidFill>
              <a:latin typeface="华文行楷" pitchFamily="2" charset="-122"/>
              <a:ea typeface="华文行楷" pitchFamily="2" charset="-122"/>
            </a:endParaRPr>
          </a:p>
        </p:txBody>
      </p:sp>
    </p:spTree>
    <p:extLst>
      <p:ext uri="{BB962C8B-B14F-4D97-AF65-F5344CB8AC3E}">
        <p14:creationId xmlns:p14="http://schemas.microsoft.com/office/powerpoint/2010/main" val="3983907402"/>
      </p:ext>
    </p:extLst>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arn(inVertical)">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diamond(in)">
                                      <p:cBhvr>
                                        <p:cTn id="12" dur="1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杜牧"/>
          <p:cNvPicPr>
            <a:picLocks noChangeAspect="1" noChangeArrowheads="1"/>
          </p:cNvPicPr>
          <p:nvPr/>
        </p:nvPicPr>
        <p:blipFill>
          <a:blip r:embed="rId2">
            <a:lum bright="60000" contrast="-88000"/>
            <a:extLst>
              <a:ext uri="{28A0092B-C50C-407E-A947-70E740481C1C}">
                <a14:useLocalDpi xmlns:a14="http://schemas.microsoft.com/office/drawing/2010/main" val="0"/>
              </a:ext>
            </a:extLst>
          </a:blip>
          <a:srcRect/>
          <a:stretch>
            <a:fillRect/>
          </a:stretch>
        </p:blipFill>
        <p:spPr bwMode="auto">
          <a:xfrm>
            <a:off x="1" y="-21167"/>
            <a:ext cx="9324975" cy="5736167"/>
          </a:xfrm>
          <a:prstGeom prst="rect">
            <a:avLst/>
          </a:prstGeom>
          <a:noFill/>
          <a:extLst>
            <a:ext uri="{909E8E84-426E-40DD-AFC4-6F175D3DCCD1}">
              <a14:hiddenFill xmlns:a14="http://schemas.microsoft.com/office/drawing/2010/main">
                <a:solidFill>
                  <a:srgbClr val="FFFFFF"/>
                </a:solidFill>
              </a14:hiddenFill>
            </a:ext>
          </a:extLst>
        </p:spPr>
      </p:pic>
      <p:sp>
        <p:nvSpPr>
          <p:cNvPr id="44035" name="Rectangle 3"/>
          <p:cNvSpPr>
            <a:spLocks noChangeArrowheads="1"/>
          </p:cNvSpPr>
          <p:nvPr/>
        </p:nvSpPr>
        <p:spPr bwMode="auto">
          <a:xfrm>
            <a:off x="139532" y="121196"/>
            <a:ext cx="9217025" cy="139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pitchFamily="2" charset="-122"/>
              </a:defRPr>
            </a:lvl9pPr>
          </a:lstStyle>
          <a:p>
            <a:pPr>
              <a:buFontTx/>
              <a:buNone/>
            </a:pPr>
            <a:r>
              <a:rPr lang="en-US" altLang="zh-CN" sz="2800" b="1" dirty="0">
                <a:solidFill>
                  <a:srgbClr val="FF0000"/>
                </a:solidFill>
                <a:effectLst>
                  <a:outerShdw blurRad="38100" dist="38100" dir="2700000" algn="tl">
                    <a:srgbClr val="000000">
                      <a:alpha val="43137"/>
                    </a:srgbClr>
                  </a:outerShdw>
                </a:effectLst>
              </a:rPr>
              <a:t>《</a:t>
            </a:r>
            <a:r>
              <a:rPr lang="zh-CN" altLang="en-US" sz="2800" b="1" dirty="0">
                <a:solidFill>
                  <a:srgbClr val="FF0000"/>
                </a:solidFill>
                <a:effectLst>
                  <a:outerShdw blurRad="38100" dist="38100" dir="2700000" algn="tl">
                    <a:srgbClr val="000000">
                      <a:alpha val="43137"/>
                    </a:srgbClr>
                  </a:outerShdw>
                </a:effectLst>
              </a:rPr>
              <a:t>早雁</a:t>
            </a:r>
            <a:r>
              <a:rPr lang="en-US" altLang="zh-CN" sz="2800" b="1" dirty="0">
                <a:solidFill>
                  <a:srgbClr val="FF0000"/>
                </a:solidFill>
                <a:effectLst>
                  <a:outerShdw blurRad="38100" dist="38100" dir="2700000" algn="tl">
                    <a:srgbClr val="000000">
                      <a:alpha val="43137"/>
                    </a:srgbClr>
                  </a:outerShdw>
                </a:effectLst>
              </a:rPr>
              <a:t>》</a:t>
            </a:r>
            <a:r>
              <a:rPr lang="zh-CN" altLang="en-US" sz="2800" b="1" dirty="0">
                <a:solidFill>
                  <a:srgbClr val="FF0000"/>
                </a:solidFill>
                <a:effectLst>
                  <a:outerShdw blurRad="38100" dist="38100" dir="2700000" algn="tl">
                    <a:srgbClr val="000000">
                      <a:alpha val="43137"/>
                    </a:srgbClr>
                  </a:outerShdw>
                </a:effectLst>
              </a:rPr>
              <a:t>一诗表面写雁，实际写人。这是一种什么手法？</a:t>
            </a:r>
            <a:endParaRPr lang="zh-CN" altLang="en-US" sz="2800" dirty="0">
              <a:solidFill>
                <a:srgbClr val="FF0000"/>
              </a:solidFill>
              <a:effectLst>
                <a:outerShdw blurRad="38100" dist="38100" dir="2700000" algn="tl">
                  <a:srgbClr val="000000">
                    <a:alpha val="43137"/>
                  </a:srgbClr>
                </a:outerShdw>
              </a:effectLst>
            </a:endParaRPr>
          </a:p>
        </p:txBody>
      </p:sp>
      <p:sp>
        <p:nvSpPr>
          <p:cNvPr id="44036" name="Rectangle 4"/>
          <p:cNvSpPr>
            <a:spLocks noChangeArrowheads="1"/>
          </p:cNvSpPr>
          <p:nvPr/>
        </p:nvSpPr>
        <p:spPr bwMode="auto">
          <a:xfrm>
            <a:off x="430025" y="772642"/>
            <a:ext cx="86046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400" b="1" dirty="0" smtClean="0">
                <a:solidFill>
                  <a:srgbClr val="FF0000"/>
                </a:solidFill>
                <a:latin typeface="华文新魏" pitchFamily="2" charset="-122"/>
                <a:ea typeface="华文新魏" pitchFamily="2" charset="-122"/>
              </a:rPr>
              <a:t> （</a:t>
            </a:r>
            <a:r>
              <a:rPr lang="en-US" altLang="zh-CN" sz="2400" b="1" dirty="0" smtClean="0">
                <a:solidFill>
                  <a:srgbClr val="FF0000"/>
                </a:solidFill>
                <a:latin typeface="华文新魏" pitchFamily="2" charset="-122"/>
                <a:ea typeface="华文新魏" pitchFamily="2" charset="-122"/>
              </a:rPr>
              <a:t>1</a:t>
            </a:r>
            <a:r>
              <a:rPr lang="zh-CN" altLang="en-US" sz="2400" b="1" dirty="0" smtClean="0">
                <a:solidFill>
                  <a:srgbClr val="FF0000"/>
                </a:solidFill>
                <a:latin typeface="华文新魏" pitchFamily="2" charset="-122"/>
                <a:ea typeface="华文新魏" pitchFamily="2" charset="-122"/>
              </a:rPr>
              <a:t>）象征</a:t>
            </a:r>
            <a:r>
              <a:rPr lang="zh-CN" altLang="en-US" sz="2400" b="1" dirty="0">
                <a:solidFill>
                  <a:srgbClr val="000000"/>
                </a:solidFill>
                <a:latin typeface="华文新魏" pitchFamily="2" charset="-122"/>
                <a:ea typeface="华文新魏" pitchFamily="2" charset="-122"/>
              </a:rPr>
              <a:t>方法的运用。表面写雁，实为写人，即把逃避回鹘南侵的边民写作四散的早</a:t>
            </a:r>
            <a:r>
              <a:rPr lang="zh-CN" altLang="en-US" sz="2400" b="1" dirty="0" smtClean="0">
                <a:solidFill>
                  <a:srgbClr val="000000"/>
                </a:solidFill>
                <a:latin typeface="华文新魏" pitchFamily="2" charset="-122"/>
                <a:ea typeface="华文新魏" pitchFamily="2" charset="-122"/>
              </a:rPr>
              <a:t>雁。 </a:t>
            </a:r>
            <a:endParaRPr lang="zh-CN" altLang="en-US" sz="2400" b="1" dirty="0">
              <a:solidFill>
                <a:srgbClr val="000000"/>
              </a:solidFill>
              <a:latin typeface="华文新魏" pitchFamily="2" charset="-122"/>
              <a:ea typeface="华文新魏" pitchFamily="2" charset="-122"/>
            </a:endParaRPr>
          </a:p>
        </p:txBody>
      </p:sp>
      <p:sp>
        <p:nvSpPr>
          <p:cNvPr id="2" name="矩形 1"/>
          <p:cNvSpPr/>
          <p:nvPr/>
        </p:nvSpPr>
        <p:spPr>
          <a:xfrm>
            <a:off x="468276" y="2569468"/>
            <a:ext cx="8388424" cy="1126462"/>
          </a:xfrm>
          <a:prstGeom prst="rect">
            <a:avLst/>
          </a:prstGeom>
        </p:spPr>
        <p:txBody>
          <a:bodyPr wrap="square">
            <a:spAutoFit/>
          </a:bodyPr>
          <a:lstStyle/>
          <a:p>
            <a:pPr algn="just">
              <a:lnSpc>
                <a:spcPct val="140000"/>
              </a:lnSpc>
              <a:spcBef>
                <a:spcPct val="50000"/>
              </a:spcBef>
            </a:pPr>
            <a:r>
              <a:rPr lang="en-US" altLang="zh-CN" sz="2400" b="1" dirty="0">
                <a:solidFill>
                  <a:srgbClr val="000000"/>
                </a:solidFill>
                <a:latin typeface="Times New Roman" pitchFamily="18" charset="0"/>
                <a:cs typeface="Times New Roman" pitchFamily="18" charset="0"/>
              </a:rPr>
              <a:t>(2)</a:t>
            </a:r>
            <a:r>
              <a:rPr lang="zh-CN" altLang="en-US" sz="2400" b="1" dirty="0">
                <a:solidFill>
                  <a:srgbClr val="000000"/>
                </a:solidFill>
                <a:latin typeface="Times New Roman" pitchFamily="18" charset="0"/>
                <a:cs typeface="Times New Roman" pitchFamily="18" charset="0"/>
              </a:rPr>
              <a:t>细腻、传神的</a:t>
            </a:r>
            <a:r>
              <a:rPr lang="zh-CN" altLang="en-US" sz="2400" b="1" dirty="0">
                <a:solidFill>
                  <a:srgbClr val="FF0000"/>
                </a:solidFill>
                <a:latin typeface="Times New Roman" pitchFamily="18" charset="0"/>
                <a:cs typeface="Times New Roman" pitchFamily="18" charset="0"/>
              </a:rPr>
              <a:t>描写</a:t>
            </a:r>
            <a:r>
              <a:rPr lang="zh-CN" altLang="en-US" sz="2400" b="1" dirty="0">
                <a:solidFill>
                  <a:srgbClr val="000000"/>
                </a:solidFill>
                <a:latin typeface="Times New Roman" pitchFamily="18" charset="0"/>
                <a:cs typeface="Times New Roman" pitchFamily="18" charset="0"/>
              </a:rPr>
              <a:t>。如颔联写四散惊飞的大雁飞经都城长安上空的情景，在情景的描写、气氛的渲染方面细腻传神。</a:t>
            </a:r>
          </a:p>
        </p:txBody>
      </p:sp>
      <p:sp>
        <p:nvSpPr>
          <p:cNvPr id="3" name="矩形 2"/>
          <p:cNvSpPr/>
          <p:nvPr/>
        </p:nvSpPr>
        <p:spPr>
          <a:xfrm>
            <a:off x="430025" y="3865612"/>
            <a:ext cx="8713975" cy="1643527"/>
          </a:xfrm>
          <a:prstGeom prst="rect">
            <a:avLst/>
          </a:prstGeom>
        </p:spPr>
        <p:txBody>
          <a:bodyPr wrap="square">
            <a:spAutoFit/>
          </a:bodyPr>
          <a:lstStyle/>
          <a:p>
            <a:pPr algn="just">
              <a:lnSpc>
                <a:spcPct val="140000"/>
              </a:lnSpc>
              <a:spcBef>
                <a:spcPct val="50000"/>
              </a:spcBef>
            </a:pPr>
            <a:r>
              <a:rPr lang="en-US" altLang="zh-CN" sz="2400" b="1" dirty="0">
                <a:solidFill>
                  <a:srgbClr val="000000"/>
                </a:solidFill>
                <a:latin typeface="Times New Roman" pitchFamily="18" charset="0"/>
                <a:cs typeface="Times New Roman" pitchFamily="18" charset="0"/>
              </a:rPr>
              <a:t>(3)</a:t>
            </a:r>
            <a:r>
              <a:rPr lang="zh-CN" altLang="en-US" sz="2400" b="1" dirty="0">
                <a:solidFill>
                  <a:srgbClr val="000000"/>
                </a:solidFill>
                <a:latin typeface="Times New Roman" pitchFamily="18" charset="0"/>
                <a:cs typeface="Times New Roman" pitchFamily="18" charset="0"/>
              </a:rPr>
              <a:t>强烈的</a:t>
            </a:r>
            <a:r>
              <a:rPr lang="zh-CN" altLang="en-US" sz="2400" b="1" dirty="0">
                <a:solidFill>
                  <a:srgbClr val="FF0000"/>
                </a:solidFill>
                <a:latin typeface="Times New Roman" pitchFamily="18" charset="0"/>
                <a:cs typeface="Times New Roman" pitchFamily="18" charset="0"/>
              </a:rPr>
              <a:t>现实批判性</a:t>
            </a:r>
            <a:r>
              <a:rPr lang="zh-CN" altLang="en-US" sz="2400" b="1" dirty="0">
                <a:solidFill>
                  <a:srgbClr val="000000"/>
                </a:solidFill>
                <a:latin typeface="Times New Roman" pitchFamily="18" charset="0"/>
                <a:cs typeface="Times New Roman" pitchFamily="18" charset="0"/>
              </a:rPr>
              <a:t>。全诗通过写雁来写边地人民的困苦，既有对人民的同情，亦隐含着对朝廷未能抵抗强敌、安抚百姓的不满</a:t>
            </a:r>
            <a:r>
              <a:rPr lang="zh-CN" altLang="en-US"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cs typeface="Times New Roman" pitchFamily="18" charset="0"/>
            </a:endParaRPr>
          </a:p>
        </p:txBody>
      </p:sp>
      <p:sp>
        <p:nvSpPr>
          <p:cNvPr id="4" name="矩形 3"/>
          <p:cNvSpPr/>
          <p:nvPr/>
        </p:nvSpPr>
        <p:spPr>
          <a:xfrm>
            <a:off x="96830" y="1955280"/>
            <a:ext cx="4206601" cy="548548"/>
          </a:xfrm>
          <a:prstGeom prst="rect">
            <a:avLst/>
          </a:prstGeom>
        </p:spPr>
        <p:txBody>
          <a:bodyPr wrap="none">
            <a:spAutoFit/>
          </a:bodyPr>
          <a:lstStyle/>
          <a:p>
            <a:pPr algn="just">
              <a:lnSpc>
                <a:spcPct val="140000"/>
              </a:lnSpc>
              <a:spcBef>
                <a:spcPct val="50000"/>
              </a:spcBef>
            </a:pPr>
            <a:r>
              <a:rPr lang="zh-CN" altLang="en-US" sz="2400" b="1" dirty="0" smtClean="0">
                <a:solidFill>
                  <a:srgbClr val="000000"/>
                </a:solidFill>
                <a:latin typeface="Times New Roman" pitchFamily="18" charset="0"/>
                <a:cs typeface="Times New Roman" pitchFamily="18" charset="0"/>
              </a:rPr>
              <a:t>另外，本文的写作特点还有：</a:t>
            </a:r>
            <a:endParaRPr lang="zh-CN" altLang="en-US" sz="2400"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47280590"/>
      </p:ext>
    </p:extLst>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ppt_x"/>
                                          </p:val>
                                        </p:tav>
                                        <p:tav tm="100000">
                                          <p:val>
                                            <p:strVal val="#ppt_x"/>
                                          </p:val>
                                        </p:tav>
                                      </p:tavLst>
                                    </p:anim>
                                    <p:anim calcmode="lin" valueType="num">
                                      <p:cBhvr additive="base">
                                        <p:cTn id="8"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normAutofit/>
          </a:bodyPr>
          <a:lstStyle/>
          <a:p>
            <a:pPr algn="l"/>
            <a:r>
              <a:rPr lang="zh-CN" altLang="en-US" sz="3200" b="1" dirty="0"/>
              <a:t>咏史诗鉴赏步骤</a:t>
            </a:r>
            <a:r>
              <a:rPr lang="zh-CN" altLang="en-US" sz="3200" dirty="0"/>
              <a:t>：</a:t>
            </a:r>
          </a:p>
        </p:txBody>
      </p:sp>
      <p:sp>
        <p:nvSpPr>
          <p:cNvPr id="4099" name="Rectangle 3"/>
          <p:cNvSpPr>
            <a:spLocks noGrp="1" noRot="1" noChangeArrowheads="1"/>
          </p:cNvSpPr>
          <p:nvPr>
            <p:ph type="body" idx="1"/>
          </p:nvPr>
        </p:nvSpPr>
        <p:spPr>
          <a:xfrm>
            <a:off x="467544" y="1129308"/>
            <a:ext cx="8229600" cy="3771636"/>
          </a:xfrm>
        </p:spPr>
        <p:txBody>
          <a:bodyPr/>
          <a:lstStyle/>
          <a:p>
            <a:endParaRPr lang="en-US" altLang="zh-CN" dirty="0"/>
          </a:p>
          <a:p>
            <a:pPr marL="0" indent="0">
              <a:buNone/>
            </a:pPr>
            <a:r>
              <a:rPr lang="en-US" altLang="zh-CN" b="1" dirty="0" smtClean="0"/>
              <a:t>A</a:t>
            </a:r>
            <a:r>
              <a:rPr lang="zh-CN" altLang="en-US" b="1" dirty="0" smtClean="0"/>
              <a:t>、</a:t>
            </a:r>
            <a:r>
              <a:rPr lang="en-US" altLang="zh-CN" b="1" dirty="0"/>
              <a:t> </a:t>
            </a:r>
            <a:r>
              <a:rPr lang="zh-CN" altLang="en-US" b="1" dirty="0"/>
              <a:t>写了什么史实？</a:t>
            </a:r>
            <a:r>
              <a:rPr lang="en-US" altLang="zh-CN" b="1" dirty="0"/>
              <a:t>——</a:t>
            </a:r>
            <a:r>
              <a:rPr lang="zh-CN" altLang="en-US" b="1" dirty="0"/>
              <a:t>人？地？事？</a:t>
            </a:r>
          </a:p>
          <a:p>
            <a:pPr marL="0" indent="0">
              <a:buNone/>
            </a:pPr>
            <a:r>
              <a:rPr lang="en-US" altLang="zh-CN" b="1" dirty="0"/>
              <a:t>B</a:t>
            </a:r>
            <a:r>
              <a:rPr lang="zh-CN" altLang="en-US" b="1" dirty="0"/>
              <a:t>、诗人的观点？从哪些词句表现出来？  </a:t>
            </a:r>
          </a:p>
          <a:p>
            <a:pPr marL="0" indent="0">
              <a:buNone/>
            </a:pPr>
            <a:r>
              <a:rPr lang="en-US" altLang="zh-CN" b="1" dirty="0"/>
              <a:t>C</a:t>
            </a:r>
            <a:r>
              <a:rPr lang="zh-CN" altLang="en-US" b="1" dirty="0"/>
              <a:t>、诗人写作的目的？（述己志</a:t>
            </a:r>
            <a:r>
              <a:rPr lang="en-US" altLang="zh-CN" b="1" dirty="0"/>
              <a:t>——</a:t>
            </a:r>
            <a:r>
              <a:rPr lang="zh-CN" altLang="en-US" b="1" dirty="0"/>
              <a:t>知人</a:t>
            </a:r>
            <a:r>
              <a:rPr lang="zh-CN" altLang="en-US" b="1" dirty="0" smtClean="0"/>
              <a:t>；</a:t>
            </a:r>
            <a:endParaRPr lang="en-US" altLang="zh-CN" b="1" dirty="0" smtClean="0"/>
          </a:p>
          <a:p>
            <a:pPr marL="0" indent="0">
              <a:buNone/>
            </a:pPr>
            <a:r>
              <a:rPr lang="en-US" altLang="zh-CN" b="1" dirty="0"/>
              <a:t> </a:t>
            </a:r>
            <a:r>
              <a:rPr lang="en-US" altLang="zh-CN" b="1" dirty="0" smtClean="0"/>
              <a:t>                                             </a:t>
            </a:r>
            <a:r>
              <a:rPr lang="zh-CN" altLang="en-US" b="1" dirty="0" smtClean="0"/>
              <a:t>忧天下</a:t>
            </a:r>
            <a:r>
              <a:rPr lang="en-US" altLang="zh-CN" b="1" dirty="0"/>
              <a:t>——</a:t>
            </a:r>
            <a:r>
              <a:rPr lang="zh-CN" altLang="en-US" b="1" dirty="0"/>
              <a:t>明世）</a:t>
            </a:r>
          </a:p>
          <a:p>
            <a:pPr marL="0" indent="0">
              <a:buNone/>
            </a:pPr>
            <a:r>
              <a:rPr lang="en-US" altLang="zh-CN" b="1" dirty="0"/>
              <a:t>D</a:t>
            </a:r>
            <a:r>
              <a:rPr lang="zh-CN" altLang="en-US" b="1" dirty="0"/>
              <a:t>、写作技巧？ </a:t>
            </a:r>
          </a:p>
        </p:txBody>
      </p:sp>
    </p:spTree>
    <p:extLst>
      <p:ext uri="{BB962C8B-B14F-4D97-AF65-F5344CB8AC3E}">
        <p14:creationId xmlns:p14="http://schemas.microsoft.com/office/powerpoint/2010/main" val="1612589880"/>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2000" fill="hold"/>
                                        <p:tgtEl>
                                          <p:spTgt spid="4098"/>
                                        </p:tgtEl>
                                        <p:attrNameLst>
                                          <p:attrName>ppt_w</p:attrName>
                                        </p:attrNameLst>
                                      </p:cBhvr>
                                      <p:tavLst>
                                        <p:tav tm="0">
                                          <p:val>
                                            <p:strVal val="#ppt_w"/>
                                          </p:val>
                                        </p:tav>
                                        <p:tav tm="100000">
                                          <p:val>
                                            <p:strVal val="#ppt_w"/>
                                          </p:val>
                                        </p:tav>
                                      </p:tavLst>
                                    </p:anim>
                                    <p:anim calcmode="lin" valueType="num">
                                      <p:cBhvr>
                                        <p:cTn id="8" dur="2000" fill="hold"/>
                                        <p:tgtEl>
                                          <p:spTgt spid="4098"/>
                                        </p:tgtEl>
                                        <p:attrNameLst>
                                          <p:attrName>ppt_h</p:attrName>
                                        </p:attrNameLst>
                                      </p:cBhvr>
                                      <p:tavLst>
                                        <p:tav tm="0">
                                          <p:val>
                                            <p:strVal val="#ppt_h"/>
                                          </p:val>
                                        </p:tav>
                                        <p:tav tm="29800">
                                          <p:val>
                                            <p:strVal val="#ppt_h/2"/>
                                          </p:val>
                                        </p:tav>
                                        <p:tav tm="39800">
                                          <p:val>
                                            <p:strVal val="#ppt_h"/>
                                          </p:val>
                                        </p:tav>
                                        <p:tav tm="50000">
                                          <p:val>
                                            <p:strVal val="#ppt_h/2"/>
                                          </p:val>
                                        </p:tav>
                                        <p:tav tm="59700">
                                          <p:val>
                                            <p:strVal val="#ppt_h"/>
                                          </p:val>
                                        </p:tav>
                                        <p:tav tm="69800">
                                          <p:val>
                                            <p:strVal val="#ppt_h/2"/>
                                          </p:val>
                                        </p:tav>
                                        <p:tav tm="79900">
                                          <p:val>
                                            <p:strVal val="#ppt_h"/>
                                          </p:val>
                                        </p:tav>
                                        <p:tav tm="100000">
                                          <p:val>
                                            <p:strVal val="#ppt_h"/>
                                          </p:val>
                                        </p:tav>
                                      </p:tavLst>
                                    </p:anim>
                                    <p:anim calcmode="lin" valueType="num">
                                      <p:cBhvr>
                                        <p:cTn id="9" dur="2000" fill="hold"/>
                                        <p:tgtEl>
                                          <p:spTgt spid="4098"/>
                                        </p:tgtEl>
                                        <p:attrNameLst>
                                          <p:attrName>ppt_x</p:attrName>
                                        </p:attrNameLst>
                                      </p:cBhvr>
                                      <p:tavLst>
                                        <p:tav tm="0">
                                          <p:val>
                                            <p:strVal val="#ppt_x-.4"/>
                                          </p:val>
                                        </p:tav>
                                        <p:tav tm="100000">
                                          <p:val>
                                            <p:strVal val="#ppt_x"/>
                                          </p:val>
                                        </p:tav>
                                      </p:tavLst>
                                    </p:anim>
                                    <p:anim calcmode="lin" valueType="num">
                                      <p:cBhvr>
                                        <p:cTn id="10" dur="2000" fill="hold"/>
                                        <p:tgtEl>
                                          <p:spTgt spid="4098"/>
                                        </p:tgtEl>
                                        <p:attrNameLst>
                                          <p:attrName>ppt_y</p:attrName>
                                        </p:attrNameLst>
                                      </p:cBhvr>
                                      <p:tavLst>
                                        <p:tav tm="0">
                                          <p:val>
                                            <p:strVal val="#ppt_y-.5"/>
                                          </p:val>
                                        </p:tav>
                                        <p:tav tm="19900">
                                          <p:val>
                                            <p:strVal val="#ppt_y-.2"/>
                                          </p:val>
                                        </p:tav>
                                        <p:tav tm="29800">
                                          <p:val>
                                            <p:strVal val="#ppt_y"/>
                                          </p:val>
                                        </p:tav>
                                        <p:tav tm="39800">
                                          <p:val>
                                            <p:strVal val="#ppt_y-.15"/>
                                          </p:val>
                                        </p:tav>
                                        <p:tav tm="50000">
                                          <p:val>
                                            <p:strVal val="#ppt_y"/>
                                          </p:val>
                                        </p:tav>
                                        <p:tav tm="59700">
                                          <p:val>
                                            <p:strVal val="#ppt_y-.1"/>
                                          </p:val>
                                        </p:tav>
                                        <p:tav tm="69800">
                                          <p:val>
                                            <p:strVal val="#ppt_y"/>
                                          </p:val>
                                        </p:tav>
                                        <p:tav tm="799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0" fill="hold">
                                          <p:stCondLst>
                                            <p:cond delay="0"/>
                                          </p:stCondLst>
                                        </p:cTn>
                                        <p:tgtEl>
                                          <p:spTgt spid="4099">
                                            <p:txEl>
                                              <p:pRg st="1" end="1"/>
                                            </p:txEl>
                                          </p:spTgt>
                                        </p:tgtEl>
                                        <p:attrNameLst>
                                          <p:attrName>style.visibility</p:attrName>
                                        </p:attrNameLst>
                                      </p:cBhvr>
                                      <p:to>
                                        <p:strVal val="visible"/>
                                      </p:to>
                                    </p:set>
                                    <p:animEffect transition="in" filter="fade">
                                      <p:cBhvr>
                                        <p:cTn id="15" dur="500">
                                          <p:stCondLst>
                                            <p:cond delay="0"/>
                                          </p:stCondLst>
                                        </p:cTn>
                                        <p:tgtEl>
                                          <p:spTgt spid="4099">
                                            <p:txEl>
                                              <p:pRg st="1" end="1"/>
                                            </p:txEl>
                                          </p:spTgt>
                                        </p:tgtEl>
                                      </p:cBhvr>
                                    </p:animEffect>
                                    <p:anim calcmode="lin" valueType="num">
                                      <p:cBhvr>
                                        <p:cTn id="16" dur="500" fill="hold">
                                          <p:stCondLst>
                                            <p:cond delay="0"/>
                                          </p:stCondLst>
                                        </p:cTn>
                                        <p:tgtEl>
                                          <p:spTgt spid="4099">
                                            <p:txEl>
                                              <p:pRg st="1" end="1"/>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0" fill="hold">
                                          <p:stCondLst>
                                            <p:cond delay="0"/>
                                          </p:stCondLst>
                                        </p:cTn>
                                        <p:tgtEl>
                                          <p:spTgt spid="4099">
                                            <p:txEl>
                                              <p:pRg st="2" end="2"/>
                                            </p:txEl>
                                          </p:spTgt>
                                        </p:tgtEl>
                                        <p:attrNameLst>
                                          <p:attrName>style.visibility</p:attrName>
                                        </p:attrNameLst>
                                      </p:cBhvr>
                                      <p:to>
                                        <p:strVal val="visible"/>
                                      </p:to>
                                    </p:set>
                                    <p:animEffect transition="in" filter="fade">
                                      <p:cBhvr>
                                        <p:cTn id="22" dur="500">
                                          <p:stCondLst>
                                            <p:cond delay="0"/>
                                          </p:stCondLst>
                                        </p:cTn>
                                        <p:tgtEl>
                                          <p:spTgt spid="4099">
                                            <p:txEl>
                                              <p:pRg st="2" end="2"/>
                                            </p:txEl>
                                          </p:spTgt>
                                        </p:tgtEl>
                                      </p:cBhvr>
                                    </p:animEffect>
                                    <p:anim calcmode="lin" valueType="num">
                                      <p:cBhvr>
                                        <p:cTn id="23" dur="500" fill="hold">
                                          <p:stCondLst>
                                            <p:cond delay="0"/>
                                          </p:stCondLst>
                                        </p:cTn>
                                        <p:tgtEl>
                                          <p:spTgt spid="4099">
                                            <p:txEl>
                                              <p:pRg st="2" end="2"/>
                                            </p:txEl>
                                          </p:spTgt>
                                        </p:tgtEl>
                                        <p:attrNameLst>
                                          <p:attrName>ppt_x</p:attrName>
                                        </p:attrNameLst>
                                      </p:cBhvr>
                                      <p:tavLst>
                                        <p:tav tm="0">
                                          <p:val>
                                            <p:strVal val="#ppt_x-.1"/>
                                          </p:val>
                                        </p:tav>
                                        <p:tav tm="100000">
                                          <p:val>
                                            <p:strVal val="#ppt_x"/>
                                          </p:val>
                                        </p:tav>
                                      </p:tavLst>
                                    </p:anim>
                                    <p:anim calcmode="lin" valueType="num">
                                      <p:cBhvr>
                                        <p:cTn id="24" dur="500" fill="hold">
                                          <p:stCondLst>
                                            <p:cond delay="0"/>
                                          </p:stCondLst>
                                        </p:cTn>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0" presetClass="entr" presetSubtype="0" fill="hold" grpId="0" nodeType="clickEffect">
                                  <p:stCondLst>
                                    <p:cond delay="0"/>
                                  </p:stCondLst>
                                  <p:iterate type="lt">
                                    <p:tmPct val="10000"/>
                                  </p:iterate>
                                  <p:childTnLst>
                                    <p:set>
                                      <p:cBhvr>
                                        <p:cTn id="28" dur="0" fill="hold">
                                          <p:stCondLst>
                                            <p:cond delay="0"/>
                                          </p:stCondLst>
                                        </p:cTn>
                                        <p:tgtEl>
                                          <p:spTgt spid="4099">
                                            <p:txEl>
                                              <p:pRg st="3" end="3"/>
                                            </p:txEl>
                                          </p:spTgt>
                                        </p:tgtEl>
                                        <p:attrNameLst>
                                          <p:attrName>style.visibility</p:attrName>
                                        </p:attrNameLst>
                                      </p:cBhvr>
                                      <p:to>
                                        <p:strVal val="visible"/>
                                      </p:to>
                                    </p:set>
                                    <p:animEffect transition="in" filter="fade">
                                      <p:cBhvr>
                                        <p:cTn id="29" dur="500">
                                          <p:stCondLst>
                                            <p:cond delay="0"/>
                                          </p:stCondLst>
                                        </p:cTn>
                                        <p:tgtEl>
                                          <p:spTgt spid="4099">
                                            <p:txEl>
                                              <p:pRg st="3" end="3"/>
                                            </p:txEl>
                                          </p:spTgt>
                                        </p:tgtEl>
                                      </p:cBhvr>
                                    </p:animEffect>
                                    <p:anim calcmode="lin" valueType="num">
                                      <p:cBhvr>
                                        <p:cTn id="30" dur="500" fill="hold">
                                          <p:stCondLst>
                                            <p:cond delay="0"/>
                                          </p:stCondLst>
                                        </p:cTn>
                                        <p:tgtEl>
                                          <p:spTgt spid="4099">
                                            <p:txEl>
                                              <p:pRg st="3" end="3"/>
                                            </p:txEl>
                                          </p:spTgt>
                                        </p:tgtEl>
                                        <p:attrNameLst>
                                          <p:attrName>ppt_x</p:attrName>
                                        </p:attrNameLst>
                                      </p:cBhvr>
                                      <p:tavLst>
                                        <p:tav tm="0">
                                          <p:val>
                                            <p:strVal val="#ppt_x-.1"/>
                                          </p:val>
                                        </p:tav>
                                        <p:tav tm="100000">
                                          <p:val>
                                            <p:strVal val="#ppt_x"/>
                                          </p:val>
                                        </p:tav>
                                      </p:tavLst>
                                    </p:anim>
                                    <p:anim calcmode="lin" valueType="num">
                                      <p:cBhvr>
                                        <p:cTn id="31" dur="500" fill="hold">
                                          <p:stCondLst>
                                            <p:cond delay="0"/>
                                          </p:stCondLst>
                                        </p:cTn>
                                        <p:tgtEl>
                                          <p:spTgt spid="4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0" presetClass="entr" presetSubtype="0" fill="hold" grpId="0" nodeType="clickEffect">
                                  <p:stCondLst>
                                    <p:cond delay="0"/>
                                  </p:stCondLst>
                                  <p:iterate type="lt">
                                    <p:tmPct val="10000"/>
                                  </p:iterate>
                                  <p:childTnLst>
                                    <p:set>
                                      <p:cBhvr>
                                        <p:cTn id="35" dur="0" fill="hold">
                                          <p:stCondLst>
                                            <p:cond delay="0"/>
                                          </p:stCondLst>
                                        </p:cTn>
                                        <p:tgtEl>
                                          <p:spTgt spid="4099">
                                            <p:txEl>
                                              <p:pRg st="4" end="4"/>
                                            </p:txEl>
                                          </p:spTgt>
                                        </p:tgtEl>
                                        <p:attrNameLst>
                                          <p:attrName>style.visibility</p:attrName>
                                        </p:attrNameLst>
                                      </p:cBhvr>
                                      <p:to>
                                        <p:strVal val="visible"/>
                                      </p:to>
                                    </p:set>
                                    <p:animEffect transition="in" filter="fade">
                                      <p:cBhvr>
                                        <p:cTn id="36" dur="500">
                                          <p:stCondLst>
                                            <p:cond delay="0"/>
                                          </p:stCondLst>
                                        </p:cTn>
                                        <p:tgtEl>
                                          <p:spTgt spid="4099">
                                            <p:txEl>
                                              <p:pRg st="4" end="4"/>
                                            </p:txEl>
                                          </p:spTgt>
                                        </p:tgtEl>
                                      </p:cBhvr>
                                    </p:animEffect>
                                    <p:anim calcmode="lin" valueType="num">
                                      <p:cBhvr>
                                        <p:cTn id="37" dur="500" fill="hold">
                                          <p:stCondLst>
                                            <p:cond delay="0"/>
                                          </p:stCondLst>
                                        </p:cTn>
                                        <p:tgtEl>
                                          <p:spTgt spid="4099">
                                            <p:txEl>
                                              <p:pRg st="4" end="4"/>
                                            </p:txEl>
                                          </p:spTgt>
                                        </p:tgtEl>
                                        <p:attrNameLst>
                                          <p:attrName>ppt_x</p:attrName>
                                        </p:attrNameLst>
                                      </p:cBhvr>
                                      <p:tavLst>
                                        <p:tav tm="0">
                                          <p:val>
                                            <p:strVal val="#ppt_x-.1"/>
                                          </p:val>
                                        </p:tav>
                                        <p:tav tm="100000">
                                          <p:val>
                                            <p:strVal val="#ppt_x"/>
                                          </p:val>
                                        </p:tav>
                                      </p:tavLst>
                                    </p:anim>
                                    <p:anim calcmode="lin" valueType="num">
                                      <p:cBhvr>
                                        <p:cTn id="38" dur="500" fill="hold">
                                          <p:stCondLst>
                                            <p:cond delay="0"/>
                                          </p:stCondLst>
                                        </p:cTn>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0" presetClass="entr" presetSubtype="0" fill="hold" grpId="0" nodeType="clickEffect">
                                  <p:stCondLst>
                                    <p:cond delay="0"/>
                                  </p:stCondLst>
                                  <p:iterate type="lt">
                                    <p:tmPct val="10000"/>
                                  </p:iterate>
                                  <p:childTnLst>
                                    <p:set>
                                      <p:cBhvr>
                                        <p:cTn id="42" dur="0" fill="hold">
                                          <p:stCondLst>
                                            <p:cond delay="0"/>
                                          </p:stCondLst>
                                        </p:cTn>
                                        <p:tgtEl>
                                          <p:spTgt spid="4099">
                                            <p:txEl>
                                              <p:pRg st="5" end="5"/>
                                            </p:txEl>
                                          </p:spTgt>
                                        </p:tgtEl>
                                        <p:attrNameLst>
                                          <p:attrName>style.visibility</p:attrName>
                                        </p:attrNameLst>
                                      </p:cBhvr>
                                      <p:to>
                                        <p:strVal val="visible"/>
                                      </p:to>
                                    </p:set>
                                    <p:animEffect transition="in" filter="fade">
                                      <p:cBhvr>
                                        <p:cTn id="43" dur="500">
                                          <p:stCondLst>
                                            <p:cond delay="0"/>
                                          </p:stCondLst>
                                        </p:cTn>
                                        <p:tgtEl>
                                          <p:spTgt spid="4099">
                                            <p:txEl>
                                              <p:pRg st="5" end="5"/>
                                            </p:txEl>
                                          </p:spTgt>
                                        </p:tgtEl>
                                      </p:cBhvr>
                                    </p:animEffect>
                                    <p:anim calcmode="lin" valueType="num">
                                      <p:cBhvr>
                                        <p:cTn id="44" dur="500" fill="hold">
                                          <p:stCondLst>
                                            <p:cond delay="0"/>
                                          </p:stCondLst>
                                        </p:cTn>
                                        <p:tgtEl>
                                          <p:spTgt spid="4099">
                                            <p:txEl>
                                              <p:pRg st="5" end="5"/>
                                            </p:txEl>
                                          </p:spTgt>
                                        </p:tgtEl>
                                        <p:attrNameLst>
                                          <p:attrName>ppt_x</p:attrName>
                                        </p:attrNameLst>
                                      </p:cBhvr>
                                      <p:tavLst>
                                        <p:tav tm="0">
                                          <p:val>
                                            <p:strVal val="#ppt_x-.1"/>
                                          </p:val>
                                        </p:tav>
                                        <p:tav tm="100000">
                                          <p:val>
                                            <p:strVal val="#ppt_x"/>
                                          </p:val>
                                        </p:tav>
                                      </p:tavLst>
                                    </p:anim>
                                    <p:anim calcmode="lin" valueType="num">
                                      <p:cBhvr>
                                        <p:cTn id="45" dur="500" fill="hold">
                                          <p:stCondLst>
                                            <p:cond delay="0"/>
                                          </p:stCondLst>
                                        </p:cTn>
                                        <p:tgtEl>
                                          <p:spTgt spid="40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46856" y="121196"/>
            <a:ext cx="8229600" cy="952500"/>
          </a:xfrm>
        </p:spPr>
        <p:txBody>
          <a:bodyPr>
            <a:normAutofit fontScale="90000"/>
          </a:bodyPr>
          <a:lstStyle/>
          <a:p>
            <a:r>
              <a:rPr lang="en-US" altLang="zh-CN" sz="4900" b="1" dirty="0" smtClean="0">
                <a:solidFill>
                  <a:srgbClr val="FF0000"/>
                </a:solidFill>
                <a:ea typeface="华文行楷" pitchFamily="2" charset="-122"/>
              </a:rPr>
              <a:t>《</a:t>
            </a:r>
            <a:r>
              <a:rPr lang="zh-CN" altLang="en-US" sz="4900" b="1" dirty="0">
                <a:solidFill>
                  <a:srgbClr val="FF0000"/>
                </a:solidFill>
                <a:ea typeface="华文行楷" pitchFamily="2" charset="-122"/>
              </a:rPr>
              <a:t>题乌江亭</a:t>
            </a:r>
            <a:r>
              <a:rPr lang="en-US" altLang="zh-CN" sz="4900" b="1" dirty="0" smtClean="0">
                <a:solidFill>
                  <a:srgbClr val="FF0000"/>
                </a:solidFill>
                <a:ea typeface="华文行楷" pitchFamily="2" charset="-122"/>
              </a:rPr>
              <a:t>》</a:t>
            </a:r>
            <a:r>
              <a:rPr lang="zh-CN" altLang="en-US" sz="4000" dirty="0"/>
              <a:t/>
            </a:r>
            <a:br>
              <a:rPr lang="zh-CN" altLang="en-US" sz="4000" dirty="0"/>
            </a:br>
            <a:endParaRPr lang="zh-CN" altLang="en-US" sz="4000" dirty="0"/>
          </a:p>
        </p:txBody>
      </p:sp>
      <p:sp>
        <p:nvSpPr>
          <p:cNvPr id="23555" name="Rectangle 3"/>
          <p:cNvSpPr>
            <a:spLocks noGrp="1" noRot="1" noChangeArrowheads="1"/>
          </p:cNvSpPr>
          <p:nvPr>
            <p:ph type="body" idx="1"/>
          </p:nvPr>
        </p:nvSpPr>
        <p:spPr>
          <a:xfrm>
            <a:off x="335960" y="3073524"/>
            <a:ext cx="8294687" cy="4205552"/>
          </a:xfrm>
        </p:spPr>
        <p:txBody>
          <a:bodyPr/>
          <a:lstStyle/>
          <a:p>
            <a:endParaRPr lang="zh-CN" altLang="en-US" b="1" dirty="0"/>
          </a:p>
          <a:p>
            <a:endParaRPr lang="zh-CN" altLang="en-US" b="1" dirty="0"/>
          </a:p>
        </p:txBody>
      </p:sp>
      <p:sp>
        <p:nvSpPr>
          <p:cNvPr id="23556" name="Rectangle 4"/>
          <p:cNvSpPr>
            <a:spLocks noChangeArrowheads="1"/>
          </p:cNvSpPr>
          <p:nvPr/>
        </p:nvSpPr>
        <p:spPr bwMode="auto">
          <a:xfrm>
            <a:off x="1331640" y="1606791"/>
            <a:ext cx="5676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smtClean="0"/>
              <a:t>项羽</a:t>
            </a:r>
            <a:r>
              <a:rPr lang="zh-CN" altLang="en-US" sz="2800" b="1" dirty="0"/>
              <a:t>乌江自刎。题目，江东子弟。 </a:t>
            </a:r>
          </a:p>
        </p:txBody>
      </p:sp>
      <p:sp>
        <p:nvSpPr>
          <p:cNvPr id="2" name="矩形 1"/>
          <p:cNvSpPr/>
          <p:nvPr/>
        </p:nvSpPr>
        <p:spPr>
          <a:xfrm>
            <a:off x="539552" y="769268"/>
            <a:ext cx="8280920" cy="830997"/>
          </a:xfrm>
          <a:prstGeom prst="rect">
            <a:avLst/>
          </a:prstGeom>
        </p:spPr>
        <p:txBody>
          <a:bodyPr wrap="square">
            <a:spAutoFit/>
          </a:bodyPr>
          <a:lstStyle/>
          <a:p>
            <a:r>
              <a:rPr lang="en-US" altLang="zh-CN" sz="2400" b="1" dirty="0" smtClean="0"/>
              <a:t>1</a:t>
            </a:r>
            <a:r>
              <a:rPr lang="zh-CN" altLang="en-US" sz="2400" b="1" dirty="0" smtClean="0"/>
              <a:t>、朗读全诗，思考：这首诗吟咏了哪段历史？你从诗歌哪些地方知道的？</a:t>
            </a:r>
            <a:endParaRPr lang="zh-CN" altLang="en-US" sz="2400" b="1" dirty="0"/>
          </a:p>
        </p:txBody>
      </p:sp>
      <p:sp>
        <p:nvSpPr>
          <p:cNvPr id="3" name="矩形 2"/>
          <p:cNvSpPr/>
          <p:nvPr/>
        </p:nvSpPr>
        <p:spPr>
          <a:xfrm>
            <a:off x="539552" y="2353444"/>
            <a:ext cx="8136904" cy="830997"/>
          </a:xfrm>
          <a:prstGeom prst="rect">
            <a:avLst/>
          </a:prstGeom>
        </p:spPr>
        <p:txBody>
          <a:bodyPr wrap="square">
            <a:spAutoFit/>
          </a:bodyPr>
          <a:lstStyle/>
          <a:p>
            <a:r>
              <a:rPr lang="en-US" altLang="zh-CN" sz="2400" b="1" dirty="0" smtClean="0"/>
              <a:t>2</a:t>
            </a:r>
            <a:r>
              <a:rPr lang="zh-CN" altLang="en-US" sz="2400" b="1" dirty="0"/>
              <a:t>、</a:t>
            </a:r>
            <a:r>
              <a:rPr lang="zh-CN" altLang="en-US" sz="2400" b="1" dirty="0" smtClean="0"/>
              <a:t>对项羽的选择，作者的态度是什么？你从哪些词句中体会到的？</a:t>
            </a:r>
            <a:endParaRPr lang="zh-CN" altLang="en-US" sz="2400" dirty="0"/>
          </a:p>
        </p:txBody>
      </p:sp>
      <p:sp>
        <p:nvSpPr>
          <p:cNvPr id="4" name="矩形 3"/>
          <p:cNvSpPr/>
          <p:nvPr/>
        </p:nvSpPr>
        <p:spPr>
          <a:xfrm>
            <a:off x="696877" y="3505572"/>
            <a:ext cx="8136904" cy="1569660"/>
          </a:xfrm>
          <a:prstGeom prst="rect">
            <a:avLst/>
          </a:prstGeom>
        </p:spPr>
        <p:txBody>
          <a:bodyPr wrap="square">
            <a:spAutoFit/>
          </a:bodyPr>
          <a:lstStyle/>
          <a:p>
            <a:pPr>
              <a:spcBef>
                <a:spcPct val="20000"/>
              </a:spcBef>
              <a:buClr>
                <a:schemeClr val="hlink"/>
              </a:buClr>
            </a:pPr>
            <a:r>
              <a:rPr lang="zh-CN" altLang="en-US" sz="2400" b="1" dirty="0" smtClean="0">
                <a:ea typeface="华文新魏" pitchFamily="2" charset="-122"/>
              </a:rPr>
              <a:t>         不是英雄所为。“包羞忍耻是男儿” 因为只有能“包羞忍耻”以图东山再起才是英雄所为。可惜的是项羽一直到死也不知总结教训，只是归于“时不利”，确实有愧于其“英雄”之名。</a:t>
            </a:r>
            <a:endParaRPr lang="zh-CN" altLang="en-US" sz="2400" b="1" dirty="0">
              <a:ea typeface="华文新魏" pitchFamily="2" charset="-122"/>
            </a:endParaRPr>
          </a:p>
        </p:txBody>
      </p:sp>
    </p:spTree>
    <p:extLst>
      <p:ext uri="{BB962C8B-B14F-4D97-AF65-F5344CB8AC3E}">
        <p14:creationId xmlns:p14="http://schemas.microsoft.com/office/powerpoint/2010/main" val="9252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ppt_x"/>
                                          </p:val>
                                        </p:tav>
                                        <p:tav tm="100000">
                                          <p:val>
                                            <p:strVal val="#ppt_x"/>
                                          </p:val>
                                        </p:tav>
                                      </p:tavLst>
                                    </p:anim>
                                    <p:anim calcmode="lin" valueType="num">
                                      <p:cBhvr additive="base">
                                        <p:cTn id="20"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idx="1"/>
          </p:nvPr>
        </p:nvSpPr>
        <p:spPr>
          <a:xfrm>
            <a:off x="611189" y="265212"/>
            <a:ext cx="7935912" cy="504032"/>
          </a:xfrm>
        </p:spPr>
        <p:txBody>
          <a:bodyPr>
            <a:normAutofit fontScale="92500" lnSpcReduction="10000"/>
          </a:bodyPr>
          <a:lstStyle/>
          <a:p>
            <a:pPr>
              <a:buFont typeface="Wingdings" pitchFamily="2" charset="2"/>
              <a:buNone/>
            </a:pPr>
            <a:r>
              <a:rPr lang="en-US" altLang="zh-CN" b="1" dirty="0">
                <a:solidFill>
                  <a:srgbClr val="FF0000"/>
                </a:solidFill>
              </a:rPr>
              <a:t>2</a:t>
            </a:r>
            <a:r>
              <a:rPr lang="zh-CN" altLang="en-US" b="1" dirty="0">
                <a:solidFill>
                  <a:srgbClr val="FF0000"/>
                </a:solidFill>
              </a:rPr>
              <a:t>、  作者议论的依据是什么？</a:t>
            </a:r>
          </a:p>
        </p:txBody>
      </p:sp>
      <p:sp>
        <p:nvSpPr>
          <p:cNvPr id="24581" name="Rectangle 5"/>
          <p:cNvSpPr>
            <a:spLocks noChangeArrowheads="1"/>
          </p:cNvSpPr>
          <p:nvPr/>
        </p:nvSpPr>
        <p:spPr bwMode="auto">
          <a:xfrm>
            <a:off x="540246" y="1489348"/>
            <a:ext cx="792003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00"/>
                </a:solidFill>
              </a:rPr>
              <a:t>3</a:t>
            </a:r>
            <a:r>
              <a:rPr lang="zh-CN" altLang="en-US" sz="2800" b="1" dirty="0">
                <a:solidFill>
                  <a:srgbClr val="FF0000"/>
                </a:solidFill>
              </a:rPr>
              <a:t>、  诗人写这一历史人物的目的何在？为什么会千古流传</a:t>
            </a:r>
            <a:r>
              <a:rPr lang="zh-CN" altLang="en-US" sz="2800" b="1" dirty="0" smtClean="0">
                <a:solidFill>
                  <a:srgbClr val="FF0000"/>
                </a:solidFill>
              </a:rPr>
              <a:t>？</a:t>
            </a:r>
            <a:endParaRPr lang="zh-CN" altLang="en-US" sz="2800" b="1" dirty="0">
              <a:solidFill>
                <a:srgbClr val="FF0000"/>
              </a:solidFill>
            </a:endParaRPr>
          </a:p>
          <a:p>
            <a:pPr eaLnBrk="0" hangingPunct="0">
              <a:spcBef>
                <a:spcPct val="50000"/>
              </a:spcBef>
            </a:pPr>
            <a:endParaRPr lang="en-US" altLang="zh-CN" sz="1600" dirty="0">
              <a:solidFill>
                <a:srgbClr val="FF0000"/>
              </a:solidFill>
            </a:endParaRPr>
          </a:p>
        </p:txBody>
      </p:sp>
      <p:sp>
        <p:nvSpPr>
          <p:cNvPr id="24582" name="Rectangle 6"/>
          <p:cNvSpPr>
            <a:spLocks noChangeArrowheads="1"/>
          </p:cNvSpPr>
          <p:nvPr/>
        </p:nvSpPr>
        <p:spPr bwMode="auto">
          <a:xfrm>
            <a:off x="827584" y="841276"/>
            <a:ext cx="734536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pPr>
            <a:r>
              <a:rPr lang="en-US" altLang="zh-CN" sz="2800" b="1" dirty="0" smtClean="0"/>
              <a:t>“</a:t>
            </a:r>
            <a:r>
              <a:rPr lang="zh-CN" altLang="en-US" sz="2800" b="1" dirty="0"/>
              <a:t>江东子弟多才俊” “卷土重来未可知”</a:t>
            </a:r>
            <a:r>
              <a:rPr lang="zh-CN" altLang="en-US" sz="2800" dirty="0"/>
              <a:t>。</a:t>
            </a:r>
          </a:p>
          <a:p>
            <a:pPr>
              <a:spcBef>
                <a:spcPct val="50000"/>
              </a:spcBef>
              <a:buClr>
                <a:schemeClr val="hlink"/>
              </a:buClr>
              <a:buFont typeface="Wingdings" pitchFamily="2" charset="2"/>
              <a:buChar char="§"/>
            </a:pPr>
            <a:endParaRPr lang="en-US" altLang="zh-CN" sz="2800" dirty="0"/>
          </a:p>
        </p:txBody>
      </p:sp>
      <p:sp>
        <p:nvSpPr>
          <p:cNvPr id="24583" name="Rectangle 7"/>
          <p:cNvSpPr>
            <a:spLocks noChangeArrowheads="1"/>
          </p:cNvSpPr>
          <p:nvPr/>
        </p:nvSpPr>
        <p:spPr bwMode="auto">
          <a:xfrm>
            <a:off x="467544" y="2785492"/>
            <a:ext cx="85693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t>        </a:t>
            </a:r>
            <a:r>
              <a:rPr lang="zh-CN" altLang="en-US" sz="2400" b="1" dirty="0">
                <a:ea typeface="华文楷体" pitchFamily="2" charset="-122"/>
              </a:rPr>
              <a:t>这里表达了诗人对项羽刚愎自用的批评。诗人对历史事实作出了假设，表达了自己的</a:t>
            </a:r>
            <a:r>
              <a:rPr lang="zh-CN" altLang="en-US" sz="2400" b="1" dirty="0">
                <a:solidFill>
                  <a:srgbClr val="FF0000"/>
                </a:solidFill>
                <a:ea typeface="华文楷体" pitchFamily="2" charset="-122"/>
              </a:rPr>
              <a:t>批判、惋惜</a:t>
            </a:r>
            <a:r>
              <a:rPr lang="zh-CN" altLang="en-US" sz="2400" b="1" dirty="0">
                <a:ea typeface="华文楷体" pitchFamily="2" charset="-122"/>
              </a:rPr>
              <a:t>之意，亦有与项羽惺惺相惜之情。</a:t>
            </a:r>
            <a:r>
              <a:rPr lang="zh-CN" altLang="en-US" sz="2400" b="1" dirty="0">
                <a:solidFill>
                  <a:srgbClr val="FF0000"/>
                </a:solidFill>
                <a:effectLst>
                  <a:outerShdw blurRad="38100" dist="38100" dir="2700000" algn="tl">
                    <a:srgbClr val="000000">
                      <a:alpha val="43137"/>
                    </a:srgbClr>
                  </a:outerShdw>
                </a:effectLst>
                <a:ea typeface="华文楷体" pitchFamily="2" charset="-122"/>
              </a:rPr>
              <a:t>借古抒怀</a:t>
            </a:r>
            <a:r>
              <a:rPr lang="zh-CN" altLang="en-US" sz="2400" b="1" dirty="0">
                <a:ea typeface="华文楷体" pitchFamily="2" charset="-122"/>
              </a:rPr>
              <a:t>。</a:t>
            </a:r>
          </a:p>
          <a:p>
            <a:r>
              <a:rPr lang="zh-CN" altLang="en-US" sz="2400" b="1" dirty="0">
                <a:latin typeface="华文楷体"/>
                <a:ea typeface="华文楷体" pitchFamily="2" charset="-122"/>
              </a:rPr>
              <a:t>     </a:t>
            </a:r>
            <a:r>
              <a:rPr lang="zh-CN" altLang="en-US" sz="2400" b="1" dirty="0">
                <a:ea typeface="华文楷体" pitchFamily="2" charset="-122"/>
              </a:rPr>
              <a:t>此诗通过议论表达了一个人生哲理，即</a:t>
            </a:r>
            <a:r>
              <a:rPr lang="zh-CN" altLang="en-US" sz="2400" b="1" dirty="0">
                <a:solidFill>
                  <a:srgbClr val="00B0F0"/>
                </a:solidFill>
                <a:effectLst>
                  <a:outerShdw blurRad="38100" dist="38100" dir="2700000" algn="tl">
                    <a:srgbClr val="000000">
                      <a:alpha val="43137"/>
                    </a:srgbClr>
                  </a:outerShdw>
                </a:effectLst>
                <a:ea typeface="华文楷体" pitchFamily="2" charset="-122"/>
              </a:rPr>
              <a:t>成就大事不可意气用事，应能忍辱负重</a:t>
            </a:r>
            <a:r>
              <a:rPr lang="zh-CN" altLang="en-US" sz="2400" b="1" dirty="0">
                <a:ea typeface="华文楷体" pitchFamily="2" charset="-122"/>
              </a:rPr>
              <a:t>，不为一时失败所挫，其中说明了</a:t>
            </a:r>
            <a:r>
              <a:rPr lang="zh-CN" altLang="en-US" sz="2400" b="1" dirty="0">
                <a:latin typeface="华文楷体"/>
                <a:ea typeface="华文楷体" pitchFamily="2" charset="-122"/>
              </a:rPr>
              <a:t>“</a:t>
            </a:r>
            <a:r>
              <a:rPr lang="zh-CN" altLang="en-US" sz="2400" b="1" dirty="0">
                <a:solidFill>
                  <a:srgbClr val="FF0000"/>
                </a:solidFill>
                <a:effectLst>
                  <a:outerShdw blurRad="38100" dist="38100" dir="2700000" algn="tl">
                    <a:srgbClr val="000000">
                      <a:alpha val="43137"/>
                    </a:srgbClr>
                  </a:outerShdw>
                </a:effectLst>
                <a:ea typeface="华文楷体" pitchFamily="2" charset="-122"/>
              </a:rPr>
              <a:t>败不馁</a:t>
            </a:r>
            <a:r>
              <a:rPr lang="zh-CN" altLang="en-US" sz="2400" b="1" dirty="0">
                <a:latin typeface="华文楷体"/>
                <a:ea typeface="华文楷体" pitchFamily="2" charset="-122"/>
              </a:rPr>
              <a:t>”</a:t>
            </a:r>
            <a:r>
              <a:rPr lang="zh-CN" altLang="en-US" sz="2400" b="1" dirty="0">
                <a:ea typeface="华文楷体" pitchFamily="2" charset="-122"/>
              </a:rPr>
              <a:t>的道理，具有相当积极意义。</a:t>
            </a:r>
            <a:r>
              <a:rPr lang="zh-CN" altLang="en-US" sz="2400" dirty="0"/>
              <a:t> </a:t>
            </a:r>
          </a:p>
        </p:txBody>
      </p:sp>
    </p:spTree>
    <p:extLst>
      <p:ext uri="{BB962C8B-B14F-4D97-AF65-F5344CB8AC3E}">
        <p14:creationId xmlns:p14="http://schemas.microsoft.com/office/powerpoint/2010/main" val="3597201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4582"/>
                                        </p:tgtEl>
                                        <p:attrNameLst>
                                          <p:attrName>style.visibility</p:attrName>
                                        </p:attrNameLst>
                                      </p:cBhvr>
                                      <p:to>
                                        <p:strVal val="visible"/>
                                      </p:to>
                                    </p:set>
                                    <p:anim calcmode="discrete" valueType="clr">
                                      <p:cBhvr override="childStyle">
                                        <p:cTn id="13" dur="80"/>
                                        <p:tgtEl>
                                          <p:spTgt spid="24582"/>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4582"/>
                                        </p:tgtEl>
                                        <p:attrNameLst>
                                          <p:attrName>fillcolor</p:attrName>
                                        </p:attrNameLst>
                                      </p:cBhvr>
                                      <p:tavLst>
                                        <p:tav tm="0">
                                          <p:val>
                                            <p:clrVal>
                                              <a:schemeClr val="accent2"/>
                                            </p:clrVal>
                                          </p:val>
                                        </p:tav>
                                        <p:tav tm="50000">
                                          <p:val>
                                            <p:clrVal>
                                              <a:schemeClr val="hlink"/>
                                            </p:clrVal>
                                          </p:val>
                                        </p:tav>
                                      </p:tavLst>
                                    </p:anim>
                                    <p:set>
                                      <p:cBhvr>
                                        <p:cTn id="15" dur="80"/>
                                        <p:tgtEl>
                                          <p:spTgt spid="24582"/>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4581"/>
                                        </p:tgtEl>
                                        <p:attrNameLst>
                                          <p:attrName>style.visibility</p:attrName>
                                        </p:attrNameLst>
                                      </p:cBhvr>
                                      <p:to>
                                        <p:strVal val="visible"/>
                                      </p:to>
                                    </p:set>
                                    <p:anim calcmode="lin" valueType="num">
                                      <p:cBhvr additive="base">
                                        <p:cTn id="20" dur="500" fill="hold"/>
                                        <p:tgtEl>
                                          <p:spTgt spid="24581"/>
                                        </p:tgtEl>
                                        <p:attrNameLst>
                                          <p:attrName>ppt_x</p:attrName>
                                        </p:attrNameLst>
                                      </p:cBhvr>
                                      <p:tavLst>
                                        <p:tav tm="0">
                                          <p:val>
                                            <p:strVal val="#ppt_x"/>
                                          </p:val>
                                        </p:tav>
                                        <p:tav tm="100000">
                                          <p:val>
                                            <p:strVal val="#ppt_x"/>
                                          </p:val>
                                        </p:tav>
                                      </p:tavLst>
                                    </p:anim>
                                    <p:anim calcmode="lin" valueType="num">
                                      <p:cBhvr additive="base">
                                        <p:cTn id="21"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4583"/>
                                        </p:tgtEl>
                                        <p:attrNameLst>
                                          <p:attrName>style.visibility</p:attrName>
                                        </p:attrNameLst>
                                      </p:cBhvr>
                                      <p:to>
                                        <p:strVal val="visible"/>
                                      </p:to>
                                    </p:set>
                                    <p:anim calcmode="lin" valueType="num">
                                      <p:cBhvr>
                                        <p:cTn id="26" dur="2000" fill="hold"/>
                                        <p:tgtEl>
                                          <p:spTgt spid="24583"/>
                                        </p:tgtEl>
                                        <p:attrNameLst>
                                          <p:attrName>ppt_w</p:attrName>
                                        </p:attrNameLst>
                                      </p:cBhvr>
                                      <p:tavLst>
                                        <p:tav tm="0">
                                          <p:val>
                                            <p:fltVal val="0"/>
                                          </p:val>
                                        </p:tav>
                                        <p:tav tm="100000">
                                          <p:val>
                                            <p:strVal val="#ppt_w"/>
                                          </p:val>
                                        </p:tav>
                                      </p:tavLst>
                                    </p:anim>
                                    <p:anim calcmode="lin" valueType="num">
                                      <p:cBhvr>
                                        <p:cTn id="27" dur="2000" fill="hold"/>
                                        <p:tgtEl>
                                          <p:spTgt spid="245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81" grpId="0"/>
      <p:bldP spid="24582" grpId="0"/>
      <p:bldP spid="2458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4644008" y="121196"/>
            <a:ext cx="4032250" cy="2880320"/>
          </a:xfrm>
        </p:spPr>
        <p:txBody>
          <a:bodyPr>
            <a:normAutofit/>
          </a:bodyPr>
          <a:lstStyle/>
          <a:p>
            <a:pPr algn="ctr">
              <a:lnSpc>
                <a:spcPct val="90000"/>
              </a:lnSpc>
              <a:buFont typeface="Wingdings" pitchFamily="2" charset="2"/>
              <a:buNone/>
            </a:pPr>
            <a:r>
              <a:rPr lang="zh-CN" altLang="en-US" sz="2400" b="1" dirty="0" smtClean="0"/>
              <a:t>  题</a:t>
            </a:r>
            <a:r>
              <a:rPr lang="zh-CN" altLang="en-US" sz="2400" b="1" dirty="0"/>
              <a:t>乌江</a:t>
            </a:r>
            <a:r>
              <a:rPr lang="zh-CN" altLang="en-US" sz="2400" b="1" dirty="0" smtClean="0"/>
              <a:t>亭   </a:t>
            </a:r>
            <a:r>
              <a:rPr lang="zh-CN" altLang="en-US" sz="1800" b="1" dirty="0" smtClean="0"/>
              <a:t>王安石</a:t>
            </a:r>
            <a:r>
              <a:rPr lang="zh-CN" altLang="en-US" sz="2400" b="1" dirty="0" smtClean="0"/>
              <a:t> </a:t>
            </a:r>
            <a:endParaRPr lang="zh-CN" altLang="en-US" sz="2400" b="1" dirty="0"/>
          </a:p>
          <a:p>
            <a:pPr algn="ctr">
              <a:lnSpc>
                <a:spcPct val="90000"/>
              </a:lnSpc>
              <a:buFont typeface="Wingdings" pitchFamily="2" charset="2"/>
              <a:buNone/>
            </a:pPr>
            <a:r>
              <a:rPr lang="zh-CN" altLang="en-US" sz="2400" b="1" dirty="0"/>
              <a:t>百战疲劳壮士哀， </a:t>
            </a:r>
          </a:p>
          <a:p>
            <a:pPr algn="ctr">
              <a:lnSpc>
                <a:spcPct val="90000"/>
              </a:lnSpc>
              <a:buFont typeface="Wingdings" pitchFamily="2" charset="2"/>
              <a:buNone/>
            </a:pPr>
            <a:r>
              <a:rPr lang="zh-CN" altLang="en-US" sz="2400" b="1" dirty="0"/>
              <a:t>中原一败势难回。 </a:t>
            </a:r>
          </a:p>
          <a:p>
            <a:pPr algn="ctr">
              <a:lnSpc>
                <a:spcPct val="90000"/>
              </a:lnSpc>
              <a:buFont typeface="Wingdings" pitchFamily="2" charset="2"/>
              <a:buNone/>
            </a:pPr>
            <a:r>
              <a:rPr lang="zh-CN" altLang="en-US" sz="2400" b="1" dirty="0"/>
              <a:t>江东子弟今虽在，</a:t>
            </a:r>
          </a:p>
          <a:p>
            <a:pPr algn="ctr">
              <a:lnSpc>
                <a:spcPct val="90000"/>
              </a:lnSpc>
              <a:buFont typeface="Wingdings" pitchFamily="2" charset="2"/>
              <a:buNone/>
            </a:pPr>
            <a:r>
              <a:rPr lang="zh-CN" altLang="en-US" sz="2400" b="1" dirty="0"/>
              <a:t>肯为君王卷土来</a:t>
            </a:r>
            <a:r>
              <a:rPr lang="zh-CN" altLang="en-US" sz="2400" b="1" dirty="0" smtClean="0"/>
              <a:t>？</a:t>
            </a:r>
            <a:endParaRPr lang="en-US" altLang="zh-CN" sz="2400" b="1" dirty="0" smtClean="0"/>
          </a:p>
          <a:p>
            <a:pPr algn="ctr">
              <a:lnSpc>
                <a:spcPct val="90000"/>
              </a:lnSpc>
              <a:buFont typeface="Wingdings" pitchFamily="2" charset="2"/>
              <a:buNone/>
            </a:pPr>
            <a:r>
              <a:rPr lang="en-US" altLang="zh-CN" sz="2400" b="1" dirty="0"/>
              <a:t> </a:t>
            </a:r>
            <a:r>
              <a:rPr lang="en-US" altLang="zh-CN" sz="2400" b="1" dirty="0" smtClean="0"/>
              <a:t>  </a:t>
            </a:r>
            <a:r>
              <a:rPr lang="zh-CN" altLang="en-US" sz="2400" b="1" dirty="0" smtClean="0"/>
              <a:t>（</a:t>
            </a:r>
            <a:r>
              <a:rPr lang="zh-CN" altLang="en-US" sz="2400" b="1" dirty="0"/>
              <a:t>肯：怎肯）</a:t>
            </a:r>
          </a:p>
        </p:txBody>
      </p:sp>
      <p:sp>
        <p:nvSpPr>
          <p:cNvPr id="25604" name="Rectangle 4"/>
          <p:cNvSpPr>
            <a:spLocks noChangeArrowheads="1"/>
          </p:cNvSpPr>
          <p:nvPr/>
        </p:nvSpPr>
        <p:spPr bwMode="auto">
          <a:xfrm>
            <a:off x="251520" y="121196"/>
            <a:ext cx="36734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dirty="0" smtClean="0"/>
              <a:t>            夏日绝句   </a:t>
            </a:r>
            <a:r>
              <a:rPr lang="zh-CN" altLang="en-US" sz="2000" b="1" dirty="0" smtClean="0"/>
              <a:t>李</a:t>
            </a:r>
            <a:r>
              <a:rPr lang="zh-CN" altLang="en-US" sz="2000" b="1" dirty="0"/>
              <a:t>清照</a:t>
            </a:r>
            <a:endParaRPr lang="zh-CN" altLang="en-US" sz="2800" b="1" dirty="0"/>
          </a:p>
          <a:p>
            <a:pPr algn="ctr"/>
            <a:r>
              <a:rPr lang="zh-CN" altLang="en-US" sz="2800" b="1" dirty="0"/>
              <a:t>生当作人杰，</a:t>
            </a:r>
          </a:p>
          <a:p>
            <a:pPr algn="ctr"/>
            <a:r>
              <a:rPr lang="zh-CN" altLang="en-US" sz="2800" b="1" dirty="0"/>
              <a:t>死亦为鬼雄。</a:t>
            </a:r>
          </a:p>
          <a:p>
            <a:pPr algn="ctr"/>
            <a:r>
              <a:rPr lang="zh-CN" altLang="en-US" sz="2800" b="1" dirty="0"/>
              <a:t>自今思项羽，</a:t>
            </a:r>
          </a:p>
          <a:p>
            <a:pPr algn="ctr"/>
            <a:r>
              <a:rPr lang="zh-CN" altLang="en-US" sz="2800" b="1" dirty="0"/>
              <a:t>不肯过江东</a:t>
            </a:r>
            <a:r>
              <a:rPr lang="zh-CN" altLang="en-US" sz="2800" dirty="0"/>
              <a:t>。</a:t>
            </a:r>
          </a:p>
        </p:txBody>
      </p:sp>
      <p:sp>
        <p:nvSpPr>
          <p:cNvPr id="25605" name="Rectangle 5"/>
          <p:cNvSpPr>
            <a:spLocks noChangeArrowheads="1"/>
          </p:cNvSpPr>
          <p:nvPr/>
        </p:nvSpPr>
        <p:spPr bwMode="auto">
          <a:xfrm>
            <a:off x="107504" y="3217540"/>
            <a:ext cx="88931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000" b="1" dirty="0" smtClean="0">
                <a:latin typeface="华文楷体" pitchFamily="2" charset="-122"/>
                <a:ea typeface="华文楷体" pitchFamily="2" charset="-122"/>
              </a:rPr>
              <a:t>李清照</a:t>
            </a:r>
            <a:r>
              <a:rPr lang="zh-CN" altLang="en-US" sz="2000" b="1" dirty="0">
                <a:latin typeface="华文楷体" pitchFamily="2" charset="-122"/>
                <a:ea typeface="华文楷体" pitchFamily="2" charset="-122"/>
              </a:rPr>
              <a:t>对项羽不肯过江东的行为给予了高度的评价。</a:t>
            </a:r>
          </a:p>
          <a:p>
            <a:pPr>
              <a:lnSpc>
                <a:spcPct val="150000"/>
              </a:lnSpc>
            </a:pPr>
            <a:r>
              <a:rPr lang="zh-CN" altLang="en-US" sz="2000" b="1" dirty="0" smtClean="0">
                <a:latin typeface="华文楷体" pitchFamily="2" charset="-122"/>
                <a:ea typeface="华文楷体" pitchFamily="2" charset="-122"/>
              </a:rPr>
              <a:t>王安石</a:t>
            </a:r>
            <a:r>
              <a:rPr lang="zh-CN" altLang="en-US" sz="2000" b="1" dirty="0">
                <a:latin typeface="华文楷体" pitchFamily="2" charset="-122"/>
                <a:ea typeface="华文楷体" pitchFamily="2" charset="-122"/>
              </a:rPr>
              <a:t>在这首诗中回答了杜枚的提问，说明楚霸王因为当时政治军事上的一系列错误才导致了军事上的失败，当时的处境已无回天之力。就算项羽回到江东，只怕也难以招集人马卷土重来。 </a:t>
            </a:r>
          </a:p>
        </p:txBody>
      </p:sp>
      <p:sp>
        <p:nvSpPr>
          <p:cNvPr id="25607" name="Rectangle 7"/>
          <p:cNvSpPr>
            <a:spLocks noChangeArrowheads="1"/>
          </p:cNvSpPr>
          <p:nvPr/>
        </p:nvSpPr>
        <p:spPr bwMode="auto">
          <a:xfrm>
            <a:off x="179512" y="2755875"/>
            <a:ext cx="6300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solidFill>
                  <a:schemeClr val="tx2"/>
                </a:solidFill>
              </a:rPr>
              <a:t>1</a:t>
            </a:r>
            <a:r>
              <a:rPr lang="zh-CN" altLang="en-US" sz="2400" b="1" dirty="0" smtClean="0">
                <a:solidFill>
                  <a:schemeClr val="tx2"/>
                </a:solidFill>
              </a:rPr>
              <a:t>、</a:t>
            </a:r>
            <a:r>
              <a:rPr lang="zh-CN" altLang="en-US" sz="2400" b="1" dirty="0">
                <a:solidFill>
                  <a:schemeClr val="tx2"/>
                </a:solidFill>
              </a:rPr>
              <a:t>李清照　</a:t>
            </a:r>
            <a:r>
              <a:rPr lang="zh-CN" altLang="en-US" sz="2400" b="1" dirty="0" smtClean="0">
                <a:solidFill>
                  <a:schemeClr val="tx2"/>
                </a:solidFill>
              </a:rPr>
              <a:t>、王安石</a:t>
            </a:r>
            <a:r>
              <a:rPr lang="zh-CN" altLang="en-US" sz="2400" b="1" dirty="0">
                <a:solidFill>
                  <a:schemeClr val="tx2"/>
                </a:solidFill>
              </a:rPr>
              <a:t>的</a:t>
            </a:r>
            <a:r>
              <a:rPr lang="zh-CN" altLang="en-US" sz="2400" b="1" dirty="0" smtClean="0">
                <a:solidFill>
                  <a:schemeClr val="tx2"/>
                </a:solidFill>
              </a:rPr>
              <a:t>观点各是</a:t>
            </a:r>
            <a:r>
              <a:rPr lang="zh-CN" altLang="en-US" sz="2400" b="1" dirty="0">
                <a:solidFill>
                  <a:schemeClr val="tx2"/>
                </a:solidFill>
              </a:rPr>
              <a:t>什么？</a:t>
            </a:r>
          </a:p>
        </p:txBody>
      </p:sp>
    </p:spTree>
    <p:extLst>
      <p:ext uri="{BB962C8B-B14F-4D97-AF65-F5344CB8AC3E}">
        <p14:creationId xmlns:p14="http://schemas.microsoft.com/office/powerpoint/2010/main" val="118151196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5604"/>
                                        </p:tgtEl>
                                        <p:attrNameLst>
                                          <p:attrName>style.visibility</p:attrName>
                                        </p:attrNameLst>
                                      </p:cBhvr>
                                      <p:to>
                                        <p:strVal val="visible"/>
                                      </p:to>
                                    </p:set>
                                    <p:anim calcmode="lin" valueType="num">
                                      <p:cBhvr>
                                        <p:cTn id="7" dur="1000" fill="hold"/>
                                        <p:tgtEl>
                                          <p:spTgt spid="25604"/>
                                        </p:tgtEl>
                                        <p:attrNameLst>
                                          <p:attrName>ppt_w</p:attrName>
                                        </p:attrNameLst>
                                      </p:cBhvr>
                                      <p:tavLst>
                                        <p:tav tm="0">
                                          <p:val>
                                            <p:fltVal val="0"/>
                                          </p:val>
                                        </p:tav>
                                        <p:tav tm="100000">
                                          <p:val>
                                            <p:strVal val="#ppt_w"/>
                                          </p:val>
                                        </p:tav>
                                      </p:tavLst>
                                    </p:anim>
                                    <p:anim calcmode="lin" valueType="num">
                                      <p:cBhvr>
                                        <p:cTn id="8" dur="1000" fill="hold"/>
                                        <p:tgtEl>
                                          <p:spTgt spid="25604"/>
                                        </p:tgtEl>
                                        <p:attrNameLst>
                                          <p:attrName>ppt_h</p:attrName>
                                        </p:attrNameLst>
                                      </p:cBhvr>
                                      <p:tavLst>
                                        <p:tav tm="0">
                                          <p:val>
                                            <p:fltVal val="0"/>
                                          </p:val>
                                        </p:tav>
                                        <p:tav tm="100000">
                                          <p:val>
                                            <p:strVal val="#ppt_h"/>
                                          </p:val>
                                        </p:tav>
                                      </p:tavLst>
                                    </p:anim>
                                    <p:anim calcmode="lin" valueType="num">
                                      <p:cBhvr>
                                        <p:cTn id="9" dur="1000" fill="hold"/>
                                        <p:tgtEl>
                                          <p:spTgt spid="25604"/>
                                        </p:tgtEl>
                                        <p:attrNameLst>
                                          <p:attrName>style.rotation</p:attrName>
                                        </p:attrNameLst>
                                      </p:cBhvr>
                                      <p:tavLst>
                                        <p:tav tm="0">
                                          <p:val>
                                            <p:fltVal val="90"/>
                                          </p:val>
                                        </p:tav>
                                        <p:tav tm="100000">
                                          <p:val>
                                            <p:fltVal val="0"/>
                                          </p:val>
                                        </p:tav>
                                      </p:tavLst>
                                    </p:anim>
                                    <p:animEffect transition="in" filter="fade">
                                      <p:cBhvr>
                                        <p:cTn id="10" dur="1000"/>
                                        <p:tgtEl>
                                          <p:spTgt spid="256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0" fill="hold">
                                          <p:stCondLst>
                                            <p:cond delay="0"/>
                                          </p:stCondLst>
                                        </p:cTn>
                                        <p:tgtEl>
                                          <p:spTgt spid="25603">
                                            <p:txEl>
                                              <p:pRg st="0" end="0"/>
                                            </p:txEl>
                                          </p:spTgt>
                                        </p:tgtEl>
                                        <p:attrNameLst>
                                          <p:attrName>style.visibility</p:attrName>
                                        </p:attrNameLst>
                                      </p:cBhvr>
                                      <p:to>
                                        <p:strVal val="visible"/>
                                      </p:to>
                                    </p:set>
                                    <p:animEffect transition="in" filter="fade">
                                      <p:cBhvr>
                                        <p:cTn id="15" dur="1000">
                                          <p:stCondLst>
                                            <p:cond delay="0"/>
                                          </p:stCondLst>
                                        </p:cTn>
                                        <p:tgtEl>
                                          <p:spTgt spid="2560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0" fill="hold">
                                          <p:stCondLst>
                                            <p:cond delay="0"/>
                                          </p:stCondLst>
                                        </p:cTn>
                                        <p:tgtEl>
                                          <p:spTgt spid="25603">
                                            <p:txEl>
                                              <p:pRg st="1" end="1"/>
                                            </p:txEl>
                                          </p:spTgt>
                                        </p:tgtEl>
                                        <p:attrNameLst>
                                          <p:attrName>style.visibility</p:attrName>
                                        </p:attrNameLst>
                                      </p:cBhvr>
                                      <p:to>
                                        <p:strVal val="visible"/>
                                      </p:to>
                                    </p:set>
                                    <p:animEffect transition="in" filter="fade">
                                      <p:cBhvr>
                                        <p:cTn id="20" dur="1000">
                                          <p:stCondLst>
                                            <p:cond delay="0"/>
                                          </p:stCondLst>
                                        </p:cTn>
                                        <p:tgtEl>
                                          <p:spTgt spid="2560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0" fill="hold">
                                          <p:stCondLst>
                                            <p:cond delay="0"/>
                                          </p:stCondLst>
                                        </p:cTn>
                                        <p:tgtEl>
                                          <p:spTgt spid="25603">
                                            <p:txEl>
                                              <p:pRg st="2" end="2"/>
                                            </p:txEl>
                                          </p:spTgt>
                                        </p:tgtEl>
                                        <p:attrNameLst>
                                          <p:attrName>style.visibility</p:attrName>
                                        </p:attrNameLst>
                                      </p:cBhvr>
                                      <p:to>
                                        <p:strVal val="visible"/>
                                      </p:to>
                                    </p:set>
                                    <p:animEffect transition="in" filter="fade">
                                      <p:cBhvr>
                                        <p:cTn id="25" dur="1000">
                                          <p:stCondLst>
                                            <p:cond delay="0"/>
                                          </p:stCondLst>
                                        </p:cTn>
                                        <p:tgtEl>
                                          <p:spTgt spid="2560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0" fill="hold">
                                          <p:stCondLst>
                                            <p:cond delay="0"/>
                                          </p:stCondLst>
                                        </p:cTn>
                                        <p:tgtEl>
                                          <p:spTgt spid="25603">
                                            <p:txEl>
                                              <p:pRg st="3" end="3"/>
                                            </p:txEl>
                                          </p:spTgt>
                                        </p:tgtEl>
                                        <p:attrNameLst>
                                          <p:attrName>style.visibility</p:attrName>
                                        </p:attrNameLst>
                                      </p:cBhvr>
                                      <p:to>
                                        <p:strVal val="visible"/>
                                      </p:to>
                                    </p:set>
                                    <p:animEffect transition="in" filter="fade">
                                      <p:cBhvr>
                                        <p:cTn id="30" dur="1000">
                                          <p:stCondLst>
                                            <p:cond delay="0"/>
                                          </p:stCondLst>
                                        </p:cTn>
                                        <p:tgtEl>
                                          <p:spTgt spid="2560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0" fill="hold">
                                          <p:stCondLst>
                                            <p:cond delay="0"/>
                                          </p:stCondLst>
                                        </p:cTn>
                                        <p:tgtEl>
                                          <p:spTgt spid="25603">
                                            <p:txEl>
                                              <p:pRg st="4" end="4"/>
                                            </p:txEl>
                                          </p:spTgt>
                                        </p:tgtEl>
                                        <p:attrNameLst>
                                          <p:attrName>style.visibility</p:attrName>
                                        </p:attrNameLst>
                                      </p:cBhvr>
                                      <p:to>
                                        <p:strVal val="visible"/>
                                      </p:to>
                                    </p:set>
                                    <p:animEffect transition="in" filter="fade">
                                      <p:cBhvr>
                                        <p:cTn id="35" dur="1000">
                                          <p:stCondLst>
                                            <p:cond delay="0"/>
                                          </p:stCondLst>
                                        </p:cTn>
                                        <p:tgtEl>
                                          <p:spTgt spid="2560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0" fill="hold">
                                          <p:stCondLst>
                                            <p:cond delay="0"/>
                                          </p:stCondLst>
                                        </p:cTn>
                                        <p:tgtEl>
                                          <p:spTgt spid="25603">
                                            <p:txEl>
                                              <p:pRg st="5" end="5"/>
                                            </p:txEl>
                                          </p:spTgt>
                                        </p:tgtEl>
                                        <p:attrNameLst>
                                          <p:attrName>style.visibility</p:attrName>
                                        </p:attrNameLst>
                                      </p:cBhvr>
                                      <p:to>
                                        <p:strVal val="visible"/>
                                      </p:to>
                                    </p:set>
                                    <p:animEffect transition="in" filter="fade">
                                      <p:cBhvr>
                                        <p:cTn id="40" dur="1000">
                                          <p:stCondLst>
                                            <p:cond delay="0"/>
                                          </p:stCondLst>
                                        </p:cTn>
                                        <p:tgtEl>
                                          <p:spTgt spid="25603">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5607"/>
                                        </p:tgtEl>
                                        <p:attrNameLst>
                                          <p:attrName>style.visibility</p:attrName>
                                        </p:attrNameLst>
                                      </p:cBhvr>
                                      <p:to>
                                        <p:strVal val="visible"/>
                                      </p:to>
                                    </p:set>
                                    <p:animEffect transition="in" filter="slide(fromBottom)">
                                      <p:cBhvr>
                                        <p:cTn id="45" dur="500"/>
                                        <p:tgtEl>
                                          <p:spTgt spid="2560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25605"/>
                                        </p:tgtEl>
                                        <p:attrNameLst>
                                          <p:attrName>style.visibility</p:attrName>
                                        </p:attrNameLst>
                                      </p:cBhvr>
                                      <p:to>
                                        <p:strVal val="visible"/>
                                      </p:to>
                                    </p:set>
                                    <p:anim calcmode="lin" valueType="num">
                                      <p:cBhvr>
                                        <p:cTn id="50" dur="500" fill="hold"/>
                                        <p:tgtEl>
                                          <p:spTgt spid="25605"/>
                                        </p:tgtEl>
                                        <p:attrNameLst>
                                          <p:attrName>ppt_w</p:attrName>
                                        </p:attrNameLst>
                                      </p:cBhvr>
                                      <p:tavLst>
                                        <p:tav tm="0">
                                          <p:val>
                                            <p:fltVal val="0"/>
                                          </p:val>
                                        </p:tav>
                                        <p:tav tm="100000">
                                          <p:val>
                                            <p:strVal val="#ppt_w"/>
                                          </p:val>
                                        </p:tav>
                                      </p:tavLst>
                                    </p:anim>
                                    <p:anim calcmode="lin" valueType="num">
                                      <p:cBhvr>
                                        <p:cTn id="51" dur="500" fill="hold"/>
                                        <p:tgtEl>
                                          <p:spTgt spid="256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04" grpId="0"/>
      <p:bldP spid="25605" grpId="0"/>
      <p:bldP spid="2560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2406" y="1297782"/>
            <a:ext cx="9144000" cy="4680479"/>
          </a:xfrm>
        </p:spPr>
        <p:txBody>
          <a:bodyPr>
            <a:normAutofit/>
          </a:bodyPr>
          <a:lstStyle/>
          <a:p>
            <a:pPr>
              <a:lnSpc>
                <a:spcPct val="150000"/>
              </a:lnSpc>
              <a:buFontTx/>
              <a:buNone/>
            </a:pPr>
            <a:r>
              <a:rPr lang="en-US" altLang="zh-CN" sz="2800" b="1" dirty="0">
                <a:solidFill>
                  <a:schemeClr val="hlink"/>
                </a:solidFill>
                <a:ea typeface="仿宋_GB2312" pitchFamily="49" charset="-122"/>
              </a:rPr>
              <a:t>                 </a:t>
            </a:r>
            <a:r>
              <a:rPr lang="zh-CN" altLang="en-US" sz="2800" b="1" dirty="0">
                <a:latin typeface="宋体" pitchFamily="2" charset="-122"/>
              </a:rPr>
              <a:t>杜牧才气纵横，抱负远大，但生活在盛世不再、大厦将倾的时代；虽满怀抑郁怀旧情绪，但生性豪俊，因此他的诗歌并没有走向消沉凄恻，不管是</a:t>
            </a:r>
            <a:r>
              <a:rPr lang="zh-CN" altLang="en-US" sz="2800" b="1" dirty="0">
                <a:solidFill>
                  <a:schemeClr val="accent2"/>
                </a:solidFill>
                <a:latin typeface="宋体" pitchFamily="2" charset="-122"/>
              </a:rPr>
              <a:t>感慨时事</a:t>
            </a:r>
            <a:r>
              <a:rPr lang="zh-CN" altLang="en-US" sz="2800" dirty="0">
                <a:latin typeface="宋体" pitchFamily="2" charset="-122"/>
              </a:rPr>
              <a:t>，</a:t>
            </a:r>
            <a:r>
              <a:rPr lang="zh-CN" altLang="en-US" sz="2800" b="1" dirty="0">
                <a:latin typeface="宋体" pitchFamily="2" charset="-122"/>
              </a:rPr>
              <a:t>抒发襟怀，还是</a:t>
            </a:r>
            <a:r>
              <a:rPr lang="zh-CN" altLang="en-US" sz="2800" b="1" dirty="0">
                <a:solidFill>
                  <a:schemeClr val="accent2"/>
                </a:solidFill>
                <a:latin typeface="宋体" pitchFamily="2" charset="-122"/>
              </a:rPr>
              <a:t>咏史怀古</a:t>
            </a:r>
            <a:r>
              <a:rPr lang="zh-CN" altLang="en-US" sz="2800" b="1" dirty="0">
                <a:latin typeface="宋体" pitchFamily="2" charset="-122"/>
              </a:rPr>
              <a:t>，</a:t>
            </a:r>
            <a:r>
              <a:rPr lang="zh-CN" altLang="en-US" sz="2800" b="1" dirty="0">
                <a:solidFill>
                  <a:schemeClr val="accent2"/>
                </a:solidFill>
                <a:latin typeface="宋体" pitchFamily="2" charset="-122"/>
              </a:rPr>
              <a:t>写景题咏酬赠</a:t>
            </a:r>
            <a:r>
              <a:rPr lang="zh-CN" altLang="en-US" sz="2800" b="1" dirty="0">
                <a:latin typeface="宋体" pitchFamily="2" charset="-122"/>
              </a:rPr>
              <a:t>，大都溢露出豪宕俊爽的意气和悠远飘逸的情韵。尤其是论史绝句，议论警拔，别具一格。   </a:t>
            </a:r>
          </a:p>
        </p:txBody>
      </p:sp>
      <p:sp>
        <p:nvSpPr>
          <p:cNvPr id="27651" name="AutoShape 3" descr="全唐诗"/>
          <p:cNvSpPr>
            <a:spLocks noChangeArrowheads="1"/>
          </p:cNvSpPr>
          <p:nvPr/>
        </p:nvSpPr>
        <p:spPr bwMode="auto">
          <a:xfrm>
            <a:off x="1619251" y="-142875"/>
            <a:ext cx="4752975" cy="1440657"/>
          </a:xfrm>
          <a:prstGeom prst="horizontalScroll">
            <a:avLst>
              <a:gd name="adj" fmla="val 12500"/>
            </a:avLst>
          </a:prstGeom>
          <a:blipFill dpi="0" rotWithShape="1">
            <a:blip r:embed="rId2"/>
            <a:srcRect/>
            <a:stretch>
              <a:fillRect/>
            </a:stretch>
          </a:blipFill>
          <a:ln w="9525">
            <a:solidFill>
              <a:srgbClr val="FFCC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sz="1800">
              <a:latin typeface="Arial" pitchFamily="34" charset="0"/>
            </a:endParaRPr>
          </a:p>
        </p:txBody>
      </p:sp>
      <p:sp>
        <p:nvSpPr>
          <p:cNvPr id="27652" name="Text Box 4"/>
          <p:cNvSpPr txBox="1">
            <a:spLocks noChangeArrowheads="1"/>
          </p:cNvSpPr>
          <p:nvPr/>
        </p:nvSpPr>
        <p:spPr bwMode="auto">
          <a:xfrm>
            <a:off x="2700339" y="157428"/>
            <a:ext cx="33115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4800" b="1">
                <a:solidFill>
                  <a:srgbClr val="FFFF00"/>
                </a:solidFill>
                <a:latin typeface="Arial" pitchFamily="34" charset="0"/>
              </a:rPr>
              <a:t>杜牧诗歌</a:t>
            </a:r>
          </a:p>
          <a:p>
            <a:r>
              <a:rPr kumimoji="0" lang="zh-CN" altLang="en-US" sz="3200" b="1">
                <a:solidFill>
                  <a:srgbClr val="FFFF00"/>
                </a:solidFill>
                <a:latin typeface="宋体" pitchFamily="2" charset="-122"/>
              </a:rPr>
              <a:t>      </a:t>
            </a:r>
            <a:endParaRPr kumimoji="0" lang="zh-CN" altLang="en-US" sz="3200" b="1">
              <a:solidFill>
                <a:srgbClr val="FFFF00"/>
              </a:solidFill>
              <a:latin typeface="Arial" pitchFamily="34" charset="0"/>
            </a:endParaRPr>
          </a:p>
        </p:txBody>
      </p:sp>
    </p:spTree>
    <p:extLst>
      <p:ext uri="{BB962C8B-B14F-4D97-AF65-F5344CB8AC3E}">
        <p14:creationId xmlns:p14="http://schemas.microsoft.com/office/powerpoint/2010/main" val="104713049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500" fill="hold"/>
                                        <p:tgtEl>
                                          <p:spTgt spid="27651"/>
                                        </p:tgtEl>
                                        <p:attrNameLst>
                                          <p:attrName>ppt_w</p:attrName>
                                        </p:attrNameLst>
                                      </p:cBhvr>
                                      <p:tavLst>
                                        <p:tav tm="0">
                                          <p:val>
                                            <p:fltVal val="0"/>
                                          </p:val>
                                        </p:tav>
                                        <p:tav tm="100000">
                                          <p:val>
                                            <p:strVal val="#ppt_w"/>
                                          </p:val>
                                        </p:tav>
                                      </p:tavLst>
                                    </p:anim>
                                    <p:anim calcmode="lin" valueType="num">
                                      <p:cBhvr>
                                        <p:cTn id="8" dur="500" fill="hold"/>
                                        <p:tgtEl>
                                          <p:spTgt spid="2765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7652">
                                            <p:txEl>
                                              <p:pRg st="0" end="0"/>
                                            </p:txEl>
                                          </p:spTgt>
                                        </p:tgtEl>
                                        <p:attrNameLst>
                                          <p:attrName>style.visibility</p:attrName>
                                        </p:attrNameLst>
                                      </p:cBhvr>
                                      <p:to>
                                        <p:strVal val="visible"/>
                                      </p:to>
                                    </p:set>
                                    <p:anim calcmode="lin" valueType="num">
                                      <p:cBhvr>
                                        <p:cTn id="13" dur="1000" fill="hold"/>
                                        <p:tgtEl>
                                          <p:spTgt spid="27652">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27652">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27652">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27652">
                                            <p:txEl>
                                              <p:pRg st="0" end="0"/>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27652">
                                            <p:txEl>
                                              <p:pRg st="1" end="1"/>
                                            </p:txEl>
                                          </p:spTgt>
                                        </p:tgtEl>
                                        <p:attrNameLst>
                                          <p:attrName>style.visibility</p:attrName>
                                        </p:attrNameLst>
                                      </p:cBhvr>
                                      <p:to>
                                        <p:strVal val="visible"/>
                                      </p:to>
                                    </p:set>
                                    <p:anim calcmode="lin" valueType="num">
                                      <p:cBhvr>
                                        <p:cTn id="19" dur="1000" fill="hold"/>
                                        <p:tgtEl>
                                          <p:spTgt spid="27652">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27652">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27652">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2765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1" presetClass="entr" presetSubtype="0" fill="hold" nodeType="clickEffect">
                                  <p:stCondLst>
                                    <p:cond delay="0"/>
                                  </p:stCondLst>
                                  <p:iterate type="lt">
                                    <p:tmPct val="10000"/>
                                  </p:iterate>
                                  <p:childTnLst>
                                    <p:set>
                                      <p:cBhvr>
                                        <p:cTn id="26" dur="1" fill="hold">
                                          <p:stCondLst>
                                            <p:cond delay="0"/>
                                          </p:stCondLst>
                                        </p:cTn>
                                        <p:tgtEl>
                                          <p:spTgt spid="27650">
                                            <p:txEl>
                                              <p:pRg st="0" end="0"/>
                                            </p:txEl>
                                          </p:spTgt>
                                        </p:tgtEl>
                                        <p:attrNameLst>
                                          <p:attrName>style.visibility</p:attrName>
                                        </p:attrNameLst>
                                      </p:cBhvr>
                                      <p:to>
                                        <p:strVal val="visible"/>
                                      </p:to>
                                    </p:set>
                                    <p:anim calcmode="lin" valueType="num">
                                      <p:cBhvr>
                                        <p:cTn id="27" dur="1000" fill="hold"/>
                                        <p:tgtEl>
                                          <p:spTgt spid="2765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8" dur="1000" fill="hold"/>
                                        <p:tgtEl>
                                          <p:spTgt spid="27650">
                                            <p:txEl>
                                              <p:pRg st="0" end="0"/>
                                            </p:txEl>
                                          </p:spTgt>
                                        </p:tgtEl>
                                        <p:attrNameLst>
                                          <p:attrName>ppt_y</p:attrName>
                                        </p:attrNameLst>
                                      </p:cBhvr>
                                      <p:tavLst>
                                        <p:tav tm="0">
                                          <p:val>
                                            <p:strVal val="#ppt_y"/>
                                          </p:val>
                                        </p:tav>
                                        <p:tav tm="100000">
                                          <p:val>
                                            <p:strVal val="#ppt_y"/>
                                          </p:val>
                                        </p:tav>
                                      </p:tavLst>
                                    </p:anim>
                                    <p:anim calcmode="lin" valueType="num">
                                      <p:cBhvr>
                                        <p:cTn id="29" dur="1000" fill="hold"/>
                                        <p:tgtEl>
                                          <p:spTgt spid="2765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0" dur="1000" fill="hold"/>
                                        <p:tgtEl>
                                          <p:spTgt spid="2765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1" dur="1000" tmFilter="0,0; .5, 1; 1, 1"/>
                                        <p:tgtEl>
                                          <p:spTgt spid="276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idx="1"/>
          </p:nvPr>
        </p:nvSpPr>
        <p:spPr>
          <a:xfrm>
            <a:off x="251520" y="582861"/>
            <a:ext cx="8784976" cy="5279761"/>
          </a:xfrm>
        </p:spPr>
        <p:txBody>
          <a:bodyPr>
            <a:normAutofit fontScale="77500" lnSpcReduction="20000"/>
          </a:bodyPr>
          <a:lstStyle/>
          <a:p>
            <a:pPr marL="0" indent="0">
              <a:lnSpc>
                <a:spcPts val="3700"/>
              </a:lnSpc>
              <a:buNone/>
            </a:pPr>
            <a:r>
              <a:rPr lang="zh-CN" altLang="en-US" sz="2400" b="1" dirty="0" smtClean="0">
                <a:solidFill>
                  <a:srgbClr val="FF0000"/>
                </a:solidFill>
              </a:rPr>
              <a:t>          杜</a:t>
            </a:r>
            <a:r>
              <a:rPr lang="zh-CN" altLang="en-US" sz="2400" b="1" dirty="0">
                <a:solidFill>
                  <a:srgbClr val="FF0000"/>
                </a:solidFill>
              </a:rPr>
              <a:t>枚</a:t>
            </a:r>
            <a:r>
              <a:rPr lang="zh-CN" altLang="en-US" sz="2400" b="1" dirty="0"/>
              <a:t>乃世家子弟，杜牧的祖父杜佑曾经当过宰相，又是著名的历史学家。从小受到严格的教育，研究文学政治经济，准备入辅为相。杜枚早年仕途不顺，中年时历经磨难，所以，在他看来，只要以平常心看待胜败，“包羞忍辱”，总结失败的教训，必能“卷土重来”</a:t>
            </a:r>
            <a:r>
              <a:rPr lang="zh-CN" altLang="en-US" sz="2400" b="1" dirty="0" smtClean="0"/>
              <a:t>。</a:t>
            </a:r>
            <a:endParaRPr lang="en-US" altLang="zh-CN" sz="2400" b="1" dirty="0" smtClean="0"/>
          </a:p>
          <a:p>
            <a:pPr marL="0" indent="0">
              <a:lnSpc>
                <a:spcPts val="3700"/>
              </a:lnSpc>
              <a:buNone/>
            </a:pPr>
            <a:r>
              <a:rPr lang="en-US" altLang="zh-CN" sz="2400" b="1" dirty="0"/>
              <a:t> </a:t>
            </a:r>
            <a:r>
              <a:rPr lang="en-US" altLang="zh-CN" sz="2400" b="1" dirty="0" smtClean="0"/>
              <a:t>  </a:t>
            </a:r>
            <a:r>
              <a:rPr lang="zh-CN" altLang="en-US" sz="2400" b="1" dirty="0"/>
              <a:t>     </a:t>
            </a:r>
            <a:r>
              <a:rPr lang="zh-CN" altLang="en-US" sz="2400" b="1" dirty="0" smtClean="0"/>
              <a:t> </a:t>
            </a:r>
            <a:r>
              <a:rPr lang="zh-CN" altLang="en-US" sz="2400" b="1" dirty="0" smtClean="0">
                <a:solidFill>
                  <a:srgbClr val="FF0000"/>
                </a:solidFill>
              </a:rPr>
              <a:t>王安石</a:t>
            </a:r>
            <a:r>
              <a:rPr lang="zh-CN" altLang="en-US" sz="2400" b="1" dirty="0">
                <a:solidFill>
                  <a:srgbClr val="0033CC"/>
                </a:solidFill>
              </a:rPr>
              <a:t>，他是宋朝有名的政治家和文学家，在他担任宰相期间，推行新法，革新政治，取得了一定的成就。但新法触动了贵族官僚和大地主的利益，他们联合起来反对新政，革新失败。在这种情况下，王安石产生了这种看法：形势逼人，就算重头再来，但因失败已成定局，无人支持，是无法转败为胜的。</a:t>
            </a:r>
          </a:p>
          <a:p>
            <a:pPr marL="0" indent="0">
              <a:lnSpc>
                <a:spcPts val="3700"/>
              </a:lnSpc>
              <a:buNone/>
            </a:pPr>
            <a:r>
              <a:rPr lang="zh-CN" altLang="en-US" sz="2400" b="1" dirty="0" smtClean="0"/>
              <a:t>         </a:t>
            </a:r>
            <a:r>
              <a:rPr lang="zh-CN" altLang="en-US" sz="2400" b="1" dirty="0" smtClean="0">
                <a:solidFill>
                  <a:srgbClr val="FF0000"/>
                </a:solidFill>
              </a:rPr>
              <a:t>李清照</a:t>
            </a:r>
            <a:r>
              <a:rPr lang="zh-CN" altLang="en-US" sz="2400" b="1" dirty="0"/>
              <a:t>则希望以王者的不屈，桀骜的霸气，来唤醒南宋帝王的尊严，读来令人荡气回肠。</a:t>
            </a:r>
          </a:p>
        </p:txBody>
      </p:sp>
      <p:sp>
        <p:nvSpPr>
          <p:cNvPr id="3" name="Rectangle 6"/>
          <p:cNvSpPr>
            <a:spLocks noChangeArrowheads="1"/>
          </p:cNvSpPr>
          <p:nvPr/>
        </p:nvSpPr>
        <p:spPr bwMode="auto">
          <a:xfrm>
            <a:off x="323528" y="121196"/>
            <a:ext cx="71465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chemeClr val="tx2"/>
                </a:solidFill>
                <a:effectLst>
                  <a:outerShdw blurRad="38100" dist="38100" dir="2700000" algn="tl">
                    <a:srgbClr val="000000">
                      <a:alpha val="43137"/>
                    </a:srgbClr>
                  </a:outerShdw>
                </a:effectLst>
              </a:rPr>
              <a:t>2</a:t>
            </a:r>
            <a:r>
              <a:rPr lang="zh-CN" altLang="en-US" sz="2400" b="1" dirty="0" smtClean="0">
                <a:solidFill>
                  <a:schemeClr val="tx2"/>
                </a:solidFill>
                <a:effectLst>
                  <a:outerShdw blurRad="38100" dist="38100" dir="2700000" algn="tl">
                    <a:srgbClr val="000000">
                      <a:alpha val="43137"/>
                    </a:srgbClr>
                  </a:outerShdw>
                </a:effectLst>
              </a:rPr>
              <a:t>、</a:t>
            </a:r>
            <a:r>
              <a:rPr lang="zh-CN" altLang="en-US" sz="2400" b="1" dirty="0">
                <a:solidFill>
                  <a:schemeClr val="tx2"/>
                </a:solidFill>
                <a:effectLst>
                  <a:outerShdw blurRad="38100" dist="38100" dir="2700000" algn="tl">
                    <a:srgbClr val="000000">
                      <a:alpha val="43137"/>
                    </a:srgbClr>
                  </a:outerShdw>
                </a:effectLst>
              </a:rPr>
              <a:t>为什么三位诗人对项羽之死有如此不同的评价？</a:t>
            </a:r>
          </a:p>
        </p:txBody>
      </p:sp>
    </p:spTree>
    <p:extLst>
      <p:ext uri="{BB962C8B-B14F-4D97-AF65-F5344CB8AC3E}">
        <p14:creationId xmlns:p14="http://schemas.microsoft.com/office/powerpoint/2010/main" val="53766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p:cTn id="13" dur="1000" fill="hold"/>
                                        <p:tgtEl>
                                          <p:spTgt spid="2662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2662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2662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2662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26627">
                                            <p:txEl>
                                              <p:pRg st="1" end="1"/>
                                            </p:txEl>
                                          </p:spTgt>
                                        </p:tgtEl>
                                        <p:attrNameLst>
                                          <p:attrName>style.visibility</p:attrName>
                                        </p:attrNameLst>
                                      </p:cBhvr>
                                      <p:to>
                                        <p:strVal val="visible"/>
                                      </p:to>
                                    </p:set>
                                    <p:anim calcmode="lin" valueType="num">
                                      <p:cBhvr>
                                        <p:cTn id="21" dur="1000" fill="hold"/>
                                        <p:tgtEl>
                                          <p:spTgt spid="26627">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26627">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26627">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2662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iterate type="lt">
                                    <p:tmPct val="5000"/>
                                  </p:iterate>
                                  <p:childTnLst>
                                    <p:set>
                                      <p:cBhvr>
                                        <p:cTn id="28" dur="1" fill="hold">
                                          <p:stCondLst>
                                            <p:cond delay="0"/>
                                          </p:stCondLst>
                                        </p:cTn>
                                        <p:tgtEl>
                                          <p:spTgt spid="26627">
                                            <p:txEl>
                                              <p:pRg st="2" end="2"/>
                                            </p:txEl>
                                          </p:spTgt>
                                        </p:tgtEl>
                                        <p:attrNameLst>
                                          <p:attrName>style.visibility</p:attrName>
                                        </p:attrNameLst>
                                      </p:cBhvr>
                                      <p:to>
                                        <p:strVal val="visible"/>
                                      </p:to>
                                    </p:set>
                                    <p:anim calcmode="lin" valueType="num">
                                      <p:cBhvr>
                                        <p:cTn id="29" dur="1000" fill="hold"/>
                                        <p:tgtEl>
                                          <p:spTgt spid="26627">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26627">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26627">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98"/>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w="571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4180105"/>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98"/>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w="571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5" name="Rectangle 3"/>
          <p:cNvSpPr>
            <a:spLocks noGrp="1" noChangeArrowheads="1"/>
          </p:cNvSpPr>
          <p:nvPr>
            <p:ph type="body" idx="1"/>
          </p:nvPr>
        </p:nvSpPr>
        <p:spPr>
          <a:xfrm>
            <a:off x="250825" y="0"/>
            <a:ext cx="8540750" cy="3238500"/>
          </a:xfrm>
          <a:noFill/>
          <a:ln/>
        </p:spPr>
        <p:txBody>
          <a:bodyPr>
            <a:normAutofit fontScale="77500" lnSpcReduction="20000"/>
          </a:bodyPr>
          <a:lstStyle/>
          <a:p>
            <a:pPr algn="ctr">
              <a:lnSpc>
                <a:spcPct val="150000"/>
              </a:lnSpc>
              <a:spcBef>
                <a:spcPct val="0"/>
              </a:spcBef>
              <a:buFontTx/>
              <a:buNone/>
            </a:pPr>
            <a:r>
              <a:rPr lang="en-US" altLang="zh-CN" sz="4000" b="1" dirty="0">
                <a:solidFill>
                  <a:schemeClr val="bg1"/>
                </a:solidFill>
                <a:latin typeface="Garamond" pitchFamily="18" charset="0"/>
              </a:rPr>
              <a:t>《</a:t>
            </a:r>
            <a:r>
              <a:rPr lang="zh-CN" altLang="en-US" sz="4000" b="1" dirty="0">
                <a:solidFill>
                  <a:schemeClr val="bg1"/>
                </a:solidFill>
                <a:latin typeface="Garamond" pitchFamily="18" charset="0"/>
              </a:rPr>
              <a:t>早雁</a:t>
            </a:r>
            <a:r>
              <a:rPr lang="en-US" altLang="zh-CN" sz="4000" b="1" dirty="0">
                <a:solidFill>
                  <a:schemeClr val="bg1"/>
                </a:solidFill>
                <a:latin typeface="Garamond" pitchFamily="18" charset="0"/>
              </a:rPr>
              <a:t>》</a:t>
            </a:r>
          </a:p>
          <a:p>
            <a:pPr algn="ctr">
              <a:lnSpc>
                <a:spcPct val="150000"/>
              </a:lnSpc>
              <a:spcBef>
                <a:spcPct val="0"/>
              </a:spcBef>
              <a:buFontTx/>
              <a:buNone/>
            </a:pPr>
            <a:r>
              <a:rPr lang="zh-CN" altLang="en-US" sz="4000" b="1" dirty="0">
                <a:solidFill>
                  <a:schemeClr val="bg1"/>
                </a:solidFill>
                <a:latin typeface="Garamond" pitchFamily="18" charset="0"/>
              </a:rPr>
              <a:t>金河秋半虏弦开，云外惊飞四散哀。</a:t>
            </a:r>
          </a:p>
          <a:p>
            <a:pPr algn="ctr">
              <a:lnSpc>
                <a:spcPct val="150000"/>
              </a:lnSpc>
              <a:spcBef>
                <a:spcPct val="0"/>
              </a:spcBef>
              <a:buFontTx/>
              <a:buNone/>
            </a:pPr>
            <a:r>
              <a:rPr lang="zh-CN" altLang="en-US" sz="4000" b="1" dirty="0">
                <a:solidFill>
                  <a:schemeClr val="bg1"/>
                </a:solidFill>
                <a:latin typeface="Garamond" pitchFamily="18" charset="0"/>
              </a:rPr>
              <a:t>仙掌月明孤影过，长门灯暗数声来。</a:t>
            </a:r>
          </a:p>
          <a:p>
            <a:pPr algn="ctr">
              <a:lnSpc>
                <a:spcPct val="150000"/>
              </a:lnSpc>
              <a:spcBef>
                <a:spcPct val="0"/>
              </a:spcBef>
              <a:buFontTx/>
              <a:buNone/>
            </a:pPr>
            <a:r>
              <a:rPr lang="zh-CN" altLang="en-US" sz="4000" b="1" dirty="0">
                <a:solidFill>
                  <a:schemeClr val="bg1"/>
                </a:solidFill>
                <a:latin typeface="Garamond" pitchFamily="18" charset="0"/>
              </a:rPr>
              <a:t>须知胡骑纷纷在，岂逐春风一一回？</a:t>
            </a:r>
          </a:p>
          <a:p>
            <a:pPr algn="ctr">
              <a:lnSpc>
                <a:spcPct val="150000"/>
              </a:lnSpc>
              <a:spcBef>
                <a:spcPct val="0"/>
              </a:spcBef>
              <a:buFontTx/>
              <a:buNone/>
            </a:pPr>
            <a:r>
              <a:rPr lang="zh-CN" altLang="en-US" sz="4000" b="1" dirty="0">
                <a:solidFill>
                  <a:schemeClr val="bg1"/>
                </a:solidFill>
                <a:latin typeface="Garamond" pitchFamily="18" charset="0"/>
              </a:rPr>
              <a:t>莫厌潇湘少人处，水多菰米岸莓苔。</a:t>
            </a:r>
          </a:p>
        </p:txBody>
      </p:sp>
    </p:spTree>
    <p:extLst>
      <p:ext uri="{BB962C8B-B14F-4D97-AF65-F5344CB8AC3E}">
        <p14:creationId xmlns:p14="http://schemas.microsoft.com/office/powerpoint/2010/main" val="2057991221"/>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36256" y="697260"/>
            <a:ext cx="8340200" cy="3238500"/>
          </a:xfrm>
          <a:prstGeom prst="rect">
            <a:avLst/>
          </a:prstGeom>
          <a:no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zh-CN" altLang="en-US" sz="2400" b="1" dirty="0" smtClean="0">
                <a:solidFill>
                  <a:srgbClr val="000000"/>
                </a:solidFill>
              </a:rPr>
              <a:t>写作背景简介：</a:t>
            </a:r>
          </a:p>
          <a:p>
            <a:pPr marL="0" indent="0">
              <a:lnSpc>
                <a:spcPct val="170000"/>
              </a:lnSpc>
              <a:buNone/>
            </a:pPr>
            <a:r>
              <a:rPr lang="zh-CN" altLang="en-US" sz="2400" b="1" dirty="0" smtClean="0">
                <a:solidFill>
                  <a:srgbClr val="000000"/>
                </a:solidFill>
              </a:rPr>
              <a:t>          唐武宗会昌二年</a:t>
            </a:r>
            <a:r>
              <a:rPr lang="en-US" altLang="zh-CN" sz="2400" b="1" dirty="0" smtClean="0">
                <a:solidFill>
                  <a:srgbClr val="000000"/>
                </a:solidFill>
              </a:rPr>
              <a:t>(842)</a:t>
            </a:r>
            <a:r>
              <a:rPr lang="zh-CN" altLang="en-US" sz="2400" b="1" dirty="0" smtClean="0">
                <a:solidFill>
                  <a:srgbClr val="000000"/>
                </a:solidFill>
              </a:rPr>
              <a:t>八月，北方回纥部族大举南侵大同、太原等地，大肆掳掠，边地人民流离失所，痛苦不堪。诗人当时在黄州刺史任上，听到这个消息，对边地人民命运充满关切。农历八月是秋季的第二个月，故称此时南飞的大雁为“早雁” 。</a:t>
            </a:r>
            <a:endParaRPr lang="zh-CN" altLang="en-US" sz="2400" b="1" dirty="0">
              <a:solidFill>
                <a:srgbClr val="000000"/>
              </a:solidFill>
            </a:endParaRPr>
          </a:p>
        </p:txBody>
      </p:sp>
    </p:spTree>
    <p:extLst>
      <p:ext uri="{BB962C8B-B14F-4D97-AF65-F5344CB8AC3E}">
        <p14:creationId xmlns:p14="http://schemas.microsoft.com/office/powerpoint/2010/main" val="2883417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杜牧"/>
          <p:cNvPicPr>
            <a:picLocks noChangeAspect="1" noChangeArrowheads="1"/>
          </p:cNvPicPr>
          <p:nvPr/>
        </p:nvPicPr>
        <p:blipFill>
          <a:blip r:embed="rId2">
            <a:lum bright="60000" contrast="-88000"/>
            <a:extLst>
              <a:ext uri="{28A0092B-C50C-407E-A947-70E740481C1C}">
                <a14:useLocalDpi xmlns:a14="http://schemas.microsoft.com/office/drawing/2010/main" val="0"/>
              </a:ext>
            </a:extLst>
          </a:blip>
          <a:srcRect/>
          <a:stretch>
            <a:fillRect/>
          </a:stretch>
        </p:blipFill>
        <p:spPr bwMode="auto">
          <a:xfrm>
            <a:off x="0" y="-21167"/>
            <a:ext cx="10134600" cy="5736167"/>
          </a:xfrm>
          <a:prstGeom prst="rect">
            <a:avLst/>
          </a:prstGeom>
          <a:noFill/>
          <a:extLst>
            <a:ext uri="{909E8E84-426E-40DD-AFC4-6F175D3DCCD1}">
              <a14:hiddenFill xmlns:a14="http://schemas.microsoft.com/office/drawing/2010/main">
                <a:solidFill>
                  <a:srgbClr val="FFFFFF"/>
                </a:solidFill>
              </a14:hiddenFill>
            </a:ext>
          </a:extLst>
        </p:spPr>
      </p:pic>
      <p:sp>
        <p:nvSpPr>
          <p:cNvPr id="39942" name="Rectangle 6"/>
          <p:cNvSpPr>
            <a:spLocks noChangeArrowheads="1"/>
          </p:cNvSpPr>
          <p:nvPr/>
        </p:nvSpPr>
        <p:spPr bwMode="auto">
          <a:xfrm>
            <a:off x="333375" y="157428"/>
            <a:ext cx="9467850" cy="89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50000"/>
              </a:lnSpc>
              <a:buFontTx/>
              <a:buNone/>
            </a:pPr>
            <a:r>
              <a:rPr lang="zh-CN" altLang="en-US" sz="2400" b="1" dirty="0">
                <a:solidFill>
                  <a:srgbClr val="000000"/>
                </a:solidFill>
              </a:rPr>
              <a:t>首联“</a:t>
            </a:r>
            <a:r>
              <a:rPr lang="zh-CN" altLang="en-US" sz="2800" b="1" dirty="0">
                <a:solidFill>
                  <a:srgbClr val="FF0000"/>
                </a:solidFill>
              </a:rPr>
              <a:t>金河秋半虏弦开，云外惊飞四散哀</a:t>
            </a:r>
            <a:r>
              <a:rPr lang="zh-CN" altLang="en-US" sz="2400" b="1" dirty="0" smtClean="0">
                <a:solidFill>
                  <a:srgbClr val="000000"/>
                </a:solidFill>
              </a:rPr>
              <a:t>”</a:t>
            </a:r>
            <a:endParaRPr lang="en-US" altLang="zh-CN" sz="2400" b="1" dirty="0" smtClean="0">
              <a:solidFill>
                <a:srgbClr val="000000"/>
              </a:solidFill>
            </a:endParaRPr>
          </a:p>
        </p:txBody>
      </p:sp>
      <p:sp>
        <p:nvSpPr>
          <p:cNvPr id="5" name="矩形 4"/>
          <p:cNvSpPr/>
          <p:nvPr/>
        </p:nvSpPr>
        <p:spPr>
          <a:xfrm>
            <a:off x="917299" y="1201316"/>
            <a:ext cx="8208912" cy="3416320"/>
          </a:xfrm>
          <a:prstGeom prst="rect">
            <a:avLst/>
          </a:prstGeom>
        </p:spPr>
        <p:txBody>
          <a:bodyPr wrap="square">
            <a:spAutoFit/>
          </a:bodyPr>
          <a:lstStyle/>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首</a:t>
            </a:r>
            <a:r>
              <a:rPr lang="zh-CN" altLang="en-US" sz="2400" b="1" dirty="0">
                <a:solidFill>
                  <a:srgbClr val="000000"/>
                </a:solidFill>
                <a:latin typeface="Times New Roman" pitchFamily="18" charset="0"/>
                <a:ea typeface="楷体_GB2312" pitchFamily="49" charset="-122"/>
                <a:cs typeface="Times New Roman" pitchFamily="18" charset="0"/>
              </a:rPr>
              <a:t>联想象鸿雁遭射四散的情景。金河，在今内蒙古自治区呼和浩特市南，这里泛指北方边地</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虏弦开</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，是</a:t>
            </a:r>
            <a:r>
              <a:rPr lang="zh-CN" altLang="en-US" sz="2400" b="1" dirty="0">
                <a:solidFill>
                  <a:srgbClr val="FF0000"/>
                </a:solidFill>
                <a:latin typeface="Times New Roman" pitchFamily="18" charset="0"/>
                <a:ea typeface="楷体_GB2312" pitchFamily="49" charset="-122"/>
                <a:cs typeface="Times New Roman" pitchFamily="18" charset="0"/>
              </a:rPr>
              <a:t>双关</a:t>
            </a:r>
            <a:r>
              <a:rPr lang="zh-CN" altLang="en-US"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B050"/>
                </a:solidFill>
                <a:latin typeface="Times New Roman" pitchFamily="18" charset="0"/>
                <a:ea typeface="楷体_GB2312" pitchFamily="49" charset="-122"/>
                <a:cs typeface="Times New Roman" pitchFamily="18" charset="0"/>
              </a:rPr>
              <a:t>挽弓射猎</a:t>
            </a:r>
            <a:r>
              <a:rPr lang="zh-CN" altLang="en-US" sz="2400" b="1" dirty="0">
                <a:solidFill>
                  <a:srgbClr val="000000"/>
                </a:solidFill>
                <a:latin typeface="Times New Roman" pitchFamily="18" charset="0"/>
                <a:ea typeface="楷体_GB2312" pitchFamily="49" charset="-122"/>
                <a:cs typeface="Times New Roman" pitchFamily="18" charset="0"/>
              </a:rPr>
              <a:t>和</a:t>
            </a:r>
            <a:r>
              <a:rPr lang="zh-CN" altLang="en-US" sz="2400" b="1" dirty="0">
                <a:solidFill>
                  <a:srgbClr val="00B0F0"/>
                </a:solidFill>
                <a:latin typeface="Times New Roman" pitchFamily="18" charset="0"/>
                <a:ea typeface="楷体_GB2312" pitchFamily="49" charset="-122"/>
                <a:cs typeface="Times New Roman" pitchFamily="18" charset="0"/>
              </a:rPr>
              <a:t>发动军事骚扰活动</a:t>
            </a:r>
            <a:r>
              <a:rPr lang="zh-CN" altLang="en-US" sz="2400" b="1" dirty="0">
                <a:solidFill>
                  <a:srgbClr val="000000"/>
                </a:solidFill>
                <a:latin typeface="Times New Roman" pitchFamily="18" charset="0"/>
                <a:ea typeface="楷体_GB2312" pitchFamily="49" charset="-122"/>
                <a:cs typeface="Times New Roman" pitchFamily="18" charset="0"/>
              </a:rPr>
              <a:t>。这两句生动地展现出一幅边塞惊雁的活动图景：仲秋塞外，广漠无边，正在云霄展翅翱翔的雁群忽然遭到胡骑的袭射，立时惊飞四散，发出凄厉的哀鸣</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惊飞四散哀</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五个字，从</a:t>
            </a:r>
            <a:r>
              <a:rPr lang="zh-CN" altLang="en-US" sz="2400" b="1" dirty="0">
                <a:solidFill>
                  <a:srgbClr val="FF0000"/>
                </a:solidFill>
                <a:latin typeface="Times New Roman" pitchFamily="18" charset="0"/>
                <a:ea typeface="楷体_GB2312" pitchFamily="49" charset="-122"/>
                <a:cs typeface="Times New Roman" pitchFamily="18" charset="0"/>
              </a:rPr>
              <a:t>情态、动作到声音</a:t>
            </a:r>
            <a:r>
              <a:rPr lang="zh-CN" altLang="en-US" sz="2400" b="1" dirty="0">
                <a:solidFill>
                  <a:srgbClr val="000000"/>
                </a:solidFill>
                <a:latin typeface="Times New Roman" pitchFamily="18" charset="0"/>
                <a:ea typeface="楷体_GB2312" pitchFamily="49" charset="-122"/>
                <a:cs typeface="Times New Roman" pitchFamily="18" charset="0"/>
              </a:rPr>
              <a:t>，写出一时间连续发生的情景，层次分明而又贯串一气，是非常真切凝炼的动态描写。</a:t>
            </a:r>
            <a:endParaRPr lang="zh-CN" altLang="en-US" sz="2400" b="1" dirty="0"/>
          </a:p>
        </p:txBody>
      </p:sp>
    </p:spTree>
    <p:extLst>
      <p:ext uri="{BB962C8B-B14F-4D97-AF65-F5344CB8AC3E}">
        <p14:creationId xmlns:p14="http://schemas.microsoft.com/office/powerpoint/2010/main" val="1464047810"/>
      </p:ext>
    </p:extLst>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additive="base">
                                        <p:cTn id="7" dur="500" fill="hold"/>
                                        <p:tgtEl>
                                          <p:spTgt spid="39942"/>
                                        </p:tgtEl>
                                        <p:attrNameLst>
                                          <p:attrName>ppt_x</p:attrName>
                                        </p:attrNameLst>
                                      </p:cBhvr>
                                      <p:tavLst>
                                        <p:tav tm="0">
                                          <p:val>
                                            <p:strVal val="#ppt_x"/>
                                          </p:val>
                                        </p:tav>
                                        <p:tav tm="100000">
                                          <p:val>
                                            <p:strVal val="#ppt_x"/>
                                          </p:val>
                                        </p:tav>
                                      </p:tavLst>
                                    </p:anim>
                                    <p:anim calcmode="lin" valueType="num">
                                      <p:cBhvr additive="base">
                                        <p:cTn id="8"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杜牧"/>
          <p:cNvPicPr>
            <a:picLocks noChangeAspect="1" noChangeArrowheads="1"/>
          </p:cNvPicPr>
          <p:nvPr/>
        </p:nvPicPr>
        <p:blipFill>
          <a:blip r:embed="rId2">
            <a:lum bright="60000" contrast="-88000"/>
            <a:extLst>
              <a:ext uri="{28A0092B-C50C-407E-A947-70E740481C1C}">
                <a14:useLocalDpi xmlns:a14="http://schemas.microsoft.com/office/drawing/2010/main" val="0"/>
              </a:ext>
            </a:extLst>
          </a:blip>
          <a:srcRect/>
          <a:stretch>
            <a:fillRect/>
          </a:stretch>
        </p:blipFill>
        <p:spPr bwMode="auto">
          <a:xfrm>
            <a:off x="0" y="-21167"/>
            <a:ext cx="10134600" cy="5736167"/>
          </a:xfrm>
          <a:prstGeom prst="rect">
            <a:avLst/>
          </a:prstGeom>
          <a:noFill/>
          <a:extLst>
            <a:ext uri="{909E8E84-426E-40DD-AFC4-6F175D3DCCD1}">
              <a14:hiddenFill xmlns:a14="http://schemas.microsoft.com/office/drawing/2010/main">
                <a:solidFill>
                  <a:srgbClr val="FFFFFF"/>
                </a:solidFill>
              </a14:hiddenFill>
            </a:ext>
          </a:extLst>
        </p:spPr>
      </p:pic>
      <p:sp>
        <p:nvSpPr>
          <p:cNvPr id="40963" name="Rectangle 3"/>
          <p:cNvSpPr>
            <a:spLocks noChangeArrowheads="1"/>
          </p:cNvSpPr>
          <p:nvPr/>
        </p:nvSpPr>
        <p:spPr bwMode="auto">
          <a:xfrm>
            <a:off x="179512" y="153922"/>
            <a:ext cx="9467850" cy="831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50000"/>
              </a:lnSpc>
              <a:buFontTx/>
              <a:buNone/>
            </a:pPr>
            <a:r>
              <a:rPr lang="en-US" altLang="zh-CN" sz="2400" b="1" dirty="0">
                <a:solidFill>
                  <a:schemeClr val="accent2"/>
                </a:solidFill>
              </a:rPr>
              <a:t> </a:t>
            </a:r>
            <a:r>
              <a:rPr lang="zh-CN" altLang="en-US" sz="2400" b="1" dirty="0">
                <a:solidFill>
                  <a:srgbClr val="000000"/>
                </a:solidFill>
              </a:rPr>
              <a:t>颔联“</a:t>
            </a:r>
            <a:r>
              <a:rPr lang="zh-CN" altLang="en-US" sz="2800" b="1" dirty="0">
                <a:solidFill>
                  <a:srgbClr val="FF0000"/>
                </a:solidFill>
              </a:rPr>
              <a:t>仙掌月明孤影过，长门灯暗数声来</a:t>
            </a:r>
            <a:r>
              <a:rPr lang="en-US" altLang="zh-CN" sz="2400" b="1" dirty="0" smtClean="0">
                <a:solidFill>
                  <a:srgbClr val="FF0000"/>
                </a:solidFill>
              </a:rPr>
              <a:t>!</a:t>
            </a:r>
            <a:r>
              <a:rPr lang="en-US" altLang="zh-CN" sz="2400" b="1" dirty="0" smtClean="0">
                <a:solidFill>
                  <a:srgbClr val="000000"/>
                </a:solidFill>
              </a:rPr>
              <a:t>”</a:t>
            </a:r>
          </a:p>
          <a:p>
            <a:pPr>
              <a:lnSpc>
                <a:spcPct val="150000"/>
              </a:lnSpc>
              <a:buFontTx/>
              <a:buNone/>
            </a:pPr>
            <a:r>
              <a:rPr lang="zh-CN" altLang="en-US" sz="2400" b="1" dirty="0" smtClean="0">
                <a:solidFill>
                  <a:srgbClr val="000000"/>
                </a:solidFill>
              </a:rPr>
              <a:t>               </a:t>
            </a:r>
            <a:endParaRPr lang="zh-CN" altLang="en-US" sz="2400" b="1" dirty="0">
              <a:solidFill>
                <a:srgbClr val="000000"/>
              </a:solidFill>
            </a:endParaRPr>
          </a:p>
        </p:txBody>
      </p:sp>
      <p:sp>
        <p:nvSpPr>
          <p:cNvPr id="2" name="矩形 1"/>
          <p:cNvSpPr/>
          <p:nvPr/>
        </p:nvSpPr>
        <p:spPr>
          <a:xfrm>
            <a:off x="430338" y="1564839"/>
            <a:ext cx="8318126" cy="3416320"/>
          </a:xfrm>
          <a:prstGeom prst="rect">
            <a:avLst/>
          </a:prstGeom>
        </p:spPr>
        <p:txBody>
          <a:bodyPr wrap="square">
            <a:spAutoFit/>
          </a:bodyPr>
          <a:lstStyle/>
          <a:p>
            <a:pPr>
              <a:lnSpc>
                <a:spcPct val="150000"/>
              </a:lnSpc>
              <a:buFontTx/>
              <a:buNone/>
            </a:pPr>
            <a:r>
              <a:rPr lang="zh-CN" altLang="en-US" sz="2400" b="1" dirty="0" smtClean="0">
                <a:solidFill>
                  <a:srgbClr val="000000"/>
                </a:solidFill>
              </a:rPr>
              <a:t>          想象雁失群后南飞途中情形。</a:t>
            </a:r>
            <a:endParaRPr lang="en-US" altLang="zh-CN" sz="2400" b="1" dirty="0" smtClean="0">
              <a:solidFill>
                <a:srgbClr val="000000"/>
              </a:solidFill>
            </a:endParaRPr>
          </a:p>
          <a:p>
            <a:pPr>
              <a:lnSpc>
                <a:spcPct val="150000"/>
              </a:lnSpc>
              <a:buFontTx/>
              <a:buNone/>
            </a:pPr>
            <a:r>
              <a:rPr lang="zh-CN" altLang="en-US" sz="2400" b="1" dirty="0" smtClean="0">
                <a:solidFill>
                  <a:srgbClr val="000000"/>
                </a:solidFill>
              </a:rPr>
              <a:t>          当大雁飞过长安上空时，景象凄凉，令人心碎：</a:t>
            </a:r>
            <a:endParaRPr lang="en-US" altLang="zh-CN" sz="2400" b="1" dirty="0" smtClean="0">
              <a:solidFill>
                <a:srgbClr val="000000"/>
              </a:solidFill>
            </a:endParaRPr>
          </a:p>
          <a:p>
            <a:pPr>
              <a:lnSpc>
                <a:spcPct val="150000"/>
              </a:lnSpc>
              <a:buFontTx/>
              <a:buNone/>
            </a:pPr>
            <a:r>
              <a:rPr lang="zh-CN" altLang="en-US" sz="2400" b="1" dirty="0" smtClean="0">
                <a:solidFill>
                  <a:srgbClr val="000000"/>
                </a:solidFill>
              </a:rPr>
              <a:t>          在清凉的月色下，汉宫中当年汉武帝所建承露盘上的仙掌孤单地高高耸立，形单影只；</a:t>
            </a:r>
            <a:endParaRPr lang="en-US" altLang="zh-CN" sz="2400" b="1" dirty="0" smtClean="0">
              <a:solidFill>
                <a:srgbClr val="000000"/>
              </a:solidFill>
            </a:endParaRPr>
          </a:p>
          <a:p>
            <a:pPr>
              <a:lnSpc>
                <a:spcPct val="150000"/>
              </a:lnSpc>
              <a:buFontTx/>
              <a:buNone/>
            </a:pPr>
            <a:r>
              <a:rPr lang="zh-CN" altLang="en-US" sz="2400" b="1" dirty="0" smtClean="0">
                <a:solidFill>
                  <a:srgbClr val="000000"/>
                </a:solidFill>
              </a:rPr>
              <a:t>          当年陈皇后幽居的长门冷宫里，灯光黯淡，几声失群孤雁的哀鸣陆续传来。</a:t>
            </a:r>
            <a:endParaRPr lang="zh-CN" altLang="en-US" sz="2400" b="1" dirty="0">
              <a:solidFill>
                <a:srgbClr val="000000"/>
              </a:solidFill>
            </a:endParaRPr>
          </a:p>
        </p:txBody>
      </p:sp>
    </p:spTree>
    <p:extLst>
      <p:ext uri="{BB962C8B-B14F-4D97-AF65-F5344CB8AC3E}">
        <p14:creationId xmlns:p14="http://schemas.microsoft.com/office/powerpoint/2010/main" val="2042263248"/>
      </p:ext>
    </p:extLst>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21196"/>
            <a:ext cx="8856984" cy="6001643"/>
          </a:xfrm>
          <a:prstGeom prst="rect">
            <a:avLst/>
          </a:prstGeom>
        </p:spPr>
        <p:txBody>
          <a:bodyPr wrap="square">
            <a:spAutoFit/>
          </a:bodyPr>
          <a:lstStyle/>
          <a:p>
            <a:r>
              <a:rPr lang="zh-CN" altLang="en-US" sz="2400" b="1" dirty="0" smtClean="0">
                <a:solidFill>
                  <a:srgbClr val="000000"/>
                </a:solidFill>
                <a:latin typeface="Times New Roman" pitchFamily="18" charset="0"/>
                <a:ea typeface="楷体_GB2312" pitchFamily="49" charset="-122"/>
                <a:cs typeface="Times New Roman" pitchFamily="18" charset="0"/>
              </a:rPr>
              <a:t>        颔联</a:t>
            </a:r>
            <a:r>
              <a:rPr lang="zh-CN" altLang="en-US" sz="2400" b="1" dirty="0">
                <a:solidFill>
                  <a:srgbClr val="000000"/>
                </a:solidFill>
                <a:latin typeface="Times New Roman" pitchFamily="18" charset="0"/>
                <a:ea typeface="楷体_GB2312" pitchFamily="49" charset="-122"/>
                <a:cs typeface="Times New Roman" pitchFamily="18" charset="0"/>
              </a:rPr>
              <a:t>续写</a:t>
            </a:r>
            <a:r>
              <a:rPr lang="zh-CN" altLang="en-US" sz="2400" b="1" dirty="0">
                <a:solidFill>
                  <a:srgbClr val="000000"/>
                </a:solidFill>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惊飞四散</a:t>
            </a:r>
            <a:r>
              <a:rPr lang="zh-CN" altLang="en-US" sz="2400" b="1" dirty="0">
                <a:solidFill>
                  <a:srgbClr val="000000"/>
                </a:solidFill>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的征雁飞经都城长安上空的情景。汉代建章宫有金铜仙人舒掌托承露盘，</a:t>
            </a:r>
            <a:r>
              <a:rPr lang="zh-CN" altLang="en-US" sz="2400" b="1" dirty="0">
                <a:solidFill>
                  <a:srgbClr val="000000"/>
                </a:solidFill>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仙掌</a:t>
            </a:r>
            <a:r>
              <a:rPr lang="zh-CN" altLang="en-US" sz="2400" b="1" dirty="0">
                <a:solidFill>
                  <a:srgbClr val="000000"/>
                </a:solidFill>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指此。清凉的月色映照着宫中孤耸的仙掌，这景象已在静谧中显出几分冷寂；在这静寂的画面上又飘过孤雁缥缈的身影，就更显出境界之</a:t>
            </a:r>
            <a:r>
              <a:rPr lang="zh-CN" altLang="en-US" sz="2400" b="1" dirty="0">
                <a:solidFill>
                  <a:srgbClr val="FF0000"/>
                </a:solidFill>
                <a:latin typeface="Times New Roman" pitchFamily="18" charset="0"/>
                <a:ea typeface="楷体_GB2312" pitchFamily="49" charset="-122"/>
                <a:cs typeface="Times New Roman" pitchFamily="18" charset="0"/>
              </a:rPr>
              <a:t>清寥</a:t>
            </a:r>
            <a:r>
              <a:rPr lang="zh-CN" altLang="en-US" sz="2400" b="1" dirty="0">
                <a:solidFill>
                  <a:srgbClr val="000000"/>
                </a:solidFill>
                <a:latin typeface="Times New Roman" pitchFamily="18" charset="0"/>
                <a:ea typeface="楷体_GB2312" pitchFamily="49" charset="-122"/>
                <a:cs typeface="Times New Roman" pitchFamily="18" charset="0"/>
              </a:rPr>
              <a:t>和雁影之</a:t>
            </a:r>
            <a:r>
              <a:rPr lang="zh-CN" altLang="en-US" sz="2400" b="1" dirty="0">
                <a:solidFill>
                  <a:srgbClr val="FF0000"/>
                </a:solidFill>
                <a:latin typeface="Times New Roman" pitchFamily="18" charset="0"/>
                <a:ea typeface="楷体_GB2312" pitchFamily="49" charset="-122"/>
                <a:cs typeface="Times New Roman" pitchFamily="18" charset="0"/>
              </a:rPr>
              <a:t>孤</a:t>
            </a:r>
            <a:r>
              <a:rPr lang="zh-CN" altLang="en-US" sz="2400" b="1" dirty="0" smtClean="0">
                <a:solidFill>
                  <a:srgbClr val="FF0000"/>
                </a:solidFill>
                <a:latin typeface="Times New Roman" pitchFamily="18" charset="0"/>
                <a:ea typeface="楷体_GB2312" pitchFamily="49" charset="-122"/>
                <a:cs typeface="Times New Roman" pitchFamily="18" charset="0"/>
              </a:rPr>
              <a:t>孑</a:t>
            </a:r>
            <a:r>
              <a:rPr lang="zh-CN" altLang="en-US"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失宠者幽居的长门宫，灯光黯淡，本就充满</a:t>
            </a:r>
            <a:r>
              <a:rPr lang="zh-CN" altLang="en-US" sz="2400" b="1" dirty="0">
                <a:solidFill>
                  <a:srgbClr val="FF0000"/>
                </a:solidFill>
                <a:latin typeface="Times New Roman" pitchFamily="18" charset="0"/>
                <a:ea typeface="楷体_GB2312" pitchFamily="49" charset="-122"/>
                <a:cs typeface="Times New Roman" pitchFamily="18" charset="0"/>
              </a:rPr>
              <a:t>悲愁凄冷</a:t>
            </a:r>
            <a:r>
              <a:rPr lang="zh-CN" altLang="en-US" sz="2400" b="1" dirty="0">
                <a:solidFill>
                  <a:srgbClr val="000000"/>
                </a:solidFill>
                <a:latin typeface="Times New Roman" pitchFamily="18" charset="0"/>
                <a:ea typeface="楷体_GB2312" pitchFamily="49" charset="-122"/>
                <a:cs typeface="Times New Roman" pitchFamily="18" charset="0"/>
              </a:rPr>
              <a:t>的气氛，在这种氛围中传来几声失群孤雁的哀鸣，就更显出境界的孤寂与雁鸣的悲凉。</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孤影过</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数声来</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，一</a:t>
            </a:r>
            <a:r>
              <a:rPr lang="zh-CN" altLang="en-US" sz="2400" b="1" dirty="0">
                <a:solidFill>
                  <a:srgbClr val="FF0000"/>
                </a:solidFill>
                <a:latin typeface="Times New Roman" pitchFamily="18" charset="0"/>
                <a:ea typeface="楷体_GB2312" pitchFamily="49" charset="-122"/>
                <a:cs typeface="Times New Roman" pitchFamily="18" charset="0"/>
              </a:rPr>
              <a:t>绘影</a:t>
            </a:r>
            <a:r>
              <a:rPr lang="zh-CN" altLang="en-US" sz="2400" b="1" dirty="0">
                <a:solidFill>
                  <a:srgbClr val="000000"/>
                </a:solidFill>
                <a:latin typeface="Times New Roman" pitchFamily="18" charset="0"/>
                <a:ea typeface="楷体_GB2312" pitchFamily="49" charset="-122"/>
                <a:cs typeface="Times New Roman" pitchFamily="18" charset="0"/>
              </a:rPr>
              <a:t>，一</a:t>
            </a:r>
            <a:r>
              <a:rPr lang="zh-CN" altLang="en-US" sz="2400" b="1" dirty="0">
                <a:solidFill>
                  <a:srgbClr val="FF0000"/>
                </a:solidFill>
                <a:latin typeface="Times New Roman" pitchFamily="18" charset="0"/>
                <a:ea typeface="楷体_GB2312" pitchFamily="49" charset="-122"/>
                <a:cs typeface="Times New Roman" pitchFamily="18" charset="0"/>
              </a:rPr>
              <a:t>写声</a:t>
            </a:r>
            <a:r>
              <a:rPr lang="zh-CN" altLang="en-US" sz="2400" b="1" dirty="0">
                <a:solidFill>
                  <a:srgbClr val="000000"/>
                </a:solidFill>
                <a:latin typeface="Times New Roman" pitchFamily="18" charset="0"/>
                <a:ea typeface="楷体_GB2312" pitchFamily="49" charset="-122"/>
                <a:cs typeface="Times New Roman" pitchFamily="18" charset="0"/>
              </a:rPr>
              <a:t>，都与上联</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惊飞四散</a:t>
            </a:r>
            <a:r>
              <a:rPr lang="zh-CN" altLang="en-US" sz="2400" b="1" dirty="0">
                <a:solidFill>
                  <a:srgbClr val="000000"/>
                </a:solidFill>
                <a:latin typeface="宋体" pitchFamily="2" charset="-122"/>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相应，写的是失群离散、形单影只之雁。两句在情景的描写、气氛的烘染方面，极细腻而传神</a:t>
            </a:r>
            <a:r>
              <a:rPr lang="zh-CN" altLang="en-US" sz="2400" b="1" dirty="0" smtClean="0">
                <a:solidFill>
                  <a:srgbClr val="000000"/>
                </a:solidFill>
                <a:latin typeface="Times New Roman" pitchFamily="18" charset="0"/>
                <a:ea typeface="楷体_GB2312" pitchFamily="49" charset="-122"/>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r>
              <a:rPr lang="en-US" altLang="zh-CN" sz="2400" b="1" dirty="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透过</a:t>
            </a:r>
            <a:r>
              <a:rPr lang="zh-CN" altLang="en-US" sz="2400" b="1" dirty="0">
                <a:solidFill>
                  <a:srgbClr val="000000"/>
                </a:solidFill>
                <a:latin typeface="Times New Roman" pitchFamily="18" charset="0"/>
                <a:ea typeface="楷体_GB2312" pitchFamily="49" charset="-122"/>
                <a:cs typeface="Times New Roman" pitchFamily="18" charset="0"/>
              </a:rPr>
              <a:t>这幅</a:t>
            </a:r>
            <a:r>
              <a:rPr lang="zh-CN" altLang="en-US" sz="2400" b="1" dirty="0">
                <a:solidFill>
                  <a:srgbClr val="FF0000"/>
                </a:solidFill>
                <a:latin typeface="Times New Roman" pitchFamily="18" charset="0"/>
                <a:ea typeface="楷体_GB2312" pitchFamily="49" charset="-122"/>
                <a:cs typeface="Times New Roman" pitchFamily="18" charset="0"/>
              </a:rPr>
              <a:t>清冷孤寂</a:t>
            </a:r>
            <a:r>
              <a:rPr lang="zh-CN" altLang="en-US" sz="2400" b="1" dirty="0">
                <a:solidFill>
                  <a:srgbClr val="000000"/>
                </a:solidFill>
                <a:latin typeface="Times New Roman" pitchFamily="18" charset="0"/>
                <a:ea typeface="楷体_GB2312" pitchFamily="49" charset="-122"/>
                <a:cs typeface="Times New Roman" pitchFamily="18" charset="0"/>
              </a:rPr>
              <a:t>的孤雁南征图，可以隐约感受到那个衰颓时代悲凉的气氛。诗人特意使惊飞四散的征雁出现在长安宫阙的上空，似乎还隐寓着微婉的讽慨。它让人感到，居住在深宫中的皇帝，不但无力，而且也无意拯救流离失所的边地人民。月明灯暗，影孤啼哀，整个境界，正透出一种</a:t>
            </a:r>
            <a:r>
              <a:rPr lang="zh-CN" altLang="en-US" sz="2400" b="1" dirty="0">
                <a:solidFill>
                  <a:srgbClr val="FF000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无言的冷漠。</a:t>
            </a:r>
          </a:p>
          <a:p>
            <a:endParaRPr lang="zh-CN" altLang="en-US" sz="2400" b="1" dirty="0">
              <a:solidFill>
                <a:srgbClr val="000000"/>
              </a:solidFill>
              <a:latin typeface="Times New Roman" pitchFamily="18" charset="0"/>
              <a:ea typeface="楷体_GB2312" pitchFamily="49" charset="-122"/>
              <a:cs typeface="Times New Roman" pitchFamily="18" charset="0"/>
            </a:endParaRPr>
          </a:p>
          <a:p>
            <a:r>
              <a:rPr lang="zh-CN" altLang="en-US"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ea typeface="楷体_GB2312" pitchFamily="49" charset="-122"/>
                <a:cs typeface="Times New Roman" pitchFamily="18" charset="0"/>
              </a:rPr>
              <a:t> </a:t>
            </a:r>
            <a:endParaRPr lang="zh-CN" altLang="en-US" sz="2400" b="1" dirty="0"/>
          </a:p>
        </p:txBody>
      </p:sp>
    </p:spTree>
    <p:extLst>
      <p:ext uri="{BB962C8B-B14F-4D97-AF65-F5344CB8AC3E}">
        <p14:creationId xmlns:p14="http://schemas.microsoft.com/office/powerpoint/2010/main" val="2361472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杜牧"/>
          <p:cNvPicPr>
            <a:picLocks noChangeAspect="1" noChangeArrowheads="1"/>
          </p:cNvPicPr>
          <p:nvPr/>
        </p:nvPicPr>
        <p:blipFill>
          <a:blip r:embed="rId2">
            <a:lum bright="60000" contrast="-88000"/>
            <a:extLst>
              <a:ext uri="{28A0092B-C50C-407E-A947-70E740481C1C}">
                <a14:useLocalDpi xmlns:a14="http://schemas.microsoft.com/office/drawing/2010/main" val="0"/>
              </a:ext>
            </a:extLst>
          </a:blip>
          <a:srcRect/>
          <a:stretch>
            <a:fillRect/>
          </a:stretch>
        </p:blipFill>
        <p:spPr bwMode="auto">
          <a:xfrm>
            <a:off x="1" y="-21167"/>
            <a:ext cx="9324975" cy="5736167"/>
          </a:xfrm>
          <a:prstGeom prst="rect">
            <a:avLst/>
          </a:prstGeom>
          <a:noFill/>
          <a:extLst>
            <a:ext uri="{909E8E84-426E-40DD-AFC4-6F175D3DCCD1}">
              <a14:hiddenFill xmlns:a14="http://schemas.microsoft.com/office/drawing/2010/main">
                <a:solidFill>
                  <a:srgbClr val="FFFFFF"/>
                </a:solidFill>
              </a14:hiddenFill>
            </a:ext>
          </a:extLst>
        </p:spPr>
      </p:pic>
      <p:sp>
        <p:nvSpPr>
          <p:cNvPr id="41987" name="Rectangle 3"/>
          <p:cNvSpPr>
            <a:spLocks noChangeArrowheads="1"/>
          </p:cNvSpPr>
          <p:nvPr/>
        </p:nvSpPr>
        <p:spPr bwMode="auto">
          <a:xfrm>
            <a:off x="323851" y="216958"/>
            <a:ext cx="9001125" cy="1056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50000"/>
              </a:lnSpc>
              <a:buFontTx/>
              <a:buNone/>
            </a:pPr>
            <a:r>
              <a:rPr lang="en-US" altLang="zh-CN" sz="2400" b="1" dirty="0">
                <a:solidFill>
                  <a:srgbClr val="000000"/>
                </a:solidFill>
              </a:rPr>
              <a:t>  </a:t>
            </a:r>
            <a:r>
              <a:rPr lang="zh-CN" altLang="en-US" sz="2400" b="1" dirty="0">
                <a:solidFill>
                  <a:srgbClr val="000000"/>
                </a:solidFill>
              </a:rPr>
              <a:t>颈联“</a:t>
            </a:r>
            <a:r>
              <a:rPr lang="zh-CN" altLang="en-US" sz="2800" b="1" dirty="0">
                <a:solidFill>
                  <a:srgbClr val="FF0000"/>
                </a:solidFill>
              </a:rPr>
              <a:t>须知胡骑纷纷在，岂逐春风一一回</a:t>
            </a:r>
            <a:r>
              <a:rPr lang="zh-CN" altLang="en-US" sz="2400" b="1" dirty="0">
                <a:solidFill>
                  <a:srgbClr val="000000"/>
                </a:solidFill>
              </a:rPr>
              <a:t>”</a:t>
            </a:r>
            <a:r>
              <a:rPr lang="zh-CN" altLang="en-US" sz="2400" b="1" dirty="0" smtClean="0">
                <a:solidFill>
                  <a:srgbClr val="000000"/>
                </a:solidFill>
              </a:rPr>
              <a:t>，</a:t>
            </a:r>
            <a:endParaRPr lang="en-US" altLang="zh-CN" sz="2400" b="1" dirty="0" smtClean="0">
              <a:solidFill>
                <a:srgbClr val="000000"/>
              </a:solidFill>
            </a:endParaRPr>
          </a:p>
          <a:p>
            <a:pPr>
              <a:lnSpc>
                <a:spcPct val="150000"/>
              </a:lnSpc>
              <a:buFontTx/>
              <a:buNone/>
            </a:pPr>
            <a:r>
              <a:rPr lang="en-US" altLang="zh-CN" sz="2400" b="1" dirty="0">
                <a:solidFill>
                  <a:srgbClr val="000000"/>
                </a:solidFill>
              </a:rPr>
              <a:t> </a:t>
            </a:r>
            <a:r>
              <a:rPr lang="en-US" altLang="zh-CN" sz="2400" b="1" dirty="0" smtClean="0">
                <a:solidFill>
                  <a:srgbClr val="000000"/>
                </a:solidFill>
              </a:rPr>
              <a:t>        </a:t>
            </a:r>
            <a:endParaRPr lang="zh-CN" altLang="en-US" sz="2400" b="1" dirty="0">
              <a:solidFill>
                <a:srgbClr val="000000"/>
              </a:solidFill>
            </a:endParaRPr>
          </a:p>
        </p:txBody>
      </p:sp>
      <p:sp>
        <p:nvSpPr>
          <p:cNvPr id="2" name="矩形 1"/>
          <p:cNvSpPr/>
          <p:nvPr/>
        </p:nvSpPr>
        <p:spPr>
          <a:xfrm>
            <a:off x="683568" y="1561356"/>
            <a:ext cx="7848872" cy="2308324"/>
          </a:xfrm>
          <a:prstGeom prst="rect">
            <a:avLst/>
          </a:prstGeom>
        </p:spPr>
        <p:txBody>
          <a:bodyPr wrap="square">
            <a:spAutoFit/>
          </a:bodyPr>
          <a:lstStyle/>
          <a:p>
            <a:pPr>
              <a:lnSpc>
                <a:spcPct val="150000"/>
              </a:lnSpc>
              <a:buFontTx/>
              <a:buNone/>
            </a:pPr>
            <a:r>
              <a:rPr lang="zh-CN" altLang="en-US" sz="2400" b="1" dirty="0" smtClean="0">
                <a:solidFill>
                  <a:srgbClr val="000000"/>
                </a:solidFill>
              </a:rPr>
              <a:t>         是说必须要知道胡人的骑兵还纷纷布满金河一带，明春雁儿们又怎能随着春风一一重返故乡呢？这是劝早雁既已到了南方，即使到了春天也不要忙于回去。这里的“春风”含有对朝廷的军事努力效果的</a:t>
            </a:r>
            <a:r>
              <a:rPr lang="zh-CN" altLang="en-US" sz="2400" b="1" dirty="0" smtClean="0">
                <a:solidFill>
                  <a:srgbClr val="FF0000"/>
                </a:solidFill>
              </a:rPr>
              <a:t>怀疑和微讽</a:t>
            </a:r>
            <a:r>
              <a:rPr lang="zh-CN" altLang="en-US" sz="2400" b="1" dirty="0" smtClean="0">
                <a:solidFill>
                  <a:srgbClr val="000000"/>
                </a:solidFill>
              </a:rPr>
              <a:t>。</a:t>
            </a:r>
            <a:endParaRPr lang="zh-CN" altLang="en-US" sz="2400" b="1" dirty="0">
              <a:solidFill>
                <a:srgbClr val="000000"/>
              </a:solidFill>
            </a:endParaRPr>
          </a:p>
        </p:txBody>
      </p:sp>
    </p:spTree>
    <p:extLst>
      <p:ext uri="{BB962C8B-B14F-4D97-AF65-F5344CB8AC3E}">
        <p14:creationId xmlns:p14="http://schemas.microsoft.com/office/powerpoint/2010/main" val="582925656"/>
      </p:ext>
    </p:extLst>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1949</Words>
  <Application>Microsoft Office PowerPoint</Application>
  <PresentationFormat>全屏显示(16:10)</PresentationFormat>
  <Paragraphs>83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咏史诗鉴赏步骤：</vt:lpstr>
      <vt:lpstr>《题乌江亭》 </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10</cp:revision>
  <dcterms:created xsi:type="dcterms:W3CDTF">2015-01-08T03:14:39Z</dcterms:created>
  <dcterms:modified xsi:type="dcterms:W3CDTF">2015-01-09T00:10:12Z</dcterms:modified>
</cp:coreProperties>
</file>