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8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0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FAB8-296B-478E-A55D-5147A0E5EA03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0F9B-BE36-438C-AB28-C2B02CA8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哀江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18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杜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276475"/>
            <a:ext cx="3395662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867400" y="103188"/>
            <a:ext cx="2927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>
                <a:ea typeface="隶书" pitchFamily="49" charset="-122"/>
              </a:rPr>
              <a:t>哀江头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824663" y="1214438"/>
            <a:ext cx="1203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99CCFF"/>
                </a:solidFill>
                <a:ea typeface="楷体_GB2312" pitchFamily="49" charset="-122"/>
              </a:rPr>
              <a:t>杜甫</a:t>
            </a:r>
          </a:p>
        </p:txBody>
      </p:sp>
    </p:spTree>
    <p:extLst>
      <p:ext uri="{BB962C8B-B14F-4D97-AF65-F5344CB8AC3E}">
        <p14:creationId xmlns:p14="http://schemas.microsoft.com/office/powerpoint/2010/main" val="34681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情 感</a:t>
            </a:r>
            <a:endParaRPr lang="zh-CN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3737" y="908720"/>
            <a:ext cx="1871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黑体" pitchFamily="2" charset="-122"/>
              </a:rPr>
              <a:t>诗眼：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1668" y="980728"/>
            <a:ext cx="1008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a typeface="黑体" pitchFamily="2" charset="-122"/>
              </a:rPr>
              <a:t>哀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11188" y="2498725"/>
            <a:ext cx="833596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600" b="1" dirty="0"/>
              <a:t>       </a:t>
            </a:r>
            <a:r>
              <a:rPr lang="zh-CN" altLang="en-US" sz="3600" b="1" dirty="0"/>
              <a:t>开篇第一句就创造出了强烈的艺术氛围，后面写春日潜行是哀，睹物伤怀还是哀，最后，不辨南北更是极度哀伤的表现。“哀”字笼罩全篇，沉郁顿挫，意境深远。</a:t>
            </a:r>
          </a:p>
        </p:txBody>
      </p:sp>
    </p:spTree>
    <p:extLst>
      <p:ext uri="{BB962C8B-B14F-4D97-AF65-F5344CB8AC3E}">
        <p14:creationId xmlns:p14="http://schemas.microsoft.com/office/powerpoint/2010/main" val="6117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艺术手法</a:t>
            </a:r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748713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全诗忧时伤乱的主题至为沉痛。诗人潜行曲江，今昔对比之中，寄托了深深的哀思。 </a:t>
            </a:r>
          </a:p>
          <a:p>
            <a:r>
              <a:rPr lang="zh-CN" altLang="en-US" sz="2800" b="1">
                <a:solidFill>
                  <a:schemeClr val="hlink"/>
                </a:solidFill>
                <a:ea typeface="黑体" pitchFamily="2" charset="-122"/>
              </a:rPr>
              <a:t>全诗结构紧紧围绕主题而展开。</a:t>
            </a:r>
            <a:r>
              <a:rPr lang="zh-CN" altLang="en-US" sz="2800" b="1"/>
              <a:t>由眼前翻到从前，又从回忆转回现实。纡曲有致，跌宕起伏，富有层次感。先是写哀，触景伤情，有物是人非之感；接写极度之乐，回忆李杨二人荒淫无度的豪奢生活；尔后又写乐极生悲，写出时代变幻的深哀巨痛。 </a:t>
            </a:r>
          </a:p>
          <a:p>
            <a:r>
              <a:rPr lang="zh-CN" altLang="en-US" sz="2800" b="1">
                <a:solidFill>
                  <a:schemeClr val="hlink"/>
                </a:solidFill>
                <a:ea typeface="黑体" pitchFamily="2" charset="-122"/>
              </a:rPr>
              <a:t>对比手法的运用。</a:t>
            </a:r>
            <a:r>
              <a:rPr lang="zh-CN" altLang="en-US" sz="2800" b="1"/>
              <a:t>诗中乐与哀因果转换，对比效果强烈，在今昔对比中，蕴含了诗人无尽的哀愁。这里既有诗人忧国忧民的真诚，也有对蒙难君王的伤悼。哀其不幸蒙尘，讽其荒淫误国。这是李唐王朝衰败的悲歌，也是诗人为国破家亡而泣，可谓句句伤心，字字血泪。</a:t>
            </a:r>
          </a:p>
        </p:txBody>
      </p:sp>
    </p:spTree>
    <p:extLst>
      <p:ext uri="{BB962C8B-B14F-4D97-AF65-F5344CB8AC3E}">
        <p14:creationId xmlns:p14="http://schemas.microsoft.com/office/powerpoint/2010/main" val="42554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CN" sz="4000" b="1"/>
              <a:t>《</a:t>
            </a:r>
            <a:r>
              <a:rPr lang="zh-CN" altLang="en-US" sz="4000" b="1"/>
              <a:t>哀江头</a:t>
            </a:r>
            <a:r>
              <a:rPr lang="en-US" altLang="zh-CN" sz="4000" b="1"/>
              <a:t>》</a:t>
            </a:r>
            <a:r>
              <a:rPr lang="zh-CN" altLang="en-US" sz="4000" b="1"/>
              <a:t>韵译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351837" cy="5589587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少陵老人忍气吞声地抽泣不停，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春日里偷偷地到曲江深处漫行。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江头宜春苑芙蓉苑都紧锁宫门，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杨柳轻柔菰蒲娇嫩苍绿为谁生？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想当年銮驾游猎来到了芙蓉苑，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苑中的花树似乎焕发异样光彩。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昭阳殿杨太真是最受皇宠的人，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与皇上同车出入陪伴好比形影。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御车前矫捷女官人人背带弓箭，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白马嘴里衔嚼全部是黄金做成。</a:t>
            </a:r>
          </a:p>
        </p:txBody>
      </p:sp>
    </p:spTree>
    <p:extLst>
      <p:ext uri="{BB962C8B-B14F-4D97-AF65-F5344CB8AC3E}">
        <p14:creationId xmlns:p14="http://schemas.microsoft.com/office/powerpoint/2010/main" val="3626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06438"/>
          </a:xfrm>
        </p:spPr>
        <p:txBody>
          <a:bodyPr/>
          <a:lstStyle/>
          <a:p>
            <a:r>
              <a:rPr lang="en-US" altLang="zh-CN" sz="4000" b="1"/>
              <a:t>《</a:t>
            </a:r>
            <a:r>
              <a:rPr lang="zh-CN" altLang="en-US" sz="4000" b="1"/>
              <a:t>哀江头</a:t>
            </a:r>
            <a:r>
              <a:rPr lang="en-US" altLang="zh-CN" sz="4000" b="1"/>
              <a:t>》</a:t>
            </a:r>
            <a:r>
              <a:rPr lang="zh-CN" altLang="en-US" sz="4000" b="1"/>
              <a:t>韵译</a:t>
            </a:r>
          </a:p>
        </p:txBody>
      </p:sp>
      <p:sp>
        <p:nvSpPr>
          <p:cNvPr id="13316" name="Rectangle 4"/>
          <p:cNvSpPr>
            <a:spLocks noChangeArrowheads="1"/>
          </p:cNvSpPr>
          <p:nvPr>
            <p:ph type="body" idx="1"/>
          </p:nvPr>
        </p:nvSpPr>
        <p:spPr>
          <a:xfrm>
            <a:off x="971550" y="836613"/>
            <a:ext cx="7705725" cy="5732462"/>
          </a:xfrm>
          <a:noFill/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有个女官翻身向天上仰射一箭，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一箭发射出去坠落了两只飞禽。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明眸皓齿的杨贵妃而今在何处？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满脸污血的游魂不能回归宫廷。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清清渭水向东流剑阁峥嵘林深，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君去妃留生死间彼此消息不灵。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人生有情死别有谁不泪落沾襟？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江水流呵江花飘悲伤岂有终境？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黄昏时尘埃满天胡骑又来劫城，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3600" b="1"/>
              <a:t>想往南逃却往北方向无法辨清！</a:t>
            </a:r>
          </a:p>
        </p:txBody>
      </p:sp>
    </p:spTree>
    <p:extLst>
      <p:ext uri="{BB962C8B-B14F-4D97-AF65-F5344CB8AC3E}">
        <p14:creationId xmlns:p14="http://schemas.microsoft.com/office/powerpoint/2010/main" val="11614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少陵野老吞声哭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95288" y="4581525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春日潜行曲江曲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787900" y="17922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三层意思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565900" y="1335088"/>
            <a:ext cx="1612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行人少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行人哭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吞声而哭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056188" y="4659313"/>
            <a:ext cx="38369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既交代时间、地点、又写出诗人情态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潜行（不幸）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6443663" y="1412875"/>
            <a:ext cx="73025" cy="1223963"/>
          </a:xfrm>
          <a:prstGeom prst="leftBrace">
            <a:avLst>
              <a:gd name="adj1" fmla="val 139674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68313" y="2924175"/>
            <a:ext cx="8408987" cy="10668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此二句写出了曲江的萧条和气氛的恐怖，写出了诗人忧思惶恐、压抑沉痛的心理。</a:t>
            </a:r>
          </a:p>
        </p:txBody>
      </p:sp>
    </p:spTree>
    <p:extLst>
      <p:ext uri="{BB962C8B-B14F-4D97-AF65-F5344CB8AC3E}">
        <p14:creationId xmlns:p14="http://schemas.microsoft.com/office/powerpoint/2010/main" val="23559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  <p:bldP spid="27661" grpId="0"/>
      <p:bldP spid="27662" grpId="0"/>
      <p:bldP spid="27663" grpId="0" animBg="1"/>
      <p:bldP spid="276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江头宫殿锁千门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95288" y="4581525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细柳新蒲为谁绿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427538" y="1557338"/>
            <a:ext cx="339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千门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昔日之繁华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498975" y="215423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锁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今日之萧条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056188" y="4659313"/>
            <a:ext cx="2252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乐景衬哀情</a:t>
            </a:r>
          </a:p>
        </p:txBody>
      </p:sp>
      <p:sp>
        <p:nvSpPr>
          <p:cNvPr id="28682" name="AutoShape 10"/>
          <p:cNvSpPr>
            <a:spLocks/>
          </p:cNvSpPr>
          <p:nvPr/>
        </p:nvSpPr>
        <p:spPr bwMode="auto">
          <a:xfrm>
            <a:off x="8027988" y="1628775"/>
            <a:ext cx="73025" cy="1079500"/>
          </a:xfrm>
          <a:prstGeom prst="rightBrace">
            <a:avLst>
              <a:gd name="adj1" fmla="val 12318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8224838" y="1268413"/>
            <a:ext cx="5453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今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昔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对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68313" y="3209925"/>
            <a:ext cx="7488237" cy="57943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此二句写诗人曲江所见。凄凉、伤心。</a:t>
            </a:r>
          </a:p>
        </p:txBody>
      </p:sp>
    </p:spTree>
    <p:extLst>
      <p:ext uri="{BB962C8B-B14F-4D97-AF65-F5344CB8AC3E}">
        <p14:creationId xmlns:p14="http://schemas.microsoft.com/office/powerpoint/2010/main" val="2481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  <p:bldP spid="28680" grpId="0"/>
      <p:bldP spid="28682" grpId="0" animBg="1"/>
      <p:bldP spid="28684" grpId="0"/>
      <p:bldP spid="286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忆昔霓旌下南苑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95288" y="2565400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苑中万物生颜色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427538" y="1700213"/>
            <a:ext cx="446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忆昔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引出繁华热闹景象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72000" y="2643188"/>
            <a:ext cx="4322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写出御驾游园的豪华奢侈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95288" y="4221163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昭阳殿里第一人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95288" y="5157788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同辇随君侍君侧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716463" y="4787900"/>
            <a:ext cx="3476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用典，暗指唐玄宗不是“贤君”。</a:t>
            </a:r>
          </a:p>
        </p:txBody>
      </p:sp>
    </p:spTree>
    <p:extLst>
      <p:ext uri="{BB962C8B-B14F-4D97-AF65-F5344CB8AC3E}">
        <p14:creationId xmlns:p14="http://schemas.microsoft.com/office/powerpoint/2010/main" val="861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3" grpId="0"/>
      <p:bldP spid="297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辇前才人带弓箭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5288" y="2565400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白马嚼啮黄金勒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427538" y="2051050"/>
            <a:ext cx="47164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才人”们装束豪华，帝王妃子又该是何等景象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95288" y="4221163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翻身向天仰射云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95288" y="5157788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一笑正坠双飞翼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911725" y="4292600"/>
            <a:ext cx="34766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这样精湛的技艺仅仅是为了搏得贵妃一笑，却不是用来保家卫国。</a:t>
            </a:r>
          </a:p>
        </p:txBody>
      </p:sp>
    </p:spTree>
    <p:extLst>
      <p:ext uri="{BB962C8B-B14F-4D97-AF65-F5344CB8AC3E}">
        <p14:creationId xmlns:p14="http://schemas.microsoft.com/office/powerpoint/2010/main" val="20146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明眸皓齿今何在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95288" y="2565400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血污游魂归不得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427538" y="2708275"/>
            <a:ext cx="47164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帝王妃子的悲惨遭遇其实是自作自受，佚乐无度必定要大祸临头。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95288" y="3573463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清渭东流剑阁深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95288" y="4510088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去住彼此无消息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116013" y="5589588"/>
            <a:ext cx="6335712" cy="579437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诗人感叹唐玄宗和杨贵妃的悲剧。</a:t>
            </a:r>
          </a:p>
        </p:txBody>
      </p:sp>
    </p:spTree>
    <p:extLst>
      <p:ext uri="{BB962C8B-B14F-4D97-AF65-F5344CB8AC3E}">
        <p14:creationId xmlns:p14="http://schemas.microsoft.com/office/powerpoint/2010/main" val="34837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诗句鉴赏</a:t>
            </a:r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288" y="1628775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人生有情泪沾臆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95288" y="2565400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江草江花岂终极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464050" y="1484313"/>
            <a:ext cx="47164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人是有感情的，触景伤情，泪洒胸襟；大自然是无情的，花自开谢水自流，永无尽期。（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以无情衬有情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95288" y="3573463"/>
            <a:ext cx="3816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黄昏胡骑尘满城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5288" y="4510088"/>
            <a:ext cx="4392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4000" b="1"/>
              <a:t>欲往城南望城北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755650" y="5589588"/>
            <a:ext cx="8137525" cy="579437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总括全篇，写诗人对世事沧桑变化的感慨。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356100" y="3860800"/>
            <a:ext cx="4968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用行为动作描写来体现诗人感慨的深沉和思绪的迷惘烦乱，揭示了内心的巨大哀痛。</a:t>
            </a:r>
          </a:p>
        </p:txBody>
      </p:sp>
    </p:spTree>
    <p:extLst>
      <p:ext uri="{BB962C8B-B14F-4D97-AF65-F5344CB8AC3E}">
        <p14:creationId xmlns:p14="http://schemas.microsoft.com/office/powerpoint/2010/main" val="15301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6" grpId="0" animBg="1"/>
      <p:bldP spid="327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哀江头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杜 甫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54355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zh-CN" sz="3600"/>
              <a:t>   </a:t>
            </a:r>
            <a:r>
              <a:rPr lang="zh-CN" altLang="en-US" sz="3600" b="1"/>
              <a:t>少陵野老吞声哭，春日潜行曲江曲。</a:t>
            </a:r>
            <a:br>
              <a:rPr lang="zh-CN" altLang="en-US" sz="3600" b="1"/>
            </a:br>
            <a:r>
              <a:rPr lang="zh-CN" altLang="en-US" sz="3600" b="1"/>
              <a:t>江头宫殿锁千门，细柳新蒲为谁绿？</a:t>
            </a:r>
            <a:br>
              <a:rPr lang="zh-CN" altLang="en-US" sz="3600" b="1"/>
            </a:br>
            <a:r>
              <a:rPr lang="zh-CN" altLang="en-US" sz="3600" b="1"/>
              <a:t>忆昔霓旌下南苑，苑中万物生颜色。</a:t>
            </a:r>
            <a:br>
              <a:rPr lang="zh-CN" altLang="en-US" sz="3600" b="1"/>
            </a:br>
            <a:r>
              <a:rPr lang="zh-CN" altLang="en-US" sz="3600" b="1"/>
              <a:t>昭阳殿里第一人，同辇随君侍君侧。</a:t>
            </a:r>
            <a:br>
              <a:rPr lang="zh-CN" altLang="en-US" sz="3600" b="1"/>
            </a:br>
            <a:r>
              <a:rPr lang="zh-CN" altLang="en-US" sz="3600" b="1"/>
              <a:t>辇前才人带弓箭，白马嚼啮黄金勒。</a:t>
            </a:r>
            <a:br>
              <a:rPr lang="zh-CN" altLang="en-US" sz="3600" b="1"/>
            </a:br>
            <a:r>
              <a:rPr lang="zh-CN" altLang="en-US" sz="3600" b="1"/>
              <a:t>翻身向天仰射云，一箭正坠双飞翼。</a:t>
            </a:r>
            <a:br>
              <a:rPr lang="zh-CN" altLang="en-US" sz="3600" b="1"/>
            </a:br>
            <a:r>
              <a:rPr lang="zh-CN" altLang="en-US" sz="3600" b="1"/>
              <a:t>明眸皓齿今何在？血污游魂归不得！</a:t>
            </a:r>
            <a:br>
              <a:rPr lang="zh-CN" altLang="en-US" sz="3600" b="1"/>
            </a:br>
            <a:r>
              <a:rPr lang="zh-CN" altLang="en-US" sz="3600" b="1"/>
              <a:t>清渭东流剑阁深，去住彼此无消息。</a:t>
            </a:r>
            <a:br>
              <a:rPr lang="zh-CN" altLang="en-US" sz="3600" b="1"/>
            </a:br>
            <a:r>
              <a:rPr lang="zh-CN" altLang="en-US" sz="3600" b="1"/>
              <a:t>人生有情泪沾臆，江草江花岂终极？</a:t>
            </a:r>
            <a:br>
              <a:rPr lang="zh-CN" altLang="en-US" sz="3600" b="1"/>
            </a:br>
            <a:r>
              <a:rPr lang="zh-CN" altLang="en-US" sz="3600" b="1"/>
              <a:t>黄昏胡骑尘满城，欲往城南望城北。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23850" y="1988840"/>
            <a:ext cx="8569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23850" y="4437112"/>
            <a:ext cx="85693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4643438" y="260350"/>
            <a:ext cx="4249737" cy="13684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rgbClr val="99CCFF"/>
                </a:solidFill>
                <a:ea typeface="楷体_GB2312" pitchFamily="49" charset="-122"/>
              </a:rPr>
              <a:t>一、写长安沦陷后的曲江景象</a:t>
            </a: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2843213" y="2276475"/>
            <a:ext cx="4824412" cy="1368425"/>
          </a:xfrm>
          <a:prstGeom prst="wedgeRoundRectCallout">
            <a:avLst>
              <a:gd name="adj1" fmla="val -44505"/>
              <a:gd name="adj2" fmla="val 6995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99CCFF"/>
                </a:solidFill>
                <a:ea typeface="楷体_GB2312" pitchFamily="49" charset="-122"/>
              </a:rPr>
              <a:t>二、回忆安史之乱以前春到曲江的繁华景象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3059113" y="4581525"/>
            <a:ext cx="4824412" cy="1368425"/>
          </a:xfrm>
          <a:prstGeom prst="wedgeRoundRectCallout">
            <a:avLst>
              <a:gd name="adj1" fmla="val -44505"/>
              <a:gd name="adj2" fmla="val 6995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99CCFF"/>
                </a:solidFill>
                <a:ea typeface="楷体_GB2312" pitchFamily="49" charset="-122"/>
              </a:rPr>
              <a:t>三、写诗人在曲江头产生的感慨</a:t>
            </a:r>
          </a:p>
        </p:txBody>
      </p:sp>
    </p:spTree>
    <p:extLst>
      <p:ext uri="{BB962C8B-B14F-4D97-AF65-F5344CB8AC3E}">
        <p14:creationId xmlns:p14="http://schemas.microsoft.com/office/powerpoint/2010/main" val="4960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6" grpId="0" animBg="1"/>
      <p:bldP spid="11277" grpId="0" animBg="1"/>
      <p:bldP spid="11278" grpId="0" animBg="1"/>
      <p:bldP spid="112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zh-CN" altLang="en-US" b="1"/>
              <a:t>主  旨</a:t>
            </a:r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1724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       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这首诗写诗人在安史之乱中独行昔日繁华之地曲江的感受，通过今昔对比，表达诗人忧时伤乱的哀思。</a:t>
            </a:r>
          </a:p>
        </p:txBody>
      </p:sp>
    </p:spTree>
    <p:extLst>
      <p:ext uri="{BB962C8B-B14F-4D97-AF65-F5344CB8AC3E}">
        <p14:creationId xmlns:p14="http://schemas.microsoft.com/office/powerpoint/2010/main" val="25618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883</Words>
  <Application>Microsoft Office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诗句鉴赏</vt:lpstr>
      <vt:lpstr>诗句鉴赏</vt:lpstr>
      <vt:lpstr>诗句鉴赏</vt:lpstr>
      <vt:lpstr>诗句鉴赏</vt:lpstr>
      <vt:lpstr>诗句鉴赏</vt:lpstr>
      <vt:lpstr>诗句鉴赏</vt:lpstr>
      <vt:lpstr>哀江头   杜 甫</vt:lpstr>
      <vt:lpstr>主  旨</vt:lpstr>
      <vt:lpstr>情 感</vt:lpstr>
      <vt:lpstr>艺术手法</vt:lpstr>
      <vt:lpstr>《哀江头》韵译</vt:lpstr>
      <vt:lpstr>《哀江头》韵译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2014-12-11T02:34:12Z</dcterms:created>
  <dcterms:modified xsi:type="dcterms:W3CDTF">2014-12-11T02:40:49Z</dcterms:modified>
</cp:coreProperties>
</file>