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5" r:id="rId2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6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4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3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2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4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9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CBD2-0A44-4329-B9A2-F671D653FC0B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0D55-F5F3-4C64-9AA7-6016549B9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8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Rot="1" noChangeArrowheads="1"/>
          </p:cNvSpPr>
          <p:nvPr/>
        </p:nvSpPr>
        <p:spPr>
          <a:xfrm>
            <a:off x="1" y="1837532"/>
            <a:ext cx="8964613" cy="19195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7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祥隶简体" pitchFamily="65" charset="-122"/>
                <a:ea typeface="方正祥隶简体" pitchFamily="65" charset="-122"/>
              </a:rPr>
              <a:t>18</a:t>
            </a:r>
            <a:r>
              <a:rPr lang="zh-CN" altLang="en-US" sz="7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祥隶简体" pitchFamily="65" charset="-122"/>
                <a:ea typeface="方正祥隶简体" pitchFamily="65" charset="-122"/>
              </a:rPr>
              <a:t>、登 临 词 二 首</a:t>
            </a:r>
            <a:endParaRPr lang="zh-CN" alt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祥隶简体" pitchFamily="65" charset="-122"/>
              <a:ea typeface="方正祥隶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8"/>
          <p:cNvSpPr>
            <a:spLocks noChangeArrowheads="1" noChangeShapeType="1" noTextEdit="1"/>
          </p:cNvSpPr>
          <p:nvPr/>
        </p:nvSpPr>
        <p:spPr bwMode="auto">
          <a:xfrm>
            <a:off x="395536" y="161237"/>
            <a:ext cx="3390900" cy="693208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1569"/>
              </a:avLst>
            </a:prstTxWarp>
          </a:bodyPr>
          <a:lstStyle/>
          <a:p>
            <a:pPr algn="ctr"/>
            <a:r>
              <a:rPr lang="zh-CN" altLang="en-US" sz="5400" kern="10" spc="-540" dirty="0">
                <a:ln w="1270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0066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华文行楷"/>
              </a:rPr>
              <a:t>作  者  简  介</a:t>
            </a:r>
          </a:p>
        </p:txBody>
      </p:sp>
      <p:sp>
        <p:nvSpPr>
          <p:cNvPr id="3" name="Rectangle 10"/>
          <p:cNvSpPr txBox="1">
            <a:spLocks noRot="1" noChangeArrowheads="1"/>
          </p:cNvSpPr>
          <p:nvPr/>
        </p:nvSpPr>
        <p:spPr>
          <a:xfrm>
            <a:off x="35496" y="985292"/>
            <a:ext cx="8893175" cy="46579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陈亮，字同甫（父），婺（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2400" b="1" dirty="0" err="1" smtClean="0">
                <a:solidFill>
                  <a:srgbClr val="0033CC"/>
                </a:solidFill>
                <a:latin typeface="Arial"/>
                <a:ea typeface="黑体" pitchFamily="49" charset="-122"/>
              </a:rPr>
              <a:t>ù</a:t>
            </a:r>
            <a:r>
              <a:rPr lang="zh-CN" altLang="en-US" sz="24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）洲人。学者称之为龙川先生。一生没做过官。为人才气超迈，喜谈兵，议论政治注重事功，思想出入于王霸之间，具有积极的用世精神。平生极力主张抗金收复中原。在其作品中，处处表现出强烈的爱国思想，意气凌厉，感情激越，锋芒逼人。擅长政论文。其词与辛弃疾同调，气概豪迈甚至比辛弃疾更高一筹，文采略逊于辛，是辛派词人中重要的一员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400" b="1" dirty="0" smtClean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这是一首借古论今之作。多景楼，在镇江北固山上甘露寺内，北临长江。这首词的写作背景是孝宗淳熙十五年（</a:t>
            </a:r>
            <a:r>
              <a:rPr lang="en-US" altLang="zh-CN" sz="2400" b="1" dirty="0" smtClean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1188</a:t>
            </a:r>
            <a:r>
              <a:rPr lang="zh-CN" altLang="en-US" sz="2400" b="1" dirty="0" smtClean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）春天，陈亮到建康和镇江考察形势，准备向朝廷陈述北伐的策略。词的内容以议论形势、陈述政见为主，正是与此行目的息息相通的。</a:t>
            </a:r>
            <a:endParaRPr lang="zh-CN" altLang="en-US" sz="2400" b="1" dirty="0">
              <a:solidFill>
                <a:srgbClr val="66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9388" y="466306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3850" y="22490"/>
            <a:ext cx="288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9966FF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064825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>
                <a:ea typeface="宋体" pitchFamily="2" charset="-122"/>
              </a:rPr>
              <a:t>        </a:t>
            </a:r>
          </a:p>
        </p:txBody>
      </p:sp>
      <p:sp>
        <p:nvSpPr>
          <p:cNvPr id="1126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660033"/>
                </a:solidFill>
                <a:ea typeface="经典美黑简" pitchFamily="49" charset="-122"/>
              </a:rPr>
              <a:t>念奴娇</a:t>
            </a:r>
            <a:r>
              <a:rPr lang="en-US" altLang="zh-CN" sz="4000" b="1" dirty="0">
                <a:ea typeface="经典美黑简" pitchFamily="49" charset="-122"/>
              </a:rPr>
              <a:t>·</a:t>
            </a:r>
            <a:r>
              <a:rPr lang="zh-CN" altLang="en-US" sz="3600" b="1" dirty="0">
                <a:solidFill>
                  <a:srgbClr val="660033"/>
                </a:solidFill>
                <a:ea typeface="经典美黑简" pitchFamily="49" charset="-122"/>
              </a:rPr>
              <a:t>登多景楼</a:t>
            </a:r>
            <a:r>
              <a:rPr lang="zh-CN" altLang="en-US" sz="4000" b="1" dirty="0">
                <a:ea typeface="经典美黑简" pitchFamily="49" charset="-122"/>
              </a:rPr>
              <a:t/>
            </a:r>
            <a:br>
              <a:rPr lang="zh-CN" altLang="en-US" sz="4000" b="1" dirty="0">
                <a:ea typeface="经典美黑简" pitchFamily="49" charset="-122"/>
              </a:rPr>
            </a:br>
            <a:endParaRPr lang="zh-CN" altLang="en-US" sz="4000" b="1" dirty="0">
              <a:ea typeface="经典美黑简" pitchFamily="49" charset="-122"/>
            </a:endParaRPr>
          </a:p>
        </p:txBody>
      </p:sp>
      <p:sp>
        <p:nvSpPr>
          <p:cNvPr id="11270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04502"/>
            <a:ext cx="8229600" cy="43206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　      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危楼还望，叹此意、今古几人曾会？鬼设神施，浑认作、天限南疆北界。一水横陈，连岗三面，做出争雄势。六朝何事，只成门户私计？    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     因笑王谢诸人，登高怀远，也学英雄涕。凭却长江，管不到、河洛腥膻无际。正好长驱，不须反顾，寻取中流誓。小儿破贼，势成宁问强对！</a:t>
            </a:r>
          </a:p>
        </p:txBody>
      </p:sp>
    </p:spTree>
    <p:extLst>
      <p:ext uri="{BB962C8B-B14F-4D97-AF65-F5344CB8AC3E}">
        <p14:creationId xmlns:p14="http://schemas.microsoft.com/office/powerpoint/2010/main" val="3125823016"/>
      </p:ext>
    </p:extLst>
  </p:cSld>
  <p:clrMapOvr>
    <a:masterClrMapping/>
  </p:clrMapOvr>
  <p:transition spd="slow">
    <p:strips dir="rd"/>
    <p:sndAc>
      <p:stSnd>
        <p:snd r:embed="rId2" name="coin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AutoShape 12" descr="纸莎草纸"/>
          <p:cNvSpPr>
            <a:spLocks noChangeArrowheads="1"/>
          </p:cNvSpPr>
          <p:nvPr/>
        </p:nvSpPr>
        <p:spPr bwMode="auto">
          <a:xfrm>
            <a:off x="5724526" y="4057386"/>
            <a:ext cx="3419475" cy="1657614"/>
          </a:xfrm>
          <a:prstGeom prst="cloudCallout">
            <a:avLst>
              <a:gd name="adj1" fmla="val 10722"/>
              <a:gd name="adj2" fmla="val -62213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>
                <a:solidFill>
                  <a:srgbClr val="FF0066"/>
                </a:solidFill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FF0066"/>
                </a:solidFill>
                <a:ea typeface="黑体" pitchFamily="49" charset="-122"/>
              </a:rPr>
              <a:t>典出</a:t>
            </a:r>
            <a:r>
              <a:rPr lang="en-US" altLang="zh-CN" sz="2400" b="1">
                <a:solidFill>
                  <a:srgbClr val="FF0066"/>
                </a:solidFill>
                <a:ea typeface="黑体" pitchFamily="49" charset="-122"/>
              </a:rPr>
              <a:t>《</a:t>
            </a:r>
            <a:r>
              <a:rPr lang="zh-CN" altLang="en-US" sz="2400" b="1">
                <a:solidFill>
                  <a:srgbClr val="FF0066"/>
                </a:solidFill>
                <a:ea typeface="黑体" pitchFamily="49" charset="-122"/>
              </a:rPr>
              <a:t>晋书</a:t>
            </a:r>
            <a:r>
              <a:rPr lang="en-US" altLang="zh-CN" sz="2400" b="1">
                <a:solidFill>
                  <a:srgbClr val="FF0066"/>
                </a:solidFill>
                <a:ea typeface="黑体" pitchFamily="49" charset="-122"/>
              </a:rPr>
              <a:t>·</a:t>
            </a:r>
            <a:r>
              <a:rPr lang="zh-CN" altLang="en-US" sz="2400" b="1">
                <a:solidFill>
                  <a:srgbClr val="FF0066"/>
                </a:solidFill>
                <a:ea typeface="黑体" pitchFamily="49" charset="-122"/>
              </a:rPr>
              <a:t>祖逖传</a:t>
            </a:r>
            <a:r>
              <a:rPr lang="en-US" altLang="zh-CN" sz="2400" b="1">
                <a:solidFill>
                  <a:srgbClr val="FF0066"/>
                </a:solidFill>
                <a:ea typeface="黑体" pitchFamily="49" charset="-122"/>
              </a:rPr>
              <a:t>》</a:t>
            </a:r>
            <a:r>
              <a:rPr lang="zh-CN" altLang="en-US" sz="2400" b="1">
                <a:solidFill>
                  <a:srgbClr val="FF0066"/>
                </a:solidFill>
                <a:ea typeface="黑体" pitchFamily="49" charset="-122"/>
              </a:rPr>
              <a:t>，见课文注解</a:t>
            </a:r>
            <a:r>
              <a:rPr lang="en-US" altLang="zh-CN" sz="2400" b="1">
                <a:solidFill>
                  <a:srgbClr val="FF0066"/>
                </a:solidFill>
                <a:ea typeface="黑体" pitchFamily="49" charset="-122"/>
              </a:rPr>
              <a:t>9</a:t>
            </a:r>
            <a:r>
              <a:rPr lang="zh-CN" altLang="en-US" sz="2400" b="1">
                <a:solidFill>
                  <a:srgbClr val="FF0066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2487683"/>
            <a:ext cx="92662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 b="1">
                <a:ea typeface="宋体" pitchFamily="2" charset="-122"/>
              </a:rPr>
              <a:t> </a:t>
            </a:r>
          </a:p>
        </p:txBody>
      </p:sp>
      <p:sp>
        <p:nvSpPr>
          <p:cNvPr id="12293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33FF"/>
                </a:solidFill>
                <a:ea typeface="华文行楷" pitchFamily="2" charset="-122"/>
                <a:cs typeface="经典圆叠黑" pitchFamily="49" charset="-122"/>
              </a:rPr>
              <a:t>正音、析词、解句</a:t>
            </a:r>
          </a:p>
        </p:txBody>
      </p:sp>
      <p:sp>
        <p:nvSpPr>
          <p:cNvPr id="1229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24544" y="1345332"/>
            <a:ext cx="9144000" cy="477705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       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危楼</a:t>
            </a:r>
            <a:r>
              <a:rPr lang="zh-CN" altLang="en-US" sz="40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还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望</a:t>
            </a:r>
          </a:p>
          <a:p>
            <a:pPr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叹</a:t>
            </a:r>
            <a:r>
              <a:rPr lang="zh-CN" altLang="en-US" sz="40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此意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、今古几人曾</a:t>
            </a:r>
            <a:r>
              <a:rPr lang="zh-CN" altLang="en-US" sz="40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会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？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因笑</a:t>
            </a:r>
            <a:r>
              <a:rPr lang="zh-CN" altLang="en-US" sz="40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王谢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诸人  </a:t>
            </a:r>
          </a:p>
          <a:p>
            <a:pPr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             管不到、河洛</a:t>
            </a:r>
            <a:r>
              <a:rPr lang="zh-CN" altLang="en-US" sz="40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腥膻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无际。</a:t>
            </a:r>
          </a:p>
          <a:p>
            <a:pPr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                       寻取</a:t>
            </a:r>
            <a:r>
              <a:rPr lang="zh-CN" altLang="en-US" sz="40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中流誓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40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小儿破贼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，势成宁问</a:t>
            </a:r>
            <a:r>
              <a:rPr lang="zh-CN" altLang="en-US" sz="4000" b="1" u="sng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强对</a:t>
            </a:r>
            <a:r>
              <a:rPr lang="zh-CN" altLang="en-US" sz="4000" b="1" dirty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！</a:t>
            </a:r>
          </a:p>
        </p:txBody>
      </p:sp>
      <p:sp>
        <p:nvSpPr>
          <p:cNvPr id="12295" name="AutoShape 7" descr="横向砖形"/>
          <p:cNvSpPr>
            <a:spLocks/>
          </p:cNvSpPr>
          <p:nvPr/>
        </p:nvSpPr>
        <p:spPr bwMode="auto">
          <a:xfrm>
            <a:off x="6732589" y="337220"/>
            <a:ext cx="2411412" cy="899583"/>
          </a:xfrm>
          <a:prstGeom prst="borderCallout2">
            <a:avLst>
              <a:gd name="adj1" fmla="val 10588"/>
              <a:gd name="adj2" fmla="val -3162"/>
              <a:gd name="adj3" fmla="val 10588"/>
              <a:gd name="adj4" fmla="val -58000"/>
              <a:gd name="adj5" fmla="val 133823"/>
              <a:gd name="adj6" fmla="val -136010"/>
            </a:avLst>
          </a:prstGeom>
          <a:pattFill prst="horzBrick">
            <a:fgClr>
              <a:srgbClr val="BDBD3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ea typeface="经典美黑简" pitchFamily="49" charset="-122"/>
              </a:rPr>
              <a:t>通环，还望，四面环望</a:t>
            </a:r>
          </a:p>
        </p:txBody>
      </p:sp>
      <p:sp>
        <p:nvSpPr>
          <p:cNvPr id="12296" name="AutoShape 8" descr="大棋盘"/>
          <p:cNvSpPr>
            <a:spLocks noChangeArrowheads="1"/>
          </p:cNvSpPr>
          <p:nvPr/>
        </p:nvSpPr>
        <p:spPr bwMode="auto">
          <a:xfrm>
            <a:off x="179512" y="449791"/>
            <a:ext cx="2051050" cy="1297782"/>
          </a:xfrm>
          <a:prstGeom prst="wedgeRectCallout">
            <a:avLst>
              <a:gd name="adj1" fmla="val 9366"/>
              <a:gd name="adj2" fmla="val 84250"/>
            </a:avLst>
          </a:prstGeom>
          <a:pattFill prst="lgCheck">
            <a:fgClr>
              <a:srgbClr val="66FF33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FF0066"/>
                </a:solidFill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指当时的想法，即收复中原的愿望。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067175" y="877094"/>
            <a:ext cx="2211388" cy="627063"/>
          </a:xfrm>
          <a:prstGeom prst="wedgeRoundRectCallout">
            <a:avLst>
              <a:gd name="adj1" fmla="val -11162"/>
              <a:gd name="adj2" fmla="val 799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0066"/>
                </a:solidFill>
                <a:ea typeface="黑体" pitchFamily="49" charset="-122"/>
              </a:rPr>
              <a:t>理解，明白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5508104" y="1922198"/>
            <a:ext cx="4176713" cy="1355990"/>
          </a:xfrm>
          <a:prstGeom prst="wedgeEllipseCallout">
            <a:avLst>
              <a:gd name="adj1" fmla="val -11917"/>
              <a:gd name="adj2" fmla="val 70292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膻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shān,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腥膻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牛羊的臊味，喻指金兵的黑暗统治。</a:t>
            </a:r>
          </a:p>
        </p:txBody>
      </p:sp>
      <p:sp>
        <p:nvSpPr>
          <p:cNvPr id="12301" name="AutoShape 13" descr="40%"/>
          <p:cNvSpPr>
            <a:spLocks/>
          </p:cNvSpPr>
          <p:nvPr/>
        </p:nvSpPr>
        <p:spPr bwMode="auto">
          <a:xfrm flipH="1">
            <a:off x="3923927" y="2889250"/>
            <a:ext cx="2160587" cy="777875"/>
          </a:xfrm>
          <a:prstGeom prst="borderCallout3">
            <a:avLst>
              <a:gd name="adj1" fmla="val 12241"/>
              <a:gd name="adj2" fmla="val 103523"/>
              <a:gd name="adj3" fmla="val 12241"/>
              <a:gd name="adj4" fmla="val 119102"/>
              <a:gd name="adj5" fmla="val 102889"/>
              <a:gd name="adj6" fmla="val 119102"/>
              <a:gd name="adj7" fmla="val 271678"/>
              <a:gd name="adj8" fmla="val 43197"/>
            </a:avLst>
          </a:prstGeom>
          <a:pattFill prst="pct40">
            <a:fgClr>
              <a:srgbClr val="987B02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FF0066"/>
                </a:solidFill>
                <a:ea typeface="黑体" pitchFamily="49" charset="-122"/>
              </a:rPr>
              <a:t>强大的对手，即强敌。</a:t>
            </a:r>
          </a:p>
        </p:txBody>
      </p:sp>
      <p:sp>
        <p:nvSpPr>
          <p:cNvPr id="12303" name="AutoShape 15" descr="苏格兰方格呢"/>
          <p:cNvSpPr>
            <a:spLocks/>
          </p:cNvSpPr>
          <p:nvPr/>
        </p:nvSpPr>
        <p:spPr bwMode="auto">
          <a:xfrm>
            <a:off x="1692276" y="4297660"/>
            <a:ext cx="4032250" cy="840053"/>
          </a:xfrm>
          <a:prstGeom prst="accentBorderCallout2">
            <a:avLst>
              <a:gd name="adj1" fmla="val 11338"/>
              <a:gd name="adj2" fmla="val -1889"/>
              <a:gd name="adj3" fmla="val 11338"/>
              <a:gd name="adj4" fmla="val -5394"/>
              <a:gd name="adj5" fmla="val 113305"/>
              <a:gd name="adj6" fmla="val -19191"/>
            </a:avLst>
          </a:prstGeom>
          <a:pattFill prst="plaid">
            <a:fgClr>
              <a:srgbClr val="68FEE1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sz="2800" dirty="0"/>
              <a:t>典出</a:t>
            </a:r>
            <a:r>
              <a:rPr lang="en-US" altLang="zh-CN" sz="2800" dirty="0"/>
              <a:t>《</a:t>
            </a:r>
            <a:r>
              <a:rPr lang="zh-CN" altLang="en-US" sz="2800" dirty="0"/>
              <a:t>晋书</a:t>
            </a:r>
            <a:r>
              <a:rPr lang="en-US" altLang="zh-CN" sz="2800" dirty="0"/>
              <a:t>·</a:t>
            </a:r>
            <a:r>
              <a:rPr lang="zh-CN" altLang="en-US" sz="2800" dirty="0"/>
              <a:t>谢安传</a:t>
            </a:r>
            <a:r>
              <a:rPr lang="en-US" altLang="zh-CN" sz="2800" dirty="0"/>
              <a:t>》</a:t>
            </a:r>
            <a:r>
              <a:rPr lang="zh-CN" altLang="en-US" sz="2800" dirty="0"/>
              <a:t>，见课文注解</a:t>
            </a:r>
            <a:r>
              <a:rPr lang="en-US" altLang="zh-CN" sz="2800" dirty="0"/>
              <a:t>10</a:t>
            </a:r>
            <a:r>
              <a:rPr lang="zh-CN" altLang="en-US" sz="2800" dirty="0"/>
              <a:t>。</a:t>
            </a:r>
          </a:p>
        </p:txBody>
      </p:sp>
      <p:sp>
        <p:nvSpPr>
          <p:cNvPr id="12304" name="AutoShape 16" descr="60%"/>
          <p:cNvSpPr>
            <a:spLocks noChangeArrowheads="1"/>
          </p:cNvSpPr>
          <p:nvPr/>
        </p:nvSpPr>
        <p:spPr bwMode="auto">
          <a:xfrm>
            <a:off x="-108520" y="3565922"/>
            <a:ext cx="3203575" cy="1320271"/>
          </a:xfrm>
          <a:prstGeom prst="wedgeRoundRectCallout">
            <a:avLst>
              <a:gd name="adj1" fmla="val -2926"/>
              <a:gd name="adj2" fmla="val -64329"/>
              <a:gd name="adj3" fmla="val 16667"/>
            </a:avLst>
          </a:prstGeom>
          <a:pattFill prst="pct60">
            <a:fgClr>
              <a:srgbClr val="FFCCFF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b="1" dirty="0"/>
              <a:t>泛指当时有声望地位的士大夫们，王指王导，谢指谢安</a:t>
            </a:r>
          </a:p>
        </p:txBody>
      </p:sp>
    </p:spTree>
    <p:extLst>
      <p:ext uri="{BB962C8B-B14F-4D97-AF65-F5344CB8AC3E}">
        <p14:creationId xmlns:p14="http://schemas.microsoft.com/office/powerpoint/2010/main" val="112303658"/>
      </p:ext>
    </p:extLst>
  </p:cSld>
  <p:clrMapOvr>
    <a:masterClrMapping/>
  </p:clrMapOvr>
  <p:transition spd="slow">
    <p:pull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230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12295" grpId="0" animBg="1"/>
      <p:bldP spid="12296" grpId="0" animBg="1"/>
      <p:bldP spid="12297" grpId="0" animBg="1"/>
      <p:bldP spid="12298" grpId="0" animBg="1"/>
      <p:bldP spid="12301" grpId="0" animBg="1"/>
      <p:bldP spid="12303" grpId="0" animBg="1"/>
      <p:bldP spid="123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819275" y="16629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1800" b="1"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9" y="-50955"/>
            <a:ext cx="6713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1480983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ea typeface="宋体" pitchFamily="2" charset="-122"/>
              </a:rPr>
              <a:t>        </a:t>
            </a:r>
          </a:p>
        </p:txBody>
      </p:sp>
      <p:sp>
        <p:nvSpPr>
          <p:cNvPr id="13318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468313" y="0"/>
            <a:ext cx="8229600" cy="952500"/>
          </a:xfrm>
        </p:spPr>
        <p:txBody>
          <a:bodyPr/>
          <a:lstStyle/>
          <a:p>
            <a:r>
              <a:rPr lang="zh-CN" altLang="en-US" b="1">
                <a:solidFill>
                  <a:srgbClr val="663300"/>
                </a:solidFill>
                <a:ea typeface="经典美黑简" pitchFamily="49" charset="-122"/>
              </a:rPr>
              <a:t>感知、理解</a:t>
            </a:r>
          </a:p>
        </p:txBody>
      </p:sp>
      <p:sp>
        <p:nvSpPr>
          <p:cNvPr id="13319" name="Rectangle 7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-108520" y="697260"/>
            <a:ext cx="4495800" cy="4717521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zh-CN" altLang="en-US" sz="2000" b="1" dirty="0">
                <a:latin typeface="经典超圆简" pitchFamily="49" charset="-122"/>
                <a:ea typeface="经典超圆简" pitchFamily="49" charset="-122"/>
              </a:rPr>
              <a:t>开头两句，凌空而起。撇开登临感怀之作先写望中景物的俗套，大笔挥洒，直抒胸臆：登楼极目四望，不觉百感交集，可叹自己的这番心意，古往今来，又有几人能够理解呢？因为所感不止一端，先将</a:t>
            </a:r>
            <a:r>
              <a:rPr lang="zh-CN" altLang="en-US" sz="2000" b="1" dirty="0">
                <a:latin typeface="Arial"/>
                <a:ea typeface="经典超圆简" pitchFamily="49" charset="-122"/>
              </a:rPr>
              <a:t>“</a:t>
            </a:r>
            <a:r>
              <a:rPr lang="zh-CN" altLang="en-US" sz="2000" b="1" dirty="0">
                <a:latin typeface="经典超圆简" pitchFamily="49" charset="-122"/>
                <a:ea typeface="经典超圆简" pitchFamily="49" charset="-122"/>
              </a:rPr>
              <a:t>此意</a:t>
            </a:r>
            <a:r>
              <a:rPr lang="zh-CN" altLang="en-US" sz="2000" b="1" dirty="0">
                <a:latin typeface="Arial"/>
                <a:ea typeface="经典超圆简" pitchFamily="49" charset="-122"/>
              </a:rPr>
              <a:t>”</a:t>
            </a:r>
            <a:r>
              <a:rPr lang="zh-CN" altLang="en-US" sz="2000" b="1" dirty="0">
                <a:latin typeface="经典超圆简" pitchFamily="49" charset="-122"/>
                <a:ea typeface="经典超圆简" pitchFamily="49" charset="-122"/>
              </a:rPr>
              <a:t>虚提，总摄下文。 </a:t>
            </a:r>
          </a:p>
          <a:p>
            <a:pPr>
              <a:lnSpc>
                <a:spcPts val="3600"/>
              </a:lnSpc>
            </a:pPr>
            <a:r>
              <a:rPr lang="zh-CN" altLang="en-US" sz="2000" b="1" dirty="0">
                <a:latin typeface="经典超圆简" pitchFamily="49" charset="-122"/>
                <a:ea typeface="经典超圆简" pitchFamily="49" charset="-122"/>
              </a:rPr>
              <a:t>以下抒写作者认为</a:t>
            </a:r>
            <a:r>
              <a:rPr lang="zh-CN" altLang="en-US" sz="2000" b="1" dirty="0">
                <a:latin typeface="Arial"/>
                <a:ea typeface="经典超圆简" pitchFamily="49" charset="-122"/>
              </a:rPr>
              <a:t>“</a:t>
            </a:r>
            <a:r>
              <a:rPr lang="zh-CN" altLang="en-US" sz="2000" b="1" dirty="0">
                <a:latin typeface="经典超圆简" pitchFamily="49" charset="-122"/>
                <a:ea typeface="经典超圆简" pitchFamily="49" charset="-122"/>
              </a:rPr>
              <a:t>今古几人曾会</a:t>
            </a:r>
            <a:r>
              <a:rPr lang="zh-CN" altLang="en-US" sz="2000" b="1" dirty="0">
                <a:latin typeface="Arial"/>
                <a:ea typeface="经典超圆简" pitchFamily="49" charset="-122"/>
              </a:rPr>
              <a:t>”</a:t>
            </a:r>
            <a:r>
              <a:rPr lang="zh-CN" altLang="en-US" sz="2000" b="1" dirty="0">
                <a:latin typeface="经典超圆简" pitchFamily="49" charset="-122"/>
                <a:ea typeface="经典超圆简" pitchFamily="49" charset="-122"/>
              </a:rPr>
              <a:t>的登临意。</a:t>
            </a:r>
            <a:r>
              <a:rPr lang="zh-CN" altLang="en-US" sz="2000" b="1" dirty="0">
                <a:latin typeface="Arial"/>
                <a:ea typeface="经典超圆简" pitchFamily="49" charset="-122"/>
              </a:rPr>
              <a:t>“</a:t>
            </a:r>
            <a:r>
              <a:rPr lang="zh-CN" altLang="en-US" sz="2000" b="1" dirty="0">
                <a:latin typeface="经典超圆简" pitchFamily="49" charset="-122"/>
                <a:ea typeface="经典超圆简" pitchFamily="49" charset="-122"/>
              </a:rPr>
              <a:t>今古</a:t>
            </a:r>
            <a:r>
              <a:rPr lang="zh-CN" altLang="en-US" sz="2000" b="1" dirty="0">
                <a:latin typeface="Arial"/>
                <a:ea typeface="经典超圆简" pitchFamily="49" charset="-122"/>
              </a:rPr>
              <a:t>”</a:t>
            </a:r>
            <a:r>
              <a:rPr lang="zh-CN" altLang="en-US" sz="2000" b="1" dirty="0">
                <a:latin typeface="经典超圆简" pitchFamily="49" charset="-122"/>
                <a:ea typeface="经典超圆简" pitchFamily="49" charset="-122"/>
              </a:rPr>
              <a:t>一语，暗示了本篇是借古论今。</a:t>
            </a:r>
          </a:p>
        </p:txBody>
      </p:sp>
      <p:sp>
        <p:nvSpPr>
          <p:cNvPr id="13320" name="Rectangle 8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067176" y="697178"/>
            <a:ext cx="5076825" cy="5017823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zh-CN" altLang="en-US" sz="2000" b="1" dirty="0">
                <a:solidFill>
                  <a:srgbClr val="0070C0"/>
                </a:solidFill>
                <a:ea typeface="经典超圆简" pitchFamily="49" charset="-122"/>
              </a:rPr>
              <a:t>接下来两句，从江山形势的奇险引出对“天限南疆北界”主张的抨击。“鬼设神施”，是形容镇江一带的山川形势极其险要，简直是鬼斧神工，非人力所能致。然而这样险要的江山却不被当作进取的凭藉，而是都看成了天设的南疆北界。当时南宋统治者不思进取，苟且偷安，将长江作为拒守金人南犯的天限，作者所抨击的，正是这种藉天险以求苟安的主张。“浑认作”三字，亦讽亦慨，笔端带有强烈感情。</a:t>
            </a:r>
          </a:p>
        </p:txBody>
      </p:sp>
    </p:spTree>
    <p:extLst>
      <p:ext uri="{BB962C8B-B14F-4D97-AF65-F5344CB8AC3E}">
        <p14:creationId xmlns:p14="http://schemas.microsoft.com/office/powerpoint/2010/main" val="2391659674"/>
      </p:ext>
    </p:extLst>
  </p:cSld>
  <p:clrMapOvr>
    <a:masterClrMapping/>
  </p:clrMapOvr>
  <p:transition spd="slow">
    <p:strips dir="rd"/>
    <p:sndAc>
      <p:stSnd>
        <p:snd r:embed="rId2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1121149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ea typeface="宋体" pitchFamily="2" charset="-122"/>
              </a:rPr>
              <a:t>        </a:t>
            </a:r>
            <a:r>
              <a:rPr lang="en-US" altLang="zh-CN" sz="3200" b="1">
                <a:ea typeface="宋体" pitchFamily="2" charset="-122"/>
              </a:rPr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627314" y="2618053"/>
            <a:ext cx="6516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宋体" pitchFamily="2" charset="-122"/>
              </a:rPr>
              <a:t> </a:t>
            </a:r>
          </a:p>
        </p:txBody>
      </p:sp>
      <p:sp>
        <p:nvSpPr>
          <p:cNvPr id="14342" name="Rectangle 6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216958"/>
            <a:ext cx="4495800" cy="549804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ea typeface="黑体" pitchFamily="49" charset="-122"/>
              </a:rPr>
              <a:t>“</a:t>
            </a:r>
            <a:r>
              <a:rPr lang="zh-CN" altLang="en-US" sz="2000" b="1" dirty="0">
                <a:solidFill>
                  <a:srgbClr val="0070C0"/>
                </a:solidFill>
                <a:ea typeface="黑体" pitchFamily="49" charset="-122"/>
              </a:rPr>
              <a:t>一水横陈，连岗三面，做出争雄势。”镇江北面横贯着波涛汹涌的长江，东、西、南三面都连接着起伏的山岗。这样的地理形势，正是进可以攻，退可以守，足以与北方强敌争雄的形胜之地。“做出”一语，表达了词人目击山川形势时兴会淋漓的感受。在词人眼中，山川仿佛有了灵气和生命，活动起来了。在作者看来，山川形势足以北向争雄，问题在于统治者缺乏争雄的远大抱负与勇气。</a:t>
            </a:r>
          </a:p>
        </p:txBody>
      </p:sp>
      <p:sp>
        <p:nvSpPr>
          <p:cNvPr id="14343" name="Rectangle 7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355976" y="277812"/>
            <a:ext cx="4716462" cy="5437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a typeface="经典美黑简" pitchFamily="49" charset="-122"/>
              </a:rPr>
              <a:t>“</a:t>
            </a:r>
            <a:r>
              <a:rPr lang="zh-CN" altLang="en-US" sz="2400" b="1" dirty="0">
                <a:ea typeface="经典美黑简" pitchFamily="49" charset="-122"/>
              </a:rPr>
              <a:t>六朝何事，只成门户私计？”借批判六朝统治者，来揭示现实中当权者苟安论调的思想实质。前一句是愤慨的斥责与质问，后一句则是对统治者划江自守的苟安政策的揭露批判，</a:t>
            </a:r>
            <a:r>
              <a:rPr lang="en-US" altLang="zh-CN" sz="2400" b="1" dirty="0">
                <a:ea typeface="经典美黑简" pitchFamily="49" charset="-122"/>
              </a:rPr>
              <a:t>——</a:t>
            </a:r>
            <a:r>
              <a:rPr lang="zh-CN" altLang="en-US" sz="2400" b="1" dirty="0">
                <a:ea typeface="经典美黑简" pitchFamily="49" charset="-122"/>
              </a:rPr>
              <a:t>原来这一切全不过是为少数私家大族的狭隘利益打算！词锋犀利，入木三分。</a:t>
            </a:r>
          </a:p>
        </p:txBody>
      </p:sp>
    </p:spTree>
    <p:extLst>
      <p:ext uri="{BB962C8B-B14F-4D97-AF65-F5344CB8AC3E}">
        <p14:creationId xmlns:p14="http://schemas.microsoft.com/office/powerpoint/2010/main" val="2944142066"/>
      </p:ext>
    </p:extLst>
  </p:cSld>
  <p:clrMapOvr>
    <a:masterClrMapping/>
  </p:clrMapOvr>
  <p:transition spd="slow">
    <p:pull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548327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ea typeface="宋体" pitchFamily="2" charset="-122"/>
              </a:rPr>
              <a:t>      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627314" y="2584295"/>
            <a:ext cx="6156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ea typeface="宋体" pitchFamily="2" charset="-122"/>
              </a:rPr>
              <a:t>        </a:t>
            </a:r>
          </a:p>
        </p:txBody>
      </p:sp>
      <p:sp>
        <p:nvSpPr>
          <p:cNvPr id="15370" name="Rectangle 10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277813"/>
            <a:ext cx="4495800" cy="5437188"/>
          </a:xfrm>
        </p:spPr>
        <p:txBody>
          <a:bodyPr>
            <a:normAutofit fontScale="92500"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ea typeface="黑体" pitchFamily="49" charset="-122"/>
              </a:rPr>
              <a:t>换头“因笑”二字，承上片结尾对六朝统治者的批判，顺势而下，使上下片成为浑然一体。前三句用新亭对泣故事，“王谢诸人”概括东晋世家大族的上层人物，说他们空洒英雄之泪，却无克服神州的实际行动，借以讽刺南宋上层统治集团中有些人空有慷慨激昂的言辞，而无北伐的行动。“也学英雄涕”，讽刺尖刻辛辣，鞭辟入里。</a:t>
            </a:r>
          </a:p>
        </p:txBody>
      </p:sp>
      <p:sp>
        <p:nvSpPr>
          <p:cNvPr id="15371" name="Rectangle 11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648200" y="337345"/>
            <a:ext cx="4495800" cy="5220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ea typeface="经典超圆简" pitchFamily="49" charset="-122"/>
              </a:rPr>
              <a:t>“</a:t>
            </a:r>
            <a:r>
              <a:rPr lang="zh-CN" altLang="en-US" sz="2000" b="1" dirty="0">
                <a:solidFill>
                  <a:srgbClr val="0070C0"/>
                </a:solidFill>
                <a:ea typeface="经典超圆简" pitchFamily="49" charset="-122"/>
              </a:rPr>
              <a:t>凭却长江，管不到、河洛腥膻无际。”他们依仗着长江天险，自以为可以长保偏安，哪里管得到广大的中原地区，长久为异族势力所盘踞，广大人民呻吟辗转于铁蹄之下呢？这是对统治者“只成门户私计”的进一步批判。“管不到”三字，可谓诛心之笔。到这里，由江山形势引出的对当权者的揭露批判已达极致，下面转面承上“争雄”，进一步正面发挥登临意。</a:t>
            </a:r>
          </a:p>
        </p:txBody>
      </p:sp>
    </p:spTree>
    <p:extLst>
      <p:ext uri="{BB962C8B-B14F-4D97-AF65-F5344CB8AC3E}">
        <p14:creationId xmlns:p14="http://schemas.microsoft.com/office/powerpoint/2010/main" val="3175629449"/>
      </p:ext>
    </p:extLst>
  </p:cSld>
  <p:clrMapOvr>
    <a:masterClrMapping/>
  </p:clrMapOvr>
  <p:transition spd="slow">
    <p:strips dir="rd"/>
    <p:sndAc>
      <p:stSnd>
        <p:snd r:embed="rId2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" y="1554054"/>
            <a:ext cx="8964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ea typeface="宋体" pitchFamily="2" charset="-122"/>
              </a:rPr>
              <a:t>       </a:t>
            </a:r>
            <a:r>
              <a:rPr lang="en-US" altLang="zh-CN" sz="3600" b="1">
                <a:ea typeface="宋体" pitchFamily="2" charset="-122"/>
              </a:rPr>
              <a:t> </a:t>
            </a:r>
            <a:endParaRPr lang="en-US" altLang="zh-CN" sz="1800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" y="3217334"/>
            <a:ext cx="8666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ea typeface="宋体" pitchFamily="2" charset="-122"/>
              </a:rPr>
              <a:t>       </a:t>
            </a:r>
            <a:r>
              <a:rPr lang="en-US" altLang="zh-CN" sz="3600" b="1">
                <a:ea typeface="宋体" pitchFamily="2" charset="-122"/>
              </a:rPr>
              <a:t> </a:t>
            </a:r>
          </a:p>
        </p:txBody>
      </p:sp>
      <p:sp>
        <p:nvSpPr>
          <p:cNvPr id="16390" name="Rectangle 6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216959"/>
            <a:ext cx="4495800" cy="52810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隶书" pitchFamily="49" charset="-122"/>
              </a:rPr>
              <a:t>“</a:t>
            </a:r>
            <a:r>
              <a:rPr lang="zh-CN" altLang="en-US" b="1" dirty="0">
                <a:solidFill>
                  <a:srgbClr val="0070C0"/>
                </a:solidFill>
                <a:ea typeface="隶书" pitchFamily="49" charset="-122"/>
              </a:rPr>
              <a:t>正好长驱，不须反顾，寻取中流誓。”中流誓，用祖逖统兵北伐，渡江击楫而誓的故实。在词人看来，凭借这样有利的江山形势，正可长驱北伐，无须前怕狼，后怕虎，应该象当年的祖逖那样，中流击水，收复中原。这几句词情由前面的愤郁转向豪放，意气风发，辞采飞扬，充分显示出词人豪迈朗爽的胸襟气度。</a:t>
            </a:r>
          </a:p>
        </p:txBody>
      </p:sp>
      <p:sp>
        <p:nvSpPr>
          <p:cNvPr id="16391" name="Rectangle 7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572000" y="193204"/>
            <a:ext cx="4495800" cy="534061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　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最后二句，承上</a:t>
            </a:r>
            <a:r>
              <a:rPr lang="zh-CN" altLang="en-US" sz="2000" b="1" dirty="0">
                <a:latin typeface="Arial"/>
                <a:ea typeface="黑体" pitchFamily="49" charset="-122"/>
              </a:rPr>
              <a:t>“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长驱</a:t>
            </a:r>
            <a:r>
              <a:rPr lang="zh-CN" altLang="en-US" sz="2000" b="1" dirty="0">
                <a:latin typeface="Arial"/>
                <a:ea typeface="黑体" pitchFamily="49" charset="-122"/>
              </a:rPr>
              <a:t>”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，进一步抒写必胜的乐观信念。 作者认为，南方并不乏运筹帷幄、决胜千里的统帅，也不乏披坚执锐、冲锋陷阵的猛将，完全应该象往日的谢安一样，对打败北方强敌具有充分信心，一旦有利之形势已成，便当长驱千里，扫清河洛，收复国土，何须顾虑对方的强大呢？ 到这里，一开头提出的</a:t>
            </a:r>
            <a:r>
              <a:rPr lang="zh-CN" altLang="en-US" sz="2000" b="1" dirty="0">
                <a:latin typeface="Arial"/>
                <a:ea typeface="黑体" pitchFamily="49" charset="-122"/>
              </a:rPr>
              <a:t>“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今古几人曾会</a:t>
            </a:r>
            <a:r>
              <a:rPr lang="zh-CN" altLang="en-US" sz="2000" b="1" dirty="0">
                <a:latin typeface="Arial"/>
                <a:ea typeface="黑体" pitchFamily="49" charset="-122"/>
              </a:rPr>
              <a:t>”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b="1" dirty="0">
                <a:latin typeface="Arial"/>
                <a:ea typeface="黑体" pitchFamily="49" charset="-122"/>
              </a:rPr>
              <a:t>“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此意</a:t>
            </a:r>
            <a:r>
              <a:rPr lang="zh-CN" altLang="en-US" sz="2000" b="1" dirty="0">
                <a:latin typeface="Arial"/>
                <a:ea typeface="黑体" pitchFamily="49" charset="-122"/>
              </a:rPr>
              <a:t>”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已经尽情发挥，全词也就在破竹之势中收笔。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90065"/>
      </p:ext>
    </p:extLst>
  </p:cSld>
  <p:clrMapOvr>
    <a:masterClrMapping/>
  </p:clrMapOvr>
  <p:transition spd="slow">
    <p:pull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47814" y="0"/>
            <a:ext cx="73675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>
                <a:solidFill>
                  <a:srgbClr val="000000"/>
                </a:solidFill>
                <a:latin typeface="ˎ̥" charset="0"/>
                <a:ea typeface="宋体" pitchFamily="2" charset="-122"/>
              </a:rPr>
              <a:t> </a:t>
            </a:r>
          </a:p>
          <a:p>
            <a:pPr algn="ctr" eaLnBrk="0" hangingPunct="0"/>
            <a:endParaRPr lang="en-US" altLang="zh-CN" sz="36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eaLnBrk="0" hangingPunct="0"/>
            <a:endParaRPr lang="en-US" altLang="zh-CN" sz="3600">
              <a:ea typeface="宋体" pitchFamily="2" charset="-122"/>
            </a:endParaRPr>
          </a:p>
        </p:txBody>
      </p:sp>
      <p:sp>
        <p:nvSpPr>
          <p:cNvPr id="17414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230982" y="-80336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美黑简" pitchFamily="49" charset="-122"/>
              </a:rPr>
              <a:t>小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美黑简" pitchFamily="49" charset="-122"/>
              </a:rPr>
              <a:t>结</a:t>
            </a:r>
          </a:p>
        </p:txBody>
      </p:sp>
      <p:sp>
        <p:nvSpPr>
          <p:cNvPr id="17418" name="Rectangle 10"/>
          <p:cNvSpPr>
            <a:spLocks noGrp="1" noRot="1" noChangeArrowheads="1"/>
          </p:cNvSpPr>
          <p:nvPr>
            <p:ph type="body" idx="1"/>
          </p:nvPr>
        </p:nvSpPr>
        <p:spPr>
          <a:xfrm>
            <a:off x="201887" y="769268"/>
            <a:ext cx="8713788" cy="43801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ea typeface="经典舒同体繁" pitchFamily="49" charset="-122"/>
              </a:rPr>
              <a:t>主旨</a:t>
            </a:r>
            <a:r>
              <a:rPr lang="zh-CN" altLang="en-US" sz="2400" b="1" dirty="0"/>
              <a:t>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8000"/>
                </a:solidFill>
                <a:ea typeface="隶书" pitchFamily="49" charset="-122"/>
              </a:rPr>
              <a:t>    这是一首政治色彩非常强烈的登临词。写景、怀古都为议论作准备，在议论中申明了自己鲜明的政见，表现出抗敌报国的迫切心情、坚定立场和昂扬斗志。</a:t>
            </a:r>
            <a:endParaRPr lang="zh-CN" altLang="en-US" sz="2400" b="1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ea typeface="方正祥隶简体" pitchFamily="65" charset="-122"/>
              </a:rPr>
              <a:t>写作特色</a:t>
            </a:r>
            <a:r>
              <a:rPr lang="zh-CN" altLang="en-US" sz="2400" b="1" dirty="0">
                <a:ea typeface="方正祥隶简体" pitchFamily="65" charset="-122"/>
              </a:rPr>
              <a:t>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>
                <a:solidFill>
                  <a:srgbClr val="6600CC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solidFill>
                  <a:srgbClr val="6600CC"/>
                </a:solidFill>
                <a:latin typeface="华文新魏" pitchFamily="2" charset="-122"/>
                <a:ea typeface="华文新魏" pitchFamily="2" charset="-122"/>
              </a:rPr>
              <a:t>、善于用典。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6600CC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400" b="1" dirty="0">
                <a:solidFill>
                  <a:srgbClr val="6600CC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solidFill>
                  <a:srgbClr val="6600CC"/>
                </a:solidFill>
                <a:latin typeface="华文新魏" pitchFamily="2" charset="-122"/>
                <a:ea typeface="华文新魏" pitchFamily="2" charset="-122"/>
              </a:rPr>
              <a:t>、雄辩的议论特色。将慷慨纵横的论辩融会于热血激荡的诗情之中，诗情与政论熔为一炉。这是政论的形象化，是形象化的政论。既有鲜明的战斗性，又有强烈的感染力。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3955632"/>
      </p:ext>
    </p:extLst>
  </p:cSld>
  <p:clrMapOvr>
    <a:masterClrMapping/>
  </p:clrMapOvr>
  <p:transition spd="slow">
    <p:strips dir="rd"/>
    <p:sndAc>
      <p:stSnd>
        <p:snd r:embed="rId2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Rot="1" noChangeArrowheads="1"/>
          </p:cNvSpPr>
          <p:nvPr/>
        </p:nvSpPr>
        <p:spPr bwMode="auto">
          <a:xfrm>
            <a:off x="1176" y="-94828"/>
            <a:ext cx="9144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000" b="1" dirty="0">
                <a:ea typeface="华文行楷" pitchFamily="2" charset="-122"/>
              </a:rPr>
              <a:t> </a:t>
            </a:r>
            <a:r>
              <a:rPr lang="zh-CN" altLang="en-US" sz="3000" b="1" dirty="0">
                <a:ea typeface="经典美黑简" pitchFamily="49" charset="-122"/>
              </a:rPr>
              <a:t>比较选材详略与表达主题的关系</a:t>
            </a:r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323528" y="841276"/>
            <a:ext cx="8077200" cy="107950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 smtClean="0">
                <a:ea typeface="华文行楷" pitchFamily="2" charset="-122"/>
              </a:rPr>
              <a:t>《</a:t>
            </a:r>
            <a:r>
              <a:rPr lang="zh-CN" altLang="en-US" sz="3000" b="1" dirty="0" smtClean="0">
                <a:ea typeface="华文行楷" pitchFamily="2" charset="-122"/>
              </a:rPr>
              <a:t>桂枝香</a:t>
            </a:r>
            <a:r>
              <a:rPr lang="en-US" altLang="zh-CN" sz="3000" b="1" dirty="0" smtClean="0">
                <a:ea typeface="华文行楷" pitchFamily="2" charset="-122"/>
              </a:rPr>
              <a:t>·</a:t>
            </a:r>
            <a:r>
              <a:rPr lang="zh-CN" altLang="en-US" sz="3000" b="1" dirty="0" smtClean="0">
                <a:ea typeface="华文行楷" pitchFamily="2" charset="-122"/>
              </a:rPr>
              <a:t>登临送目</a:t>
            </a:r>
            <a:r>
              <a:rPr lang="en-US" altLang="zh-CN" sz="3000" b="1" dirty="0" smtClean="0">
                <a:ea typeface="华文行楷" pitchFamily="2" charset="-122"/>
              </a:rPr>
              <a:t>》《</a:t>
            </a:r>
            <a:r>
              <a:rPr lang="zh-CN" altLang="en-US" sz="3000" b="1" dirty="0" smtClean="0">
                <a:ea typeface="华文行楷" pitchFamily="2" charset="-122"/>
              </a:rPr>
              <a:t>念奴娇</a:t>
            </a:r>
            <a:r>
              <a:rPr lang="en-US" altLang="zh-CN" sz="3000" b="1" dirty="0" smtClean="0">
                <a:ea typeface="华文行楷" pitchFamily="2" charset="-122"/>
              </a:rPr>
              <a:t>·</a:t>
            </a:r>
            <a:r>
              <a:rPr lang="zh-CN" altLang="en-US" sz="3000" b="1" dirty="0" smtClean="0">
                <a:ea typeface="华文行楷" pitchFamily="2" charset="-122"/>
              </a:rPr>
              <a:t>登多景楼</a:t>
            </a:r>
            <a:r>
              <a:rPr lang="en-US" altLang="zh-CN" sz="3000" b="1" dirty="0" smtClean="0">
                <a:ea typeface="华文行楷" pitchFamily="2" charset="-122"/>
              </a:rPr>
              <a:t>》</a:t>
            </a:r>
            <a:r>
              <a:rPr lang="zh-CN" altLang="en-US" sz="3000" b="1" dirty="0" smtClean="0">
                <a:ea typeface="华文行楷" pitchFamily="2" charset="-122"/>
              </a:rPr>
              <a:t>比较</a:t>
            </a:r>
            <a:endParaRPr lang="zh-CN" altLang="en-US" sz="3000" b="1" dirty="0">
              <a:ea typeface="华文行楷" pitchFamily="2" charset="-122"/>
            </a:endParaRPr>
          </a:p>
        </p:txBody>
      </p:sp>
      <p:sp>
        <p:nvSpPr>
          <p:cNvPr id="4" name="Rectangle 5"/>
          <p:cNvSpPr txBox="1">
            <a:spLocks noRot="1" noChangeArrowheads="1"/>
          </p:cNvSpPr>
          <p:nvPr/>
        </p:nvSpPr>
        <p:spPr>
          <a:xfrm>
            <a:off x="77376" y="1460719"/>
            <a:ext cx="4495800" cy="43206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6600"/>
                </a:solidFill>
                <a:latin typeface="经典超圆简" pitchFamily="49" charset="-122"/>
                <a:ea typeface="经典超圆简" pitchFamily="49" charset="-122"/>
              </a:rPr>
              <a:t>《</a:t>
            </a:r>
            <a:r>
              <a:rPr lang="zh-CN" altLang="en-US" sz="2400" b="1" dirty="0" smtClean="0">
                <a:solidFill>
                  <a:srgbClr val="336600"/>
                </a:solidFill>
                <a:latin typeface="经典超圆简" pitchFamily="49" charset="-122"/>
                <a:ea typeface="经典超圆简" pitchFamily="49" charset="-122"/>
              </a:rPr>
              <a:t>桂枝香</a:t>
            </a:r>
            <a:r>
              <a:rPr lang="en-US" altLang="zh-CN" sz="2400" b="1" dirty="0" smtClean="0">
                <a:solidFill>
                  <a:srgbClr val="336600"/>
                </a:solidFill>
                <a:latin typeface="Arial"/>
                <a:ea typeface="经典超圆简" pitchFamily="49" charset="-122"/>
              </a:rPr>
              <a:t>·</a:t>
            </a:r>
            <a:r>
              <a:rPr lang="zh-CN" altLang="en-US" sz="2400" b="1" dirty="0" smtClean="0">
                <a:solidFill>
                  <a:srgbClr val="336600"/>
                </a:solidFill>
                <a:latin typeface="经典超圆简" pitchFamily="49" charset="-122"/>
                <a:ea typeface="经典超圆简" pitchFamily="49" charset="-122"/>
              </a:rPr>
              <a:t>登临送目</a:t>
            </a:r>
            <a:r>
              <a:rPr lang="en-US" altLang="zh-CN" sz="2400" b="1" dirty="0" smtClean="0">
                <a:solidFill>
                  <a:srgbClr val="336600"/>
                </a:solidFill>
                <a:latin typeface="经典超圆简" pitchFamily="49" charset="-122"/>
                <a:ea typeface="经典超圆简" pitchFamily="49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36600"/>
                </a:solidFill>
                <a:latin typeface="经典超圆简" pitchFamily="49" charset="-122"/>
                <a:ea typeface="经典超圆简" pitchFamily="49" charset="-122"/>
              </a:rPr>
              <a:t>用笔较详。整个上片都是写景，下片还有 </a:t>
            </a:r>
            <a:r>
              <a:rPr lang="zh-CN" altLang="en-US" sz="2400" b="1" dirty="0" smtClean="0">
                <a:solidFill>
                  <a:srgbClr val="336600"/>
                </a:solidFill>
                <a:latin typeface="Arial"/>
                <a:ea typeface="经典超圆简" pitchFamily="49" charset="-122"/>
              </a:rPr>
              <a:t>“</a:t>
            </a:r>
            <a:r>
              <a:rPr lang="zh-CN" altLang="en-US" sz="2400" b="1" dirty="0" smtClean="0">
                <a:solidFill>
                  <a:srgbClr val="336600"/>
                </a:solidFill>
                <a:latin typeface="经典超圆简" pitchFamily="49" charset="-122"/>
                <a:ea typeface="经典超圆简" pitchFamily="49" charset="-122"/>
              </a:rPr>
              <a:t>但寒烟衰草凝绿</a:t>
            </a:r>
            <a:r>
              <a:rPr lang="zh-CN" altLang="en-US" sz="2400" b="1" dirty="0" smtClean="0">
                <a:solidFill>
                  <a:srgbClr val="336600"/>
                </a:solidFill>
                <a:latin typeface="Arial"/>
                <a:ea typeface="经典超圆简" pitchFamily="49" charset="-122"/>
              </a:rPr>
              <a:t>”</a:t>
            </a:r>
            <a:r>
              <a:rPr lang="zh-CN" altLang="en-US" sz="2400" b="1" dirty="0" smtClean="0">
                <a:solidFill>
                  <a:srgbClr val="336600"/>
                </a:solidFill>
                <a:latin typeface="经典超圆简" pitchFamily="49" charset="-122"/>
                <a:ea typeface="经典超圆简" pitchFamily="49" charset="-122"/>
              </a:rPr>
              <a:t>的写景句子。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36600"/>
                </a:solidFill>
                <a:latin typeface="经典超圆简" pitchFamily="49" charset="-122"/>
                <a:ea typeface="经典超圆简" pitchFamily="49" charset="-122"/>
              </a:rPr>
              <a:t>这样用笔的缘由：旨在抒情中言理</a:t>
            </a:r>
            <a:endParaRPr lang="zh-CN" altLang="en-US" sz="2400" b="1" dirty="0">
              <a:solidFill>
                <a:srgbClr val="336600"/>
              </a:solidFill>
              <a:latin typeface="经典超圆简" pitchFamily="49" charset="-122"/>
              <a:ea typeface="经典超圆简" pitchFamily="49" charset="-122"/>
            </a:endParaRPr>
          </a:p>
        </p:txBody>
      </p:sp>
      <p:sp>
        <p:nvSpPr>
          <p:cNvPr id="5" name="Rectangle 6"/>
          <p:cNvSpPr txBox="1">
            <a:spLocks noRot="1" noChangeArrowheads="1"/>
          </p:cNvSpPr>
          <p:nvPr/>
        </p:nvSpPr>
        <p:spPr>
          <a:xfrm>
            <a:off x="4493512" y="1448937"/>
            <a:ext cx="4495800" cy="4320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3300"/>
                </a:solidFill>
                <a:ea typeface="经典美黑简" pitchFamily="49" charset="-122"/>
              </a:rPr>
              <a:t>《</a:t>
            </a:r>
            <a:r>
              <a:rPr lang="zh-CN" altLang="en-US" sz="2000" b="1" dirty="0" smtClean="0">
                <a:solidFill>
                  <a:srgbClr val="FF3300"/>
                </a:solidFill>
                <a:ea typeface="经典美黑简" pitchFamily="49" charset="-122"/>
              </a:rPr>
              <a:t>念奴娇</a:t>
            </a:r>
            <a:r>
              <a:rPr lang="en-US" altLang="zh-CN" sz="2000" b="1" dirty="0" smtClean="0">
                <a:solidFill>
                  <a:srgbClr val="FF3300"/>
                </a:solidFill>
                <a:ea typeface="经典美黑简" pitchFamily="49" charset="-122"/>
              </a:rPr>
              <a:t>·</a:t>
            </a:r>
            <a:r>
              <a:rPr lang="zh-CN" altLang="en-US" sz="2000" b="1" dirty="0" smtClean="0">
                <a:solidFill>
                  <a:srgbClr val="FF3300"/>
                </a:solidFill>
                <a:ea typeface="经典美黑简" pitchFamily="49" charset="-122"/>
              </a:rPr>
              <a:t>登多景楼</a:t>
            </a:r>
            <a:r>
              <a:rPr lang="en-US" altLang="zh-CN" sz="2000" b="1" dirty="0" smtClean="0">
                <a:solidFill>
                  <a:srgbClr val="FF3300"/>
                </a:solidFill>
                <a:ea typeface="经典美黑简" pitchFamily="49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3300"/>
                </a:solidFill>
                <a:ea typeface="经典美黑简" pitchFamily="49" charset="-122"/>
              </a:rPr>
              <a:t>用笔较略，用勾勒的笔法。写景的句子只有“鬼设神施”“</a:t>
            </a:r>
            <a:r>
              <a:rPr lang="zh-CN" altLang="en-US" sz="2000" b="1" dirty="0" smtClean="0">
                <a:solidFill>
                  <a:srgbClr val="FF3300"/>
                </a:solidFill>
                <a:latin typeface="经典美黑简" pitchFamily="49" charset="-122"/>
                <a:ea typeface="经典美黑简" pitchFamily="49" charset="-122"/>
              </a:rPr>
              <a:t>一水横陈，连岗三面，做出争雄势</a:t>
            </a:r>
            <a:r>
              <a:rPr lang="zh-CN" altLang="en-US" sz="2000" b="1" dirty="0" smtClean="0">
                <a:solidFill>
                  <a:srgbClr val="FF3300"/>
                </a:solidFill>
                <a:latin typeface="Arial"/>
                <a:ea typeface="经典美黑简" pitchFamily="49" charset="-122"/>
              </a:rPr>
              <a:t>”</a:t>
            </a:r>
            <a:r>
              <a:rPr lang="zh-CN" altLang="en-US" sz="2000" b="1" dirty="0" smtClean="0">
                <a:solidFill>
                  <a:srgbClr val="FF3300"/>
                </a:solidFill>
                <a:latin typeface="经典美黑简" pitchFamily="49" charset="-122"/>
                <a:ea typeface="经典美黑简" pitchFamily="49" charset="-122"/>
              </a:rPr>
              <a:t>是直接写长江之景。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3300"/>
                </a:solidFill>
                <a:ea typeface="经典美黑简" pitchFamily="49" charset="-122"/>
              </a:rPr>
              <a:t>这样用笔的缘由：旨在谈军事地形，从地形推及军事，从军事形势推及抗敌的决策。</a:t>
            </a:r>
            <a:endParaRPr lang="zh-CN" altLang="en-US" sz="2000" b="1" dirty="0">
              <a:solidFill>
                <a:srgbClr val="FF3300"/>
              </a:solidFill>
              <a:latin typeface="经典美黑简" pitchFamily="49" charset="-122"/>
              <a:ea typeface="经典美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6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57428"/>
            <a:ext cx="8077200" cy="889000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a typeface="经典美黑简" pitchFamily="49" charset="-122"/>
              </a:rPr>
              <a:t>用典手法</a:t>
            </a:r>
            <a:br>
              <a:rPr lang="zh-CN" altLang="en-US" sz="4000" b="1">
                <a:ea typeface="经典美黑简" pitchFamily="49" charset="-122"/>
              </a:rPr>
            </a:br>
            <a:endParaRPr lang="zh-CN" altLang="en-US" sz="4000" b="1">
              <a:ea typeface="经典美黑简" pitchFamily="49" charset="-122"/>
            </a:endParaRPr>
          </a:p>
        </p:txBody>
      </p:sp>
      <p:sp>
        <p:nvSpPr>
          <p:cNvPr id="63492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997480"/>
            <a:ext cx="4495800" cy="45600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经典超圆简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latin typeface="经典超圆简" pitchFamily="49" charset="-122"/>
                <a:ea typeface="黑体" pitchFamily="49" charset="-122"/>
              </a:rPr>
              <a:t>桂枝香</a:t>
            </a:r>
            <a:r>
              <a:rPr lang="en-US" altLang="zh-CN" sz="2400" b="1" dirty="0">
                <a:latin typeface="Arial"/>
                <a:ea typeface="黑体" pitchFamily="49" charset="-122"/>
              </a:rPr>
              <a:t>·</a:t>
            </a:r>
            <a:r>
              <a:rPr lang="zh-CN" altLang="en-US" sz="2400" b="1" dirty="0">
                <a:latin typeface="经典超圆简" pitchFamily="49" charset="-122"/>
                <a:ea typeface="黑体" pitchFamily="49" charset="-122"/>
              </a:rPr>
              <a:t>登临送目</a:t>
            </a:r>
            <a:r>
              <a:rPr lang="en-US" altLang="zh-CN" sz="2400" b="1" dirty="0">
                <a:latin typeface="经典超圆简" pitchFamily="49" charset="-122"/>
                <a:ea typeface="黑体" pitchFamily="49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经典超圆简" pitchFamily="49" charset="-122"/>
                <a:ea typeface="黑体" pitchFamily="49" charset="-122"/>
              </a:rPr>
              <a:t>多处用六朝故事，有的概括，如</a:t>
            </a:r>
            <a:r>
              <a:rPr lang="zh-CN" altLang="en-US" sz="2400" b="1" dirty="0">
                <a:latin typeface="Arial"/>
                <a:ea typeface="黑体" pitchFamily="49" charset="-122"/>
              </a:rPr>
              <a:t>“</a:t>
            </a:r>
            <a:r>
              <a:rPr lang="zh-CN" altLang="en-US" sz="2400" b="1" dirty="0">
                <a:ea typeface="黑体" pitchFamily="49" charset="-122"/>
              </a:rPr>
              <a:t>繁华竞逐”、“六朝旧事”，有的具体，如“叹门外楼头”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a typeface="黑体" pitchFamily="49" charset="-122"/>
              </a:rPr>
              <a:t>其主旨在于总结历史教训，给当朝统治者敲警钟。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663300"/>
                </a:solidFill>
                <a:ea typeface="隶书" pitchFamily="49" charset="-122"/>
              </a:rPr>
              <a:t> </a:t>
            </a:r>
            <a:endParaRPr lang="zh-CN" altLang="en-US" sz="2400" b="1" dirty="0">
              <a:solidFill>
                <a:srgbClr val="663300"/>
              </a:solidFill>
              <a:ea typeface="华文行楷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latin typeface="经典超圆简" pitchFamily="49" charset="-122"/>
              <a:ea typeface="经典超圆简" pitchFamily="49" charset="-122"/>
            </a:endParaRPr>
          </a:p>
        </p:txBody>
      </p:sp>
      <p:sp>
        <p:nvSpPr>
          <p:cNvPr id="63493" name="Rectangle 5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355976" y="913284"/>
            <a:ext cx="4495800" cy="45600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经典粗宋简" pitchFamily="49" charset="-122"/>
              </a:rPr>
              <a:t>《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经典粗宋简" pitchFamily="49" charset="-122"/>
              </a:rPr>
              <a:t>念奴娇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经典粗宋简" pitchFamily="49" charset="-122"/>
              </a:rPr>
              <a:t>·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经典粗宋简" pitchFamily="49" charset="-122"/>
              </a:rPr>
              <a:t>登多景楼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经典粗宋简" pitchFamily="49" charset="-122"/>
              </a:rPr>
              <a:t>》</a:t>
            </a:r>
          </a:p>
          <a:p>
            <a:pPr>
              <a:lnSpc>
                <a:spcPct val="16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经典粗宋简" pitchFamily="49" charset="-122"/>
              </a:rPr>
              <a:t>用六朝故事，有褒有贬。对“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经典粗宋简" pitchFamily="49" charset="-122"/>
              </a:rPr>
              <a:t>王谢诸人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经典粗宋简" pitchFamily="49" charset="-122"/>
              </a:rPr>
              <a:t>”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经典粗宋简" pitchFamily="49" charset="-122"/>
              </a:rPr>
              <a:t>是贬，对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经典粗宋简" pitchFamily="49" charset="-122"/>
              </a:rPr>
              <a:t>“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经典粗宋简" pitchFamily="49" charset="-122"/>
              </a:rPr>
              <a:t>寻取中流誓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经典粗宋简" pitchFamily="49" charset="-122"/>
              </a:rPr>
              <a:t>”“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经典粗宋简" pitchFamily="49" charset="-122"/>
              </a:rPr>
              <a:t>小儿破贼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经典粗宋简" pitchFamily="49" charset="-122"/>
              </a:rPr>
              <a:t>”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经典粗宋简" pitchFamily="49" charset="-122"/>
              </a:rPr>
              <a:t>是褒。</a:t>
            </a: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经典粗宋简" pitchFamily="49" charset="-122"/>
              </a:rPr>
              <a:t>其主旨是，申明自己反对投降，反对恐金媚金，力主抗金、收复中原的政治主张。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经典粗宋简" pitchFamily="49" charset="-122"/>
            </a:endParaRP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经典粗宋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092886"/>
      </p:ext>
    </p:extLst>
  </p:cSld>
  <p:clrMapOvr>
    <a:masterClrMapping/>
  </p:clrMapOvr>
  <p:transition spd="slow">
    <p:strips dir="rd"/>
    <p:sndAc>
      <p:stSnd>
        <p:snd r:embed="rId2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2"/>
          <p:cNvSpPr>
            <a:spLocks noChangeArrowheads="1" noChangeShapeType="1" noTextEdit="1"/>
          </p:cNvSpPr>
          <p:nvPr/>
        </p:nvSpPr>
        <p:spPr bwMode="auto">
          <a:xfrm>
            <a:off x="250826" y="157428"/>
            <a:ext cx="6049963" cy="66013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1560"/>
              </a:avLst>
            </a:prstTxWarp>
          </a:bodyPr>
          <a:lstStyle/>
          <a:p>
            <a:pPr algn="ctr"/>
            <a:r>
              <a:rPr lang="zh-CN" alt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方正舒体"/>
              </a:rPr>
              <a:t>作者简介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9388" y="913284"/>
            <a:ext cx="8964612" cy="452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     王安石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1021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1086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），字介甫，号半山，临川人。他目睹时弊，慨然有矫时匡世之志，曾给皇帝上万言书，主张改革政治。前后两度为相。执政期间，积极推行变法，发展生产，富国强兵。由于保守派的顽固反对，变法未竟。晚年退居金陵，被封为荆国公，世称王荆公。   </a:t>
            </a:r>
            <a:endParaRPr lang="en-US" altLang="zh-CN" sz="2400" b="1" dirty="0" smtClean="0">
              <a:solidFill>
                <a:srgbClr val="6600CC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王安石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是具有多方面成就的杰出的文学家。散文，他是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49" charset="-122"/>
              </a:rPr>
              <a:t>“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唐宋古文八大家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49" charset="-122"/>
              </a:rPr>
              <a:t>”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之一，其文逻辑严谨，辨理深透，笔力雄健，语言简练，奇崛峭拔。他是北宋四大诗人之一，其诗长于说理，精于修辞，也有情韵深婉之作，风格遒劲有力如其文。词虽所作不多，但能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49" charset="-122"/>
              </a:rPr>
              <a:t>“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一洗五代旧习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49" charset="-122"/>
              </a:rPr>
              <a:t>”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49" charset="-122"/>
                <a:ea typeface="黑体" pitchFamily="49" charset="-122"/>
              </a:rPr>
              <a:t>，不受前人绮靡风气影响。</a:t>
            </a:r>
          </a:p>
        </p:txBody>
      </p:sp>
    </p:spTree>
    <p:extLst>
      <p:ext uri="{BB962C8B-B14F-4D97-AF65-F5344CB8AC3E}">
        <p14:creationId xmlns:p14="http://schemas.microsoft.com/office/powerpoint/2010/main" val="28718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b="0" dirty="0">
                <a:latin typeface="方正祥隶简体" pitchFamily="65" charset="-122"/>
                <a:ea typeface="方正祥隶简体" pitchFamily="65" charset="-122"/>
              </a:rPr>
              <a:t>桂  枝  香</a:t>
            </a:r>
            <a:br>
              <a:rPr lang="zh-CN" altLang="en-US" sz="8800" b="0" dirty="0">
                <a:latin typeface="方正祥隶简体" pitchFamily="65" charset="-122"/>
                <a:ea typeface="方正祥隶简体" pitchFamily="65" charset="-122"/>
              </a:rPr>
            </a:br>
            <a:endParaRPr lang="zh-CN" altLang="en-US" sz="8800" b="0" dirty="0">
              <a:latin typeface="方正祥隶简体" pitchFamily="65" charset="-122"/>
              <a:ea typeface="方正祥隶简体" pitchFamily="65" charset="-122"/>
            </a:endParaRPr>
          </a:p>
        </p:txBody>
      </p:sp>
      <p:sp>
        <p:nvSpPr>
          <p:cNvPr id="74757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 b="1" dirty="0">
                <a:solidFill>
                  <a:srgbClr val="FF0000"/>
                </a:solidFill>
              </a:rPr>
              <a:t>——</a:t>
            </a:r>
            <a:r>
              <a:rPr lang="zh-CN" altLang="en-US" sz="6000" b="1" dirty="0">
                <a:solidFill>
                  <a:srgbClr val="FF0000"/>
                </a:solidFill>
                <a:ea typeface="经典隶变简" pitchFamily="49" charset="-122"/>
              </a:rPr>
              <a:t>王安石</a:t>
            </a:r>
          </a:p>
        </p:txBody>
      </p:sp>
    </p:spTree>
    <p:extLst>
      <p:ext uri="{BB962C8B-B14F-4D97-AF65-F5344CB8AC3E}">
        <p14:creationId xmlns:p14="http://schemas.microsoft.com/office/powerpoint/2010/main" val="12019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124075" y="1657615"/>
            <a:ext cx="446405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sz="6600">
              <a:solidFill>
                <a:srgbClr val="663300"/>
              </a:solidFill>
              <a:ea typeface="华文新魏" pitchFamily="2" charset="-122"/>
            </a:endParaRPr>
          </a:p>
          <a:p>
            <a:r>
              <a:rPr lang="en-US" altLang="zh-CN" sz="6600">
                <a:solidFill>
                  <a:srgbClr val="663300"/>
                </a:solidFill>
                <a:ea typeface="华文新魏" pitchFamily="2" charset="-122"/>
              </a:rPr>
              <a:t> </a:t>
            </a:r>
          </a:p>
        </p:txBody>
      </p:sp>
      <p:sp>
        <p:nvSpPr>
          <p:cNvPr id="3086" name="Rectangle 1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latin typeface="方正祥隶简体" pitchFamily="65" charset="-122"/>
                <a:ea typeface="方正祥隶简体" pitchFamily="65" charset="-122"/>
              </a:rPr>
              <a:t>桂 枝 香</a:t>
            </a:r>
            <a:br>
              <a:rPr lang="zh-CN" altLang="en-US" b="1">
                <a:latin typeface="方正祥隶简体" pitchFamily="65" charset="-122"/>
                <a:ea typeface="方正祥隶简体" pitchFamily="65" charset="-122"/>
              </a:rPr>
            </a:br>
            <a:r>
              <a:rPr lang="zh-CN" altLang="en-US" sz="3200"/>
              <a:t>               </a:t>
            </a:r>
            <a:r>
              <a:rPr lang="en-US" altLang="zh-CN" sz="3200"/>
              <a:t>——</a:t>
            </a:r>
            <a:r>
              <a:rPr lang="zh-CN" altLang="en-US" sz="2800">
                <a:ea typeface="经典隶变简" pitchFamily="49" charset="-122"/>
              </a:rPr>
              <a:t>王安石</a:t>
            </a:r>
            <a:br>
              <a:rPr lang="zh-CN" altLang="en-US" sz="2800">
                <a:ea typeface="经典隶变简" pitchFamily="49" charset="-122"/>
              </a:rPr>
            </a:br>
            <a:endParaRPr lang="zh-CN" altLang="en-US" sz="2800">
              <a:ea typeface="经典隶变简" pitchFamily="49" charset="-122"/>
            </a:endParaRPr>
          </a:p>
        </p:txBody>
      </p:sp>
      <p:sp>
        <p:nvSpPr>
          <p:cNvPr id="3087" name="Rectangle 15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937948"/>
            <a:ext cx="8748712" cy="47770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登临送目。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正故国晚秋，天气初肃。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千里澄江似练，翠峰如簇。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征帆去棹残阳里，背西风、酒旗斜矗。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彩舟云淡，星河鹭起，画图难足。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念往昔、繁华竞逐。叹门外楼头，悲恨相续。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千古凭高对此，漫嗟荣辱。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六朝旧事随流水，但寒烟衰草凝绿。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至今商女，时时犹唱，</a:t>
            </a:r>
            <a:r>
              <a:rPr lang="en-US" altLang="zh-CN" b="1">
                <a:solidFill>
                  <a:srgbClr val="663300"/>
                </a:solidFill>
                <a:ea typeface="隶书" pitchFamily="49" charset="-122"/>
              </a:rPr>
              <a:t>《</a:t>
            </a: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后庭</a:t>
            </a:r>
            <a:r>
              <a:rPr lang="en-US" altLang="zh-CN" b="1">
                <a:solidFill>
                  <a:srgbClr val="663300"/>
                </a:solidFill>
                <a:ea typeface="隶书" pitchFamily="49" charset="-122"/>
              </a:rPr>
              <a:t>》</a:t>
            </a:r>
            <a:r>
              <a:rPr lang="zh-CN" altLang="en-US" b="1">
                <a:solidFill>
                  <a:srgbClr val="663300"/>
                </a:solidFill>
                <a:ea typeface="隶书" pitchFamily="49" charset="-122"/>
              </a:rPr>
              <a:t>遗曲</a:t>
            </a:r>
            <a:r>
              <a:rPr lang="zh-CN" altLang="en-US" b="1">
                <a:solidFill>
                  <a:srgbClr val="663300"/>
                </a:solidFill>
                <a:ea typeface="华文行楷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b="1">
              <a:solidFill>
                <a:srgbClr val="663300"/>
              </a:solidFill>
              <a:ea typeface="华文行楷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6552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AutoShape 14" descr="纸莎草纸"/>
          <p:cNvSpPr>
            <a:spLocks noChangeArrowheads="1"/>
          </p:cNvSpPr>
          <p:nvPr/>
        </p:nvSpPr>
        <p:spPr bwMode="auto">
          <a:xfrm>
            <a:off x="0" y="2857500"/>
            <a:ext cx="3708400" cy="780521"/>
          </a:xfrm>
          <a:prstGeom prst="cloudCallout">
            <a:avLst>
              <a:gd name="adj1" fmla="val 65708"/>
              <a:gd name="adj2" fmla="val 2713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FF0066"/>
                </a:solidFill>
                <a:ea typeface="黑体" pitchFamily="49" charset="-122"/>
              </a:rPr>
              <a:t>银河，此指长江，强调水天一色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216959"/>
            <a:ext cx="9144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663300"/>
                </a:solidFill>
                <a:ea typeface="宋体" pitchFamily="2" charset="-122"/>
              </a:rPr>
              <a:t>                     </a:t>
            </a:r>
            <a:r>
              <a:rPr lang="en-US" altLang="zh-CN" sz="4400" b="1">
                <a:solidFill>
                  <a:srgbClr val="FF33CC"/>
                </a:solidFill>
                <a:ea typeface="宋体" pitchFamily="2" charset="-122"/>
              </a:rPr>
              <a:t> </a:t>
            </a:r>
            <a:r>
              <a:rPr lang="en-US" altLang="zh-CN" sz="3600">
                <a:ea typeface="宋体" pitchFamily="2" charset="-122"/>
              </a:rPr>
              <a:t/>
            </a:r>
            <a:br>
              <a:rPr lang="en-US" altLang="zh-CN" sz="3600">
                <a:ea typeface="宋体" pitchFamily="2" charset="-122"/>
              </a:rPr>
            </a:br>
            <a:endParaRPr lang="en-US" altLang="zh-CN" sz="3600">
              <a:ea typeface="宋体" pitchFamily="2" charset="-122"/>
            </a:endParaRPr>
          </a:p>
        </p:txBody>
      </p:sp>
      <p:sp>
        <p:nvSpPr>
          <p:cNvPr id="410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40685" y="0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rgbClr val="3333FF"/>
                </a:solidFill>
                <a:ea typeface="经典圆叠黑" pitchFamily="49" charset="-122"/>
              </a:rPr>
              <a:t>正音、析词、解句</a:t>
            </a:r>
          </a:p>
        </p:txBody>
      </p:sp>
      <p:sp>
        <p:nvSpPr>
          <p:cNvPr id="4102" name="Rectangle 6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3600">
                <a:ea typeface="隶书" pitchFamily="49" charset="-122"/>
              </a:rPr>
              <a:t>登临</a:t>
            </a:r>
            <a:r>
              <a:rPr lang="zh-CN" altLang="en-US" sz="3600" u="sng">
                <a:ea typeface="隶书" pitchFamily="49" charset="-122"/>
              </a:rPr>
              <a:t>送目</a:t>
            </a:r>
          </a:p>
          <a:p>
            <a:pPr>
              <a:buFont typeface="Wingdings" pitchFamily="2" charset="2"/>
              <a:buNone/>
            </a:pPr>
            <a:r>
              <a:rPr lang="zh-CN" altLang="en-US" sz="3600">
                <a:ea typeface="隶书" pitchFamily="49" charset="-122"/>
              </a:rPr>
              <a:t>天气初</a:t>
            </a:r>
            <a:r>
              <a:rPr lang="zh-CN" altLang="en-US" sz="3600" u="sng">
                <a:ea typeface="隶书" pitchFamily="49" charset="-122"/>
              </a:rPr>
              <a:t>肃</a:t>
            </a:r>
          </a:p>
          <a:p>
            <a:pPr>
              <a:buFont typeface="Wingdings" pitchFamily="2" charset="2"/>
              <a:buNone/>
            </a:pPr>
            <a:r>
              <a:rPr lang="zh-CN" altLang="en-US" sz="3600">
                <a:ea typeface="隶书" pitchFamily="49" charset="-122"/>
              </a:rPr>
              <a:t>征帆去</a:t>
            </a:r>
            <a:r>
              <a:rPr lang="zh-CN" altLang="en-US" sz="3600" u="sng">
                <a:ea typeface="隶书" pitchFamily="49" charset="-122"/>
              </a:rPr>
              <a:t>棹</a:t>
            </a:r>
            <a:r>
              <a:rPr lang="zh-CN" altLang="en-US" sz="3600">
                <a:ea typeface="隶书" pitchFamily="49" charset="-122"/>
              </a:rPr>
              <a:t>残阳里，背西风，酒旗斜</a:t>
            </a:r>
            <a:r>
              <a:rPr lang="zh-CN" altLang="en-US" sz="3600" u="sng">
                <a:ea typeface="隶书" pitchFamily="49" charset="-122"/>
              </a:rPr>
              <a:t>矗</a:t>
            </a:r>
          </a:p>
          <a:p>
            <a:pPr>
              <a:buFont typeface="Wingdings" pitchFamily="2" charset="2"/>
              <a:buNone/>
            </a:pPr>
            <a:r>
              <a:rPr lang="zh-CN" altLang="en-US" sz="3600">
                <a:ea typeface="隶书" pitchFamily="49" charset="-122"/>
              </a:rPr>
              <a:t>                              </a:t>
            </a:r>
            <a:r>
              <a:rPr lang="zh-CN" altLang="en-US" sz="3600" u="sng">
                <a:ea typeface="隶书" pitchFamily="49" charset="-122"/>
              </a:rPr>
              <a:t>星河</a:t>
            </a:r>
            <a:r>
              <a:rPr lang="zh-CN" altLang="en-US" sz="3600">
                <a:ea typeface="隶书" pitchFamily="49" charset="-122"/>
              </a:rPr>
              <a:t>鹭起</a:t>
            </a:r>
          </a:p>
          <a:p>
            <a:pPr>
              <a:buFont typeface="Wingdings" pitchFamily="2" charset="2"/>
              <a:buNone/>
            </a:pPr>
            <a:r>
              <a:rPr lang="zh-CN" altLang="en-US" sz="3600">
                <a:ea typeface="隶书" pitchFamily="49" charset="-122"/>
              </a:rPr>
              <a:t>                                   </a:t>
            </a:r>
            <a:r>
              <a:rPr lang="zh-CN" altLang="en-US" sz="3600" u="sng">
                <a:ea typeface="隶书" pitchFamily="49" charset="-122"/>
              </a:rPr>
              <a:t>漫</a:t>
            </a:r>
            <a:r>
              <a:rPr lang="zh-CN" altLang="en-US" sz="3600">
                <a:ea typeface="隶书" pitchFamily="49" charset="-122"/>
              </a:rPr>
              <a:t>嗟荣辱</a:t>
            </a:r>
          </a:p>
          <a:p>
            <a:pPr>
              <a:buFont typeface="Wingdings" pitchFamily="2" charset="2"/>
              <a:buNone/>
            </a:pPr>
            <a:r>
              <a:rPr lang="zh-CN" altLang="en-US" sz="3600">
                <a:ea typeface="隶书" pitchFamily="49" charset="-122"/>
              </a:rPr>
              <a:t>至今</a:t>
            </a:r>
            <a:r>
              <a:rPr lang="zh-CN" altLang="en-US" sz="3600" u="sng">
                <a:ea typeface="隶书" pitchFamily="49" charset="-122"/>
              </a:rPr>
              <a:t>商女</a:t>
            </a:r>
            <a:r>
              <a:rPr lang="zh-CN" altLang="en-US" sz="3600">
                <a:ea typeface="隶书" pitchFamily="49" charset="-122"/>
              </a:rPr>
              <a:t>，时时犹唱，</a:t>
            </a:r>
            <a:r>
              <a:rPr lang="en-US" altLang="zh-CN" sz="3600">
                <a:ea typeface="隶书" pitchFamily="49" charset="-122"/>
              </a:rPr>
              <a:t>《</a:t>
            </a:r>
            <a:r>
              <a:rPr lang="zh-CN" altLang="en-US" sz="3600">
                <a:ea typeface="隶书" pitchFamily="49" charset="-122"/>
              </a:rPr>
              <a:t>后庭</a:t>
            </a:r>
            <a:r>
              <a:rPr lang="en-US" altLang="zh-CN" sz="3600">
                <a:ea typeface="隶书" pitchFamily="49" charset="-122"/>
              </a:rPr>
              <a:t>》</a:t>
            </a:r>
            <a:r>
              <a:rPr lang="zh-CN" altLang="en-US" sz="3600">
                <a:ea typeface="隶书" pitchFamily="49" charset="-122"/>
              </a:rPr>
              <a:t>遗曲。</a:t>
            </a:r>
            <a:endParaRPr lang="zh-CN" altLang="en-US" sz="3600" u="sng"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3600" b="1">
              <a:ea typeface="隶书" pitchFamily="49" charset="-122"/>
            </a:endParaRPr>
          </a:p>
          <a:p>
            <a:endParaRPr lang="en-US" altLang="zh-CN" sz="3600" b="1">
              <a:ea typeface="隶书" pitchFamily="49" charset="-122"/>
            </a:endParaRPr>
          </a:p>
        </p:txBody>
      </p:sp>
      <p:sp>
        <p:nvSpPr>
          <p:cNvPr id="4105" name="AutoShape 9" descr="花束"/>
          <p:cNvSpPr>
            <a:spLocks/>
          </p:cNvSpPr>
          <p:nvPr/>
        </p:nvSpPr>
        <p:spPr bwMode="auto">
          <a:xfrm>
            <a:off x="2627314" y="1057300"/>
            <a:ext cx="1368425" cy="568565"/>
          </a:xfrm>
          <a:prstGeom prst="borderCallout2">
            <a:avLst>
              <a:gd name="adj1" fmla="val 18750"/>
              <a:gd name="adj2" fmla="val -5569"/>
              <a:gd name="adj3" fmla="val 18750"/>
              <a:gd name="adj4" fmla="val -14500"/>
              <a:gd name="adj5" fmla="val 70574"/>
              <a:gd name="adj6" fmla="val -46866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FF33CC"/>
                </a:solidFill>
                <a:ea typeface="华文行楷" pitchFamily="2" charset="-122"/>
              </a:rPr>
              <a:t>远 望</a:t>
            </a:r>
          </a:p>
        </p:txBody>
      </p:sp>
      <p:sp>
        <p:nvSpPr>
          <p:cNvPr id="4106" name="AutoShape 10" descr="粉色面巾纸"/>
          <p:cNvSpPr>
            <a:spLocks/>
          </p:cNvSpPr>
          <p:nvPr/>
        </p:nvSpPr>
        <p:spPr bwMode="auto">
          <a:xfrm>
            <a:off x="2916239" y="1657616"/>
            <a:ext cx="1728787" cy="419364"/>
          </a:xfrm>
          <a:prstGeom prst="borderCallout1">
            <a:avLst>
              <a:gd name="adj1" fmla="val 100944"/>
              <a:gd name="adj2" fmla="val 93389"/>
              <a:gd name="adj3" fmla="val 100944"/>
              <a:gd name="adj4" fmla="val -2947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FF0066"/>
                </a:solidFill>
                <a:ea typeface="黑体" pitchFamily="49" charset="-122"/>
              </a:rPr>
              <a:t>肃杀，萧条</a:t>
            </a:r>
          </a:p>
        </p:txBody>
      </p:sp>
      <p:sp>
        <p:nvSpPr>
          <p:cNvPr id="4107" name="AutoShape 11" descr="斜纹布"/>
          <p:cNvSpPr>
            <a:spLocks noChangeArrowheads="1"/>
          </p:cNvSpPr>
          <p:nvPr/>
        </p:nvSpPr>
        <p:spPr bwMode="auto">
          <a:xfrm>
            <a:off x="6084888" y="1897063"/>
            <a:ext cx="1512887" cy="387615"/>
          </a:xfrm>
          <a:prstGeom prst="wedgeRectCallout">
            <a:avLst>
              <a:gd name="adj1" fmla="val 56296"/>
              <a:gd name="adj2" fmla="val 122694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FF0066"/>
                </a:solidFill>
                <a:ea typeface="宋体" pitchFamily="2" charset="-122"/>
              </a:rPr>
              <a:t>chù </a:t>
            </a:r>
            <a:r>
              <a:rPr lang="zh-CN" altLang="en-US" sz="2400" b="1">
                <a:solidFill>
                  <a:srgbClr val="FF0066"/>
                </a:solidFill>
                <a:ea typeface="宋体" pitchFamily="2" charset="-122"/>
              </a:rPr>
              <a:t>直立</a:t>
            </a:r>
            <a:r>
              <a:rPr lang="zh-CN" altLang="en-US" sz="2400" b="1">
                <a:ea typeface="宋体" pitchFamily="2" charset="-122"/>
              </a:rPr>
              <a:t> </a:t>
            </a:r>
          </a:p>
        </p:txBody>
      </p:sp>
      <p:sp>
        <p:nvSpPr>
          <p:cNvPr id="4108" name="AutoShape 12" descr="褐色大理石"/>
          <p:cNvSpPr>
            <a:spLocks noChangeArrowheads="1"/>
          </p:cNvSpPr>
          <p:nvPr/>
        </p:nvSpPr>
        <p:spPr bwMode="auto">
          <a:xfrm>
            <a:off x="3419476" y="2137833"/>
            <a:ext cx="1584325" cy="387615"/>
          </a:xfrm>
          <a:prstGeom prst="wedgeRectCallout">
            <a:avLst>
              <a:gd name="adj1" fmla="val -130560"/>
              <a:gd name="adj2" fmla="val 63310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FF0066"/>
                </a:solidFill>
                <a:ea typeface="宋体" pitchFamily="2" charset="-122"/>
              </a:rPr>
              <a:t>zhào</a:t>
            </a:r>
          </a:p>
        </p:txBody>
      </p:sp>
      <p:sp>
        <p:nvSpPr>
          <p:cNvPr id="4111" name="AutoShape 15"/>
          <p:cNvSpPr>
            <a:spLocks/>
          </p:cNvSpPr>
          <p:nvPr/>
        </p:nvSpPr>
        <p:spPr bwMode="auto">
          <a:xfrm flipH="1">
            <a:off x="7416801" y="3402542"/>
            <a:ext cx="1154113" cy="420688"/>
          </a:xfrm>
          <a:prstGeom prst="borderCallout3">
            <a:avLst>
              <a:gd name="adj1" fmla="val 22639"/>
              <a:gd name="adj2" fmla="val 106602"/>
              <a:gd name="adj3" fmla="val 22639"/>
              <a:gd name="adj4" fmla="val 359556"/>
              <a:gd name="adj5" fmla="val 67921"/>
              <a:gd name="adj6" fmla="val 359556"/>
              <a:gd name="adj7" fmla="val 97796"/>
              <a:gd name="adj8" fmla="val 313204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0066"/>
                </a:solidFill>
                <a:ea typeface="黑体" pitchFamily="49" charset="-122"/>
              </a:rPr>
              <a:t>徒然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2817813" y="3796463"/>
            <a:ext cx="987425" cy="508000"/>
          </a:xfrm>
          <a:prstGeom prst="wedgeRoundRectCallout">
            <a:avLst>
              <a:gd name="adj1" fmla="val -112699"/>
              <a:gd name="adj2" fmla="val 8958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0066"/>
                </a:solidFill>
                <a:ea typeface="黑体" pitchFamily="49" charset="-122"/>
              </a:rPr>
              <a:t>歌女</a:t>
            </a:r>
          </a:p>
        </p:txBody>
      </p:sp>
      <p:sp>
        <p:nvSpPr>
          <p:cNvPr id="4114" name="PubOvalCallout"/>
          <p:cNvSpPr>
            <a:spLocks noEditPoints="1" noChangeArrowheads="1"/>
          </p:cNvSpPr>
          <p:nvPr/>
        </p:nvSpPr>
        <p:spPr bwMode="auto">
          <a:xfrm flipV="1">
            <a:off x="900114" y="4537605"/>
            <a:ext cx="6911975" cy="1177396"/>
          </a:xfrm>
          <a:custGeom>
            <a:avLst/>
            <a:gdLst>
              <a:gd name="G0" fmla="+- 0 0 0"/>
              <a:gd name="G1" fmla="+- 11452 0 0"/>
              <a:gd name="T0" fmla="*/ 10800 w 21600"/>
              <a:gd name="T1" fmla="*/ 0 h 21600"/>
              <a:gd name="T2" fmla="*/ 0 w 21600"/>
              <a:gd name="T3" fmla="*/ 8105 h 21600"/>
              <a:gd name="T4" fmla="*/ 11452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1452" y="21600"/>
                </a:moveTo>
                <a:lnTo>
                  <a:pt x="9590" y="16158"/>
                </a:lnTo>
                <a:cubicBezTo>
                  <a:pt x="9991" y="16192"/>
                  <a:pt x="10395" y="16209"/>
                  <a:pt x="10800" y="16209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0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/>
            <a:r>
              <a:rPr lang="zh-CN" altLang="en-US" sz="2400">
                <a:solidFill>
                  <a:srgbClr val="FF0066"/>
                </a:solidFill>
                <a:ea typeface="华文行楷" pitchFamily="2" charset="-122"/>
              </a:rPr>
              <a:t>此句化用杜牧</a:t>
            </a:r>
            <a:r>
              <a:rPr lang="en-US" altLang="zh-CN" sz="2400">
                <a:solidFill>
                  <a:srgbClr val="FF0066"/>
                </a:solidFill>
                <a:ea typeface="华文行楷" pitchFamily="2" charset="-122"/>
              </a:rPr>
              <a:t>《</a:t>
            </a:r>
            <a:r>
              <a:rPr lang="zh-CN" altLang="en-US" sz="2400">
                <a:solidFill>
                  <a:srgbClr val="FF0066"/>
                </a:solidFill>
                <a:ea typeface="华文行楷" pitchFamily="2" charset="-122"/>
              </a:rPr>
              <a:t>泊秦淮</a:t>
            </a:r>
            <a:r>
              <a:rPr lang="en-US" altLang="zh-CN" sz="2400">
                <a:solidFill>
                  <a:srgbClr val="FF0066"/>
                </a:solidFill>
                <a:ea typeface="华文行楷" pitchFamily="2" charset="-122"/>
              </a:rPr>
              <a:t>》</a:t>
            </a:r>
            <a:r>
              <a:rPr lang="zh-CN" altLang="en-US" sz="2400">
                <a:solidFill>
                  <a:srgbClr val="FF0066"/>
                </a:solidFill>
                <a:ea typeface="华文行楷" pitchFamily="2" charset="-122"/>
              </a:rPr>
              <a:t>：商女不知亡国恨，隔江犹唱</a:t>
            </a:r>
            <a:r>
              <a:rPr lang="en-US" altLang="zh-CN" sz="2400">
                <a:solidFill>
                  <a:srgbClr val="FF0066"/>
                </a:solidFill>
                <a:ea typeface="华文行楷" pitchFamily="2" charset="-122"/>
              </a:rPr>
              <a:t>《</a:t>
            </a:r>
            <a:r>
              <a:rPr lang="zh-CN" altLang="en-US" sz="2400">
                <a:solidFill>
                  <a:srgbClr val="FF0066"/>
                </a:solidFill>
                <a:ea typeface="华文行楷" pitchFamily="2" charset="-122"/>
              </a:rPr>
              <a:t>后庭花</a:t>
            </a:r>
            <a:r>
              <a:rPr lang="en-US" altLang="zh-CN" sz="2400">
                <a:solidFill>
                  <a:srgbClr val="FF0066"/>
                </a:solidFill>
                <a:ea typeface="华文行楷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699710002"/>
      </p:ext>
    </p:extLst>
  </p:cSld>
  <p:clrMapOvr>
    <a:masterClrMapping/>
  </p:clrMapOvr>
  <p:transition spd="slow">
    <p:pull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 animBg="1"/>
      <p:bldP spid="4105" grpId="0" animBg="1"/>
      <p:bldP spid="4106" grpId="0" animBg="1"/>
      <p:bldP spid="4107" grpId="0" animBg="1"/>
      <p:bldP spid="4108" grpId="0" animBg="1"/>
      <p:bldP spid="4111" grpId="0" animBg="1"/>
      <p:bldP spid="4112" grpId="0" animBg="1"/>
      <p:bldP spid="4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" name="AutoShape 30"/>
          <p:cNvSpPr>
            <a:spLocks noChangeArrowheads="1"/>
          </p:cNvSpPr>
          <p:nvPr/>
        </p:nvSpPr>
        <p:spPr bwMode="auto">
          <a:xfrm>
            <a:off x="1" y="3997854"/>
            <a:ext cx="4716463" cy="719667"/>
          </a:xfrm>
          <a:prstGeom prst="rightArrowCallout">
            <a:avLst>
              <a:gd name="adj1" fmla="val 5204"/>
              <a:gd name="adj2" fmla="val 25000"/>
              <a:gd name="adj3" fmla="val 90998"/>
              <a:gd name="adj4" fmla="val 66667"/>
            </a:avLst>
          </a:prstGeom>
          <a:solidFill>
            <a:srgbClr val="FF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zh-CN" altLang="en-US" sz="2000">
                <a:solidFill>
                  <a:srgbClr val="000099"/>
                </a:solidFill>
              </a:rPr>
              <a:t>西风，照应晚秋，给人萧索</a:t>
            </a:r>
          </a:p>
          <a:p>
            <a:r>
              <a:rPr lang="zh-CN" altLang="en-US" sz="2000">
                <a:solidFill>
                  <a:srgbClr val="000099"/>
                </a:solidFill>
              </a:rPr>
              <a:t>之感，景象氛围以悲情为主</a:t>
            </a:r>
          </a:p>
        </p:txBody>
      </p:sp>
      <p:sp>
        <p:nvSpPr>
          <p:cNvPr id="6175" name="AutoShape 31"/>
          <p:cNvSpPr>
            <a:spLocks noChangeArrowheads="1"/>
          </p:cNvSpPr>
          <p:nvPr/>
        </p:nvSpPr>
        <p:spPr bwMode="auto">
          <a:xfrm>
            <a:off x="0" y="4298157"/>
            <a:ext cx="4572000" cy="1416843"/>
          </a:xfrm>
          <a:prstGeom prst="wedgeEllipseCallout">
            <a:avLst>
              <a:gd name="adj1" fmla="val 91597"/>
              <a:gd name="adj2" fmla="val 3782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altLang="zh-CN" sz="1800"/>
              <a:t>“</a:t>
            </a:r>
            <a:r>
              <a:rPr lang="zh-CN" altLang="en-US" sz="1800"/>
              <a:t>彩舟云淡”，写日落之江天：“星河鹭起”，状夕夜之洲渚。</a:t>
            </a:r>
          </a:p>
          <a:p>
            <a:pPr algn="ctr"/>
            <a:r>
              <a:rPr lang="zh-CN" altLang="en-US" sz="1800"/>
              <a:t>“画图难足”一句，抒赞美嗟赏之怀，颇有大家风范。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39750" y="145521"/>
            <a:ext cx="8388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ea typeface="宋体" pitchFamily="2" charset="-122"/>
              </a:rPr>
              <a:t> </a:t>
            </a:r>
          </a:p>
        </p:txBody>
      </p:sp>
      <p:sp>
        <p:nvSpPr>
          <p:cNvPr id="614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68313" y="0"/>
            <a:ext cx="8229600" cy="952500"/>
          </a:xfrm>
        </p:spPr>
        <p:txBody>
          <a:bodyPr/>
          <a:lstStyle/>
          <a:p>
            <a:r>
              <a:rPr lang="zh-CN" altLang="en-US">
                <a:solidFill>
                  <a:srgbClr val="663300"/>
                </a:solidFill>
                <a:ea typeface="经典美黑简" pitchFamily="49" charset="-122"/>
              </a:rPr>
              <a:t>整体感知，理清内容</a:t>
            </a:r>
          </a:p>
        </p:txBody>
      </p:sp>
      <p:sp>
        <p:nvSpPr>
          <p:cNvPr id="6150" name="Rectangle 6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95536" y="888760"/>
            <a:ext cx="8964613" cy="47770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             </a:t>
            </a:r>
            <a:r>
              <a:rPr lang="zh-CN" altLang="en-US" b="1" dirty="0">
                <a:ea typeface="方正祥隶简体" pitchFamily="65" charset="-122"/>
              </a:rPr>
              <a:t>上下两片各写什么？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ea typeface="方正姚体" pitchFamily="2" charset="-122"/>
              </a:rPr>
              <a:t>            </a:t>
            </a:r>
            <a:r>
              <a:rPr lang="zh-CN" altLang="en-US" b="1" dirty="0">
                <a:solidFill>
                  <a:srgbClr val="6600CC"/>
                </a:solidFill>
                <a:ea typeface="方正姚体" pitchFamily="2" charset="-122"/>
              </a:rPr>
              <a:t>上片写景，下片怀古</a:t>
            </a:r>
            <a:r>
              <a:rPr lang="zh-CN" altLang="en-US" b="1" dirty="0">
                <a:ea typeface="方正姚体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ea typeface="方正姚体" pitchFamily="2" charset="-122"/>
              </a:rPr>
              <a:t>             </a:t>
            </a:r>
            <a:r>
              <a:rPr lang="zh-CN" altLang="en-US" b="1" dirty="0">
                <a:ea typeface="方正祥隶简体" pitchFamily="65" charset="-122"/>
              </a:rPr>
              <a:t>上片写景有何特点？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 登临送目。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正故国晚秋，天气初肃。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千里澄江似练，翠峰如簇。　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征帆去棹</a:t>
            </a:r>
            <a:r>
              <a:rPr lang="zh-CN" altLang="en-US" sz="3600" b="1" u="sng" dirty="0">
                <a:solidFill>
                  <a:srgbClr val="663300"/>
                </a:solidFill>
                <a:ea typeface="隶书" pitchFamily="49" charset="-122"/>
              </a:rPr>
              <a:t>残阳</a:t>
            </a: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里，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背西风、酒旗斜矗。　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彩舟云淡，星河鹭起，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画图难足。</a:t>
            </a:r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2771775" y="1596761"/>
            <a:ext cx="2305050" cy="869156"/>
          </a:xfrm>
          <a:prstGeom prst="wedgeRectCallout">
            <a:avLst>
              <a:gd name="adj1" fmla="val -90977"/>
              <a:gd name="adj2" fmla="val 326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ea typeface="黑体" pitchFamily="49" charset="-122"/>
              </a:rPr>
              <a:t>总启</a:t>
            </a:r>
            <a:r>
              <a:rPr lang="zh-CN" altLang="en-US" sz="2000" b="1">
                <a:solidFill>
                  <a:srgbClr val="A50021"/>
                </a:solidFill>
                <a:ea typeface="黑体" pitchFamily="49" charset="-122"/>
              </a:rPr>
              <a:t>全章，领起上片词意，表明此下所写是亲眼所见。</a:t>
            </a:r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 rot="4896054">
            <a:off x="6475997" y="479960"/>
            <a:ext cx="928076" cy="1738837"/>
          </a:xfrm>
          <a:prstGeom prst="wedgeRoundRectCallout">
            <a:avLst>
              <a:gd name="adj1" fmla="val 97130"/>
              <a:gd name="adj2" fmla="val 159005"/>
              <a:gd name="adj3" fmla="val 16667"/>
            </a:avLst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vert"/>
          <a:lstStyle/>
          <a:p>
            <a:r>
              <a:rPr lang="zh-CN" altLang="en-US" sz="2400" b="1" dirty="0">
                <a:solidFill>
                  <a:srgbClr val="003300"/>
                </a:solidFill>
              </a:rPr>
              <a:t>点明登临的地点、季节、气候</a:t>
            </a:r>
          </a:p>
        </p:txBody>
      </p:sp>
      <p:sp>
        <p:nvSpPr>
          <p:cNvPr id="6162" name="Cloud"/>
          <p:cNvSpPr>
            <a:spLocks noChangeAspect="1" noEditPoints="1" noChangeArrowheads="1"/>
          </p:cNvSpPr>
          <p:nvPr/>
        </p:nvSpPr>
        <p:spPr bwMode="auto">
          <a:xfrm>
            <a:off x="5144294" y="1657616"/>
            <a:ext cx="3989362" cy="171185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sz="2400" b="1" dirty="0">
                <a:solidFill>
                  <a:srgbClr val="FF3300"/>
                </a:solidFill>
              </a:rPr>
              <a:t>化用</a:t>
            </a:r>
            <a:r>
              <a:rPr lang="zh-CN" altLang="en-US" sz="2400" b="1" dirty="0"/>
              <a:t>谢眺名句</a:t>
            </a:r>
            <a:r>
              <a:rPr lang="zh-CN" altLang="en-US" sz="2400" b="1" dirty="0" smtClean="0"/>
              <a:t>，用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比喻</a:t>
            </a:r>
            <a:r>
              <a:rPr lang="zh-CN" altLang="en-US" sz="2400" b="1" dirty="0"/>
              <a:t>对所睹的水光山色作总的</a:t>
            </a:r>
            <a:r>
              <a:rPr lang="zh-CN" altLang="en-US" sz="2400" b="1" dirty="0">
                <a:solidFill>
                  <a:srgbClr val="FF3300"/>
                </a:solidFill>
              </a:rPr>
              <a:t>静态描写</a:t>
            </a:r>
          </a:p>
        </p:txBody>
      </p:sp>
      <p:cxnSp>
        <p:nvCxnSpPr>
          <p:cNvPr id="6167" name="AutoShape 23"/>
          <p:cNvCxnSpPr>
            <a:cxnSpLocks noChangeShapeType="1"/>
            <a:stCxn id="6150" idx="3"/>
            <a:endCxn id="6150" idx="3"/>
          </p:cNvCxnSpPr>
          <p:nvPr/>
        </p:nvCxnSpPr>
        <p:spPr bwMode="auto">
          <a:xfrm>
            <a:off x="9360149" y="3277286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0" name="AutoShape 26"/>
          <p:cNvSpPr>
            <a:spLocks noChangeArrowheads="1"/>
          </p:cNvSpPr>
          <p:nvPr/>
        </p:nvSpPr>
        <p:spPr bwMode="auto">
          <a:xfrm rot="-1662234">
            <a:off x="4506913" y="2944812"/>
            <a:ext cx="1274762" cy="179917"/>
          </a:xfrm>
          <a:prstGeom prst="leftRightArrow">
            <a:avLst>
              <a:gd name="adj1" fmla="val 50000"/>
              <a:gd name="adj2" fmla="val 118088"/>
            </a:avLst>
          </a:prstGeom>
          <a:solidFill>
            <a:srgbClr val="FFBE7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AutoShape 27"/>
          <p:cNvSpPr>
            <a:spLocks/>
          </p:cNvSpPr>
          <p:nvPr/>
        </p:nvSpPr>
        <p:spPr bwMode="auto">
          <a:xfrm>
            <a:off x="5076826" y="3337719"/>
            <a:ext cx="4067175" cy="522552"/>
          </a:xfrm>
          <a:prstGeom prst="borderCallout1">
            <a:avLst>
              <a:gd name="adj1" fmla="val 112153"/>
              <a:gd name="adj2" fmla="val 97190"/>
              <a:gd name="adj3" fmla="val 112153"/>
              <a:gd name="adj4" fmla="val -49569"/>
            </a:avLst>
          </a:prstGeom>
          <a:solidFill>
            <a:srgbClr val="66FF33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sz="2000" b="1" dirty="0">
                <a:solidFill>
                  <a:srgbClr val="FF3300"/>
                </a:solidFill>
              </a:rPr>
              <a:t>动景，</a:t>
            </a:r>
            <a:r>
              <a:rPr lang="zh-CN" altLang="en-US" sz="2000" b="1" dirty="0">
                <a:solidFill>
                  <a:srgbClr val="000099"/>
                </a:solidFill>
              </a:rPr>
              <a:t>写出人的活动，侧重人文因素的描写。</a:t>
            </a:r>
          </a:p>
        </p:txBody>
      </p:sp>
      <p:sp>
        <p:nvSpPr>
          <p:cNvPr id="6172" name="AutoShape 28"/>
          <p:cNvSpPr>
            <a:spLocks/>
          </p:cNvSpPr>
          <p:nvPr/>
        </p:nvSpPr>
        <p:spPr bwMode="auto">
          <a:xfrm>
            <a:off x="2771776" y="396875"/>
            <a:ext cx="2633663" cy="732896"/>
          </a:xfrm>
          <a:prstGeom prst="borderCallout2">
            <a:avLst>
              <a:gd name="adj1" fmla="val 12995"/>
              <a:gd name="adj2" fmla="val -2894"/>
              <a:gd name="adj3" fmla="val 12995"/>
              <a:gd name="adj4" fmla="val -2894"/>
              <a:gd name="adj5" fmla="val 451083"/>
              <a:gd name="adj6" fmla="val -21278"/>
            </a:avLst>
          </a:prstGeom>
          <a:solidFill>
            <a:srgbClr val="FFFF00"/>
          </a:solidFill>
          <a:ln w="47625" algn="ctr">
            <a:solidFill>
              <a:srgbClr val="008080"/>
            </a:solidFill>
            <a:miter lim="800000"/>
            <a:headEnd/>
            <a:tailEnd type="stealth" w="med" len="med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sz="2400"/>
              <a:t>补叙登临的时间是在傍晚。</a:t>
            </a:r>
          </a:p>
        </p:txBody>
      </p:sp>
    </p:spTree>
    <p:extLst>
      <p:ext uri="{BB962C8B-B14F-4D97-AF65-F5344CB8AC3E}">
        <p14:creationId xmlns:p14="http://schemas.microsoft.com/office/powerpoint/2010/main" val="4038972224"/>
      </p:ext>
    </p:extLst>
  </p:cSld>
  <p:clrMapOvr>
    <a:masterClrMapping/>
  </p:clrMapOvr>
  <p:transition spd="slow">
    <p:pull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800" decel="100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decel="100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" grpId="0" animBg="1"/>
      <p:bldP spid="6175" grpId="0" animBg="1"/>
      <p:bldP spid="6159" grpId="0" animBg="1"/>
      <p:bldP spid="6161" grpId="0" animBg="1"/>
      <p:bldP spid="6162" grpId="0" animBg="1"/>
      <p:bldP spid="6170" grpId="0" animBg="1"/>
      <p:bldP spid="6171" grpId="0" animBg="1"/>
      <p:bldP spid="61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1" y="2917032"/>
            <a:ext cx="4067175" cy="2797968"/>
          </a:xfrm>
          <a:prstGeom prst="wedgeEllipseCallout">
            <a:avLst>
              <a:gd name="adj1" fmla="val 67486"/>
              <a:gd name="adj2" fmla="val -30380"/>
            </a:avLst>
          </a:prstGeom>
          <a:solidFill>
            <a:srgbClr val="CCFF99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sz="2400" b="1">
                <a:solidFill>
                  <a:srgbClr val="000099"/>
                </a:solidFill>
              </a:rPr>
              <a:t>后五句为一篇之眼。“但寒烟衰草凝绿”借景抒情，抒发悲叹之情。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39750" y="2516069"/>
            <a:ext cx="8281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zh-CN" sz="1800"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79389" y="2598808"/>
            <a:ext cx="84343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>
                <a:ea typeface="宋体" pitchFamily="2" charset="-122"/>
              </a:rPr>
              <a:t>       </a:t>
            </a:r>
            <a:r>
              <a:rPr lang="en-US" altLang="zh-CN" sz="4000" b="1">
                <a:ea typeface="宋体" pitchFamily="2" charset="-122"/>
              </a:rPr>
              <a:t> </a:t>
            </a:r>
            <a:endParaRPr lang="en-US" altLang="zh-CN" sz="3600" b="1">
              <a:ea typeface="宋体" pitchFamily="2" charset="-122"/>
            </a:endParaRPr>
          </a:p>
        </p:txBody>
      </p:sp>
      <p:sp>
        <p:nvSpPr>
          <p:cNvPr id="7177" name="Rectangle 9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216958"/>
            <a:ext cx="9144000" cy="549804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663300"/>
                </a:solidFill>
                <a:ea typeface="隶书" pitchFamily="49" charset="-122"/>
              </a:rPr>
              <a:t>        </a:t>
            </a:r>
            <a:r>
              <a:rPr lang="zh-CN" altLang="en-US" sz="3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祥隶简体" pitchFamily="65" charset="-122"/>
              </a:rPr>
              <a:t>词人怎样写在金陵之所想？</a:t>
            </a:r>
          </a:p>
          <a:p>
            <a:pP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念往昔、繁华竞逐。</a:t>
            </a:r>
          </a:p>
          <a:p>
            <a:pP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叹门外楼头，悲恨相续。　</a:t>
            </a:r>
          </a:p>
          <a:p>
            <a:pP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千古凭高对此，漫嗟荣辱。　</a:t>
            </a:r>
          </a:p>
          <a:p>
            <a:pPr algn="r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六朝旧事随流水，但寒烟衰草凝绿。　</a:t>
            </a:r>
          </a:p>
          <a:p>
            <a:pPr algn="r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至今商女，时时犹唱，</a:t>
            </a:r>
          </a:p>
          <a:p>
            <a:pPr algn="r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663300"/>
                </a:solidFill>
                <a:ea typeface="隶书" pitchFamily="49" charset="-122"/>
              </a:rPr>
              <a:t>《</a:t>
            </a: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后庭</a:t>
            </a:r>
            <a:r>
              <a:rPr lang="en-US" altLang="zh-CN" sz="3600" b="1" dirty="0">
                <a:solidFill>
                  <a:srgbClr val="663300"/>
                </a:solidFill>
                <a:ea typeface="隶书" pitchFamily="49" charset="-122"/>
              </a:rPr>
              <a:t>》</a:t>
            </a:r>
            <a:r>
              <a:rPr lang="zh-CN" altLang="en-US" sz="3600" b="1" dirty="0">
                <a:solidFill>
                  <a:srgbClr val="663300"/>
                </a:solidFill>
                <a:ea typeface="隶书" pitchFamily="49" charset="-122"/>
              </a:rPr>
              <a:t>遗曲</a:t>
            </a:r>
            <a:r>
              <a:rPr lang="zh-CN" altLang="en-US" sz="3600" b="1" dirty="0">
                <a:solidFill>
                  <a:srgbClr val="663300"/>
                </a:solidFill>
                <a:ea typeface="华文行楷" pitchFamily="2" charset="-122"/>
              </a:rPr>
              <a:t>。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572001" y="157427"/>
            <a:ext cx="4321175" cy="576792"/>
          </a:xfrm>
          <a:prstGeom prst="wedgeRectCallout">
            <a:avLst>
              <a:gd name="adj1" fmla="val -71199"/>
              <a:gd name="adj2" fmla="val 83944"/>
            </a:avLst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>
                <a:solidFill>
                  <a:srgbClr val="FF3300"/>
                </a:solidFill>
                <a:ea typeface="黑体" pitchFamily="49" charset="-122"/>
              </a:rPr>
              <a:t> </a:t>
            </a:r>
            <a:r>
              <a:rPr lang="zh-CN" altLang="en-US" sz="2000" b="1">
                <a:solidFill>
                  <a:srgbClr val="FF3300"/>
                </a:solidFill>
                <a:ea typeface="黑体" pitchFamily="49" charset="-122"/>
              </a:rPr>
              <a:t>总领下片词意。后句直揭六朝统治者因穷奢极欲而亡国这一根本原因。</a:t>
            </a:r>
            <a:endParaRPr lang="zh-CN" altLang="en-US" sz="2000" b="1">
              <a:solidFill>
                <a:srgbClr val="A50021"/>
              </a:solidFill>
              <a:ea typeface="黑体" pitchFamily="49" charset="-122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4859339" y="697178"/>
            <a:ext cx="4537075" cy="960438"/>
          </a:xfrm>
          <a:prstGeom prst="cloudCallout">
            <a:avLst>
              <a:gd name="adj1" fmla="val -53676"/>
              <a:gd name="adj2" fmla="val 38569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zh-CN" altLang="en-US" sz="1800" b="1" dirty="0">
                <a:solidFill>
                  <a:srgbClr val="000099"/>
                </a:solidFill>
              </a:rPr>
              <a:t>举其典型，概括其他。“悲恨相续”概括出像陈朝这样的事非个别现象，而是先后发生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5724525" y="1778000"/>
            <a:ext cx="3168650" cy="658813"/>
          </a:xfrm>
          <a:prstGeom prst="wedgeRoundRectCallout">
            <a:avLst>
              <a:gd name="adj1" fmla="val -69088"/>
              <a:gd name="adj2" fmla="val 12449"/>
              <a:gd name="adj3" fmla="val 16667"/>
            </a:avLst>
          </a:prstGeom>
          <a:solidFill>
            <a:srgbClr val="FFCCCC"/>
          </a:solidFill>
          <a:ln w="9525" algn="ctr">
            <a:solidFill>
              <a:srgbClr val="FF99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zh-CN" altLang="en-US" sz="2400" b="1" dirty="0"/>
              <a:t>对吊古者的批判。</a:t>
            </a:r>
          </a:p>
        </p:txBody>
      </p:sp>
    </p:spTree>
    <p:extLst>
      <p:ext uri="{BB962C8B-B14F-4D97-AF65-F5344CB8AC3E}">
        <p14:creationId xmlns:p14="http://schemas.microsoft.com/office/powerpoint/2010/main" val="3894540040"/>
      </p:ext>
    </p:extLst>
  </p:cSld>
  <p:clrMapOvr>
    <a:masterClrMapping/>
  </p:clrMapOvr>
  <p:transition spd="slow">
    <p:pull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/>
      <p:bldP spid="7171" grpId="0"/>
      <p:bldP spid="7179" grpId="0" animBg="1"/>
      <p:bldP spid="7180" grpId="0" animBg="1"/>
      <p:bldP spid="71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-55936"/>
            <a:ext cx="288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>
                <a:ea typeface="隶书" pitchFamily="49" charset="-122"/>
              </a:rPr>
              <a:t> </a:t>
            </a:r>
            <a:endParaRPr lang="en-US" altLang="zh-CN" sz="3600" b="1"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466306"/>
            <a:ext cx="391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199" name="Rectangle 7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17563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美黑简" pitchFamily="49" charset="-122"/>
              </a:rPr>
              <a:t>小        结</a:t>
            </a:r>
          </a:p>
        </p:txBody>
      </p:sp>
      <p:sp>
        <p:nvSpPr>
          <p:cNvPr id="8200" name="Rectangle 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9635" y="697260"/>
            <a:ext cx="4787900" cy="4228042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ea typeface="经典粗宋简" pitchFamily="49" charset="-122"/>
              </a:rPr>
              <a:t>上阕写登临金陵故都之所见。“澄江”、“翠峰”、“征帆”、“斜阳”、“酒旗”、“西风”、“云淡”、“鹭起”，依次勾勒水、陆、空的雄浑场面，境界苍凉</a:t>
            </a:r>
            <a:r>
              <a:rPr lang="zh-CN" altLang="en-US" sz="2400" b="1" dirty="0" smtClean="0">
                <a:ea typeface="经典粗宋简" pitchFamily="49" charset="-122"/>
              </a:rPr>
              <a:t>。</a:t>
            </a:r>
            <a:endParaRPr lang="en-US" altLang="zh-CN" sz="2400" b="1" dirty="0" smtClean="0">
              <a:ea typeface="经典粗宋简" pitchFamily="49" charset="-122"/>
            </a:endParaRPr>
          </a:p>
          <a:p>
            <a:endParaRPr lang="zh-CN" altLang="en-US" sz="2400" b="1" dirty="0">
              <a:ea typeface="经典粗宋简" pitchFamily="49" charset="-122"/>
            </a:endParaRP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下阕写在金陵之所想。</a:t>
            </a:r>
            <a:r>
              <a:rPr lang="zh-CN" altLang="en-US" sz="2400" b="1" dirty="0">
                <a:latin typeface="Arial"/>
                <a:ea typeface="黑体" pitchFamily="49" charset="-122"/>
              </a:rPr>
              <a:t>“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念</a:t>
            </a:r>
            <a:r>
              <a:rPr lang="zh-CN" altLang="en-US" sz="2400" b="1" dirty="0">
                <a:latin typeface="Arial"/>
                <a:ea typeface="黑体" pitchFamily="49" charset="-122"/>
              </a:rPr>
              <a:t>”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字作转折，今昔对比，时空交错，虚实相生，对历史和现实，表达出深沉的抑郁和沉重的叹息。 全词情景交融，沉郁悲壮。</a:t>
            </a:r>
          </a:p>
        </p:txBody>
      </p:sp>
      <p:sp>
        <p:nvSpPr>
          <p:cNvPr id="8201" name="Rectangle 9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648200" y="756708"/>
            <a:ext cx="4495800" cy="495829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ea typeface="经典舒同体繁" pitchFamily="49" charset="-122"/>
              </a:rPr>
              <a:t>主旨</a:t>
            </a:r>
            <a:r>
              <a:rPr lang="zh-CN" altLang="en-US" sz="2400" b="1" dirty="0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ea typeface="隶书" pitchFamily="49" charset="-122"/>
              </a:rPr>
              <a:t>   通过对六朝统治者相继亡国的深刻历史教训的缅怀和批判，对当时的统治者提出严正的警戒</a:t>
            </a:r>
            <a:r>
              <a:rPr lang="zh-CN" altLang="en-US" sz="2400" b="1" dirty="0"/>
              <a:t>。</a:t>
            </a:r>
          </a:p>
          <a:p>
            <a:r>
              <a:rPr lang="zh-CN" altLang="en-US" sz="2400" b="1" dirty="0">
                <a:ea typeface="方正祥隶简体" pitchFamily="65" charset="-122"/>
              </a:rPr>
              <a:t>写作特色：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、善于用典。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、白描写景。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、用史实说话，用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形象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说话</a:t>
            </a:r>
          </a:p>
        </p:txBody>
      </p:sp>
    </p:spTree>
    <p:extLst>
      <p:ext uri="{BB962C8B-B14F-4D97-AF65-F5344CB8AC3E}">
        <p14:creationId xmlns:p14="http://schemas.microsoft.com/office/powerpoint/2010/main" val="2116825686"/>
      </p:ext>
    </p:extLst>
  </p:cSld>
  <p:clrMapOvr>
    <a:masterClrMapping/>
  </p:clrMapOvr>
  <p:transition spd="slow">
    <p:pull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8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70" decel="100000"/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770" decel="100000"/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宋体" pitchFamily="2" charset="-122"/>
              </a:rPr>
              <a:t> 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ctrTitle"/>
          </p:nvPr>
        </p:nvSpPr>
        <p:spPr>
          <a:xfrm>
            <a:off x="684213" y="1416845"/>
            <a:ext cx="7772400" cy="1225021"/>
          </a:xfrm>
        </p:spPr>
        <p:txBody>
          <a:bodyPr/>
          <a:lstStyle/>
          <a:p>
            <a:r>
              <a:rPr lang="zh-CN" altLang="en-US" sz="5400" b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经典美黑简" pitchFamily="49" charset="-122"/>
                <a:ea typeface="经典美黑简" pitchFamily="49" charset="-122"/>
              </a:rPr>
              <a:t>念   奴   娇</a:t>
            </a:r>
          </a:p>
        </p:txBody>
      </p:sp>
      <p:sp>
        <p:nvSpPr>
          <p:cNvPr id="9220" name="Rectangle 4"/>
          <p:cNvSpPr>
            <a:spLocks noGrp="1" noRot="1" noChangeArrowheads="1"/>
          </p:cNvSpPr>
          <p:nvPr>
            <p:ph type="subTitle" idx="1"/>
          </p:nvPr>
        </p:nvSpPr>
        <p:spPr>
          <a:xfrm>
            <a:off x="1403350" y="3037417"/>
            <a:ext cx="6400800" cy="1460500"/>
          </a:xfrm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登 多 景 楼</a:t>
            </a:r>
          </a:p>
        </p:txBody>
      </p:sp>
    </p:spTree>
    <p:extLst>
      <p:ext uri="{BB962C8B-B14F-4D97-AF65-F5344CB8AC3E}">
        <p14:creationId xmlns:p14="http://schemas.microsoft.com/office/powerpoint/2010/main" val="3456560721"/>
      </p:ext>
    </p:extLst>
  </p:cSld>
  <p:clrMapOvr>
    <a:masterClrMapping/>
  </p:clrMapOvr>
  <p:transition spd="slow">
    <p:pull dir="r"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2089</Words>
  <Application>Microsoft Office PowerPoint</Application>
  <PresentationFormat>全屏显示(16:10)</PresentationFormat>
  <Paragraphs>149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桂  枝  香 </vt:lpstr>
      <vt:lpstr>桂 枝 香                ——王安石 </vt:lpstr>
      <vt:lpstr>正音、析词、解句</vt:lpstr>
      <vt:lpstr>整体感知，理清内容</vt:lpstr>
      <vt:lpstr>PowerPoint 演示文稿</vt:lpstr>
      <vt:lpstr>小        结</vt:lpstr>
      <vt:lpstr>念   奴   娇</vt:lpstr>
      <vt:lpstr>PowerPoint 演示文稿</vt:lpstr>
      <vt:lpstr>念奴娇·登多景楼 </vt:lpstr>
      <vt:lpstr>正音、析词、解句</vt:lpstr>
      <vt:lpstr>感知、理解</vt:lpstr>
      <vt:lpstr>PowerPoint 演示文稿</vt:lpstr>
      <vt:lpstr>PowerPoint 演示文稿</vt:lpstr>
      <vt:lpstr>PowerPoint 演示文稿</vt:lpstr>
      <vt:lpstr>小 结</vt:lpstr>
      <vt:lpstr>PowerPoint 演示文稿</vt:lpstr>
      <vt:lpstr>用典手法 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2015-01-21T01:21:48Z</dcterms:created>
  <dcterms:modified xsi:type="dcterms:W3CDTF">2015-01-21T01:56:02Z</dcterms:modified>
</cp:coreProperties>
</file>