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9"/>
  </p:notesMasterIdLst>
  <p:sldIdLst>
    <p:sldId id="257" r:id="rId4"/>
    <p:sldId id="277" r:id="rId5"/>
    <p:sldId id="265" r:id="rId6"/>
    <p:sldId id="273" r:id="rId7"/>
    <p:sldId id="274" r:id="rId8"/>
    <p:sldId id="269" r:id="rId9"/>
    <p:sldId id="270" r:id="rId10"/>
    <p:sldId id="271" r:id="rId11"/>
    <p:sldId id="272" r:id="rId12"/>
    <p:sldId id="275" r:id="rId13"/>
    <p:sldId id="278" r:id="rId14"/>
    <p:sldId id="279" r:id="rId15"/>
    <p:sldId id="280" r:id="rId16"/>
    <p:sldId id="281" r:id="rId17"/>
    <p:sldId id="284" r:id="rId18"/>
    <p:sldId id="282" r:id="rId19"/>
    <p:sldId id="268" r:id="rId20"/>
    <p:sldId id="266" r:id="rId21"/>
    <p:sldId id="267" r:id="rId22"/>
    <p:sldId id="259" r:id="rId23"/>
    <p:sldId id="260" r:id="rId24"/>
    <p:sldId id="258" r:id="rId25"/>
    <p:sldId id="261" r:id="rId26"/>
    <p:sldId id="262" r:id="rId27"/>
    <p:sldId id="26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solidFill>
          <a:srgbClr val="000000">
            <a:alpha val="70000"/>
          </a:srgbClr>
        </a:solidFill>
        <a:ln>
          <a:solidFill>
            <a:srgbClr val="000000"/>
          </a:solidFill>
        </a:ln>
      </c:spPr>
    </c:floor>
    <c:sideWall>
      <c:thickness val="0"/>
      <c:spPr>
        <a:gradFill>
          <a:gsLst>
            <a:gs pos="0">
              <a:srgbClr val="000000">
                <a:alpha val="0"/>
              </a:srgbClr>
            </a:gs>
            <a:gs pos="50000">
              <a:srgbClr val="000000">
                <a:alpha val="9000"/>
              </a:srgbClr>
            </a:gs>
            <a:gs pos="100000">
              <a:srgbClr val="000000">
                <a:alpha val="40000"/>
              </a:srgbClr>
            </a:gs>
          </a:gsLst>
          <a:lin ang="5400000" scaled="0"/>
        </a:gradFill>
      </c:spPr>
    </c:sideWall>
    <c:backWall>
      <c:thickness val="0"/>
      <c:spPr>
        <a:gradFill>
          <a:gsLst>
            <a:gs pos="0">
              <a:srgbClr val="000000">
                <a:alpha val="0"/>
              </a:srgbClr>
            </a:gs>
            <a:gs pos="50000">
              <a:srgbClr val="000000">
                <a:alpha val="9000"/>
              </a:srgbClr>
            </a:gs>
            <a:gs pos="100000">
              <a:srgbClr val="000000">
                <a:alpha val="70000"/>
              </a:srgbClr>
            </a:gs>
          </a:gsLst>
          <a:lin ang="5400000" scaled="0"/>
        </a:gra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61080160"/>
        <c:axId val="360066832"/>
        <c:axId val="0"/>
      </c:bar3DChart>
      <c:catAx>
        <c:axId val="361080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 rot="0" vert="horz"/>
          <a:lstStyle/>
          <a:p>
            <a:pPr>
              <a:defRPr sz="2000" b="0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alibri"/>
              </a:defRPr>
            </a:pPr>
            <a:endParaRPr lang="zh-CN"/>
          </a:p>
        </c:txPr>
        <c:crossAx val="360066832"/>
        <c:crosses val="autoZero"/>
        <c:auto val="1"/>
        <c:lblAlgn val="ctr"/>
        <c:lblOffset val="100"/>
        <c:noMultiLvlLbl val="0"/>
      </c:catAx>
      <c:valAx>
        <c:axId val="360066832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 rot="0" vert="horz"/>
          <a:lstStyle/>
          <a:p>
            <a:pPr>
              <a:defRPr sz="3200" b="0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alibri"/>
              </a:defRPr>
            </a:pPr>
            <a:endParaRPr lang="zh-CN"/>
          </a:p>
        </c:txPr>
        <c:crossAx val="361080160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r"/>
      <c:overlay val="0"/>
      <c:txPr>
        <a:bodyPr/>
        <a:lstStyle/>
        <a:p>
          <a:pPr>
            <a:defRPr sz="2575" b="0" i="0" u="none" strike="noStrike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alibri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overlay val="0"/>
      <c:txPr>
        <a:bodyPr/>
        <a:lstStyle/>
        <a:p>
          <a:pPr>
            <a:defRPr sz="4398" b="0" i="0" u="none" strike="noStrike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alibri"/>
            </a:defRPr>
          </a:pPr>
          <a:endParaRPr lang="zh-CN"/>
        </a:p>
      </c:txPr>
    </c:title>
    <c:autoTitleDeleted val="0"/>
    <c:view3D>
      <c:rotX val="30"/>
      <c:hPercent val="5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1711726218271831E-3"/>
          <c:y val="0.16578725939722247"/>
          <c:w val="0.71714774916939061"/>
          <c:h val="0.8288151189308939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图表标题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0" i="0" u="none" strike="noStrike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Calibri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390">
          <a:noFill/>
        </a:ln>
      </c:spPr>
    </c:plotArea>
    <c:legend>
      <c:legendPos val="r"/>
      <c:layout>
        <c:manualLayout>
          <c:xMode val="edge"/>
          <c:yMode val="edge"/>
          <c:x val="0.71349145695023419"/>
          <c:y val="0.33069232104741775"/>
          <c:w val="0.27832857289897583"/>
          <c:h val="0.42146164608801329"/>
        </c:manualLayout>
      </c:layout>
      <c:overlay val="0"/>
      <c:txPr>
        <a:bodyPr/>
        <a:lstStyle/>
        <a:p>
          <a:pPr>
            <a:defRPr sz="2939" b="0" i="0" u="none" strike="noStrike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alibri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799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888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1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888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1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888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1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26888"/>
            <a:effectLst>
              <a:outerShdw blurRad="50800" dist="76200" dir="5400000" algn="ctr" rotWithShape="0">
                <a:srgbClr val="000000">
                  <a:alpha val="40000"/>
                </a:srgbClr>
              </a:outerShdw>
            </a:effectLst>
          </c:spPr>
          <c:marker>
            <c:symbol val="circle"/>
            <c:size val="11"/>
            <c:spPr>
              <a:effectLst>
                <a:outerShdw blurRad="50800" dist="76200" dir="5400000" algn="ctr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5.5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608504"/>
        <c:axId val="360608896"/>
      </c:lineChart>
      <c:catAx>
        <c:axId val="360608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 rot="0" vert="horz"/>
          <a:lstStyle/>
          <a:p>
            <a:pPr>
              <a:defRPr sz="2398" b="0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alibri"/>
              </a:defRPr>
            </a:pPr>
            <a:endParaRPr lang="zh-CN"/>
          </a:p>
        </c:txPr>
        <c:crossAx val="360608896"/>
        <c:crosses val="autoZero"/>
        <c:auto val="1"/>
        <c:lblAlgn val="ctr"/>
        <c:lblOffset val="100"/>
        <c:noMultiLvlLbl val="0"/>
      </c:catAx>
      <c:valAx>
        <c:axId val="360608896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 rot="0" vert="horz"/>
          <a:lstStyle/>
          <a:p>
            <a:pPr>
              <a:defRPr sz="2798" b="0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alibri"/>
              </a:defRPr>
            </a:pPr>
            <a:endParaRPr lang="zh-CN"/>
          </a:p>
        </c:txPr>
        <c:crossAx val="360608504"/>
        <c:crosses val="autoZero"/>
        <c:crossBetween val="between"/>
      </c:valAx>
      <c:spPr>
        <a:gradFill>
          <a:gsLst>
            <a:gs pos="0">
              <a:srgbClr val="000000">
                <a:alpha val="0"/>
              </a:srgbClr>
            </a:gs>
            <a:gs pos="50000">
              <a:srgbClr val="000000">
                <a:alpha val="9000"/>
              </a:srgbClr>
            </a:gs>
            <a:gs pos="100000">
              <a:srgbClr val="000000">
                <a:alpha val="85000"/>
              </a:srgbClr>
            </a:gs>
          </a:gsLst>
          <a:lin ang="5400000" scaled="0"/>
        </a:gradFill>
        <a:ln>
          <a:solidFill>
            <a:schemeClr val="bg2"/>
          </a:solidFill>
        </a:ln>
      </c:spPr>
    </c:plotArea>
    <c:legend>
      <c:legendPos val="r"/>
      <c:overlay val="0"/>
      <c:txPr>
        <a:bodyPr/>
        <a:lstStyle/>
        <a:p>
          <a:pPr>
            <a:defRPr sz="2573" b="0" i="0" u="none" strike="noStrike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alibri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798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cene3d>
              <a:camera prst="orthographicFront"/>
              <a:lightRig rig="glow" dir="t">
                <a:rot lat="0" lon="0" rev="5400000"/>
              </a:lightRig>
            </a:scene3d>
            <a:sp3d prstMaterial="flat">
              <a:bevelT/>
              <a:contourClr>
                <a:srgbClr val="000000"/>
              </a:contourClr>
            </a:sp3d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cene3d>
              <a:camera prst="orthographicFront"/>
              <a:lightRig rig="glow" dir="t">
                <a:rot lat="0" lon="0" rev="5400000"/>
              </a:lightRig>
            </a:scene3d>
            <a:sp3d prstMaterial="flat">
              <a:bevelT/>
              <a:contourClr>
                <a:srgbClr val="000000"/>
              </a:contourClr>
            </a:sp3d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cene3d>
              <a:camera prst="orthographicFront"/>
              <a:lightRig rig="glow" dir="t">
                <a:rot lat="0" lon="0" rev="5400000"/>
              </a:lightRig>
            </a:scene3d>
            <a:sp3d prstMaterial="flat">
              <a:bevelT/>
              <a:contourClr>
                <a:srgbClr val="000000"/>
              </a:contourClr>
            </a:sp3d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609680"/>
        <c:axId val="360610072"/>
      </c:areaChart>
      <c:catAx>
        <c:axId val="36060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 rot="0" vert="horz"/>
          <a:lstStyle/>
          <a:p>
            <a:pPr>
              <a:defRPr sz="2399" b="0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alibri"/>
              </a:defRPr>
            </a:pPr>
            <a:endParaRPr lang="zh-CN"/>
          </a:p>
        </c:txPr>
        <c:crossAx val="360610072"/>
        <c:crosses val="autoZero"/>
        <c:auto val="1"/>
        <c:lblAlgn val="ctr"/>
        <c:lblOffset val="100"/>
        <c:noMultiLvlLbl val="0"/>
      </c:catAx>
      <c:valAx>
        <c:axId val="360610072"/>
        <c:scaling>
          <c:orientation val="minMax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 rot="0" vert="horz"/>
          <a:lstStyle/>
          <a:p>
            <a:pPr>
              <a:defRPr sz="2399" b="0" i="0" u="none" strike="noStrike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alibri"/>
              </a:defRPr>
            </a:pPr>
            <a:endParaRPr lang="zh-CN"/>
          </a:p>
        </c:txPr>
        <c:crossAx val="360609680"/>
        <c:crosses val="autoZero"/>
        <c:crossBetween val="midCat"/>
      </c:valAx>
      <c:spPr>
        <a:gradFill>
          <a:gsLst>
            <a:gs pos="0">
              <a:srgbClr val="000000">
                <a:alpha val="81000"/>
              </a:srgbClr>
            </a:gs>
            <a:gs pos="51000">
              <a:srgbClr val="000000">
                <a:alpha val="33000"/>
              </a:srgbClr>
            </a:gs>
            <a:gs pos="100000">
              <a:srgbClr val="000000">
                <a:alpha val="0"/>
              </a:srgbClr>
            </a:gs>
          </a:gsLst>
          <a:lin ang="16200000" scaled="0"/>
        </a:gradFill>
      </c:spPr>
    </c:plotArea>
    <c:legend>
      <c:legendPos val="r"/>
      <c:layout>
        <c:manualLayout>
          <c:xMode val="edge"/>
          <c:yMode val="edge"/>
          <c:x val="0.74670728202770276"/>
          <c:y val="0.33972819233894691"/>
          <c:w val="0.24759468934996265"/>
          <c:h val="0.31658699246224109"/>
        </c:manualLayout>
      </c:layout>
      <c:overlay val="0"/>
      <c:txPr>
        <a:bodyPr/>
        <a:lstStyle/>
        <a:p>
          <a:pPr>
            <a:defRPr sz="2574" b="0" i="0" u="none" strike="noStrike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alibri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sz="1799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6E2065-2092-4AC4-A84B-6FF29277611A}" type="datetimeFigureOut">
              <a:rPr lang="en-US" altLang="zh-CN"/>
              <a:pPr/>
              <a:t>9/8/2016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1ECB2-0986-47DC-82DC-94F102563D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16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843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0187823B-D73B-409F-B83D-073D2112217F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1843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8288C96-2D4F-4ABB-9C0E-755875A3463A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2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10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3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11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71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12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7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13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07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14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9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F667F515-63EF-4F25-9A41-CCDD8C6CFA2F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560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09FD3D54-39E2-40C9-B2C9-6A8C359E2F11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15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843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0187823B-D73B-409F-B83D-073D2112217F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z="500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1843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8288C96-2D4F-4ABB-9C0E-755875A3463A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16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4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B1D3B8F9-D0E4-4922-AD0D-19362ADD1BDA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731F6614-19AB-4392-A12F-649FD224ADC3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17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65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7ABF7456-3514-4581-9805-3B1E21F826E3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765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17C5243-4428-4E32-88C7-2B9CFCE892EE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18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10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511293AF-642F-4650-9F95-4BF33CA49055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867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A38814CE-179E-4DA0-88D4-09B175548548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19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8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1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048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FE78D856-D777-4A6E-909F-E6AE2342022D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048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628671AA-3A97-4997-B710-B2C50E32CAE7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20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6B285BB-E44F-4201-AD6D-DD9E3254E331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21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58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946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0C457DC4-71C9-4914-9DB0-AD5BAC24890B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1946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72E56C0A-5DC9-40AC-930F-2024DEC2781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22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0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253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9F3ED896-6C37-447D-AE21-BB87763379DA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10A3CAA-AB6D-48D6-8D54-42ECCE44CF52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23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12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49E52589-13BD-4C8C-81C7-268D428B937C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24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5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DD3FF92-8EEE-4A6B-89F5-5CBC8066E945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25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3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4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4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5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0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6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6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7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9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8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77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8BC99C2D-5E06-4C8F-81E2-6432BA0B2DE6}" type="datetime8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9/8/2016 8:58 AM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© 2007 Microsoft Corporation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。 保留所有权利。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Windows Vista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和其他产品名称是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在美国和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或其他国家或地区的注册商标和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或商标。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本文中的信息仅供参考，并代表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截至此演示文稿发布之日的观点。 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必须对不断变化的市场条件做出响应，因此不应将本演示文稿视为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方面的承诺，并且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不能保证所提供的任何信息在此演示文稿发布日期之后的准确性。  </a:t>
            </a:r>
            <a:b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不对此演示文稿中的信息做任何明示、暗示或法定保证。</a:t>
            </a:r>
          </a:p>
        </p:txBody>
      </p:sp>
      <p:sp>
        <p:nvSpPr>
          <p:cNvPr id="26631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25E3E358-B9FA-4234-AB3E-5DAF239BBB56}" type="slidenum">
              <a:rPr lang="en-US" altLang="zh-CN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9</a:t>
            </a:fld>
            <a:endParaRPr lang="en-US" altLang="zh-CN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4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068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0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04581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82921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14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47437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66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8612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833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30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74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0881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298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9" r:id="rId10"/>
    <p:sldLayoutId id="2147483690" r:id="rId11"/>
    <p:sldLayoutId id="2147483687" r:id="rId12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96875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052736"/>
            <a:ext cx="8413750" cy="1523495"/>
          </a:xfrm>
        </p:spPr>
        <p:txBody>
          <a:bodyPr/>
          <a:lstStyle/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云霄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高处鹏翼飞  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     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浪逐梅沙早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启程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</a:t>
            </a:r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深圳市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50" y="4344988"/>
            <a:ext cx="7681913" cy="1293812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altLang="zh-CN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altLang="zh-CN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itchFamily="34" charset="0"/>
              </a:rPr>
              <a:t>深圳大梅沙▪海景酒店</a:t>
            </a:r>
            <a:endParaRPr lang="en-US" altLang="zh-CN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altLang="zh-CN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 sz="26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itchFamily="34" charset="0"/>
              </a:rPr>
              <a:t>2016.9.8-9</a:t>
            </a:r>
            <a:endParaRPr lang="zh-CN" altLang="en-US" sz="26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阅卷者沙龙：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李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该老师 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深圳罗湖区翠园中学	</a:t>
            </a: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6012160" cy="40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03357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日上午</a:t>
            </a:r>
            <a:endParaRPr lang="zh-CN" altLang="en-US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412776"/>
            <a:ext cx="8147301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韩宜奋老师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（广东省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中山市纪念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中学）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奇谈怪论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话语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浅谈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语文教与学的那些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②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王雪娟老师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（深圳市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中学）</a:t>
            </a:r>
            <a:endParaRPr lang="en-US" altLang="zh-CN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善“评”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——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浅谈高三备考教师诊断作用的发挥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③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葛福安老师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（深圳市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高中语文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教研员）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从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标杆作文看作文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备考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423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03357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日上午</a:t>
            </a:r>
            <a:endParaRPr lang="zh-CN" altLang="en-US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412776"/>
            <a:ext cx="81473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韩宜奋老师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（广东省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中山市纪念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中学）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奇谈怪论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话语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浅谈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语文教与学的那些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" y="3140968"/>
            <a:ext cx="4693689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55610" y="3140968"/>
            <a:ext cx="48808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Helvetica Neue"/>
              </a:rPr>
              <a:t>韩宜奋老师：特级教师。</a:t>
            </a:r>
            <a:r>
              <a:rPr lang="zh-CN" altLang="en-US" sz="2000" b="1" dirty="0">
                <a:latin typeface="Helvetica Neue"/>
              </a:rPr>
              <a:t>曾被评为全国优秀语文教师，南粤优秀教师，南粤建功立业女能手，广东省名班主任，广东省名班主任工作室主持人，广东省德育名师等称号</a:t>
            </a:r>
            <a:r>
              <a:rPr lang="zh-CN" altLang="en-US" sz="2000" b="1" dirty="0" smtClean="0">
                <a:latin typeface="Helvetica Neue"/>
              </a:rPr>
              <a:t>。长期</a:t>
            </a:r>
            <a:r>
              <a:rPr lang="zh-CN" altLang="en-US" sz="2000" b="1" dirty="0">
                <a:latin typeface="Helvetica Neue"/>
              </a:rPr>
              <a:t>担任尖子班的班主任和语文教学工作。所教班级成绩优异，曾教出</a:t>
            </a:r>
            <a:r>
              <a:rPr lang="en-US" altLang="zh-CN" sz="2000" b="1" dirty="0">
                <a:latin typeface="Helvetica Neue"/>
              </a:rPr>
              <a:t>3</a:t>
            </a:r>
            <a:r>
              <a:rPr lang="zh-CN" altLang="en-US" sz="2000" b="1" dirty="0">
                <a:latin typeface="Helvetica Neue"/>
              </a:rPr>
              <a:t>名高考语文省状元。所教班级学生全面发展，综合素质高，富有人文素养和文化情怀，大气广阔，丰富深厚。她一直坚守理想，执着于做真</a:t>
            </a:r>
            <a:r>
              <a:rPr lang="zh-CN" altLang="en-US" sz="2000" b="1" dirty="0" smtClean="0">
                <a:latin typeface="Helvetica Neue"/>
              </a:rPr>
              <a:t>教育。在</a:t>
            </a:r>
            <a:r>
              <a:rPr lang="zh-CN" altLang="en-US" sz="2000" b="1" dirty="0">
                <a:latin typeface="Helvetica Neue"/>
              </a:rPr>
              <a:t>语文教学上有自己的独到想法和做法，语文教学有心，有情，有趣，有效，往往有奇谈怪论而出奇效</a:t>
            </a:r>
            <a:r>
              <a:rPr lang="zh-CN" altLang="en-US" sz="2000" b="1" dirty="0" smtClean="0">
                <a:latin typeface="Helvetica Neue"/>
              </a:rPr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2524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44" y="3248978"/>
            <a:ext cx="2857500" cy="338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03357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日上午</a:t>
            </a:r>
            <a:endParaRPr lang="zh-CN" altLang="en-US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412776"/>
            <a:ext cx="814730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②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王雪娟老师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（深圳市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中学）</a:t>
            </a:r>
            <a:endParaRPr lang="en-US" altLang="zh-CN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善“评”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——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浅谈高三备考教师诊断作用的发挥</a:t>
            </a:r>
          </a:p>
          <a:p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" y="3428999"/>
            <a:ext cx="3584402" cy="30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03357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日上午</a:t>
            </a:r>
            <a:endParaRPr lang="zh-CN" altLang="en-US" sz="28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2132856"/>
            <a:ext cx="814730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③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葛福安老师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（深圳市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高中语文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教研员）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从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标杆作文看作文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备考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03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请您评价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 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5816" y="3429000"/>
            <a:ext cx="2376263" cy="187220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请用手机扫描二维码完成培训反馈问卷，感谢您的参与！</a:t>
            </a:r>
            <a:endParaRPr lang="zh-CN" altLang="en-US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endParaRPr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高三培训会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63" y="2320309"/>
            <a:ext cx="2708245" cy="30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63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8522270" cy="1523495"/>
          </a:xfrm>
        </p:spPr>
        <p:txBody>
          <a:bodyPr/>
          <a:lstStyle/>
          <a:p>
            <a:pPr defTabSz="914363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云霄高处鹏翼飞  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                  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梅沙逐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浪早启程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</a:t>
            </a:r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深圳市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50" y="4344988"/>
            <a:ext cx="7681913" cy="1293812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altLang="zh-CN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altLang="zh-CN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itchFamily="34" charset="0"/>
              </a:rPr>
              <a:t>深圳大梅沙▪海景酒店</a:t>
            </a:r>
            <a:endParaRPr lang="en-US" altLang="zh-CN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altLang="zh-CN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 sz="26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Calibri" pitchFamily="34" charset="0"/>
              </a:rPr>
              <a:t>2016.9.8-9</a:t>
            </a:r>
            <a:endParaRPr lang="zh-CN" altLang="en-US" sz="26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itchFamily="34" charset="0"/>
            </a:endParaRPr>
          </a:p>
        </p:txBody>
      </p:sp>
      <p:pic>
        <p:nvPicPr>
          <p:cNvPr id="4" name="图片 3" descr="高三培训会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4797152"/>
            <a:ext cx="1096010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81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49805"/>
            <a:ext cx="8016891" cy="1523494"/>
          </a:xfrm>
        </p:spPr>
        <p:txBody>
          <a:bodyPr/>
          <a:lstStyle/>
          <a:p>
            <a:pPr algn="ctr" defTabSz="914363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先定下一个小目标，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拿下一轮复习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45766" y="4221088"/>
            <a:ext cx="7690114" cy="1384994"/>
          </a:xfrm>
        </p:spPr>
        <p:txBody>
          <a:bodyPr rtlCol="0"/>
          <a:lstStyle/>
          <a:p>
            <a:pPr algn="ctr" defTabSz="914363" fontAlgn="auto">
              <a:spcAft>
                <a:spcPts val="0"/>
              </a:spcAft>
              <a:defRPr/>
            </a:pPr>
            <a:r>
              <a:rPr lang="zh-CN" altLang="en-US" i="0" dirty="0" smtClean="0">
                <a:latin typeface="微软雅黑" pitchFamily="34" charset="-122"/>
                <a:ea typeface="微软雅黑" pitchFamily="34" charset="-122"/>
              </a:rPr>
              <a:t>谢谢大家</a:t>
            </a:r>
            <a:r>
              <a:rPr lang="zh-CN" altLang="en-US" i="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i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合作伙伴标题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425" y="4344988"/>
            <a:ext cx="7043738" cy="1446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姓名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职务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公司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合作伙伴 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客户标题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425" y="4344988"/>
            <a:ext cx="7043738" cy="14462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姓名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职务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公司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 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033572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1412776"/>
            <a:ext cx="8147301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</a:t>
            </a:r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①茹清平老师：聚焦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语言 训练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思维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——2017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年高三复习备考的几点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思考</a:t>
            </a:r>
            <a:endParaRPr lang="en-US" altLang="zh-CN" sz="24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②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刘艳平老师：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守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语文素养之正，开备考复习之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③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程国生老师：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语用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，就是语文素养在日常生活中的运用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吃透高考题与评分标准，落实思维与表达</a:t>
            </a:r>
            <a:r>
              <a:rPr lang="zh-CN" altLang="en-US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要点</a:t>
            </a:r>
            <a:endParaRPr lang="en-US" altLang="zh-CN" sz="20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阅卷者沙龙</a:t>
            </a:r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sz="20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王小应老师：深圳福田区福田中学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王自成老师：深圳福田区梅林中学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牛   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程老师：深圳科学高中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  </a:t>
            </a:r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李红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该老师：深圳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罗湖区翠园中学</a:t>
            </a:r>
            <a:r>
              <a:rPr lang="zh-CN" altLang="en-US" sz="2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pPr algn="r"/>
            <a:endParaRPr lang="en-US" altLang="zh-CN" sz="20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endParaRPr lang="en-US" altLang="zh-CN" sz="20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endParaRPr lang="zh-CN" altLang="en-US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860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63395"/>
          </a:xfrm>
        </p:spPr>
        <p:txBody>
          <a:bodyPr>
            <a:normAutofit/>
          </a:bodyPr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PowerPoint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/>
            </a:r>
            <a:br>
              <a:rPr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副标题颜色</a:t>
            </a:r>
            <a:endParaRPr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229600" cy="3502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具有副标题的幻灯片示例</a:t>
            </a:r>
          </a:p>
          <a:p>
            <a:pPr lvl="1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在“标题大写”中设置幻灯片标题</a:t>
            </a:r>
          </a:p>
          <a:p>
            <a:pPr lvl="1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在“句首字母大写”中设置副标题</a:t>
            </a:r>
          </a:p>
          <a:p>
            <a:pPr lvl="1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通常将副标题设为 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36pt 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或更小，以便能够在单行中显示</a:t>
            </a:r>
          </a:p>
          <a:p>
            <a:pPr lvl="1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此模板已定义副标题颜色，但必须进行选择。 在 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PowerPoint 2007 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中，为左起第四种字体颜色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条形图示例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180369"/>
              </p:ext>
            </p:extLst>
          </p:nvPr>
        </p:nvGraphicFramePr>
        <p:xfrm>
          <a:off x="381000" y="1182688"/>
          <a:ext cx="8031163" cy="527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PowerPoint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准则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288"/>
            <a:ext cx="8382000" cy="25511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已在幻灯片母版中对文字的字体、大小和颜色进行格式设置</a:t>
            </a:r>
          </a:p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使用下面显示的调色板</a:t>
            </a:r>
          </a:p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查看下一张幻灯片了解其他准则</a:t>
            </a:r>
          </a:p>
          <a:p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  <a:sym typeface="Calibri" pitchFamily="34" charset="0"/>
              </a:rPr>
              <a:t>超链接颜色：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www.microsoft.com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216952" y="43815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9C2828"/>
                  </a:outerShdw>
                </a:effectLst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示例填充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556000" y="43815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9C2828"/>
                  </a:outerShdw>
                </a:effectLst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示例填充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25500" y="4381500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9C2828"/>
                  </a:outerShdw>
                </a:effectLst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示例填充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16952" y="553961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9C2828"/>
                  </a:outerShdw>
                </a:effectLst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示例填充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556000" y="553961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9C2828"/>
                  </a:outerShdw>
                </a:effectLst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示例填充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25500" y="5539619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>
                <a:solidFill>
                  <a:srgbClr val="FFFFFF"/>
                </a:solidFill>
                <a:effectLst>
                  <a:outerShdw blurRad="38100" dist="38100" dir="2700000" algn="tl">
                    <a:srgbClr val="9C2828"/>
                  </a:outerShdw>
                </a:effectLst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示例填充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饼图示例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626057"/>
              </p:ext>
            </p:extLst>
          </p:nvPr>
        </p:nvGraphicFramePr>
        <p:xfrm>
          <a:off x="619125" y="1293813"/>
          <a:ext cx="7762875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折线图示例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33408"/>
              </p:ext>
            </p:extLst>
          </p:nvPr>
        </p:nvGraphicFramePr>
        <p:xfrm>
          <a:off x="347663" y="1149350"/>
          <a:ext cx="8181975" cy="524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面积图示例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717400"/>
              </p:ext>
            </p:extLst>
          </p:nvPr>
        </p:nvGraphicFramePr>
        <p:xfrm>
          <a:off x="508000" y="1087438"/>
          <a:ext cx="7826375" cy="534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380795"/>
            <a:ext cx="4644008" cy="3108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</a:t>
            </a:r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①茹清平老师：聚焦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语言 训练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思维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——2017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年高三复习备考的几点思考</a:t>
            </a: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504" y="2952165"/>
            <a:ext cx="5004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茹清平老师：</a:t>
            </a: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深圳市南山区教育科学研究中心语文</a:t>
            </a:r>
            <a:r>
              <a:rPr lang="zh-CN" altLang="en-US" sz="2400" b="1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教研员。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特级教师，享受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政府特殊津贴的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“专业技术拔尖人才”，历年被评为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“最受学生欢迎的老师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”，有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近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项科研成果获全国、和省市一等奖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，国家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核心期刊发表论文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60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多篇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，参编多种教材，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执教的公开课曾获全国、省、市级一等奖，为各类培训班和语文同行上观摩课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100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余节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</a:t>
            </a:r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②刘艳平老师：</a:t>
            </a:r>
            <a:endParaRPr lang="en-US" altLang="zh-CN" sz="20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守语文素养之正，开备考复习之新</a:t>
            </a: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17032"/>
            <a:ext cx="3960440" cy="31409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26701" y="3969494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</a:rPr>
              <a:t>刘艳平老师，中学高级教师</a:t>
            </a:r>
            <a:r>
              <a:rPr lang="zh-CN" altLang="en-US" sz="2000" dirty="0" smtClean="0">
                <a:latin typeface="宋体" panose="02010600030101010101" pitchFamily="2" charset="-122"/>
              </a:rPr>
              <a:t>，现任</a:t>
            </a:r>
            <a:r>
              <a:rPr lang="zh-CN" altLang="en-US" sz="2000" dirty="0">
                <a:latin typeface="宋体" panose="02010600030101010101" pitchFamily="2" charset="-122"/>
              </a:rPr>
              <a:t>深圳中学语文科组长。多年任高三教师，教学风格亲切</a:t>
            </a:r>
            <a:r>
              <a:rPr lang="zh-CN" altLang="en-US" sz="2000" dirty="0" smtClean="0">
                <a:latin typeface="宋体" panose="02010600030101010101" pitchFamily="2" charset="-122"/>
              </a:rPr>
              <a:t>，志力于原</a:t>
            </a:r>
            <a:r>
              <a:rPr lang="zh-CN" altLang="en-US" sz="2000" dirty="0">
                <a:latin typeface="宋体" panose="02010600030101010101" pitchFamily="2" charset="-122"/>
              </a:rPr>
              <a:t>生态语文教学，已有</a:t>
            </a:r>
            <a:r>
              <a:rPr lang="en-US" altLang="zh-CN" sz="2000" dirty="0">
                <a:latin typeface="宋体" panose="02010600030101010101" pitchFamily="2" charset="-122"/>
              </a:rPr>
              <a:t>50</a:t>
            </a:r>
            <a:r>
              <a:rPr lang="zh-CN" altLang="en-US" sz="2000" dirty="0">
                <a:latin typeface="宋体" panose="02010600030101010101" pitchFamily="2" charset="-122"/>
              </a:rPr>
              <a:t>余名学生考入清华、北大。曾获深圳市优秀语言文字工作者、深圳市高考优秀工作者等称号。参加过教育部“九五”规划重点课题、广东省重点课题研究。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551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专题</a:t>
            </a:r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讲座：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③程国生老师：</a:t>
            </a:r>
            <a:endParaRPr lang="en-US" altLang="zh-CN" sz="20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语用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，就是语文素养在日常生活中的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运用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吃透高考题与评分标准，落实思维与表达</a:t>
            </a:r>
            <a:r>
              <a:rPr lang="zh-CN" altLang="en-US" sz="24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要点</a:t>
            </a:r>
            <a:endParaRPr lang="en-US" altLang="zh-CN" sz="24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3820"/>
            <a:ext cx="2523593" cy="26848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19872" y="4300764"/>
            <a:ext cx="495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程国生老师：宝</a:t>
            </a:r>
            <a:r>
              <a:rPr lang="zh-CN" altLang="en-US" sz="2800" dirty="0"/>
              <a:t>安中学高级教师，</a:t>
            </a:r>
            <a:r>
              <a:rPr lang="en-US" altLang="zh-CN" sz="2800" dirty="0"/>
              <a:t>《</a:t>
            </a:r>
            <a:r>
              <a:rPr lang="zh-CN" altLang="en-US" sz="2800" dirty="0"/>
              <a:t>语文月刊</a:t>
            </a:r>
            <a:r>
              <a:rPr lang="en-US" altLang="zh-CN" sz="2800" dirty="0"/>
              <a:t>》</a:t>
            </a:r>
            <a:r>
              <a:rPr lang="zh-CN" altLang="en-US" sz="2800" dirty="0"/>
              <a:t>特约编辑，宝安区高考语文备考中心组成员，著有</a:t>
            </a:r>
            <a:r>
              <a:rPr lang="en-US" altLang="zh-CN" sz="2800" dirty="0"/>
              <a:t>《</a:t>
            </a:r>
            <a:r>
              <a:rPr lang="zh-CN" altLang="en-US" sz="2800" dirty="0"/>
              <a:t>高中议论文写作教程</a:t>
            </a:r>
            <a:r>
              <a:rPr lang="en-US" altLang="zh-CN" sz="2800" dirty="0"/>
              <a:t>》</a:t>
            </a:r>
            <a:r>
              <a:rPr lang="zh-CN" altLang="en-US" sz="2800" dirty="0"/>
              <a:t>一书。</a:t>
            </a:r>
          </a:p>
        </p:txBody>
      </p:sp>
    </p:spTree>
    <p:extLst>
      <p:ext uri="{BB962C8B-B14F-4D97-AF65-F5344CB8AC3E}">
        <p14:creationId xmlns:p14="http://schemas.microsoft.com/office/powerpoint/2010/main" val="3364305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阅卷者沙龙：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王小应老师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深圳福田区福田中学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王自成老师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深圳福田区梅林中学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牛   程老师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深圳科学高中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李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该老师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深圳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罗湖区翠园中学	</a:t>
            </a: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052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阅卷者沙龙：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王小应老师  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深圳福田区福田中学	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2" y="2714804"/>
            <a:ext cx="7896225" cy="37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1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阅卷者沙龙：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王自成老师 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深圳福田区梅林中学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6" y="2708920"/>
            <a:ext cx="5942330" cy="37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7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404665"/>
            <a:ext cx="7043208" cy="576064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届高三语文教师培训活动安排</a:t>
            </a:r>
            <a:endParaRPr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1124744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日下午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644115"/>
            <a:ext cx="8147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阅卷者沙龙：</a:t>
            </a:r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牛   程老师 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深圳科学高中	</a:t>
            </a:r>
            <a:r>
              <a:rPr lang="zh-CN" altLang="en-US" sz="28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endParaRPr lang="en-US" altLang="zh-CN" sz="2800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endParaRPr lang="en-US" altLang="zh-CN" sz="2800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9" y="3140968"/>
            <a:ext cx="532008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1_Textured template_Wine Segoe_TP10286784">
  <a:themeElements>
    <a:clrScheme name="Red Template Template">
      <a:dk1>
        <a:srgbClr val="000000"/>
      </a:dk1>
      <a:lt1>
        <a:srgbClr val="FFFFFF"/>
      </a:lt1>
      <a:dk2>
        <a:srgbClr val="9C2828"/>
      </a:dk2>
      <a:lt2>
        <a:srgbClr val="FFFF99"/>
      </a:lt2>
      <a:accent1>
        <a:srgbClr val="FFC000"/>
      </a:accent1>
      <a:accent2>
        <a:srgbClr val="0D84CD"/>
      </a:accent2>
      <a:accent3>
        <a:srgbClr val="AD5778"/>
      </a:accent3>
      <a:accent4>
        <a:srgbClr val="919E7A"/>
      </a:accent4>
      <a:accent5>
        <a:srgbClr val="DA804E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DE799-400D-457A-A0F1-CBEB124E44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演示文稿幻灯片示例（深红纹理设计）</Template>
  <TotalTime>126</TotalTime>
  <Words>3111</Words>
  <Application>Microsoft Office PowerPoint</Application>
  <PresentationFormat>全屏显示(4:3)</PresentationFormat>
  <Paragraphs>256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Calibri</vt:lpstr>
      <vt:lpstr>Helvetica Neue</vt:lpstr>
      <vt:lpstr>仿宋</vt:lpstr>
      <vt:lpstr>华文行楷</vt:lpstr>
      <vt:lpstr>华文隶书</vt:lpstr>
      <vt:lpstr>华文新魏</vt:lpstr>
      <vt:lpstr>华文中宋</vt:lpstr>
      <vt:lpstr>宋体</vt:lpstr>
      <vt:lpstr>微软雅黑</vt:lpstr>
      <vt:lpstr>Arial</vt:lpstr>
      <vt:lpstr>Courier New</vt:lpstr>
      <vt:lpstr>Wingdings</vt:lpstr>
      <vt:lpstr>1_Textured template_Wine Segoe_TP10286784</vt:lpstr>
      <vt:lpstr>White with Courier font for code slides</vt:lpstr>
      <vt:lpstr>云霄高处鹏翼飞                           浪逐梅沙早启程         ——深圳市2017届高三语文教师培训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2017届高三语文教师培训活动安排</vt:lpstr>
      <vt:lpstr>请您评价— </vt:lpstr>
      <vt:lpstr>云霄高处鹏翼飞                         梅沙逐浪早启程         ——深圳市2017届高三语文教师培训</vt:lpstr>
      <vt:lpstr>先定下一个小目标， 拿下一轮复习——</vt:lpstr>
      <vt:lpstr>合作伙伴标题</vt:lpstr>
      <vt:lpstr>客户标题</vt:lpstr>
      <vt:lpstr>PowerPoint 模板 副标题颜色</vt:lpstr>
      <vt:lpstr>条形图示例</vt:lpstr>
      <vt:lpstr>PowerPoint 准则</vt:lpstr>
      <vt:lpstr>饼图示例</vt:lpstr>
      <vt:lpstr>折线图示例</vt:lpstr>
      <vt:lpstr>面积图示例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鲲鹏展翅  起程梅沙 ——深圳市2017届高三语文教师培训</dc:title>
  <dc:creator>fuan ge</dc:creator>
  <cp:keywords/>
  <cp:lastModifiedBy>Chinese User</cp:lastModifiedBy>
  <cp:revision>27</cp:revision>
  <dcterms:created xsi:type="dcterms:W3CDTF">2016-09-07T01:35:06Z</dcterms:created>
  <dcterms:modified xsi:type="dcterms:W3CDTF">2016-09-08T01:01:36Z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TC102867849990</vt:lpwstr>
  </property>
</Properties>
</file>