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62" r:id="rId5"/>
    <p:sldId id="260" r:id="rId6"/>
    <p:sldId id="259" r:id="rId7"/>
    <p:sldId id="263" r:id="rId9"/>
    <p:sldId id="265" r:id="rId10"/>
    <p:sldId id="266" r:id="rId11"/>
    <p:sldId id="267" r:id="rId12"/>
    <p:sldId id="270" r:id="rId13"/>
    <p:sldId id="332" r:id="rId14"/>
    <p:sldId id="268" r:id="rId15"/>
    <p:sldId id="300" r:id="rId16"/>
    <p:sldId id="321" r:id="rId17"/>
    <p:sldId id="282" r:id="rId18"/>
    <p:sldId id="283" r:id="rId19"/>
    <p:sldId id="285" r:id="rId20"/>
    <p:sldId id="286" r:id="rId21"/>
    <p:sldId id="320" r:id="rId22"/>
    <p:sldId id="297" r:id="rId23"/>
    <p:sldId id="276" r:id="rId24"/>
    <p:sldId id="290" r:id="rId25"/>
    <p:sldId id="322" r:id="rId26"/>
    <p:sldId id="257" r:id="rId27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AFA"/>
    <a:srgbClr val="0099CC"/>
    <a:srgbClr val="D3EBED"/>
    <a:srgbClr val="009999"/>
    <a:srgbClr val="0101FF"/>
    <a:srgbClr val="D723CC"/>
    <a:srgbClr val="3B58B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62500" y="1600200"/>
            <a:ext cx="4000500" cy="44989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8C93A-051C-4303-8635-A082CBE093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生锈的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240000">
            <a:off x="327025" y="712470"/>
            <a:ext cx="4155440" cy="54495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2814955"/>
            <a:ext cx="4189095" cy="3812540"/>
          </a:xfrm>
          <a:prstGeom prst="rect">
            <a:avLst/>
          </a:prstGeom>
        </p:spPr>
      </p:pic>
      <p:pic>
        <p:nvPicPr>
          <p:cNvPr id="3" name="图片 2" descr="燃料的燃烧是氧化还原反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4" y="75565"/>
            <a:ext cx="3427571" cy="2739390"/>
          </a:xfrm>
          <a:prstGeom prst="rect">
            <a:avLst/>
          </a:prstGeom>
        </p:spPr>
      </p:pic>
      <p:sp>
        <p:nvSpPr>
          <p:cNvPr id="14" name="爆炸形 1 13"/>
          <p:cNvSpPr/>
          <p:nvPr/>
        </p:nvSpPr>
        <p:spPr>
          <a:xfrm>
            <a:off x="5244751" y="509709"/>
            <a:ext cx="2627586" cy="1723696"/>
          </a:xfrm>
          <a:prstGeom prst="irregularSeal1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rgbClr val="FFFF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燃烧</a:t>
            </a:r>
            <a:endParaRPr lang="zh-CN" altLang="en-US" sz="4000" b="1" dirty="0">
              <a:solidFill>
                <a:srgbClr val="FFFF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爆炸形 1 3"/>
          <p:cNvSpPr/>
          <p:nvPr/>
        </p:nvSpPr>
        <p:spPr>
          <a:xfrm>
            <a:off x="985520" y="1854200"/>
            <a:ext cx="3769995" cy="1849755"/>
          </a:xfrm>
          <a:prstGeom prst="irregularSeal1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solidFill>
                  <a:srgbClr val="FFFF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金属生锈</a:t>
            </a:r>
            <a:endParaRPr lang="zh-CN" altLang="en-US" sz="3200" b="1" dirty="0">
              <a:solidFill>
                <a:srgbClr val="FFFF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5588000" y="3911600"/>
            <a:ext cx="3328670" cy="1861820"/>
          </a:xfrm>
          <a:prstGeom prst="irregularSeal1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 dirty="0">
              <a:ln w="22225">
                <a:noFill/>
                <a:prstDash val="solid"/>
              </a:ln>
              <a:solidFill>
                <a:srgbClr val="FFFF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3200" b="1" dirty="0">
                <a:ln w="22225">
                  <a:noFill/>
                  <a:prstDash val="solid"/>
                </a:ln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食物腐败</a:t>
            </a:r>
            <a:endParaRPr lang="zh-CN" altLang="en-US" sz="3200" b="1" dirty="0">
              <a:ln w="22225">
                <a:noFill/>
                <a:prstDash val="solid"/>
              </a:ln>
              <a:solidFill>
                <a:srgbClr val="FFFF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endParaRPr lang="zh-CN" altLang="en-US" sz="3200" b="1" dirty="0">
              <a:solidFill>
                <a:schemeClr val="accent4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4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爆炸形 1 3"/>
          <p:cNvSpPr/>
          <p:nvPr/>
        </p:nvSpPr>
        <p:spPr>
          <a:xfrm>
            <a:off x="985520" y="1854200"/>
            <a:ext cx="3769995" cy="1849755"/>
          </a:xfrm>
          <a:prstGeom prst="irregularSeal1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金属生锈</a:t>
            </a:r>
            <a:endParaRPr lang="zh-CN" altLang="en-US" sz="3200" b="1" dirty="0">
              <a:solidFill>
                <a:srgbClr val="FFFF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6" name="Picture 2" descr="http://www.sinaimg.cn/dy/slidenews/8_img/2016_42/470_33324_91961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23"/>
            <a:ext cx="9144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78815" y="833120"/>
            <a:ext cx="799782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10月17日7时30分，搭载神舟十一号载人飞船的长征二号F 遥十一运载火箭，在酒泉卫星发射中心点火发射，约575秒后神舟十一号载人飞船与火箭成功分离，进入预定轨道，顺利将景海鹏、陈冬2名航天员送入太空，飞行乘组状态良好，发射取得圆满成功。</a:t>
            </a:r>
            <a:endParaRPr lang="zh-CN" altLang="en-US" sz="36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803" y="5332834"/>
            <a:ext cx="797486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r>
              <a:rPr lang="pt-BR" altLang="zh-CN" sz="2800" dirty="0">
                <a:solidFill>
                  <a:schemeClr val="tx1"/>
                </a:solidFill>
              </a:rPr>
              <a:t>C</a:t>
            </a:r>
            <a:r>
              <a:rPr lang="pt-BR" altLang="zh-CN" sz="2800" baseline="-25000" dirty="0">
                <a:solidFill>
                  <a:schemeClr val="tx1"/>
                </a:solidFill>
              </a:rPr>
              <a:t>2</a:t>
            </a:r>
            <a:r>
              <a:rPr lang="pt-BR" altLang="zh-CN" sz="2800" dirty="0">
                <a:solidFill>
                  <a:schemeClr val="tx1"/>
                </a:solidFill>
              </a:rPr>
              <a:t>H</a:t>
            </a:r>
            <a:r>
              <a:rPr lang="pt-BR" altLang="zh-CN" sz="2800" baseline="-25000" dirty="0">
                <a:solidFill>
                  <a:schemeClr val="tx1"/>
                </a:solidFill>
              </a:rPr>
              <a:t>8</a:t>
            </a:r>
            <a:r>
              <a:rPr lang="pt-BR" altLang="zh-CN" sz="2800" dirty="0">
                <a:solidFill>
                  <a:schemeClr val="tx1"/>
                </a:solidFill>
              </a:rPr>
              <a:t>N</a:t>
            </a:r>
            <a:r>
              <a:rPr lang="pt-BR" altLang="zh-CN" sz="2800" baseline="-25000" dirty="0">
                <a:solidFill>
                  <a:schemeClr val="tx1"/>
                </a:solidFill>
              </a:rPr>
              <a:t>2</a:t>
            </a:r>
            <a:r>
              <a:rPr lang="pt-BR" altLang="zh-CN" sz="2800" dirty="0">
                <a:solidFill>
                  <a:schemeClr val="tx1"/>
                </a:solidFill>
              </a:rPr>
              <a:t> + 2N</a:t>
            </a:r>
            <a:r>
              <a:rPr lang="pt-BR" altLang="zh-CN" sz="2800" baseline="-25000" dirty="0">
                <a:solidFill>
                  <a:schemeClr val="tx1"/>
                </a:solidFill>
              </a:rPr>
              <a:t>2</a:t>
            </a:r>
            <a:r>
              <a:rPr lang="pt-BR" altLang="zh-CN" sz="2800" dirty="0">
                <a:solidFill>
                  <a:schemeClr val="tx1"/>
                </a:solidFill>
              </a:rPr>
              <a:t>O</a:t>
            </a:r>
            <a:r>
              <a:rPr lang="pt-BR" altLang="zh-CN" sz="2800" baseline="-25000" dirty="0">
                <a:solidFill>
                  <a:schemeClr val="tx1"/>
                </a:solidFill>
              </a:rPr>
              <a:t>4</a:t>
            </a:r>
            <a:r>
              <a:rPr lang="zh-CN" altLang="pt-BR" sz="2800" dirty="0">
                <a:solidFill>
                  <a:schemeClr val="tx1"/>
                </a:solidFill>
              </a:rPr>
              <a:t>＝</a:t>
            </a:r>
            <a:r>
              <a:rPr lang="pt-BR" altLang="zh-CN" sz="2800" dirty="0">
                <a:solidFill>
                  <a:schemeClr val="tx1"/>
                </a:solidFill>
              </a:rPr>
              <a:t>2CO</a:t>
            </a:r>
            <a:r>
              <a:rPr lang="pt-BR" altLang="zh-CN" sz="2800" baseline="-25000" dirty="0">
                <a:solidFill>
                  <a:schemeClr val="tx1"/>
                </a:solidFill>
              </a:rPr>
              <a:t>2</a:t>
            </a:r>
            <a:r>
              <a:rPr lang="pt-BR" altLang="zh-CN" sz="2800" dirty="0">
                <a:solidFill>
                  <a:schemeClr val="tx1"/>
                </a:solidFill>
              </a:rPr>
              <a:t>↑ + 4H</a:t>
            </a:r>
            <a:r>
              <a:rPr lang="pt-BR" altLang="zh-CN" sz="2800" baseline="-25000" dirty="0">
                <a:solidFill>
                  <a:schemeClr val="tx1"/>
                </a:solidFill>
              </a:rPr>
              <a:t>2</a:t>
            </a:r>
            <a:r>
              <a:rPr lang="pt-BR" altLang="zh-CN" sz="2800" dirty="0">
                <a:solidFill>
                  <a:schemeClr val="tx1"/>
                </a:solidFill>
              </a:rPr>
              <a:t>O + 3N</a:t>
            </a:r>
            <a:r>
              <a:rPr lang="pt-BR" altLang="zh-CN" sz="2800" baseline="-25000" dirty="0">
                <a:solidFill>
                  <a:schemeClr val="tx1"/>
                </a:solidFill>
              </a:rPr>
              <a:t>2</a:t>
            </a:r>
            <a:r>
              <a:rPr lang="pt-BR" altLang="zh-CN" sz="2800" dirty="0">
                <a:solidFill>
                  <a:schemeClr val="tx1"/>
                </a:solidFill>
              </a:rPr>
              <a:t>↑</a:t>
            </a:r>
            <a:endParaRPr lang="pt-BR" altLang="zh-CN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500" y="5960110"/>
            <a:ext cx="289242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+O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     </a:t>
            </a:r>
            <a:r>
              <a:rPr lang="en-US" altLang="zh-CN" sz="2800" dirty="0" smtClean="0">
                <a:solidFill>
                  <a:schemeClr val="tx1"/>
                </a:solidFill>
              </a:rPr>
              <a:t>==    2NO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8285" y="5959126"/>
            <a:ext cx="2938066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</a:rPr>
              <a:t>2NO+O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=2NO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endParaRPr lang="en-US" altLang="zh-CN" sz="2800" baseline="-25000" dirty="0" smtClean="0">
              <a:solidFill>
                <a:schemeClr val="tx1"/>
              </a:solidFill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2361565" y="6482080"/>
            <a:ext cx="64960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chemeClr val="tx1"/>
                </a:solidFill>
              </a:rPr>
              <a:t>无色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670654" y="6482110"/>
            <a:ext cx="88197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zh-CN" altLang="en-US" b="1" dirty="0" smtClean="0">
                <a:solidFill>
                  <a:schemeClr val="tx1"/>
                </a:solidFill>
              </a:rPr>
              <a:t>红棕色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1569085" y="5855970"/>
            <a:ext cx="6426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chemeClr val="tx1"/>
                </a:solidFill>
              </a:rPr>
              <a:t>高温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8" grpId="0"/>
      <p:bldP spid="16" grpId="0"/>
      <p:bldP spid="14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00660" y="573405"/>
            <a:ext cx="8541385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32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3200" b="1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]</a:t>
            </a:r>
            <a:r>
              <a:rPr kumimoji="1" lang="zh-CN" altLang="en-US" sz="3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下列反应是否为氧化还原反应？</a:t>
            </a:r>
            <a:endParaRPr kumimoji="1" lang="zh-CN" altLang="en-US" sz="32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CaCO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= 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CaO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     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2KClO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== 2KCl +3O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CaCO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 +CO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Ca(HCO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2Na +Cl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== 2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NaCl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Zn 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SO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== ZnSO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NaOH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HNO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== NaNO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4471038" y="13631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2105239" y="1744558"/>
            <a:ext cx="2286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2441645" y="3063686"/>
            <a:ext cx="2286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4471877" y="18769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5075803" y="384106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729406" y="1744141"/>
            <a:ext cx="4379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Impact" panose="020B0806030902050204" pitchFamily="34" charset="0"/>
              </a:rPr>
              <a:t>√</a:t>
            </a:r>
            <a:endParaRPr lang="en-US" altLang="zh-CN" sz="3600" b="1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855845" y="3063875"/>
            <a:ext cx="438785" cy="64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FF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293734" y="3708127"/>
            <a:ext cx="4379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FF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7695" y="1028065"/>
            <a:ext cx="68326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高温</a:t>
            </a:r>
            <a:endParaRPr lang="zh-CN" altLang="en-US" sz="1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00660" y="5342255"/>
            <a:ext cx="87725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微粒类型变化时→化合价变化→氧化还原反应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660" y="5921375"/>
            <a:ext cx="62788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四大反应和氧化还原反应的关系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9706" grpId="0"/>
      <p:bldP spid="29707" grpId="0"/>
      <p:bldP spid="297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2"/>
          <p:cNvSpPr/>
          <p:nvPr/>
        </p:nvSpPr>
        <p:spPr>
          <a:xfrm>
            <a:off x="2178050" y="2349500"/>
            <a:ext cx="4468813" cy="3148013"/>
          </a:xfrm>
          <a:prstGeom prst="ellipse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Oval 3"/>
          <p:cNvSpPr/>
          <p:nvPr/>
        </p:nvSpPr>
        <p:spPr>
          <a:xfrm rot="2132879">
            <a:off x="-139700" y="1737360"/>
            <a:ext cx="2457450" cy="1319530"/>
          </a:xfrm>
          <a:prstGeom prst="ellipse">
            <a:avLst/>
          </a:prstGeom>
          <a:solidFill>
            <a:srgbClr val="D3EBED">
              <a:alpha val="25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fontAlgn="base" hangingPunct="1">
              <a:buFont typeface="Arial" panose="020B0604020202020204" pitchFamily="34" charset="0"/>
            </a:pPr>
            <a:r>
              <a:rPr lang="zh-CN" altLang="en-US" sz="2800" b="1" dirty="0">
                <a:ln>
                  <a:noFill/>
                </a:ln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  <a:t>分解反应</a:t>
            </a:r>
            <a:endParaRPr lang="zh-CN" altLang="en-US" sz="2800" b="1" dirty="0">
              <a:ln>
                <a:noFill/>
              </a:ln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Oval 4"/>
          <p:cNvSpPr/>
          <p:nvPr/>
        </p:nvSpPr>
        <p:spPr>
          <a:xfrm rot="-2437152">
            <a:off x="6624955" y="1314450"/>
            <a:ext cx="2495550" cy="1366838"/>
          </a:xfrm>
          <a:prstGeom prst="ellipse">
            <a:avLst/>
          </a:prstGeom>
          <a:solidFill>
            <a:srgbClr val="D3EBED">
              <a:alpha val="25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  <a:alpha val="31000"/>
                  </a:schemeClr>
                </a:solidFill>
              </a14:hiddenFill>
            </a:ext>
          </a:extLst>
        </p:spPr>
        <p:txBody>
          <a:bodyPr wrap="none" anchor="ctr"/>
          <a:p>
            <a:pPr lvl="0" algn="ctr" eaLnBrk="1" fontAlgn="base" hangingPunct="1">
              <a:buFont typeface="Arial" panose="020B0604020202020204" pitchFamily="34" charset="0"/>
            </a:pPr>
            <a:r>
              <a:rPr lang="zh-CN" altLang="en-US" sz="2800" b="1" dirty="0">
                <a:ln>
                  <a:noFill/>
                </a:ln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  <a:t>化合反应</a:t>
            </a:r>
            <a:endParaRPr lang="zh-CN" altLang="en-US" sz="2800" b="1" dirty="0">
              <a:ln>
                <a:noFill/>
              </a:ln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Oval 5"/>
          <p:cNvSpPr/>
          <p:nvPr/>
        </p:nvSpPr>
        <p:spPr>
          <a:xfrm>
            <a:off x="1091883" y="5713730"/>
            <a:ext cx="2320925" cy="865188"/>
          </a:xfrm>
          <a:prstGeom prst="ellipse">
            <a:avLst/>
          </a:prstGeom>
          <a:solidFill>
            <a:srgbClr val="F4FAF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D3EBED"/>
                </a:solidFill>
              </a14:hiddenFill>
            </a:ext>
          </a:extLst>
        </p:spPr>
        <p:txBody>
          <a:bodyPr wrap="none" anchor="ctr"/>
          <a:p>
            <a:pPr lvl="0" algn="ctr" eaLnBrk="1" fontAlgn="base" hangingPunct="1">
              <a:buFont typeface="Arial" panose="020B0604020202020204" pitchFamily="34" charset="0"/>
            </a:pPr>
            <a:r>
              <a:rPr lang="zh-CN" altLang="en-US" sz="2800" b="1" dirty="0">
                <a:ln>
                  <a:noFill/>
                </a:ln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  <a:t>复分解反应</a:t>
            </a:r>
            <a:endParaRPr lang="zh-CN" altLang="en-US" sz="2800" b="1" dirty="0">
              <a:ln>
                <a:noFill/>
              </a:ln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AutoShape 6"/>
          <p:cNvSpPr/>
          <p:nvPr/>
        </p:nvSpPr>
        <p:spPr>
          <a:xfrm rot="-5400000">
            <a:off x="6675120" y="4904740"/>
            <a:ext cx="1296988" cy="2482850"/>
          </a:xfrm>
          <a:prstGeom prst="moon">
            <a:avLst>
              <a:gd name="adj" fmla="val 50000"/>
            </a:avLst>
          </a:prstGeom>
          <a:solidFill>
            <a:srgbClr val="00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</a:extLst>
        </p:spPr>
        <p:txBody>
          <a:bodyPr vert="eaVert" wrap="none" anchor="ctr"/>
          <a:p>
            <a:pPr lvl="0" algn="ctr" eaLnBrk="1" fontAlgn="base" hangingPunct="1">
              <a:buFont typeface="Arial" panose="020B0604020202020204" pitchFamily="34" charset="0"/>
            </a:pPr>
            <a:r>
              <a:rPr lang="zh-CN" altLang="en-US" sz="2800" b="1" dirty="0">
                <a:ln>
                  <a:noFill/>
                </a:ln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  <a:t>置换反应</a:t>
            </a:r>
            <a:endParaRPr lang="zh-CN" altLang="en-US" sz="2800" b="1" dirty="0">
              <a:ln>
                <a:noFill/>
              </a:ln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3043238" y="2922588"/>
            <a:ext cx="303847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fontAlgn="base" hangingPunct="1">
              <a:buFont typeface="Arial" panose="020B0604020202020204" pitchFamily="34" charset="0"/>
            </a:pPr>
            <a:r>
              <a:rPr lang="zh-CN" altLang="en-US" sz="2800" b="1" dirty="0">
                <a:ln>
                  <a:noFill/>
                </a:ln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  <a:t>氧化还原反应</a:t>
            </a:r>
            <a:endParaRPr lang="en-US" altLang="zh-CN" sz="2800" b="1" dirty="0">
              <a:ln>
                <a:noFill/>
              </a:ln>
              <a:solidFill>
                <a:schemeClr val="bg1"/>
              </a:solidFill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165735" y="265430"/>
            <a:ext cx="755332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氧化还原反应和四大基本反应类型的关系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4" descr="20041241059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5838" y="5065713"/>
            <a:ext cx="1073150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86 -0.092222 L -0.311042 -0.222778 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444 0.113889 L -0.134653 0.138889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Par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750 0.094815 L 0.117292 0.112870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ldLvl="0" animBg="1"/>
      <p:bldP spid="7" grpId="1" bldLvl="0" animBg="1"/>
      <p:bldP spid="3" grpId="1" bldLvl="0" animBg="1"/>
      <p:bldP spid="8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3884" y="331931"/>
            <a:ext cx="7127776" cy="243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z="28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下列反应是否属于氧化还原反应？</a:t>
            </a:r>
            <a:endParaRPr lang="zh-CN" altLang="en-US" sz="2800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anose="020B0604020202020204" pitchFamily="34" charset="0"/>
              </a:rPr>
              <a:t>          2Na </a:t>
            </a:r>
            <a:r>
              <a:rPr lang="zh-CN" altLang="en-US" sz="2800" b="1" dirty="0">
                <a:latin typeface="Arial" panose="020B0604020202020204" pitchFamily="34" charset="0"/>
              </a:rPr>
              <a:t>＋ </a:t>
            </a:r>
            <a:r>
              <a:rPr lang="en-US" altLang="zh-CN" sz="2800" b="1" dirty="0">
                <a:latin typeface="Arial" panose="020B0604020202020204" pitchFamily="34" charset="0"/>
              </a:rPr>
              <a:t>Cl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b="1" dirty="0"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</a:rPr>
              <a:t>＝   </a:t>
            </a:r>
            <a:r>
              <a:rPr lang="en-US" altLang="zh-CN" sz="2800" b="1" dirty="0">
                <a:latin typeface="Arial" panose="020B0604020202020204" pitchFamily="34" charset="0"/>
              </a:rPr>
              <a:t>2NaCl                       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anose="020B0604020202020204" pitchFamily="34" charset="0"/>
              </a:rPr>
              <a:t>          2H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2 </a:t>
            </a:r>
            <a:r>
              <a:rPr lang="zh-CN" altLang="en-US" sz="2800" b="1" dirty="0">
                <a:latin typeface="Arial" panose="020B0604020202020204" pitchFamily="34" charset="0"/>
              </a:rPr>
              <a:t>＋ </a:t>
            </a:r>
            <a:r>
              <a:rPr lang="en-US" altLang="zh-CN" sz="2800" b="1" dirty="0">
                <a:latin typeface="Arial" panose="020B0604020202020204" pitchFamily="34" charset="0"/>
              </a:rPr>
              <a:t>Cl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2 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＝   </a:t>
            </a:r>
            <a:r>
              <a:rPr lang="en-US" altLang="zh-CN" sz="2800" b="1" dirty="0">
                <a:latin typeface="Arial" panose="020B0604020202020204" pitchFamily="34" charset="0"/>
              </a:rPr>
              <a:t>2HCl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60040" y="3625860"/>
            <a:ext cx="84604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因为有元素化合价升降变化，所以是氧化还原反应。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040" y="4492277"/>
            <a:ext cx="8172400" cy="731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z="2800" b="1" dirty="0">
                <a:effectLst/>
                <a:latin typeface="楷体" panose="02010609060101010101" charset="-122"/>
                <a:ea typeface="楷体" panose="02010609060101010101" charset="-122"/>
              </a:rPr>
              <a:t>化合价的升降是什么原因引起的？</a:t>
            </a:r>
            <a:endParaRPr lang="zh-CN" altLang="en-US" sz="2800" b="1" dirty="0"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88720" y="1021715"/>
            <a:ext cx="474726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０        ０            </a:t>
            </a:r>
            <a:r>
              <a:rPr lang="zh-CN" altLang="en-US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＋</a:t>
            </a:r>
            <a:r>
              <a:rPr lang="en-US" altLang="zh-CN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－</a:t>
            </a:r>
            <a:r>
              <a:rPr lang="en-US" altLang="zh-CN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0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88720" y="1937385"/>
            <a:ext cx="35242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０        ０      </a:t>
            </a:r>
            <a:r>
              <a:rPr lang="zh-CN" altLang="en-US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＋</a:t>
            </a:r>
            <a:r>
              <a:rPr lang="en-US" altLang="zh-CN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－</a:t>
            </a:r>
            <a:r>
              <a:rPr lang="en-US" altLang="zh-CN" sz="20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0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2075" y="5464175"/>
            <a:ext cx="5303520" cy="7315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b="1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800" b="1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如何在上述两反应中表达出来？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4" grpId="0"/>
      <p:bldP spid="5" grpId="0"/>
      <p:bldP spid="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矩形 151553"/>
          <p:cNvSpPr/>
          <p:nvPr/>
        </p:nvSpPr>
        <p:spPr>
          <a:xfrm>
            <a:off x="304800" y="1828800"/>
            <a:ext cx="3886200" cy="480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txBody>
          <a:bodyPr/>
          <a:p>
            <a:endParaRPr lang="zh-CN" altLang="en-US"/>
          </a:p>
        </p:txBody>
      </p:sp>
      <p:grpSp>
        <p:nvGrpSpPr>
          <p:cNvPr id="151556" name="组合 151555"/>
          <p:cNvGrpSpPr/>
          <p:nvPr/>
        </p:nvGrpSpPr>
        <p:grpSpPr>
          <a:xfrm>
            <a:off x="4493001" y="1828685"/>
            <a:ext cx="3867868" cy="2361097"/>
            <a:chOff x="3072" y="1096"/>
            <a:chExt cx="2410" cy="1469"/>
          </a:xfrm>
        </p:grpSpPr>
        <p:sp>
          <p:nvSpPr>
            <p:cNvPr id="151557" name="文本框 151556"/>
            <p:cNvSpPr txBox="1"/>
            <p:nvPr/>
          </p:nvSpPr>
          <p:spPr>
            <a:xfrm>
              <a:off x="3072" y="1824"/>
              <a:ext cx="241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2Na</a:t>
              </a:r>
              <a:r>
                <a:rPr lang="zh-CN" altLang="en-US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</a:t>
              </a: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＝＝   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2Na Cl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58" name="文本框 151557"/>
            <p:cNvSpPr txBox="1"/>
            <p:nvPr/>
          </p:nvSpPr>
          <p:spPr>
            <a:xfrm>
              <a:off x="3168" y="1665"/>
              <a:ext cx="27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59" name="文本框 151558"/>
            <p:cNvSpPr txBox="1"/>
            <p:nvPr/>
          </p:nvSpPr>
          <p:spPr>
            <a:xfrm>
              <a:off x="3600" y="1665"/>
              <a:ext cx="27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60" name="文本框 151559"/>
            <p:cNvSpPr txBox="1"/>
            <p:nvPr/>
          </p:nvSpPr>
          <p:spPr>
            <a:xfrm>
              <a:off x="4556" y="1689"/>
              <a:ext cx="72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＋１ 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－</a:t>
              </a:r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１</a:t>
              </a: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61" name="直接连接符 151560"/>
            <p:cNvSpPr/>
            <p:nvPr/>
          </p:nvSpPr>
          <p:spPr>
            <a:xfrm flipV="1">
              <a:off x="3264" y="14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2" name="直接连接符 151561"/>
            <p:cNvSpPr/>
            <p:nvPr/>
          </p:nvSpPr>
          <p:spPr>
            <a:xfrm flipV="1">
              <a:off x="3744" y="20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3" name="直接连接符 151562"/>
            <p:cNvSpPr/>
            <p:nvPr/>
          </p:nvSpPr>
          <p:spPr>
            <a:xfrm>
              <a:off x="3264" y="1440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4" name="直接连接符 151563"/>
            <p:cNvSpPr/>
            <p:nvPr/>
          </p:nvSpPr>
          <p:spPr>
            <a:xfrm>
              <a:off x="3744" y="2256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5" name="直接连接符 151564"/>
            <p:cNvSpPr/>
            <p:nvPr/>
          </p:nvSpPr>
          <p:spPr>
            <a:xfrm>
              <a:off x="4752" y="14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1566" name="直接连接符 151565"/>
            <p:cNvSpPr/>
            <p:nvPr/>
          </p:nvSpPr>
          <p:spPr>
            <a:xfrm flipV="1">
              <a:off x="5040" y="20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1567" name="文本框 151566"/>
            <p:cNvSpPr txBox="1"/>
            <p:nvPr/>
          </p:nvSpPr>
          <p:spPr>
            <a:xfrm>
              <a:off x="3072" y="1096"/>
              <a:ext cx="2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失电子，化合价升高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1568" name="文本框 151567"/>
            <p:cNvSpPr txBox="1"/>
            <p:nvPr/>
          </p:nvSpPr>
          <p:spPr>
            <a:xfrm>
              <a:off x="3072" y="2281"/>
              <a:ext cx="2071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得电子，化合价降低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1569" name="矩形 151568"/>
          <p:cNvSpPr/>
          <p:nvPr/>
        </p:nvSpPr>
        <p:spPr>
          <a:xfrm>
            <a:off x="95250" y="245110"/>
            <a:ext cx="60579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NaCl </a:t>
            </a:r>
            <a:r>
              <a:rPr lang="zh-CN" altLang="en-US" sz="36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的形成过程</a:t>
            </a:r>
            <a:endParaRPr lang="zh-CN" altLang="en-US" sz="3600" b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1570" name="矩形 151569"/>
          <p:cNvSpPr/>
          <p:nvPr/>
        </p:nvSpPr>
        <p:spPr>
          <a:xfrm>
            <a:off x="4647565" y="4648835"/>
            <a:ext cx="4143375" cy="155448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化合价升降的原因：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电子的得失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1571" name="组合 151570"/>
          <p:cNvGrpSpPr/>
          <p:nvPr/>
        </p:nvGrpSpPr>
        <p:grpSpPr>
          <a:xfrm>
            <a:off x="304800" y="1905000"/>
            <a:ext cx="3581400" cy="1143000"/>
            <a:chOff x="192" y="1200"/>
            <a:chExt cx="2256" cy="720"/>
          </a:xfrm>
        </p:grpSpPr>
        <p:sp>
          <p:nvSpPr>
            <p:cNvPr id="151572" name="矩形 151571"/>
            <p:cNvSpPr/>
            <p:nvPr/>
          </p:nvSpPr>
          <p:spPr>
            <a:xfrm>
              <a:off x="192" y="1344"/>
              <a:ext cx="62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>
                <a:spcBef>
                  <a:spcPct val="0"/>
                </a:spcBef>
              </a:pPr>
              <a:r>
                <a:rPr lang="en-US" altLang="zh-CN"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Na</a:t>
              </a:r>
              <a:endParaRPr lang="en-US" altLang="zh-CN" sz="4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73" name="矩形 151572"/>
            <p:cNvSpPr/>
            <p:nvPr/>
          </p:nvSpPr>
          <p:spPr>
            <a:xfrm>
              <a:off x="1584" y="1344"/>
              <a:ext cx="816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marL="342900" lvl="0" indent="-342900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4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Cl</a:t>
              </a:r>
              <a:endParaRPr lang="en-US" altLang="zh-CN" sz="4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74" name="矩形 151573"/>
            <p:cNvSpPr/>
            <p:nvPr/>
          </p:nvSpPr>
          <p:spPr>
            <a:xfrm>
              <a:off x="1536" y="1200"/>
              <a:ext cx="91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>
                <a:spcBef>
                  <a:spcPct val="0"/>
                </a:spcBef>
              </a:pPr>
              <a:endParaRPr sz="4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75" name="椭圆 151574"/>
            <p:cNvSpPr/>
            <p:nvPr/>
          </p:nvSpPr>
          <p:spPr>
            <a:xfrm>
              <a:off x="1872" y="134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6" name="椭圆 151575"/>
            <p:cNvSpPr/>
            <p:nvPr/>
          </p:nvSpPr>
          <p:spPr>
            <a:xfrm>
              <a:off x="2016" y="134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7" name="椭圆 151576"/>
            <p:cNvSpPr/>
            <p:nvPr/>
          </p:nvSpPr>
          <p:spPr>
            <a:xfrm>
              <a:off x="2208" y="1440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8" name="椭圆 151577"/>
            <p:cNvSpPr/>
            <p:nvPr/>
          </p:nvSpPr>
          <p:spPr>
            <a:xfrm>
              <a:off x="2208" y="15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9" name="椭圆 151578"/>
            <p:cNvSpPr/>
            <p:nvPr/>
          </p:nvSpPr>
          <p:spPr>
            <a:xfrm>
              <a:off x="2112" y="177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0" name="椭圆 151579"/>
            <p:cNvSpPr/>
            <p:nvPr/>
          </p:nvSpPr>
          <p:spPr>
            <a:xfrm>
              <a:off x="1920" y="177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1" name="椭圆 151580"/>
            <p:cNvSpPr/>
            <p:nvPr/>
          </p:nvSpPr>
          <p:spPr>
            <a:xfrm>
              <a:off x="1680" y="1680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2" name="椭圆 151581"/>
            <p:cNvSpPr/>
            <p:nvPr/>
          </p:nvSpPr>
          <p:spPr>
            <a:xfrm>
              <a:off x="768" y="15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583" name="文本框 151582"/>
          <p:cNvSpPr txBox="1"/>
          <p:nvPr/>
        </p:nvSpPr>
        <p:spPr>
          <a:xfrm>
            <a:off x="1447800" y="1981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失去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4" name="直接连接符 151583"/>
          <p:cNvSpPr/>
          <p:nvPr/>
        </p:nvSpPr>
        <p:spPr>
          <a:xfrm>
            <a:off x="1524000" y="2590800"/>
            <a:ext cx="1066800" cy="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85" name="直接连接符 151584"/>
          <p:cNvSpPr/>
          <p:nvPr/>
        </p:nvSpPr>
        <p:spPr>
          <a:xfrm>
            <a:off x="762000" y="2971800"/>
            <a:ext cx="0" cy="7620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86" name="矩形 151585"/>
          <p:cNvSpPr/>
          <p:nvPr/>
        </p:nvSpPr>
        <p:spPr>
          <a:xfrm>
            <a:off x="762000" y="2971800"/>
            <a:ext cx="1047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失去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7" name="直接连接符 151586"/>
          <p:cNvSpPr/>
          <p:nvPr/>
        </p:nvSpPr>
        <p:spPr>
          <a:xfrm>
            <a:off x="3200400" y="3048000"/>
            <a:ext cx="0" cy="7620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88" name="矩形 151587"/>
          <p:cNvSpPr/>
          <p:nvPr/>
        </p:nvSpPr>
        <p:spPr>
          <a:xfrm>
            <a:off x="2209800" y="3048000"/>
            <a:ext cx="1052513" cy="366713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anchor="t">
            <a:spAutoFit/>
          </a:bodyPr>
          <a:p>
            <a:pPr lvl="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得到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9" name="矩形 151588"/>
          <p:cNvSpPr/>
          <p:nvPr/>
        </p:nvSpPr>
        <p:spPr>
          <a:xfrm>
            <a:off x="304800" y="3810000"/>
            <a:ext cx="1176655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  <a:buClr>
                <a:srgbClr val="000000"/>
              </a:buClr>
            </a:pPr>
            <a:r>
              <a:rPr lang="en-US" altLang="zh-CN" sz="4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</a:t>
            </a:r>
            <a:r>
              <a:rPr lang="en-US" altLang="zh-CN" sz="66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6600" b="1" baseline="30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1590" name="组合 151589"/>
          <p:cNvGrpSpPr/>
          <p:nvPr/>
        </p:nvGrpSpPr>
        <p:grpSpPr>
          <a:xfrm>
            <a:off x="2057400" y="3733800"/>
            <a:ext cx="2133600" cy="762000"/>
            <a:chOff x="1296" y="2352"/>
            <a:chExt cx="1344" cy="480"/>
          </a:xfrm>
        </p:grpSpPr>
        <p:sp>
          <p:nvSpPr>
            <p:cNvPr id="151591" name="矩形 151590"/>
            <p:cNvSpPr/>
            <p:nvPr/>
          </p:nvSpPr>
          <p:spPr>
            <a:xfrm>
              <a:off x="1296" y="2352"/>
              <a:ext cx="134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zh-CN" sz="4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[  Cl  ]</a:t>
              </a:r>
              <a:r>
                <a:rPr lang="en-US" altLang="zh-CN" sz="66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66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92" name="椭圆 151591"/>
            <p:cNvSpPr/>
            <p:nvPr/>
          </p:nvSpPr>
          <p:spPr>
            <a:xfrm>
              <a:off x="1872" y="2352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3" name="椭圆 151592"/>
            <p:cNvSpPr/>
            <p:nvPr/>
          </p:nvSpPr>
          <p:spPr>
            <a:xfrm>
              <a:off x="2016" y="2352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4" name="椭圆 151593"/>
            <p:cNvSpPr/>
            <p:nvPr/>
          </p:nvSpPr>
          <p:spPr>
            <a:xfrm>
              <a:off x="2208" y="249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5" name="椭圆 151594"/>
            <p:cNvSpPr/>
            <p:nvPr/>
          </p:nvSpPr>
          <p:spPr>
            <a:xfrm>
              <a:off x="2208" y="2592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6" name="椭圆 151595"/>
            <p:cNvSpPr/>
            <p:nvPr/>
          </p:nvSpPr>
          <p:spPr>
            <a:xfrm>
              <a:off x="2064" y="27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7" name="椭圆 151596"/>
            <p:cNvSpPr/>
            <p:nvPr/>
          </p:nvSpPr>
          <p:spPr>
            <a:xfrm>
              <a:off x="1872" y="27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8" name="椭圆 151597"/>
            <p:cNvSpPr/>
            <p:nvPr/>
          </p:nvSpPr>
          <p:spPr>
            <a:xfrm>
              <a:off x="1728" y="2640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9" name="椭圆 151598"/>
            <p:cNvSpPr/>
            <p:nvPr/>
          </p:nvSpPr>
          <p:spPr>
            <a:xfrm>
              <a:off x="1728" y="249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600" name="直接连接符 151599"/>
          <p:cNvSpPr/>
          <p:nvPr/>
        </p:nvSpPr>
        <p:spPr>
          <a:xfrm>
            <a:off x="914400" y="4572000"/>
            <a:ext cx="533400" cy="6858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601" name="直接连接符 151600"/>
          <p:cNvSpPr/>
          <p:nvPr/>
        </p:nvSpPr>
        <p:spPr>
          <a:xfrm flipH="1">
            <a:off x="2286000" y="4648200"/>
            <a:ext cx="533400" cy="6096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1602" name="组合 151601"/>
          <p:cNvGrpSpPr/>
          <p:nvPr/>
        </p:nvGrpSpPr>
        <p:grpSpPr>
          <a:xfrm>
            <a:off x="914400" y="5334000"/>
            <a:ext cx="1990725" cy="990600"/>
            <a:chOff x="570" y="3360"/>
            <a:chExt cx="1254" cy="624"/>
          </a:xfrm>
        </p:grpSpPr>
        <p:grpSp>
          <p:nvGrpSpPr>
            <p:cNvPr id="151603" name="组合 151602"/>
            <p:cNvGrpSpPr/>
            <p:nvPr/>
          </p:nvGrpSpPr>
          <p:grpSpPr>
            <a:xfrm>
              <a:off x="576" y="3360"/>
              <a:ext cx="1248" cy="624"/>
              <a:chOff x="3168" y="3360"/>
              <a:chExt cx="1248" cy="624"/>
            </a:xfrm>
          </p:grpSpPr>
          <p:sp>
            <p:nvSpPr>
              <p:cNvPr id="151604" name="椭圆 151603"/>
              <p:cNvSpPr/>
              <p:nvPr/>
            </p:nvSpPr>
            <p:spPr>
              <a:xfrm>
                <a:off x="3696" y="3360"/>
                <a:ext cx="720" cy="62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zh-CN" sz="4400" b="1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Cl</a:t>
                </a:r>
                <a:r>
                  <a:rPr lang="en-US" altLang="zh-CN" sz="4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4400" b="1" baseline="3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endParaRPr lang="en-US" altLang="zh-CN" sz="44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605" name="椭圆 151604"/>
              <p:cNvSpPr/>
              <p:nvPr/>
            </p:nvSpPr>
            <p:spPr>
              <a:xfrm>
                <a:off x="3168" y="3408"/>
                <a:ext cx="528" cy="528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>
                  <a:spcBef>
                    <a:spcPct val="0"/>
                  </a:spcBef>
                  <a:buClr>
                    <a:srgbClr val="000000"/>
                  </a:buClr>
                </a:pPr>
                <a:endParaRPr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1606" name="矩形 151605"/>
            <p:cNvSpPr/>
            <p:nvPr/>
          </p:nvSpPr>
          <p:spPr>
            <a:xfrm>
              <a:off x="570" y="3456"/>
              <a:ext cx="7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  <a:buClr>
                  <a:srgbClr val="000000"/>
                </a:buClr>
              </a:pPr>
              <a:r>
                <a:rPr lang="en-US" altLang="zh-CN" sz="4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Na</a:t>
              </a:r>
              <a:r>
                <a:rPr lang="en-US" altLang="zh-CN" sz="4000" b="1" baseline="30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4000" b="1" baseline="30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9" grpId="0"/>
      <p:bldP spid="151570" grpId="0" bldLvl="0" animBg="1"/>
      <p:bldP spid="151583" grpId="0"/>
      <p:bldP spid="151586" grpId="0"/>
      <p:bldP spid="151588" grpId="0"/>
      <p:bldP spid="1515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矩形 152577"/>
          <p:cNvSpPr/>
          <p:nvPr/>
        </p:nvSpPr>
        <p:spPr>
          <a:xfrm>
            <a:off x="838200" y="808355"/>
            <a:ext cx="2971800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>
            <a:innerShdw blurRad="114300">
              <a:prstClr val="black"/>
            </a:innerShdw>
          </a:effectLst>
        </p:spPr>
        <p:txBody>
          <a:bodyPr/>
          <a:p>
            <a:endParaRPr lang="zh-CN" altLang="en-US"/>
          </a:p>
        </p:txBody>
      </p:sp>
      <p:grpSp>
        <p:nvGrpSpPr>
          <p:cNvPr id="152579" name="组合 152578"/>
          <p:cNvGrpSpPr/>
          <p:nvPr/>
        </p:nvGrpSpPr>
        <p:grpSpPr>
          <a:xfrm>
            <a:off x="3983038" y="1066800"/>
            <a:ext cx="4648200" cy="2209800"/>
            <a:chOff x="1392" y="1486"/>
            <a:chExt cx="2928" cy="1392"/>
          </a:xfrm>
        </p:grpSpPr>
        <p:sp>
          <p:nvSpPr>
            <p:cNvPr id="152580" name="矩形 152579"/>
            <p:cNvSpPr/>
            <p:nvPr/>
          </p:nvSpPr>
          <p:spPr>
            <a:xfrm>
              <a:off x="1440" y="1728"/>
              <a:ext cx="2880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   </a:t>
              </a: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＝＝＝     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H  Cl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1" name="文本框 152580"/>
            <p:cNvSpPr txBox="1"/>
            <p:nvPr/>
          </p:nvSpPr>
          <p:spPr>
            <a:xfrm>
              <a:off x="1392" y="1905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2" name="文本框 152581"/>
            <p:cNvSpPr txBox="1"/>
            <p:nvPr/>
          </p:nvSpPr>
          <p:spPr>
            <a:xfrm>
              <a:off x="2160" y="1905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3" name="文本框 152582"/>
            <p:cNvSpPr txBox="1"/>
            <p:nvPr/>
          </p:nvSpPr>
          <p:spPr>
            <a:xfrm>
              <a:off x="3600" y="1920"/>
              <a:ext cx="6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＋１－１</a:t>
              </a: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4" name="直接连接符 152583"/>
            <p:cNvSpPr/>
            <p:nvPr/>
          </p:nvSpPr>
          <p:spPr>
            <a:xfrm flipV="1">
              <a:off x="1536" y="17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5" name="直接连接符 152584"/>
            <p:cNvSpPr/>
            <p:nvPr/>
          </p:nvSpPr>
          <p:spPr>
            <a:xfrm flipV="1">
              <a:off x="2304" y="235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6" name="直接连接符 152585"/>
            <p:cNvSpPr/>
            <p:nvPr/>
          </p:nvSpPr>
          <p:spPr>
            <a:xfrm>
              <a:off x="1536" y="1776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7" name="直接连接符 152586"/>
            <p:cNvSpPr/>
            <p:nvPr/>
          </p:nvSpPr>
          <p:spPr>
            <a:xfrm>
              <a:off x="2304" y="2496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8" name="直接连接符 152587"/>
            <p:cNvSpPr/>
            <p:nvPr/>
          </p:nvSpPr>
          <p:spPr>
            <a:xfrm>
              <a:off x="3792" y="17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89" name="直接连接符 152588"/>
            <p:cNvSpPr/>
            <p:nvPr/>
          </p:nvSpPr>
          <p:spPr>
            <a:xfrm flipV="1">
              <a:off x="4080" y="235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90" name="文本框 152589"/>
            <p:cNvSpPr txBox="1"/>
            <p:nvPr/>
          </p:nvSpPr>
          <p:spPr>
            <a:xfrm>
              <a:off x="1430" y="1486"/>
              <a:ext cx="2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电子对偏离，化合价升高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1" name="文本框 152590"/>
            <p:cNvSpPr txBox="1"/>
            <p:nvPr/>
          </p:nvSpPr>
          <p:spPr>
            <a:xfrm>
              <a:off x="1536" y="2590"/>
              <a:ext cx="26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电子对偏向，化合价降低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2593" name="矩形 152592"/>
          <p:cNvSpPr/>
          <p:nvPr/>
        </p:nvSpPr>
        <p:spPr>
          <a:xfrm>
            <a:off x="53975" y="59055"/>
            <a:ext cx="32988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HCl </a:t>
            </a:r>
            <a:r>
              <a:rPr lang="zh-CN" altLang="en-US" sz="36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的形成过程</a:t>
            </a:r>
            <a:endParaRPr lang="zh-CN" altLang="en-US" sz="3600" b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2594" name="矩形 152593"/>
          <p:cNvSpPr/>
          <p:nvPr/>
        </p:nvSpPr>
        <p:spPr>
          <a:xfrm>
            <a:off x="1584960" y="3691255"/>
            <a:ext cx="733044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40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化合价升降的原因：</a:t>
            </a:r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电子的偏移</a:t>
            </a:r>
            <a:endParaRPr lang="zh-CN" altLang="en-US" sz="4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595" name="文本框 152594"/>
          <p:cNvSpPr txBox="1"/>
          <p:nvPr/>
        </p:nvSpPr>
        <p:spPr>
          <a:xfrm>
            <a:off x="990600" y="12954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                   Cl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96" name="椭圆 152595"/>
          <p:cNvSpPr/>
          <p:nvPr/>
        </p:nvSpPr>
        <p:spPr>
          <a:xfrm>
            <a:off x="2895600" y="1219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597" name="椭圆 152596"/>
          <p:cNvSpPr/>
          <p:nvPr/>
        </p:nvSpPr>
        <p:spPr>
          <a:xfrm>
            <a:off x="3048000" y="1219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598" name="椭圆 152597"/>
          <p:cNvSpPr/>
          <p:nvPr/>
        </p:nvSpPr>
        <p:spPr>
          <a:xfrm>
            <a:off x="3276600" y="1371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599" name="椭圆 152598"/>
          <p:cNvSpPr/>
          <p:nvPr/>
        </p:nvSpPr>
        <p:spPr>
          <a:xfrm>
            <a:off x="3276600" y="1524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0" name="椭圆 152599"/>
          <p:cNvSpPr/>
          <p:nvPr/>
        </p:nvSpPr>
        <p:spPr>
          <a:xfrm>
            <a:off x="3048000" y="1752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1" name="椭圆 152600"/>
          <p:cNvSpPr/>
          <p:nvPr/>
        </p:nvSpPr>
        <p:spPr>
          <a:xfrm>
            <a:off x="2895600" y="1752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2" name="椭圆 152601"/>
          <p:cNvSpPr/>
          <p:nvPr/>
        </p:nvSpPr>
        <p:spPr>
          <a:xfrm>
            <a:off x="2667000" y="1524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3" name="直接连接符 152602"/>
          <p:cNvSpPr/>
          <p:nvPr/>
        </p:nvSpPr>
        <p:spPr>
          <a:xfrm>
            <a:off x="1676400" y="1524000"/>
            <a:ext cx="22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604" name="直接连接符 152603"/>
          <p:cNvSpPr/>
          <p:nvPr/>
        </p:nvSpPr>
        <p:spPr>
          <a:xfrm flipH="1">
            <a:off x="2286000" y="1524000"/>
            <a:ext cx="304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605" name="直接连接符 152604"/>
          <p:cNvSpPr/>
          <p:nvPr/>
        </p:nvSpPr>
        <p:spPr>
          <a:xfrm>
            <a:off x="2133600" y="1600200"/>
            <a:ext cx="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606" name="椭圆 152605"/>
          <p:cNvSpPr/>
          <p:nvPr/>
        </p:nvSpPr>
        <p:spPr>
          <a:xfrm>
            <a:off x="1447800" y="1447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2607" name="组合 152606"/>
          <p:cNvGrpSpPr/>
          <p:nvPr/>
        </p:nvGrpSpPr>
        <p:grpSpPr>
          <a:xfrm>
            <a:off x="1219200" y="2438400"/>
            <a:ext cx="1828800" cy="609600"/>
            <a:chOff x="4128" y="1536"/>
            <a:chExt cx="1152" cy="384"/>
          </a:xfrm>
        </p:grpSpPr>
        <p:sp>
          <p:nvSpPr>
            <p:cNvPr id="152608" name="矩形 152607"/>
            <p:cNvSpPr/>
            <p:nvPr/>
          </p:nvSpPr>
          <p:spPr>
            <a:xfrm>
              <a:off x="4128" y="1584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H      Cl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2609" name="组合 152608"/>
            <p:cNvGrpSpPr/>
            <p:nvPr/>
          </p:nvGrpSpPr>
          <p:grpSpPr>
            <a:xfrm>
              <a:off x="4656" y="1536"/>
              <a:ext cx="528" cy="384"/>
              <a:chOff x="4656" y="1536"/>
              <a:chExt cx="528" cy="384"/>
            </a:xfrm>
          </p:grpSpPr>
          <p:sp>
            <p:nvSpPr>
              <p:cNvPr id="152610" name="矩形 152609"/>
              <p:cNvSpPr/>
              <p:nvPr/>
            </p:nvSpPr>
            <p:spPr>
              <a:xfrm>
                <a:off x="4656" y="163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1" name="椭圆 152610"/>
              <p:cNvSpPr/>
              <p:nvPr/>
            </p:nvSpPr>
            <p:spPr>
              <a:xfrm>
                <a:off x="4704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2" name="椭圆 152611"/>
              <p:cNvSpPr/>
              <p:nvPr/>
            </p:nvSpPr>
            <p:spPr>
              <a:xfrm>
                <a:off x="4896" y="187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3" name="椭圆 152612"/>
              <p:cNvSpPr/>
              <p:nvPr/>
            </p:nvSpPr>
            <p:spPr>
              <a:xfrm>
                <a:off x="4992" y="187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4" name="椭圆 152613"/>
              <p:cNvSpPr/>
              <p:nvPr/>
            </p:nvSpPr>
            <p:spPr>
              <a:xfrm>
                <a:off x="5136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5" name="椭圆 152614"/>
              <p:cNvSpPr/>
              <p:nvPr/>
            </p:nvSpPr>
            <p:spPr>
              <a:xfrm>
                <a:off x="5136" y="17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6" name="椭圆 152615"/>
              <p:cNvSpPr/>
              <p:nvPr/>
            </p:nvSpPr>
            <p:spPr>
              <a:xfrm>
                <a:off x="4992" y="15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7" name="椭圆 152616"/>
              <p:cNvSpPr/>
              <p:nvPr/>
            </p:nvSpPr>
            <p:spPr>
              <a:xfrm>
                <a:off x="4896" y="15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8" name="椭圆 152617"/>
              <p:cNvSpPr/>
              <p:nvPr/>
            </p:nvSpPr>
            <p:spPr>
              <a:xfrm>
                <a:off x="4704" y="17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19" name=" 219"/>
          <p:cNvSpPr/>
          <p:nvPr/>
        </p:nvSpPr>
        <p:spPr>
          <a:xfrm>
            <a:off x="71120" y="5410200"/>
            <a:ext cx="9018905" cy="92329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有电子转移（</a:t>
            </a:r>
            <a:r>
              <a:rPr lang="zh-CN" sz="24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得失或偏移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）的反应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</a:t>
            </a: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氧化还原反应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心形 30"/>
          <p:cNvSpPr/>
          <p:nvPr/>
        </p:nvSpPr>
        <p:spPr>
          <a:xfrm>
            <a:off x="675640" y="4101465"/>
            <a:ext cx="1915160" cy="1573530"/>
          </a:xfrm>
          <a:prstGeom prst="heart">
            <a:avLst/>
          </a:prstGeom>
          <a:solidFill>
            <a:srgbClr val="D723CC"/>
          </a:solid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0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4" grpId="0"/>
      <p:bldP spid="21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 15"/>
          <p:cNvSpPr/>
          <p:nvPr/>
        </p:nvSpPr>
        <p:spPr bwMode="auto">
          <a:xfrm>
            <a:off x="211455" y="137795"/>
            <a:ext cx="8617585" cy="641223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20世纪初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，成键的</a:t>
            </a:r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电子理论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被建立，于是又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将失电子的半反应称为氧化反应，得电子的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反应称为还原反应。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defRPr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800" b="1">
                <a:solidFill>
                  <a:srgbClr val="D723CC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20世纪中期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，在价键理论和电负性的基础上，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sz="2800" b="1">
                <a:solidFill>
                  <a:srgbClr val="0101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氧化数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的概念被提出，1970年IUPAC对氧化数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作出严格定义，氧化还原反应也正式的定义：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化学反应前后，元素的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氧化数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有变化的一类反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应称作氧化还原反应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.......</a:t>
            </a:r>
            <a:endParaRPr lang="en-US" altLang="zh-CN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160020" y="427355"/>
            <a:ext cx="5523865" cy="957580"/>
          </a:xfrm>
          <a:prstGeom prst="homePlate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二、认识氧化还原反应</a:t>
            </a:r>
            <a:endParaRPr lang="zh-CN" altLang="en-US" sz="36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7530" y="2017395"/>
            <a:ext cx="5645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65885" y="4278630"/>
            <a:ext cx="496951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Cu+H</a:t>
            </a:r>
            <a:r>
              <a:rPr kumimoji="1"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599815" y="4189095"/>
            <a:ext cx="245745" cy="19621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385" y="2017395"/>
            <a:ext cx="293814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氧化剂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还原剂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3662045" y="2017395"/>
            <a:ext cx="37465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氧化产物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还原产物</a:t>
            </a:r>
            <a:r>
              <a:rPr lang="zh-CN" altLang="en-US" sz="320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12333" name="Text Box 45"/>
          <p:cNvSpPr txBox="1"/>
          <p:nvPr/>
        </p:nvSpPr>
        <p:spPr>
          <a:xfrm>
            <a:off x="159385" y="1788795"/>
            <a:ext cx="2937510" cy="1040765"/>
          </a:xfrm>
          <a:prstGeom prst="rect">
            <a:avLst/>
          </a:prstGeom>
          <a:solidFill>
            <a:srgbClr val="808080"/>
          </a:solidFill>
          <a:ln w="9525">
            <a:noFill/>
          </a:ln>
        </p:spPr>
        <p:txBody>
          <a:bodyPr wrap="square" tIns="118800" bIns="190800">
            <a:spAutoFit/>
          </a:bodyPr>
          <a:p>
            <a:pPr lvl="0" eaLnBrk="1" hangingPunct="1"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45"/>
          <p:cNvSpPr txBox="1"/>
          <p:nvPr/>
        </p:nvSpPr>
        <p:spPr>
          <a:xfrm>
            <a:off x="3754120" y="1756410"/>
            <a:ext cx="3561715" cy="1040765"/>
          </a:xfrm>
          <a:prstGeom prst="rect">
            <a:avLst/>
          </a:prstGeom>
          <a:solidFill>
            <a:srgbClr val="808080"/>
          </a:solidFill>
          <a:ln w="9525">
            <a:noFill/>
          </a:ln>
        </p:spPr>
        <p:txBody>
          <a:bodyPr wrap="square" tIns="118800" bIns="190800">
            <a:spAutoFit/>
          </a:bodyPr>
          <a:p>
            <a:pPr lvl="0" eaLnBrk="1" hangingPunct="1"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61" name="直接连接符 151560"/>
          <p:cNvSpPr/>
          <p:nvPr/>
        </p:nvSpPr>
        <p:spPr>
          <a:xfrm flipV="1">
            <a:off x="1622336" y="3701755"/>
            <a:ext cx="0" cy="30859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3" name="直接连接符 151562"/>
          <p:cNvSpPr/>
          <p:nvPr/>
        </p:nvSpPr>
        <p:spPr>
          <a:xfrm>
            <a:off x="1622336" y="3701755"/>
            <a:ext cx="238812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5" name="直接连接符 151564"/>
          <p:cNvSpPr/>
          <p:nvPr/>
        </p:nvSpPr>
        <p:spPr>
          <a:xfrm>
            <a:off x="4010464" y="3701755"/>
            <a:ext cx="0" cy="38574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67" name="文本框 151566"/>
          <p:cNvSpPr txBox="1"/>
          <p:nvPr/>
        </p:nvSpPr>
        <p:spPr>
          <a:xfrm>
            <a:off x="2283460" y="5193030"/>
            <a:ext cx="431990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失电子，化合价升高，被氧化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8" name="文本框 151557"/>
          <p:cNvSpPr txBox="1"/>
          <p:nvPr/>
        </p:nvSpPr>
        <p:spPr>
          <a:xfrm>
            <a:off x="1366520" y="4058285"/>
            <a:ext cx="57912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+2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9" name="文本框 151558"/>
          <p:cNvSpPr txBox="1"/>
          <p:nvPr/>
        </p:nvSpPr>
        <p:spPr>
          <a:xfrm>
            <a:off x="2595245" y="4058285"/>
            <a:ext cx="65151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0" name="文本框 151559"/>
          <p:cNvSpPr txBox="1"/>
          <p:nvPr/>
        </p:nvSpPr>
        <p:spPr>
          <a:xfrm>
            <a:off x="4010660" y="4010660"/>
            <a:ext cx="151511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sz="2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2" name="直接连接符 151561"/>
          <p:cNvSpPr/>
          <p:nvPr/>
        </p:nvSpPr>
        <p:spPr>
          <a:xfrm flipV="1">
            <a:off x="2970550" y="4884404"/>
            <a:ext cx="0" cy="30859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4" name="直接连接符 151563"/>
          <p:cNvSpPr/>
          <p:nvPr/>
        </p:nvSpPr>
        <p:spPr>
          <a:xfrm>
            <a:off x="2970550" y="5193002"/>
            <a:ext cx="207998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6" name="直接连接符 151565"/>
          <p:cNvSpPr/>
          <p:nvPr/>
        </p:nvSpPr>
        <p:spPr>
          <a:xfrm flipV="1">
            <a:off x="5050532" y="4884404"/>
            <a:ext cx="0" cy="30859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68" name="文本框 151567"/>
          <p:cNvSpPr txBox="1"/>
          <p:nvPr/>
        </p:nvSpPr>
        <p:spPr>
          <a:xfrm>
            <a:off x="1031616" y="3200549"/>
            <a:ext cx="4297988" cy="4564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得电子，化合价降低，被还原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3625" y="5650230"/>
            <a:ext cx="1184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氧化剂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2825" y="5650230"/>
            <a:ext cx="13792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还原剂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6300" y="5680710"/>
            <a:ext cx="14427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还原产物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860290" y="5680710"/>
            <a:ext cx="1743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氧化产物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1767205" y="6014085"/>
            <a:ext cx="2409825" cy="4438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3246755" y="6014085"/>
            <a:ext cx="2392680" cy="4140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2243455" y="6457950"/>
            <a:ext cx="13563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被还原</a:t>
            </a:r>
            <a:endParaRPr lang="zh-CN" altLang="en-US" sz="24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3973195" y="6428105"/>
            <a:ext cx="13563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被氧化</a:t>
            </a:r>
            <a:endParaRPr lang="zh-CN" altLang="en-US" sz="2400" b="1" dirty="0">
              <a:ln w="22225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6931025" y="4172585"/>
            <a:ext cx="1437005" cy="803910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还原反应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流程图: 资料带 18"/>
          <p:cNvSpPr/>
          <p:nvPr/>
        </p:nvSpPr>
        <p:spPr>
          <a:xfrm>
            <a:off x="7058025" y="5834380"/>
            <a:ext cx="1437005" cy="80391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氧化反应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5939155" y="444500"/>
            <a:ext cx="3112770" cy="837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氧剂得降还</a:t>
            </a:r>
            <a:endParaRPr lang="zh-CN" altLang="en-US" sz="28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还剂失升氧</a:t>
            </a:r>
            <a:endParaRPr lang="zh-CN" altLang="en-US" sz="28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 20"/>
          <p:cNvSpPr/>
          <p:nvPr/>
        </p:nvSpPr>
        <p:spPr>
          <a:xfrm>
            <a:off x="6335395" y="50165"/>
            <a:ext cx="2407285" cy="37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氧剂得奖还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 20"/>
          <p:cNvSpPr/>
          <p:nvPr/>
        </p:nvSpPr>
        <p:spPr>
          <a:xfrm>
            <a:off x="6604000" y="1328420"/>
            <a:ext cx="2339340" cy="4279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还剂失声仰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直角三角形 15">
            <a:hlinkClick r:id="rId1" action="ppaction://hlinksldjump"/>
          </p:cNvPr>
          <p:cNvSpPr/>
          <p:nvPr/>
        </p:nvSpPr>
        <p:spPr>
          <a:xfrm rot="16020000">
            <a:off x="8601075" y="6323965"/>
            <a:ext cx="417195" cy="4635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97500 -0.405833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21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08472 -0.412778 " pathEditMode="relative" rAng="0" ptsTypes="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-19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86181 -0.386389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82569 -0.385556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3" grpId="0" bldLvl="0" animBg="1"/>
      <p:bldP spid="9" grpId="0" bldLvl="0" animBg="1"/>
      <p:bldP spid="2" grpId="0"/>
      <p:bldP spid="7" grpId="0"/>
      <p:bldP spid="14" grpId="0"/>
      <p:bldP spid="12" grpId="0" animBg="1"/>
      <p:bldP spid="5" grpId="0"/>
      <p:bldP spid="22534" grpId="0" bldLvl="0" animBg="1"/>
      <p:bldP spid="151568" grpId="0"/>
      <p:bldP spid="151558" grpId="0"/>
      <p:bldP spid="151559" grpId="0"/>
      <p:bldP spid="151560" grpId="0"/>
      <p:bldP spid="151567" grpId="0"/>
      <p:bldP spid="11" grpId="0"/>
      <p:bldP spid="7" grpId="1"/>
      <p:bldP spid="3" grpId="0"/>
      <p:bldP spid="2" grpId="1"/>
      <p:bldP spid="12" grpId="1" animBg="1"/>
      <p:bldP spid="14" grpId="1"/>
      <p:bldP spid="15" grpId="0"/>
      <p:bldP spid="13" grpId="0" animBg="1"/>
      <p:bldP spid="18" grpId="0" animBg="1"/>
      <p:bldP spid="19" grpId="0" animBg="1"/>
      <p:bldP spid="2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9710" y="342265"/>
            <a:ext cx="104267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28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800" b="1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]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3825" y="860425"/>
            <a:ext cx="874014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已知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Na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(S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+2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价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可与氯气发生如下反应：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4Cl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+Na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+5H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O====2NaCl +2H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+6HCl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，有关该反应的叙述正确的是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　　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32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A.Cl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在该反应中被还原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B.H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是还原产物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C.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反应中硫元素的化合价降低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D.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反应中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32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被氧化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6330" y="2424430"/>
            <a:ext cx="81851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rgbClr val="C00000"/>
                </a:solidFill>
              </a:rPr>
              <a:t>A</a:t>
            </a:r>
            <a:endParaRPr lang="en-US" altLang="zh-CN" sz="6000" b="1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6965" y="3567430"/>
            <a:ext cx="366014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01FF"/>
                </a:solidFill>
                <a:latin typeface="楷体" panose="02010609060101010101" charset="-122"/>
                <a:ea typeface="楷体" panose="02010609060101010101" charset="-122"/>
              </a:rPr>
              <a:t>氧化剂的记忆技巧：</a:t>
            </a:r>
            <a:r>
              <a:rPr lang="en-US" altLang="zh-CN" sz="2800" b="1">
                <a:solidFill>
                  <a:srgbClr val="0101FF"/>
                </a:solidFill>
                <a:latin typeface="楷体" panose="02010609060101010101" charset="-122"/>
                <a:ea typeface="楷体" panose="02010609060101010101" charset="-122"/>
              </a:rPr>
              <a:t>O</a:t>
            </a:r>
            <a:r>
              <a:rPr lang="en-US" altLang="zh-CN" sz="2800" b="1" baseline="-25000">
                <a:solidFill>
                  <a:srgbClr val="0101FF"/>
                </a:solidFill>
                <a:latin typeface="楷体" panose="02010609060101010101" charset="-122"/>
                <a:ea typeface="楷体" panose="02010609060101010101" charset="-122"/>
              </a:rPr>
              <a:t>2 </a:t>
            </a:r>
            <a:r>
              <a:rPr lang="zh-CN" altLang="en-US" sz="2800" b="1">
                <a:solidFill>
                  <a:srgbClr val="0101FF"/>
                </a:solidFill>
                <a:latin typeface="楷体" panose="02010609060101010101" charset="-122"/>
                <a:ea typeface="楷体" panose="02010609060101010101" charset="-122"/>
              </a:rPr>
              <a:t>是典型的氧化剂，它的化合价只能降低。</a:t>
            </a:r>
            <a:endParaRPr lang="zh-CN" altLang="en-US" sz="2800" b="1">
              <a:solidFill>
                <a:srgbClr val="0101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65113"/>
            <a:ext cx="8751570" cy="1069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Verdana" panose="020B0604030504040204" pitchFamily="34" charset="0"/>
                <a:ea typeface="华文琥珀" panose="02010800040101010101" pitchFamily="2" charset="-122"/>
                <a:sym typeface="+mn-ea"/>
              </a:rPr>
              <a:t>2.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请指出下列反应的氧化剂、还原剂、氧化产物和还原产物。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108200"/>
            <a:ext cx="829691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 2NH</a:t>
            </a:r>
            <a:r>
              <a:rPr lang="en-US" altLang="zh-CN" sz="36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+ 3CuO == 3Cu +3H</a:t>
            </a:r>
            <a:r>
              <a:rPr lang="en-US" altLang="zh-CN" sz="36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O+ N</a:t>
            </a:r>
            <a:r>
              <a:rPr lang="en-US" altLang="zh-CN" sz="36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(2) 3NO</a:t>
            </a:r>
            <a:r>
              <a:rPr lang="en-US" altLang="zh-CN" sz="36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H</a:t>
            </a:r>
            <a:r>
              <a:rPr lang="en-US" altLang="zh-CN" sz="36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 == 2HNO</a:t>
            </a:r>
            <a:r>
              <a:rPr lang="en-US" altLang="zh-CN" sz="36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NO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9660" y="1976120"/>
            <a:ext cx="6178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△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972185" y="1670685"/>
            <a:ext cx="60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-3</a:t>
            </a:r>
            <a:endParaRPr lang="en-US" altLang="zh-CN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2597785" y="1670685"/>
            <a:ext cx="78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+2</a:t>
            </a:r>
            <a:endParaRPr lang="en-US" altLang="zh-CN" sz="3600" b="1"/>
          </a:p>
        </p:txBody>
      </p:sp>
      <p:sp>
        <p:nvSpPr>
          <p:cNvPr id="14" name="文本框 13"/>
          <p:cNvSpPr txBox="1"/>
          <p:nvPr/>
        </p:nvSpPr>
        <p:spPr>
          <a:xfrm>
            <a:off x="4462780" y="1670685"/>
            <a:ext cx="60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0</a:t>
            </a:r>
            <a:endParaRPr lang="en-US" altLang="zh-CN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6639560" y="1670685"/>
            <a:ext cx="480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0</a:t>
            </a:r>
            <a:endParaRPr lang="en-US" altLang="zh-CN" sz="3600" b="1"/>
          </a:p>
        </p:txBody>
      </p:sp>
      <p:sp>
        <p:nvSpPr>
          <p:cNvPr id="16" name="文本框 15"/>
          <p:cNvSpPr txBox="1"/>
          <p:nvPr/>
        </p:nvSpPr>
        <p:spPr>
          <a:xfrm>
            <a:off x="493395" y="3134995"/>
            <a:ext cx="14979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还原剂</a:t>
            </a:r>
            <a:endParaRPr lang="zh-CN" altLang="en-US" sz="2800" b="1">
              <a:solidFill>
                <a:srgbClr val="0101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42820" y="3129280"/>
            <a:ext cx="14979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氧化剂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8115" y="3129280"/>
            <a:ext cx="1978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还原产物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7790" y="3129280"/>
            <a:ext cx="20535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氧化产物</a:t>
            </a:r>
            <a:endParaRPr lang="zh-CN" altLang="en-US" sz="2800" b="1">
              <a:solidFill>
                <a:srgbClr val="0101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2185" y="4388485"/>
            <a:ext cx="78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+4</a:t>
            </a:r>
            <a:endParaRPr lang="en-US" altLang="zh-CN" sz="2800" b="1"/>
          </a:p>
        </p:txBody>
      </p:sp>
      <p:sp>
        <p:nvSpPr>
          <p:cNvPr id="21" name="文本框 20"/>
          <p:cNvSpPr txBox="1"/>
          <p:nvPr/>
        </p:nvSpPr>
        <p:spPr>
          <a:xfrm>
            <a:off x="4274820" y="4469765"/>
            <a:ext cx="59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+5</a:t>
            </a:r>
            <a:endParaRPr lang="en-US" altLang="zh-CN" sz="2800" b="1"/>
          </a:p>
        </p:txBody>
      </p:sp>
      <p:sp>
        <p:nvSpPr>
          <p:cNvPr id="22" name="文本框 21"/>
          <p:cNvSpPr txBox="1"/>
          <p:nvPr/>
        </p:nvSpPr>
        <p:spPr>
          <a:xfrm>
            <a:off x="5683250" y="4469765"/>
            <a:ext cx="633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+2</a:t>
            </a:r>
            <a:endParaRPr lang="en-US" altLang="zh-CN" sz="2800" b="1"/>
          </a:p>
        </p:txBody>
      </p:sp>
      <p:sp>
        <p:nvSpPr>
          <p:cNvPr id="227" name=" 227"/>
          <p:cNvSpPr/>
          <p:nvPr/>
        </p:nvSpPr>
        <p:spPr>
          <a:xfrm>
            <a:off x="309880" y="5646420"/>
            <a:ext cx="3319780" cy="1064895"/>
          </a:xfrm>
          <a:prstGeom prst="wedgeEllipseCallout">
            <a:avLst>
              <a:gd name="adj1" fmla="val -17291"/>
              <a:gd name="adj2" fmla="val -7993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还原剂、氧化剂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83250" y="5919470"/>
            <a:ext cx="1978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还原产物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40785" y="5920105"/>
            <a:ext cx="17449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氧化产物</a:t>
            </a:r>
            <a:endParaRPr lang="zh-CN" altLang="en-US" sz="2800" b="1">
              <a:solidFill>
                <a:srgbClr val="0101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27" grpId="0" animBg="1"/>
      <p:bldP spid="25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" name=" 219"/>
          <p:cNvSpPr/>
          <p:nvPr/>
        </p:nvSpPr>
        <p:spPr>
          <a:xfrm>
            <a:off x="722630" y="256540"/>
            <a:ext cx="7799070" cy="449770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FFFFFF"/>
                </a:solidFill>
              </a:rPr>
              <a:t>   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氧化还原反应在生产、生活中同时具有正反两方面的影响。</a:t>
            </a:r>
            <a:endParaRPr lang="zh-CN" altLang="en-US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当我们掌握了这类反应的规律之后就可能做到趋利避害，使其更好地为社会进步、科技发展和人类生活质量提高服务！</a:t>
            </a:r>
            <a:endParaRPr lang="zh-CN" altLang="en-US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 4"/>
          <p:cNvSpPr/>
          <p:nvPr/>
        </p:nvSpPr>
        <p:spPr>
          <a:xfrm>
            <a:off x="329565" y="5078730"/>
            <a:ext cx="8739505" cy="148844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让我们一起为社会进步</a:t>
            </a:r>
            <a:r>
              <a:rPr lang="en-US" altLang="zh-CN" sz="36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...</a:t>
            </a:r>
            <a:r>
              <a:rPr lang="zh-CN" altLang="en-US" sz="36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来学习吧！</a:t>
            </a:r>
            <a:endParaRPr lang="zh-CN" altLang="en-US" sz="3600" b="1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220" name="Picture 4" descr="jiang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065" y="3922713"/>
            <a:ext cx="1055688" cy="115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文本框 87041"/>
          <p:cNvSpPr txBox="1"/>
          <p:nvPr/>
        </p:nvSpPr>
        <p:spPr>
          <a:xfrm>
            <a:off x="34925" y="188913"/>
            <a:ext cx="9109075" cy="6335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200" b="1" dirty="0">
                <a:solidFill>
                  <a:srgbClr val="000000"/>
                </a:solidFill>
                <a:latin typeface="Verdana" panose="020B0604030504040204" pitchFamily="34" charset="0"/>
                <a:ea typeface="华文琥珀" panose="02010800040101010101" pitchFamily="2" charset="-122"/>
              </a:rPr>
              <a:t>3.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火药是中国的“四大发明”之一，永远值得炎黄子孙骄傲，也永远会激励着我们去奋发图强。黑火药在发生爆炸时，发生如下的反应：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32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2KNO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+3C+S=K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S+N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↑+3CO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↑</a:t>
            </a:r>
            <a:endParaRPr lang="en-US" altLang="zh-CN" sz="32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32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其中被氧化的元素是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被还原的元素是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氧化剂是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，还原剂是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氧化产物是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，还原产物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文本框 87042"/>
          <p:cNvSpPr txBox="1"/>
          <p:nvPr/>
        </p:nvSpPr>
        <p:spPr>
          <a:xfrm>
            <a:off x="625475" y="1844675"/>
            <a:ext cx="625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+5           0    0        -2    0            +4</a:t>
            </a:r>
            <a:endParaRPr lang="en-US" altLang="zh-CN" sz="24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文本框 87043"/>
          <p:cNvSpPr txBox="1"/>
          <p:nvPr/>
        </p:nvSpPr>
        <p:spPr>
          <a:xfrm>
            <a:off x="4572000" y="3284538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文本框 87044"/>
          <p:cNvSpPr txBox="1"/>
          <p:nvPr/>
        </p:nvSpPr>
        <p:spPr>
          <a:xfrm>
            <a:off x="3492500" y="414972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文本框 87045"/>
          <p:cNvSpPr txBox="1"/>
          <p:nvPr/>
        </p:nvSpPr>
        <p:spPr>
          <a:xfrm>
            <a:off x="2195513" y="4926013"/>
            <a:ext cx="2592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KNO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7" name="文本框 87046"/>
          <p:cNvSpPr txBox="1"/>
          <p:nvPr/>
        </p:nvSpPr>
        <p:spPr>
          <a:xfrm>
            <a:off x="6877050" y="5013325"/>
            <a:ext cx="792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文本框 87047"/>
          <p:cNvSpPr txBox="1"/>
          <p:nvPr/>
        </p:nvSpPr>
        <p:spPr>
          <a:xfrm>
            <a:off x="2484438" y="5805488"/>
            <a:ext cx="1296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文本框 87048"/>
          <p:cNvSpPr txBox="1"/>
          <p:nvPr/>
        </p:nvSpPr>
        <p:spPr>
          <a:xfrm>
            <a:off x="6156325" y="5734050"/>
            <a:ext cx="2089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4" grpId="0"/>
      <p:bldP spid="87045" grpId="0"/>
      <p:bldP spid="87046" grpId="0"/>
      <p:bldP spid="87047" grpId="0"/>
      <p:bldP spid="87048" grpId="0"/>
      <p:bldP spid="870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3" name=" 213"/>
          <p:cNvSpPr/>
          <p:nvPr/>
        </p:nvSpPr>
        <p:spPr>
          <a:xfrm>
            <a:off x="1544955" y="1607185"/>
            <a:ext cx="6054090" cy="4018915"/>
          </a:xfrm>
          <a:custGeom>
            <a:avLst/>
            <a:gdLst/>
            <a:ahLst/>
            <a:cxnLst/>
            <a:rect l="l" t="t" r="r" b="b"/>
            <a:pathLst>
              <a:path w="1160528" h="1137856">
                <a:moveTo>
                  <a:pt x="301373" y="145324"/>
                </a:moveTo>
                <a:cubicBezTo>
                  <a:pt x="77474" y="176329"/>
                  <a:pt x="-76715" y="585266"/>
                  <a:pt x="580264" y="1067944"/>
                </a:cubicBezTo>
                <a:cubicBezTo>
                  <a:pt x="1535870" y="365866"/>
                  <a:pt x="775286" y="-180195"/>
                  <a:pt x="580264" y="365866"/>
                </a:cubicBezTo>
                <a:cubicBezTo>
                  <a:pt x="519320" y="195222"/>
                  <a:pt x="403145" y="131231"/>
                  <a:pt x="301373" y="145324"/>
                </a:cubicBezTo>
                <a:close/>
                <a:moveTo>
                  <a:pt x="237013" y="2324"/>
                </a:moveTo>
                <a:cubicBezTo>
                  <a:pt x="362271" y="-15022"/>
                  <a:pt x="505256" y="63737"/>
                  <a:pt x="580264" y="273760"/>
                </a:cubicBezTo>
                <a:cubicBezTo>
                  <a:pt x="820291" y="-398315"/>
                  <a:pt x="1756395" y="273760"/>
                  <a:pt x="580264" y="1137856"/>
                </a:cubicBezTo>
                <a:cubicBezTo>
                  <a:pt x="-228326" y="543790"/>
                  <a:pt x="-38555" y="40484"/>
                  <a:pt x="237013" y="232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7230" y="2839085"/>
            <a:ext cx="266890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小结</a:t>
            </a:r>
            <a:endParaRPr lang="zh-CN" altLang="en-US" sz="9600" b="1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370" y="523875"/>
            <a:ext cx="8571230" cy="402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endParaRPr lang="zh-CN" altLang="en-US" sz="5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课本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P38-39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大本、小本对应的氧化还原习题中已经讲的部分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涉及单双线桥、电子转移和氧化性、还原性的可以暂时不做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0" y="1916276"/>
            <a:ext cx="2357767" cy="3143689"/>
          </a:xfrm>
          <a:prstGeom prst="rect">
            <a:avLst/>
          </a:prstGeom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617470" y="2002790"/>
            <a:ext cx="4608830" cy="109728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300" dirty="0">
                <a:solidFill>
                  <a:srgbClr val="FF3300"/>
                </a:solidFill>
                <a:latin typeface="隶书" panose="02010509060101010101" pitchFamily="49" charset="-122"/>
                <a:ea typeface="华文彩云" panose="02010800040101010101" pitchFamily="2" charset="-122"/>
              </a:rPr>
              <a:t>谢谢各位同学、老师，</a:t>
            </a:r>
            <a:endParaRPr lang="zh-CN" altLang="en-US" sz="3300" dirty="0">
              <a:solidFill>
                <a:srgbClr val="FF3300"/>
              </a:solidFill>
              <a:latin typeface="隶书" panose="02010509060101010101" pitchFamily="49" charset="-122"/>
              <a:ea typeface="华文彩云" panose="02010800040101010101" pitchFamily="2" charset="-122"/>
            </a:endParaRPr>
          </a:p>
          <a:p>
            <a:pPr eaLnBrk="1" hangingPunct="1"/>
            <a:r>
              <a:rPr lang="zh-CN" altLang="en-US" sz="3300" dirty="0">
                <a:solidFill>
                  <a:srgbClr val="FF3300"/>
                </a:solidFill>
                <a:latin typeface="隶书" panose="02010509060101010101" pitchFamily="49" charset="-122"/>
                <a:ea typeface="华文彩云" panose="02010800040101010101" pitchFamily="2" charset="-122"/>
              </a:rPr>
              <a:t>敬请各位老师批评指正！</a:t>
            </a:r>
            <a:endParaRPr lang="zh-CN" altLang="en-US" sz="3300" dirty="0">
              <a:solidFill>
                <a:srgbClr val="FF3300"/>
              </a:solidFill>
              <a:latin typeface="隶书" panose="02010509060101010101" pitchFamily="49" charset="-122"/>
              <a:ea typeface="华文彩云" panose="02010800040101010101" pitchFamily="2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55402" y="4206806"/>
            <a:ext cx="4822031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2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深圳实验学校   王海霞</a:t>
            </a:r>
            <a:endParaRPr lang="zh-CN" altLang="en-US" sz="3200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34428" y="3150872"/>
            <a:ext cx="6875462" cy="23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第三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节 氧化还原反应</a:t>
            </a:r>
            <a:endParaRPr lang="zh-CN" altLang="en-US" sz="3600" b="1" dirty="0" smtClean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3600" b="1" dirty="0" smtClean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第一课时</a:t>
            </a:r>
            <a:endParaRPr kumimoji="1" lang="zh-CN" alt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1" y="1773238"/>
            <a:ext cx="76327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第二章 化学物质及其变化</a:t>
            </a:r>
            <a:endParaRPr lang="zh-CN" altLang="en-US" sz="4400" b="1" dirty="0" smtClean="0">
              <a:solidFill>
                <a:schemeClr val="accent6">
                  <a:lumMod val="7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808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新课标人教版高中化学必修</a:t>
            </a:r>
            <a:r>
              <a:rPr lang="en-US" altLang="zh-CN" sz="4400" b="1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Ⅰ</a:t>
            </a:r>
            <a:endParaRPr kumimoji="1" lang="en-US" altLang="zh-CN" sz="4400" b="1" dirty="0">
              <a:solidFill>
                <a:schemeClr val="accent6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7" name="矩形 9"/>
          <p:cNvPicPr>
            <a:picLocks noChangeAspect="1" noChangeArrowheads="1"/>
          </p:cNvPicPr>
          <p:nvPr/>
        </p:nvPicPr>
        <p:blipFill>
          <a:blip r:embed="rId1"/>
          <a:srcRect l="9628" r="7848" b="25818"/>
          <a:stretch>
            <a:fillRect/>
          </a:stretch>
        </p:blipFill>
        <p:spPr bwMode="auto">
          <a:xfrm>
            <a:off x="396955" y="990045"/>
            <a:ext cx="2081213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2100" y="1597025"/>
            <a:ext cx="9123045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、掌握氧化还原反应的概念（特征和本质）</a:t>
            </a:r>
            <a:endParaRPr lang="zh-CN" altLang="en-US" b="1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zh-CN" altLang="en-US" b="1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掌握几个相关的基本概念</a:t>
            </a:r>
            <a:endParaRPr lang="zh-CN" altLang="en-US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、了解氧化还原反应与四种基本类型的关系。</a:t>
            </a:r>
            <a:endParaRPr kumimoji="1" lang="zh-CN" altLang="en-US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41437" y="349588"/>
            <a:ext cx="664015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第一课时  氧化还原反应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51675" y="2061210"/>
            <a:ext cx="800735" cy="701675"/>
          </a:xfrm>
          <a:prstGeom prst="ellipse">
            <a:avLst/>
          </a:prstGeom>
          <a:noFill/>
          <a:ln w="38100">
            <a:solidFill>
              <a:srgbClr val="D6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4994" name="Group 7"/>
          <p:cNvGrpSpPr/>
          <p:nvPr/>
        </p:nvGrpSpPr>
        <p:grpSpPr>
          <a:xfrm>
            <a:off x="154305" y="305118"/>
            <a:ext cx="3481388" cy="738188"/>
            <a:chOff x="1720" y="1146"/>
            <a:chExt cx="2193" cy="465"/>
          </a:xfrm>
        </p:grpSpPr>
        <p:grpSp>
          <p:nvGrpSpPr>
            <p:cNvPr id="84997" name="Group 10"/>
            <p:cNvGrpSpPr/>
            <p:nvPr/>
          </p:nvGrpSpPr>
          <p:grpSpPr>
            <a:xfrm>
              <a:off x="2289" y="1152"/>
              <a:ext cx="468" cy="443"/>
              <a:chOff x="0" y="0"/>
              <a:chExt cx="1210" cy="1278"/>
            </a:xfrm>
          </p:grpSpPr>
          <p:pic>
            <p:nvPicPr>
              <p:cNvPr id="84998" name="Picture 11" descr="light_shadow"/>
              <p:cNvPicPr>
                <a:picLocks noChangeAspect="1"/>
              </p:cNvPicPr>
              <p:nvPr/>
            </p:nvPicPr>
            <p:blipFill>
              <a:blip r:embed="rId1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4999" name="Picture 12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00" name="Oval 13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accent2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01" name="Freeform 14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02" name="Group 15"/>
            <p:cNvGrpSpPr/>
            <p:nvPr/>
          </p:nvGrpSpPr>
          <p:grpSpPr>
            <a:xfrm>
              <a:off x="2775" y="1157"/>
              <a:ext cx="478" cy="443"/>
              <a:chOff x="0" y="0"/>
              <a:chExt cx="1210" cy="1278"/>
            </a:xfrm>
          </p:grpSpPr>
          <p:pic>
            <p:nvPicPr>
              <p:cNvPr id="85003" name="Picture 16" descr="light_shadow"/>
              <p:cNvPicPr>
                <a:picLocks noChangeAspect="1"/>
              </p:cNvPicPr>
              <p:nvPr/>
            </p:nvPicPr>
            <p:blipFill>
              <a:blip r:embed="rId3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04" name="Picture 17" descr="circuler_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05" name="Oval 18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hlink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Freeform 19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07" name="Group 20"/>
            <p:cNvGrpSpPr/>
            <p:nvPr/>
          </p:nvGrpSpPr>
          <p:grpSpPr>
            <a:xfrm>
              <a:off x="3246" y="1162"/>
              <a:ext cx="469" cy="425"/>
              <a:chOff x="0" y="0"/>
              <a:chExt cx="1210" cy="1278"/>
            </a:xfrm>
          </p:grpSpPr>
          <p:pic>
            <p:nvPicPr>
              <p:cNvPr id="85008" name="Picture 21" descr="light_shadow"/>
              <p:cNvPicPr>
                <a:picLocks noChangeAspect="1"/>
              </p:cNvPicPr>
              <p:nvPr/>
            </p:nvPicPr>
            <p:blipFill>
              <a:blip r:embed="rId5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09" name="Picture 22" descr="circuler_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10" name="Oval 23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folHlink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11" name="Freeform 24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12" name="Group 25"/>
            <p:cNvGrpSpPr/>
            <p:nvPr/>
          </p:nvGrpSpPr>
          <p:grpSpPr>
            <a:xfrm>
              <a:off x="1785" y="1169"/>
              <a:ext cx="481" cy="442"/>
              <a:chOff x="0" y="0"/>
              <a:chExt cx="1210" cy="1278"/>
            </a:xfrm>
          </p:grpSpPr>
          <p:pic>
            <p:nvPicPr>
              <p:cNvPr id="85013" name="Picture 26" descr="light_shadow"/>
              <p:cNvPicPr>
                <a:picLocks noChangeAspect="1"/>
              </p:cNvPicPr>
              <p:nvPr/>
            </p:nvPicPr>
            <p:blipFill>
              <a:blip r:embed="rId7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14" name="Picture 27" descr="circuler_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15" name="Oval 28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accent1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16" name="Freeform 29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" name="Rectangle 30"/>
            <p:cNvSpPr/>
            <p:nvPr/>
          </p:nvSpPr>
          <p:spPr>
            <a:xfrm>
              <a:off x="2229" y="1155"/>
              <a:ext cx="581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</a:rPr>
                <a:t>识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1"/>
            <p:cNvSpPr/>
            <p:nvPr/>
          </p:nvSpPr>
          <p:spPr>
            <a:xfrm>
              <a:off x="1720" y="1147"/>
              <a:ext cx="650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</a:rPr>
                <a:t>知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19" name="Rectangle 32"/>
            <p:cNvSpPr/>
            <p:nvPr/>
          </p:nvSpPr>
          <p:spPr>
            <a:xfrm>
              <a:off x="2771" y="1156"/>
              <a:ext cx="501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 dirty="0">
                  <a:latin typeface="Arial" panose="020B0604020202020204" pitchFamily="34" charset="0"/>
                  <a:ea typeface="宋体" panose="02010600030101010101" pitchFamily="2" charset="-122"/>
                </a:rPr>
                <a:t>回</a:t>
              </a: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33"/>
            <p:cNvSpPr/>
            <p:nvPr/>
          </p:nvSpPr>
          <p:spPr>
            <a:xfrm>
              <a:off x="3065" y="1146"/>
              <a:ext cx="848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 dirty="0">
                  <a:latin typeface="Arial" panose="020B0604020202020204" pitchFamily="34" charset="0"/>
                  <a:ea typeface="宋体" panose="02010600030101010101" pitchFamily="2" charset="-122"/>
                </a:rPr>
                <a:t>顾</a:t>
              </a: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1015" y="1299210"/>
            <a:ext cx="786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335915" y="1043305"/>
            <a:ext cx="8111490" cy="6661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Rectangle 3"/>
          <p:cNvSpPr txBox="1">
            <a:spLocks noRot="1" noChangeArrowheads="1"/>
          </p:cNvSpPr>
          <p:nvPr/>
        </p:nvSpPr>
        <p:spPr>
          <a:xfrm>
            <a:off x="501015" y="916940"/>
            <a:ext cx="7392035" cy="774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化合反应、分解反应、置换反应、复分解反应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88" name="Group 20"/>
          <p:cNvGraphicFramePr>
            <a:graphicFrameLocks noGrp="1"/>
          </p:cNvGraphicFramePr>
          <p:nvPr/>
        </p:nvGraphicFramePr>
        <p:xfrm>
          <a:off x="335598" y="1816987"/>
          <a:ext cx="8215370" cy="3901927"/>
        </p:xfrm>
        <a:graphic>
          <a:graphicData uri="http://schemas.openxmlformats.org/drawingml/2006/table">
            <a:tbl>
              <a:tblPr/>
              <a:tblGrid>
                <a:gridCol w="1334135"/>
                <a:gridCol w="4238029"/>
                <a:gridCol w="2643206"/>
              </a:tblGrid>
              <a:tr h="493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反应类型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举例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表示式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2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化合反应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C+O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==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2200" b="1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A+B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2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分解反应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CaCO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==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CaO+CO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↑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AB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A+B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12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置换反应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 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C+2CuO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===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2Cu+CO</a:t>
                      </a:r>
                      <a:r>
                        <a:rPr kumimoji="0" lang="zh-CN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↑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A+BC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AC+B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06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复分解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AgNO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+NaCl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AgCl↓+NaNO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2200" b="1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AB+CD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AD+CB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874770" y="407035"/>
            <a:ext cx="439102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化学反应四种基本类型：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257810" y="5837873"/>
            <a:ext cx="8501063" cy="944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  <a:r>
              <a:rPr 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四种基本反应类型是根据反应物、生成物的类别及反应前后物质种类的多少来划分的。</a:t>
            </a:r>
            <a:endParaRPr 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5" grpId="0" bldLvl="0" animBg="1" autoUpdateAnimBg="0"/>
      <p:bldP spid="167" grpId="0" animBg="1"/>
      <p:bldP spid="167" grpId="1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608797" y="1327686"/>
            <a:ext cx="20899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（化合反应）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6680805" y="3487926"/>
            <a:ext cx="198906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（置换反应）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6654163" y="1903750"/>
            <a:ext cx="218643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（复分解反应）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6680805" y="4568046"/>
            <a:ext cx="198906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（分解反应）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680805" y="2407806"/>
            <a:ext cx="20899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（化合反应）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6680805" y="2983870"/>
            <a:ext cx="218643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（复分解反应）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6680805" y="4063990"/>
            <a:ext cx="208994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（化合反应）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6680805" y="5144110"/>
            <a:ext cx="198906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（置换反应）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137400" y="5426710"/>
            <a:ext cx="805180" cy="1554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b="1" dirty="0">
                <a:solidFill>
                  <a:schemeClr val="accent6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en-US" altLang="zh-CN" sz="9600" b="1" dirty="0">
              <a:solidFill>
                <a:schemeClr val="accent6">
                  <a:lumMod val="7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61" name="TextBox 24"/>
          <p:cNvSpPr txBox="1">
            <a:spLocks noChangeArrowheads="1"/>
          </p:cNvSpPr>
          <p:nvPr/>
        </p:nvSpPr>
        <p:spPr bwMode="auto">
          <a:xfrm>
            <a:off x="157664" y="211887"/>
            <a:ext cx="428625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下列反应属于什么类型？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79400" y="1140460"/>
            <a:ext cx="6605905" cy="5558790"/>
          </a:xfrm>
          <a:prstGeom prst="rect">
            <a:avLst/>
          </a:prstGeo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(1)CaO+H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=  Ca(OH)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kumimoji="1" lang="en-US" altLang="zh-CN" sz="24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NaOH+HCl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NaCl+H</a:t>
            </a:r>
            <a:r>
              <a:rPr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3)2Na+Cl</a:t>
            </a:r>
            <a:r>
              <a:rPr lang="en-US" altLang="zh-CN" sz="2400" b="1" baseline="-250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2 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= 2NaCl</a:t>
            </a:r>
            <a:b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(4)CaCl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+Na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CaCO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↓+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2NaCl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(5)Fe+CuSO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FeSO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+Cu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6)2Cu+O</a:t>
            </a:r>
            <a:r>
              <a:rPr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2CuO</a:t>
            </a:r>
            <a:b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7)CaCO</a:t>
            </a:r>
            <a:r>
              <a:rPr kumimoji="1"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CaO+CO</a:t>
            </a:r>
            <a:r>
              <a:rPr kumimoji="1"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(8)CuO+H</a:t>
            </a:r>
            <a:r>
              <a:rPr kumimoji="1"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Cu+H</a:t>
            </a:r>
            <a:r>
              <a:rPr kumimoji="1"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9)CuO+CO =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+CO</a:t>
            </a:r>
            <a:r>
              <a:rPr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kumimoji="1" lang="zh-CN" altLang="en-US" sz="2400" b="1" baseline="-25000" dirty="0" smtClean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zh-CN" sz="2400" b="1" baseline="-25000" dirty="0" smtClean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69720" y="4524375"/>
            <a:ext cx="614045" cy="33528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16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889413" y="5029552"/>
            <a:ext cx="439738" cy="396875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none">
            <a:spAutoFit/>
          </a:bodyPr>
          <a:p>
            <a:pPr algn="ctr">
              <a:defRPr/>
            </a:pPr>
            <a:r>
              <a:rPr kumimoji="1" lang="zh-CN" altLang="en-US" sz="2000" b="1" dirty="0">
                <a:latin typeface="Arial" panose="020B0604020202020204" pitchFamily="34" charset="0"/>
              </a:rPr>
              <a:t>△</a:t>
            </a:r>
            <a:endParaRPr kumimoji="1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731010" y="2268855"/>
            <a:ext cx="598170" cy="33528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1600" b="1" dirty="0" smtClean="0">
                <a:latin typeface="Arial" panose="020B0604020202020204" pitchFamily="34" charset="0"/>
              </a:rPr>
              <a:t>点燃</a:t>
            </a:r>
            <a:endParaRPr kumimoji="1"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731010" y="3949700"/>
            <a:ext cx="598170" cy="39624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000" b="1" dirty="0">
                <a:latin typeface="Arial" panose="020B0604020202020204" pitchFamily="34" charset="0"/>
              </a:rPr>
              <a:t>△</a:t>
            </a:r>
            <a:endParaRPr kumimoji="1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889125" y="5605780"/>
            <a:ext cx="614045" cy="33528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16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1938" grpId="0"/>
      <p:bldP spid="81942" grpId="0"/>
      <p:bldP spid="81944" grpId="0"/>
      <p:bldP spid="81945" grpId="0"/>
      <p:bldP spid="81941" grpId="0"/>
      <p:bldP spid="81946" grpId="0"/>
      <p:bldP spid="81943" grpId="0"/>
      <p:bldP spid="819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590" y="1544955"/>
            <a:ext cx="4865370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属于上面四种类型中的哪种？</a:t>
            </a:r>
            <a:endParaRPr lang="zh-CN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800" y="2370455"/>
            <a:ext cx="4552950" cy="1158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失氧，发生还原反应；</a:t>
            </a:r>
            <a:endParaRPr 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</a:t>
            </a:r>
            <a:r>
              <a:rPr 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得氧，发生氧化反应。</a:t>
            </a:r>
            <a:endParaRPr 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9" name=" 219"/>
          <p:cNvSpPr/>
          <p:nvPr/>
        </p:nvSpPr>
        <p:spPr>
          <a:xfrm>
            <a:off x="177800" y="5666105"/>
            <a:ext cx="8647430" cy="76898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同时存在物质得失氧的反应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</a:t>
            </a:r>
            <a:r>
              <a:rPr lang="zh-CN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氧化还原反应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90" y="519430"/>
            <a:ext cx="499808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CuO+CO == Cu+CO</a:t>
            </a:r>
            <a:r>
              <a:rPr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360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03095" y="240665"/>
            <a:ext cx="982980" cy="51816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800" b="1" dirty="0">
                <a:latin typeface="Arial" panose="020B0604020202020204" pitchFamily="34" charset="0"/>
              </a:rPr>
              <a:t>△</a:t>
            </a:r>
            <a:endParaRPr kumimoji="1"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" name=" 15"/>
          <p:cNvSpPr/>
          <p:nvPr/>
        </p:nvSpPr>
        <p:spPr bwMode="auto">
          <a:xfrm>
            <a:off x="4827905" y="512445"/>
            <a:ext cx="4241165" cy="465201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62550" y="996950"/>
            <a:ext cx="366268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777</a:t>
            </a:r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，拉瓦锡根据实验推翻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燃素说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，证明了燃烧是物质和</a:t>
            </a:r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氧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的化合，进而出现如下的氧化还原反应定义：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0" name=" 220"/>
          <p:cNvSpPr/>
          <p:nvPr/>
        </p:nvSpPr>
        <p:spPr>
          <a:xfrm>
            <a:off x="177800" y="4206875"/>
            <a:ext cx="5523865" cy="957580"/>
          </a:xfrm>
          <a:prstGeom prst="homePlate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一、氧化还原反应的概念</a:t>
            </a:r>
            <a:endParaRPr lang="zh-CN" altLang="en-US" sz="36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直角三角形 1">
            <a:hlinkClick r:id="rId1" action="ppaction://hlinksldjump"/>
          </p:cNvPr>
          <p:cNvSpPr/>
          <p:nvPr/>
        </p:nvSpPr>
        <p:spPr>
          <a:xfrm rot="16200000">
            <a:off x="8652510" y="6419215"/>
            <a:ext cx="447675" cy="35623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19" grpId="0" animBg="1"/>
      <p:bldP spid="5" grpId="0"/>
      <p:bldP spid="15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 34"/>
          <p:cNvSpPr/>
          <p:nvPr/>
        </p:nvSpPr>
        <p:spPr>
          <a:xfrm>
            <a:off x="280035" y="3517900"/>
            <a:ext cx="8583930" cy="63309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得氧的元素化合价升高，失氧的元素化合价降低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45" name="文本框 12344"/>
          <p:cNvSpPr txBox="1"/>
          <p:nvPr/>
        </p:nvSpPr>
        <p:spPr>
          <a:xfrm>
            <a:off x="628015" y="5418455"/>
            <a:ext cx="6253480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 + CuSO</a:t>
            </a:r>
            <a:r>
              <a:rPr lang="en-US" altLang="zh-CN" sz="36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  FeSO</a:t>
            </a:r>
            <a:r>
              <a:rPr lang="en-US" altLang="zh-CN" sz="36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+Cu</a:t>
            </a:r>
            <a:endParaRPr lang="en-US" altLang="zh-CN" sz="3600" b="1" baseline="-25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8265" y="507682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+2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707515" y="502094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+2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5519420" y="5076825"/>
            <a:ext cx="68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0</a:t>
            </a:r>
            <a:endParaRPr lang="en-US" altLang="zh-CN" sz="2800" b="1"/>
          </a:p>
        </p:txBody>
      </p:sp>
      <p:sp>
        <p:nvSpPr>
          <p:cNvPr id="15" name="文本框 14"/>
          <p:cNvSpPr txBox="1"/>
          <p:nvPr/>
        </p:nvSpPr>
        <p:spPr>
          <a:xfrm>
            <a:off x="782955" y="5020945"/>
            <a:ext cx="44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0</a:t>
            </a:r>
            <a:endParaRPr lang="en-US" altLang="zh-CN" sz="2800" b="1"/>
          </a:p>
        </p:txBody>
      </p:sp>
      <p:sp>
        <p:nvSpPr>
          <p:cNvPr id="20" name="文本框 19"/>
          <p:cNvSpPr txBox="1"/>
          <p:nvPr/>
        </p:nvSpPr>
        <p:spPr>
          <a:xfrm>
            <a:off x="1903095" y="6412230"/>
            <a:ext cx="42951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化合价降低，发生还原反应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直角三角形 20">
            <a:hlinkClick r:id="" action="ppaction://hlinkshowjump?jump=nextslide"/>
          </p:cNvPr>
          <p:cNvSpPr/>
          <p:nvPr/>
        </p:nvSpPr>
        <p:spPr>
          <a:xfrm rot="15960000">
            <a:off x="8622030" y="6412865"/>
            <a:ext cx="356235" cy="34099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894715" y="4694555"/>
            <a:ext cx="3274695" cy="293370"/>
          </a:xfrm>
          <a:prstGeom prst="bentConnector3">
            <a:avLst>
              <a:gd name="adj1" fmla="val 0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55440" y="4705985"/>
            <a:ext cx="13970" cy="3708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761355" y="6010275"/>
            <a:ext cx="15240" cy="4019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8015" y="4237355"/>
            <a:ext cx="4048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化合价升高，发生氧化反应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肘形连接符 26"/>
          <p:cNvCxnSpPr/>
          <p:nvPr/>
        </p:nvCxnSpPr>
        <p:spPr>
          <a:xfrm rot="5400000">
            <a:off x="1797685" y="6206490"/>
            <a:ext cx="401955" cy="31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991995" y="6393815"/>
            <a:ext cx="3784600" cy="1524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4460" y="519430"/>
            <a:ext cx="6823710" cy="299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     == Cu+       </a:t>
            </a:r>
            <a:endParaRPr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3600" b="1" baseline="-250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3600" b="1" baseline="-250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== Cu+</a:t>
            </a:r>
            <a:endParaRPr kumimoji="1"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b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O+    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== H</a:t>
            </a:r>
            <a:r>
              <a:rPr kumimoji="1"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</a:t>
            </a:r>
            <a:endParaRPr kumimoji="1"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1993265" y="1485265"/>
            <a:ext cx="633095" cy="51816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800" b="1" dirty="0">
                <a:latin typeface="Arial" panose="020B0604020202020204" pitchFamily="34" charset="0"/>
              </a:rPr>
              <a:t>△</a:t>
            </a:r>
            <a:endParaRPr kumimoji="1"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26635" y="759460"/>
            <a:ext cx="415607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请你们：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、标出上述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氧化还原反应中元素的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化合价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、总结得氧、失氧元素的化合价在反应前后的变化规律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315" y="8509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+2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53185" y="85090"/>
            <a:ext cx="577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02990" y="85090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+4</a:t>
            </a:r>
            <a:endParaRPr lang="en-US" altLang="zh-CN" sz="2800" b="1"/>
          </a:p>
        </p:txBody>
      </p:sp>
      <p:sp>
        <p:nvSpPr>
          <p:cNvPr id="44" name="文本框 43"/>
          <p:cNvSpPr txBox="1"/>
          <p:nvPr/>
        </p:nvSpPr>
        <p:spPr>
          <a:xfrm>
            <a:off x="2766060" y="8509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900" y="148526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+2</a:t>
            </a:r>
            <a:endParaRPr lang="en-US" altLang="zh-CN" sz="2800" b="1"/>
          </a:p>
        </p:txBody>
      </p:sp>
      <p:sp>
        <p:nvSpPr>
          <p:cNvPr id="46" name="文本框 45"/>
          <p:cNvSpPr txBox="1"/>
          <p:nvPr/>
        </p:nvSpPr>
        <p:spPr>
          <a:xfrm>
            <a:off x="1364615" y="1176655"/>
            <a:ext cx="503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66060" y="148526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02990" y="1176655"/>
            <a:ext cx="552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+1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21435" y="516255"/>
            <a:ext cx="6781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endParaRPr lang="zh-CN" altLang="en-US" sz="3600"/>
          </a:p>
        </p:txBody>
      </p:sp>
      <p:sp>
        <p:nvSpPr>
          <p:cNvPr id="50" name="文本框 49"/>
          <p:cNvSpPr txBox="1"/>
          <p:nvPr/>
        </p:nvSpPr>
        <p:spPr>
          <a:xfrm>
            <a:off x="3647440" y="516255"/>
            <a:ext cx="11798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</a:t>
            </a:r>
            <a:r>
              <a:rPr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3600"/>
          </a:p>
        </p:txBody>
      </p:sp>
      <p:sp>
        <p:nvSpPr>
          <p:cNvPr id="51" name="文本框 50"/>
          <p:cNvSpPr txBox="1"/>
          <p:nvPr/>
        </p:nvSpPr>
        <p:spPr>
          <a:xfrm>
            <a:off x="1364615" y="1698625"/>
            <a:ext cx="8375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602990" y="1698625"/>
            <a:ext cx="11715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1708150" y="2586355"/>
            <a:ext cx="1057910" cy="45720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2400" b="1" dirty="0" smtClean="0">
              <a:latin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66060" y="252158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80035" y="258635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+1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780540" y="149860"/>
            <a:ext cx="1057910" cy="45720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2400" b="1" dirty="0" smtClean="0">
              <a:latin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64615" y="2355850"/>
            <a:ext cx="546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410335" y="2877820"/>
            <a:ext cx="5441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endParaRPr lang="zh-CN" altLang="en-US" sz="3600"/>
          </a:p>
        </p:txBody>
      </p:sp>
      <p:sp>
        <p:nvSpPr>
          <p:cNvPr id="64" name="文本框 63"/>
          <p:cNvSpPr txBox="1"/>
          <p:nvPr/>
        </p:nvSpPr>
        <p:spPr>
          <a:xfrm>
            <a:off x="3543300" y="2355850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+2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56635" y="2877820"/>
            <a:ext cx="9232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23cc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23cc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23c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23cc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23cc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23cc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12345" grpId="0"/>
      <p:bldP spid="6" grpId="0"/>
      <p:bldP spid="15" grpId="0"/>
      <p:bldP spid="5" grpId="0"/>
      <p:bldP spid="14" grpId="0"/>
      <p:bldP spid="26" grpId="0"/>
      <p:bldP spid="21" grpId="0" bldLvl="0" animBg="1"/>
      <p:bldP spid="20" grpId="0"/>
      <p:bldP spid="49" grpId="0"/>
      <p:bldP spid="50" grpId="0"/>
      <p:bldP spid="51" grpId="0"/>
      <p:bldP spid="52" grpId="0"/>
      <p:bldP spid="49" grpId="1"/>
      <p:bldP spid="50" grpId="1"/>
      <p:bldP spid="51" grpId="1"/>
      <p:bldP spid="52" grpId="1"/>
      <p:bldP spid="49" grpId="2"/>
      <p:bldP spid="50" grpId="2"/>
      <p:bldP spid="51" grpId="2"/>
      <p:bldP spid="52" grpId="2"/>
      <p:bldP spid="49" grpId="3"/>
      <p:bldP spid="50" grpId="3"/>
      <p:bldP spid="51" grpId="3"/>
      <p:bldP spid="52" grpId="3"/>
      <p:bldP spid="49" grpId="4"/>
      <p:bldP spid="50" grpId="4"/>
      <p:bldP spid="51" grpId="4"/>
      <p:bldP spid="52" grpId="4"/>
      <p:bldP spid="63" grpId="0"/>
      <p:bldP spid="63" grpId="1"/>
      <p:bldP spid="63" grpId="2"/>
      <p:bldP spid="63" grpId="3"/>
      <p:bldP spid="63" grpId="4"/>
      <p:bldP spid="65" grpId="0"/>
      <p:bldP spid="65" grpId="1"/>
      <p:bldP spid="65" grpId="2"/>
      <p:bldP spid="65" grpId="3"/>
      <p:bldP spid="65" grpId="4"/>
      <p:bldP spid="33" grpId="0"/>
      <p:bldP spid="37" grpId="0"/>
      <p:bldP spid="44" grpId="0"/>
      <p:bldP spid="45" grpId="0"/>
      <p:bldP spid="47" grpId="0"/>
      <p:bldP spid="57" grpId="0"/>
      <p:bldP spid="55" grpId="0"/>
      <p:bldP spid="42" grpId="1"/>
      <p:bldP spid="43" grpId="1"/>
      <p:bldP spid="46" grpId="1"/>
      <p:bldP spid="48" grpId="1"/>
      <p:bldP spid="62" grpId="1"/>
      <p:bldP spid="64" grpId="1"/>
      <p:bldP spid="42" grpId="2"/>
      <p:bldP spid="43" grpId="2"/>
      <p:bldP spid="46" grpId="2"/>
      <p:bldP spid="48" grpId="2"/>
      <p:bldP spid="62" grpId="2"/>
      <p:bldP spid="64" grpId="2"/>
      <p:bldP spid="42" grpId="3"/>
      <p:bldP spid="43" grpId="3"/>
      <p:bldP spid="46" grpId="3"/>
      <p:bldP spid="48" grpId="3"/>
      <p:bldP spid="62" grpId="3"/>
      <p:bldP spid="64" grpId="3"/>
      <p:bldP spid="42" grpId="4"/>
      <p:bldP spid="43" grpId="4"/>
      <p:bldP spid="46" grpId="4"/>
      <p:bldP spid="48" grpId="4"/>
      <p:bldP spid="62" grpId="4"/>
      <p:bldP spid="64" grpId="4"/>
      <p:bldP spid="42" grpId="5"/>
      <p:bldP spid="43" grpId="5"/>
      <p:bldP spid="46" grpId="5"/>
      <p:bldP spid="48" grpId="5"/>
      <p:bldP spid="62" grpId="5"/>
      <p:bldP spid="64" grpId="5"/>
      <p:bldP spid="42" grpId="6"/>
      <p:bldP spid="43" grpId="6"/>
      <p:bldP spid="46" grpId="6"/>
      <p:bldP spid="48" grpId="6"/>
      <p:bldP spid="62" grpId="6"/>
      <p:bldP spid="64" grpId="6"/>
      <p:bldP spid="42" grpId="7"/>
      <p:bldP spid="43" grpId="7"/>
      <p:bldP spid="46" grpId="7"/>
      <p:bldP spid="48" grpId="7"/>
      <p:bldP spid="62" grpId="7"/>
      <p:bldP spid="64" grpId="7"/>
      <p:bldP spid="42" grpId="8"/>
      <p:bldP spid="43" grpId="8"/>
      <p:bldP spid="46" grpId="8"/>
      <p:bldP spid="48" grpId="8"/>
      <p:bldP spid="62" grpId="8"/>
      <p:bldP spid="64" grpId="8"/>
      <p:bldP spid="42" grpId="9"/>
      <p:bldP spid="43" grpId="9"/>
      <p:bldP spid="46" grpId="9"/>
      <p:bldP spid="48" grpId="9"/>
      <p:bldP spid="62" grpId="9"/>
      <p:bldP spid="64" grpId="9"/>
      <p:bldP spid="42" grpId="10"/>
      <p:bldP spid="43" grpId="10"/>
      <p:bldP spid="46" grpId="10"/>
      <p:bldP spid="48" grpId="10"/>
      <p:bldP spid="62" grpId="10"/>
      <p:bldP spid="64" grpId="10"/>
      <p:bldP spid="42" grpId="11"/>
      <p:bldP spid="43" grpId="11"/>
      <p:bldP spid="46" grpId="11"/>
      <p:bldP spid="48" grpId="11"/>
      <p:bldP spid="62" grpId="11"/>
      <p:bldP spid="64" grpId="11"/>
      <p:bldP spid="49" grpId="5"/>
      <p:bldP spid="50" grpId="5"/>
      <p:bldP spid="51" grpId="5"/>
      <p:bldP spid="52" grpId="5"/>
      <p:bldP spid="63" grpId="5"/>
      <p:bldP spid="65" grpId="5"/>
      <p:bldP spid="42" grpId="12" uiExpand="1"/>
      <p:bldP spid="44" grpId="1"/>
      <p:bldP spid="46" grpId="12"/>
      <p:bldP spid="47" grpId="1"/>
      <p:bldP spid="62" grpId="12"/>
      <p:bldP spid="55" grpId="1"/>
      <p:bldP spid="43" grpId="12"/>
      <p:bldP spid="48" grpId="12"/>
      <p:bldP spid="64" grpId="1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" name=" 219"/>
          <p:cNvSpPr/>
          <p:nvPr/>
        </p:nvSpPr>
        <p:spPr>
          <a:xfrm>
            <a:off x="577850" y="5699760"/>
            <a:ext cx="8327390" cy="76898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  </a:t>
            </a: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的反应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</a:t>
            </a:r>
            <a:r>
              <a:rPr lang="zh-CN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氧化还原反应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 15"/>
          <p:cNvSpPr/>
          <p:nvPr/>
        </p:nvSpPr>
        <p:spPr bwMode="auto">
          <a:xfrm>
            <a:off x="343535" y="382270"/>
            <a:ext cx="8794115" cy="478218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9645" y="836295"/>
            <a:ext cx="7543165" cy="3078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随着化学的发展，人们发现许多反应与经典定义上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得失氧角度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的氧化还原反应有类似特征，</a:t>
            </a:r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19世纪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发展</a:t>
            </a:r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的概念后，得出如下定义：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化合价升高的一类反应并入氧化反应；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化合价降低的一类反应并入还原反应。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心形 30"/>
          <p:cNvSpPr/>
          <p:nvPr/>
        </p:nvSpPr>
        <p:spPr>
          <a:xfrm>
            <a:off x="1551940" y="4221480"/>
            <a:ext cx="1915160" cy="1573530"/>
          </a:xfrm>
          <a:prstGeom prst="heart">
            <a:avLst/>
          </a:prstGeom>
          <a:solidFill>
            <a:srgbClr val="D723CC"/>
          </a:solid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endParaRPr lang="zh-CN" altLang="en-US" sz="40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06525" y="5795010"/>
            <a:ext cx="24117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化合价升降</a:t>
            </a:r>
            <a:endParaRPr lang="zh-CN" altLang="en-US" sz="3200"/>
          </a:p>
        </p:txBody>
      </p:sp>
      <p:sp>
        <p:nvSpPr>
          <p:cNvPr id="21" name="直角三角形 20">
            <a:hlinkClick r:id="" action="ppaction://hlinkshowjump?jump=previousslide"/>
          </p:cNvPr>
          <p:cNvSpPr/>
          <p:nvPr/>
        </p:nvSpPr>
        <p:spPr>
          <a:xfrm rot="15960000">
            <a:off x="8652510" y="6393180"/>
            <a:ext cx="356235" cy="34099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bliqueBottom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33" grpId="1" bldLvl="0" build="allAtOnce"/>
      <p:bldP spid="31" grpId="0" animBg="1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3128</Words>
  <Application>WPS 演示</Application>
  <PresentationFormat>宽屏</PresentationFormat>
  <Paragraphs>461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隶书</vt:lpstr>
      <vt:lpstr>楷体</vt:lpstr>
      <vt:lpstr>黑体</vt:lpstr>
      <vt:lpstr>华文行楷</vt:lpstr>
      <vt:lpstr>微软雅黑</vt:lpstr>
      <vt:lpstr>楷体_GB2312</vt:lpstr>
      <vt:lpstr>Calibri</vt:lpstr>
      <vt:lpstr>Times New Roman</vt:lpstr>
      <vt:lpstr>Impact</vt:lpstr>
      <vt:lpstr>华文中宋</vt:lpstr>
      <vt:lpstr>Verdana</vt:lpstr>
      <vt:lpstr>华文琥珀</vt:lpstr>
      <vt:lpstr>华文彩云</vt:lpstr>
      <vt:lpstr>新宋体</vt:lpstr>
      <vt:lpstr>Calibri Light</vt:lpstr>
      <vt:lpstr>Tahoma</vt:lpstr>
      <vt:lpstr>Garamond</vt:lpstr>
      <vt:lpstr>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(1)CaO+H2O  =  Ca(OH)2 (2)NaOH+HCl = NaCl+H2O (3)2Na+Cl2 = 2NaCl (4)CaCl2+Na2CO3 = CaCO3↓+2NaCl (5)Fe+CuSO4  = FeSO4+Cu (6)2Cu+O2 = 2CuO (7)CaCO3 = CaO+CO2↑ (8)CuO+H2  = Cu+H2O (9)CuO+CO = Cu+CO2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dcterms:created xsi:type="dcterms:W3CDTF">2016-10-09T13:50:00Z</dcterms:created>
  <dcterms:modified xsi:type="dcterms:W3CDTF">2016-10-17T06:05:43Z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