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  <p:sldMasterId id="2147483688" r:id="rId4"/>
    <p:sldMasterId id="2147483704" r:id="rId5"/>
    <p:sldMasterId id="2147483706" r:id="rId6"/>
  </p:sldMasterIdLst>
  <p:sldIdLst>
    <p:sldId id="260" r:id="rId7"/>
    <p:sldId id="261" r:id="rId8"/>
    <p:sldId id="267" r:id="rId9"/>
    <p:sldId id="262" r:id="rId10"/>
    <p:sldId id="265" r:id="rId11"/>
    <p:sldId id="263" r:id="rId12"/>
    <p:sldId id="264" r:id="rId13"/>
    <p:sldId id="266" r:id="rId14"/>
    <p:sldId id="268" r:id="rId15"/>
    <p:sldId id="270" r:id="rId16"/>
    <p:sldId id="269" r:id="rId17"/>
    <p:sldId id="259" r:id="rId18"/>
    <p:sldId id="257" r:id="rId19"/>
    <p:sldId id="258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D61E-4CE4-4901-9640-C2263F8EC348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8F25-30B1-4B13-A6AF-14D3A5E80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98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D61E-4CE4-4901-9640-C2263F8EC348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8F25-30B1-4B13-A6AF-14D3A5E80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4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D61E-4CE4-4901-9640-C2263F8EC348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8F25-30B1-4B13-A6AF-14D3A5E80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314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2BCA1-42BB-477D-8609-EFEDA75EEC3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827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23EA0-748D-4EF1-BB3B-99687A4A281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073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F0139-4767-4A45-A1CA-AB6DC474253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389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9B622-103B-417C-B83D-1C6802C279D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80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17128-B86D-4E67-B3BF-4743AC5BA90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000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818CD-B50E-470C-989E-1BBFC6CA543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532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6EA96-0EC5-4911-BEEC-FA53847EFB9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723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CD185-B8D9-4683-81FA-293DCDD2233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99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D61E-4CE4-4901-9640-C2263F8EC348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8F25-30B1-4B13-A6AF-14D3A5E80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184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C5778-4308-41BD-875C-7322870A643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20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F5B8F-5AF3-4508-AF5F-F33FEDFDC74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1952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C4D5A-309D-448B-B51D-73E0BECBA6E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6323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7E151-F1B6-446D-B00D-1B2881422BC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5875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750B6-2D17-47CC-9F75-C20502706C2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2126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2BCA1-42BB-477D-8609-EFEDA75EEC3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7038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23EA0-748D-4EF1-BB3B-99687A4A281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3086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F0139-4767-4A45-A1CA-AB6DC474253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068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9B622-103B-417C-B83D-1C6802C279D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9526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17128-B86D-4E67-B3BF-4743AC5BA90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83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D61E-4CE4-4901-9640-C2263F8EC348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8F25-30B1-4B13-A6AF-14D3A5E80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7347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818CD-B50E-470C-989E-1BBFC6CA543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4692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6EA96-0EC5-4911-BEEC-FA53847EFB9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4017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CD185-B8D9-4683-81FA-293DCDD2233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065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C5778-4308-41BD-875C-7322870A643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9353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F5B8F-5AF3-4508-AF5F-F33FEDFDC74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6448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C4D5A-309D-448B-B51D-73E0BECBA6E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8970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7E151-F1B6-446D-B00D-1B2881422BC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8434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750B6-2D17-47CC-9F75-C20502706C2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0913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B72D6-E495-493E-91E7-5BA4C526D2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75268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6E6E7-DE70-4BA5-9E8F-8E7867D62D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018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D61E-4CE4-4901-9640-C2263F8EC348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8F25-30B1-4B13-A6AF-14D3A5E80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73401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2A23F-70D5-4C71-B690-C8C7F04F60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447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FBB04-DF19-46DF-9A39-62F116A378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20974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BE7B9-7ED8-4801-B301-FE00125842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87246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9A1F5-F2D2-4442-A958-CE9DFAA316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38509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19452-E5C3-4A14-B0CC-81CA54F946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35875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6C004-F356-4908-B8EE-F553F89FF8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83222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C547A-A119-4994-BA4E-370AA68939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9131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E47C3-43AE-4CF9-9670-8EF0BB8EC3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09628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99C18-C5DB-492D-97D0-95F0538CD5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914828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6CC52-F1CE-4539-B978-2C3F01D332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594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D61E-4CE4-4901-9640-C2263F8EC348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8F25-30B1-4B13-A6AF-14D3A5E80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3554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F64C5-E547-4091-A3DC-829A58592F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97092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9344D-1687-4420-B2B5-56AB5F3301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99184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73588-D1CB-4BC7-95FD-CAED7C2876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01352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 userDrawn="1"/>
        </p:nvSpPr>
        <p:spPr>
          <a:xfrm>
            <a:off x="857250" y="928688"/>
            <a:ext cx="7729538" cy="5214937"/>
          </a:xfrm>
          <a:prstGeom prst="rect">
            <a:avLst/>
          </a:prstGeom>
        </p:spPr>
        <p:txBody>
          <a:bodyPr/>
          <a:lstStyle/>
          <a:p>
            <a:pPr indent="622300" algn="just" defTabSz="93345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3FB564"/>
              </a:buClr>
              <a:buFont typeface="Wingdings" pitchFamily="2" charset="2"/>
              <a:buNone/>
              <a:tabLst>
                <a:tab pos="3943350" algn="l"/>
              </a:tabLst>
              <a:defRPr/>
            </a:pPr>
            <a:endParaRPr lang="zh-CN" altLang="en-US" sz="2400" b="1" kern="0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00211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D61E-4CE4-4901-9640-C2263F8EC34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8F25-30B1-4B13-A6AF-14D3A5E8045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27502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D61E-4CE4-4901-9640-C2263F8EC34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8F25-30B1-4B13-A6AF-14D3A5E8045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6504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D61E-4CE4-4901-9640-C2263F8EC34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8F25-30B1-4B13-A6AF-14D3A5E8045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0068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D61E-4CE4-4901-9640-C2263F8EC34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8F25-30B1-4B13-A6AF-14D3A5E8045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9150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D61E-4CE4-4901-9640-C2263F8EC34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8F25-30B1-4B13-A6AF-14D3A5E8045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82437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D61E-4CE4-4901-9640-C2263F8EC34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8F25-30B1-4B13-A6AF-14D3A5E8045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14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D61E-4CE4-4901-9640-C2263F8EC348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8F25-30B1-4B13-A6AF-14D3A5E80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66332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D61E-4CE4-4901-9640-C2263F8EC34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8F25-30B1-4B13-A6AF-14D3A5E8045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86277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D61E-4CE4-4901-9640-C2263F8EC34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8F25-30B1-4B13-A6AF-14D3A5E8045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72505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D61E-4CE4-4901-9640-C2263F8EC34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8F25-30B1-4B13-A6AF-14D3A5E8045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01734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D61E-4CE4-4901-9640-C2263F8EC34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8F25-30B1-4B13-A6AF-14D3A5E8045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29399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D61E-4CE4-4901-9640-C2263F8EC34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8F25-30B1-4B13-A6AF-14D3A5E8045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05546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 userDrawn="1"/>
        </p:nvSpPr>
        <p:spPr>
          <a:xfrm>
            <a:off x="857250" y="928688"/>
            <a:ext cx="7729538" cy="5214937"/>
          </a:xfrm>
          <a:prstGeom prst="rect">
            <a:avLst/>
          </a:prstGeom>
        </p:spPr>
        <p:txBody>
          <a:bodyPr/>
          <a:lstStyle/>
          <a:p>
            <a:pPr indent="622300" algn="just" defTabSz="933450" hangingPunct="0">
              <a:lnSpc>
                <a:spcPct val="140000"/>
              </a:lnSpc>
              <a:buClr>
                <a:srgbClr val="4F81BD"/>
              </a:buClr>
              <a:buFont typeface="Wingdings" pitchFamily="2" charset="2"/>
              <a:buNone/>
              <a:tabLst>
                <a:tab pos="3943350" algn="l"/>
              </a:tabLst>
              <a:defRPr/>
            </a:pPr>
            <a:endParaRPr lang="zh-CN" altLang="en-US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62569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 userDrawn="1"/>
        </p:nvSpPr>
        <p:spPr>
          <a:xfrm>
            <a:off x="857250" y="928688"/>
            <a:ext cx="7729538" cy="5214937"/>
          </a:xfrm>
          <a:prstGeom prst="rect">
            <a:avLst/>
          </a:prstGeom>
        </p:spPr>
        <p:txBody>
          <a:bodyPr/>
          <a:lstStyle/>
          <a:p>
            <a:pPr indent="622300" algn="just" defTabSz="933450" hangingPunct="0">
              <a:lnSpc>
                <a:spcPct val="140000"/>
              </a:lnSpc>
              <a:buClr>
                <a:srgbClr val="4F81BD"/>
              </a:buClr>
              <a:buFont typeface="Wingdings" pitchFamily="2" charset="2"/>
              <a:buNone/>
              <a:tabLst>
                <a:tab pos="3943350" algn="l"/>
              </a:tabLst>
              <a:defRPr/>
            </a:pPr>
            <a:endParaRPr lang="zh-CN" altLang="en-US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33143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 userDrawn="1"/>
        </p:nvSpPr>
        <p:spPr>
          <a:xfrm>
            <a:off x="857250" y="928688"/>
            <a:ext cx="7729538" cy="5214937"/>
          </a:xfrm>
          <a:prstGeom prst="rect">
            <a:avLst/>
          </a:prstGeom>
        </p:spPr>
        <p:txBody>
          <a:bodyPr/>
          <a:lstStyle/>
          <a:p>
            <a:pPr indent="622300" algn="just" defTabSz="933450" hangingPunct="0">
              <a:lnSpc>
                <a:spcPct val="140000"/>
              </a:lnSpc>
              <a:buClr>
                <a:srgbClr val="4F81BD"/>
              </a:buClr>
              <a:buFont typeface="Wingdings" pitchFamily="2" charset="2"/>
              <a:buNone/>
              <a:tabLst>
                <a:tab pos="3943350" algn="l"/>
              </a:tabLst>
              <a:defRPr/>
            </a:pPr>
            <a:endParaRPr lang="zh-CN" altLang="en-US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99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D61E-4CE4-4901-9640-C2263F8EC348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8F25-30B1-4B13-A6AF-14D3A5E80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70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D61E-4CE4-4901-9640-C2263F8EC348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8F25-30B1-4B13-A6AF-14D3A5E80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5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D61E-4CE4-4901-9640-C2263F8EC348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8F25-30B1-4B13-A6AF-14D3A5E80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4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39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3.xml"/><Relationship Id="rId6" Type="http://schemas.openxmlformats.org/officeDocument/2006/relationships/slide" Target="../slides/slide5.xml"/><Relationship Id="rId5" Type="http://schemas.openxmlformats.org/officeDocument/2006/relationships/slide" Target="../slides/slide13.xml"/><Relationship Id="rId4" Type="http://schemas.openxmlformats.org/officeDocument/2006/relationships/slide" Target="../slides/slide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D61E-4CE4-4901-9640-C2263F8EC348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8F25-30B1-4B13-A6AF-14D3A5E80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48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62351D-4622-48CE-9F06-21BF4D059C1A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89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62351D-4622-48CE-9F06-21BF4D059C1A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69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e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FF"/>
                </a:solidFill>
                <a:latin typeface="+mn-lt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/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FF"/>
                </a:solidFill>
                <a:latin typeface="+mn-lt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/>
          </a:p>
        </p:txBody>
      </p:sp>
      <p:sp>
        <p:nvSpPr>
          <p:cNvPr id="1136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FF"/>
                </a:solidFill>
                <a:latin typeface="+mn-lt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4B5BD7-A573-4E85-AEA5-D0DB2EAA1F90}" type="slidenum">
              <a:rPr lang="en-US" altLang="zh-CN" b="1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/>
          </a:p>
        </p:txBody>
      </p:sp>
    </p:spTree>
    <p:extLst>
      <p:ext uri="{BB962C8B-B14F-4D97-AF65-F5344CB8AC3E}">
        <p14:creationId xmlns:p14="http://schemas.microsoft.com/office/powerpoint/2010/main" val="379043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宋体" pitchFamily="2" charset="-122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宋体" pitchFamily="2" charset="-122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宋体" pitchFamily="2" charset="-122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宋体" pitchFamily="2" charset="-122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宋体" pitchFamily="2" charset="-122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宋体" pitchFamily="2" charset="-122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宋体" pitchFamily="2" charset="-122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宋体" pitchFamily="2" charset="-122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 b="1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rgbClr val="0000FF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3200" b="1">
          <a:solidFill>
            <a:srgbClr val="0000FF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3200" b="1">
          <a:solidFill>
            <a:srgbClr val="0000FF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3200" b="1">
          <a:solidFill>
            <a:srgbClr val="0000F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3200" b="1">
          <a:solidFill>
            <a:srgbClr val="0000F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3200" b="1">
          <a:solidFill>
            <a:srgbClr val="0000F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3200" b="1">
          <a:solidFill>
            <a:srgbClr val="0000F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Rectangle 27"/>
          <p:cNvSpPr>
            <a:spLocks noChangeArrowheads="1"/>
          </p:cNvSpPr>
          <p:nvPr/>
        </p:nvSpPr>
        <p:spPr bwMode="gray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rgbClr val="4AB1E4"/>
              </a:gs>
              <a:gs pos="100000">
                <a:srgbClr val="4AB1E4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3345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3FB564"/>
              </a:buClr>
              <a:buFont typeface="Wingdings" pitchFamily="2" charset="2"/>
              <a:buNone/>
              <a:tabLst>
                <a:tab pos="3676650" algn="l"/>
              </a:tabLst>
              <a:defRPr/>
            </a:pPr>
            <a:endParaRPr lang="zh-CN" altLang="zh-CN" sz="2400" b="1">
              <a:solidFill>
                <a:srgbClr val="0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auto">
          <a:xfrm>
            <a:off x="0" y="674688"/>
            <a:ext cx="9144000" cy="0"/>
          </a:xfrm>
          <a:prstGeom prst="line">
            <a:avLst/>
          </a:prstGeom>
          <a:noFill/>
          <a:ln w="12700">
            <a:solidFill>
              <a:srgbClr val="FF6600"/>
            </a:solidFill>
            <a:prstDash val="lgDash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3FB564"/>
              </a:buClr>
              <a:buFont typeface="Wingdings" pitchFamily="2" charset="2"/>
              <a:buNone/>
              <a:defRPr/>
            </a:pPr>
            <a:endParaRPr lang="zh-CN" altLang="en-US" sz="24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198CC8"/>
          </a:solidFill>
          <a:ln w="19050" algn="ctr">
            <a:noFill/>
            <a:prstDash val="lgDash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3FB564"/>
              </a:buClr>
              <a:buFont typeface="Wingdings" pitchFamily="2" charset="2"/>
              <a:buNone/>
              <a:defRPr/>
            </a:pPr>
            <a:endParaRPr lang="zh-CN" altLang="en-US" sz="24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28" name="TextBox 19"/>
          <p:cNvSpPr>
            <a:spLocks noChangeArrowheads="1"/>
          </p:cNvSpPr>
          <p:nvPr/>
        </p:nvSpPr>
        <p:spPr bwMode="auto">
          <a:xfrm>
            <a:off x="4429125" y="6488113"/>
            <a:ext cx="4537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FFFFFF"/>
                </a:solidFill>
                <a:latin typeface="方正小标宋_GBK" pitchFamily="65" charset="-122"/>
                <a:ea typeface="方正小标宋_GBK" pitchFamily="65" charset="-122"/>
              </a:rPr>
              <a:t>    第一章   静电场</a:t>
            </a:r>
          </a:p>
        </p:txBody>
      </p:sp>
      <p:sp>
        <p:nvSpPr>
          <p:cNvPr id="1055" name="Line 31"/>
          <p:cNvSpPr>
            <a:spLocks noChangeShapeType="1"/>
          </p:cNvSpPr>
          <p:nvPr/>
        </p:nvSpPr>
        <p:spPr bwMode="auto">
          <a:xfrm>
            <a:off x="-3175" y="6397625"/>
            <a:ext cx="9144000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lgDash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3FB564"/>
              </a:buClr>
              <a:buFont typeface="Wingdings" pitchFamily="2" charset="2"/>
              <a:buNone/>
              <a:defRPr/>
            </a:pPr>
            <a:endParaRPr lang="zh-CN" altLang="en-US" sz="2400" b="1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15367" name="Picture 50" descr="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42863"/>
            <a:ext cx="68262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" name="Text Box 51"/>
          <p:cNvSpPr txBox="1">
            <a:spLocks noChangeArrowheads="1"/>
          </p:cNvSpPr>
          <p:nvPr/>
        </p:nvSpPr>
        <p:spPr bwMode="auto">
          <a:xfrm>
            <a:off x="1042988" y="44450"/>
            <a:ext cx="2376487" cy="579438"/>
          </a:xfrm>
          <a:prstGeom prst="rect">
            <a:avLst/>
          </a:prstGeom>
          <a:noFill/>
          <a:ln w="19050" algn="ctr">
            <a:noFill/>
            <a:prstDash val="lgDash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defTabSz="933450" fontAlgn="base" hangingPunct="0">
              <a:spcBef>
                <a:spcPct val="50000"/>
              </a:spcBef>
              <a:spcAft>
                <a:spcPct val="0"/>
              </a:spcAft>
              <a:buClr>
                <a:srgbClr val="3FB564"/>
              </a:buClr>
              <a:buFont typeface="Wingdings" pitchFamily="2" charset="2"/>
              <a:buNone/>
              <a:tabLst>
                <a:tab pos="3676650" algn="l"/>
              </a:tabLst>
              <a:defRPr/>
            </a:pPr>
            <a:r>
              <a:rPr lang="zh-CN" altLang="en-US" sz="3200" b="1" dirty="0">
                <a:solidFill>
                  <a:srgbClr val="000000"/>
                </a:solidFill>
                <a:ea typeface="方正魏碑_GBK" pitchFamily="65" charset="-122"/>
              </a:rPr>
              <a:t>创新大课堂</a:t>
            </a:r>
          </a:p>
        </p:txBody>
      </p:sp>
      <p:sp>
        <p:nvSpPr>
          <p:cNvPr id="2" name="矩形 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376613" y="339725"/>
            <a:ext cx="1123950" cy="274638"/>
          </a:xfrm>
          <a:prstGeom prst="rect">
            <a:avLst/>
          </a:prstGeom>
          <a:solidFill>
            <a:srgbClr val="FF6600"/>
          </a:solidFill>
          <a:ln w="12700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b="1" dirty="0">
                <a:solidFill>
                  <a:srgbClr val="FFFFFF"/>
                </a:solidFill>
                <a:ea typeface="宋体" pitchFamily="2" charset="-122"/>
              </a:rPr>
              <a:t>教材知识一站清</a:t>
            </a:r>
            <a:endParaRPr lang="zh-CN" altLang="zh-CN" sz="1000" b="1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22" name="矩形 21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29188" y="357188"/>
            <a:ext cx="1123950" cy="274637"/>
          </a:xfrm>
          <a:prstGeom prst="rect">
            <a:avLst/>
          </a:prstGeom>
          <a:solidFill>
            <a:srgbClr val="FF6600"/>
          </a:solidFill>
          <a:ln w="12700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b="1" dirty="0">
                <a:solidFill>
                  <a:srgbClr val="FFFFFF"/>
                </a:solidFill>
                <a:ea typeface="宋体" pitchFamily="2" charset="-122"/>
              </a:rPr>
              <a:t>热考命题全聚焦</a:t>
            </a:r>
          </a:p>
        </p:txBody>
      </p:sp>
      <p:sp>
        <p:nvSpPr>
          <p:cNvPr id="23" name="矩形 22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357938" y="357188"/>
            <a:ext cx="1123950" cy="274637"/>
          </a:xfrm>
          <a:prstGeom prst="rect">
            <a:avLst/>
          </a:prstGeom>
          <a:solidFill>
            <a:srgbClr val="FF6600"/>
          </a:solidFill>
          <a:ln w="12700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b="1" dirty="0">
                <a:solidFill>
                  <a:srgbClr val="FFFFFF"/>
                </a:solidFill>
                <a:ea typeface="宋体" pitchFamily="2" charset="-122"/>
              </a:rPr>
              <a:t>大题串知探思路</a:t>
            </a:r>
          </a:p>
        </p:txBody>
      </p:sp>
      <p:sp>
        <p:nvSpPr>
          <p:cNvPr id="3" name="矩形 2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858125" y="357188"/>
            <a:ext cx="955675" cy="287337"/>
          </a:xfrm>
          <a:prstGeom prst="rect">
            <a:avLst/>
          </a:prstGeom>
          <a:solidFill>
            <a:srgbClr val="FF6600"/>
          </a:solidFill>
          <a:ln w="12700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b="1" dirty="0">
                <a:solidFill>
                  <a:srgbClr val="FFFFFF"/>
                </a:solidFill>
                <a:ea typeface="宋体" pitchFamily="2" charset="-122"/>
              </a:rPr>
              <a:t>课时作业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857250" y="928688"/>
            <a:ext cx="7729538" cy="5214937"/>
          </a:xfrm>
          <a:prstGeom prst="rect">
            <a:avLst/>
          </a:prstGeom>
        </p:spPr>
        <p:txBody>
          <a:bodyPr/>
          <a:lstStyle/>
          <a:p>
            <a:pPr indent="622300" algn="just" defTabSz="93345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3FB564"/>
              </a:buClr>
              <a:buFont typeface="Wingdings" pitchFamily="2" charset="2"/>
              <a:buNone/>
              <a:tabLst>
                <a:tab pos="3943350" algn="l"/>
              </a:tabLst>
              <a:defRPr/>
            </a:pPr>
            <a:endParaRPr lang="zh-CN" altLang="en-US" sz="1050" b="1" kern="0" dirty="0">
              <a:solidFill>
                <a:srgbClr val="000000"/>
              </a:solidFill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indent="622300" algn="just" defTabSz="93345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3FB564"/>
              </a:buClr>
              <a:buFont typeface="Wingdings" pitchFamily="2" charset="2"/>
              <a:buNone/>
              <a:tabLst>
                <a:tab pos="3943350" algn="l"/>
              </a:tabLst>
              <a:defRPr/>
            </a:pPr>
            <a:endParaRPr lang="zh-CN" altLang="en-US" sz="2400" b="1" kern="0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64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方正小标宋简体" pitchFamily="65" charset="-122"/>
        </a:defRPr>
      </a:lvl9pPr>
    </p:titleStyle>
    <p:bodyStyle>
      <a:lvl1pPr marL="342900" indent="279400" algn="just" defTabSz="933450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pitchFamily="2" charset="2"/>
        <a:buChar char="•"/>
        <a:tabLst>
          <a:tab pos="3943350" algn="l"/>
        </a:tabLst>
        <a:defRPr lang="zh-CN" sz="1000" b="1">
          <a:solidFill>
            <a:srgbClr val="000000"/>
          </a:solidFill>
          <a:latin typeface="+mn-lt"/>
          <a:ea typeface="+mn-ea"/>
          <a:cs typeface="+mn-cs"/>
        </a:defRPr>
      </a:lvl1pPr>
      <a:lvl2pPr marL="1184275" indent="-285750" algn="just" defTabSz="933450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2"/>
        </a:buClr>
        <a:buFont typeface="Wingdings" pitchFamily="2" charset="2"/>
        <a:buChar char="–"/>
        <a:tabLst>
          <a:tab pos="3943350" algn="l"/>
        </a:tabLst>
        <a:defRPr sz="2400" b="1">
          <a:solidFill>
            <a:srgbClr val="000000"/>
          </a:solidFill>
          <a:latin typeface="+mn-lt"/>
        </a:defRPr>
      </a:lvl2pPr>
      <a:lvl3pPr marL="1592263" indent="-228600" algn="just" defTabSz="933450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Char char="•"/>
        <a:tabLst>
          <a:tab pos="3943350" algn="l"/>
        </a:tabLst>
        <a:defRPr sz="2400" b="1">
          <a:solidFill>
            <a:srgbClr val="000000"/>
          </a:solidFill>
          <a:latin typeface="+mn-lt"/>
        </a:defRPr>
      </a:lvl3pPr>
      <a:lvl4pPr marL="2000250" indent="-228600" algn="just" defTabSz="933450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tabLst>
          <a:tab pos="3943350" algn="l"/>
        </a:tabLst>
        <a:defRPr sz="2400" b="1">
          <a:solidFill>
            <a:srgbClr val="000000"/>
          </a:solidFill>
          <a:latin typeface="+mn-lt"/>
        </a:defRPr>
      </a:lvl4pPr>
      <a:lvl5pPr marL="2408238" indent="-228600" algn="just" defTabSz="933450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»"/>
        <a:tabLst>
          <a:tab pos="3943350" algn="l"/>
        </a:tabLst>
        <a:defRPr sz="2400" b="1">
          <a:solidFill>
            <a:srgbClr val="000000"/>
          </a:solidFill>
          <a:latin typeface="+mn-lt"/>
        </a:defRPr>
      </a:lvl5pPr>
      <a:lvl6pPr marL="2865438" indent="-228600" algn="just" defTabSz="933450" rtl="0" fontAlgn="base" hangingPunct="0">
        <a:lnSpc>
          <a:spcPct val="140000"/>
        </a:lnSpc>
        <a:spcBef>
          <a:spcPct val="0"/>
        </a:spcBef>
        <a:spcAft>
          <a:spcPct val="0"/>
        </a:spcAft>
        <a:tabLst>
          <a:tab pos="3943350" algn="l"/>
        </a:tabLst>
        <a:defRPr sz="2400" b="1">
          <a:solidFill>
            <a:srgbClr val="000000"/>
          </a:solidFill>
          <a:latin typeface="+mn-lt"/>
        </a:defRPr>
      </a:lvl6pPr>
      <a:lvl7pPr marL="3322638" indent="-228600" algn="just" defTabSz="933450" rtl="0" fontAlgn="base" hangingPunct="0">
        <a:lnSpc>
          <a:spcPct val="140000"/>
        </a:lnSpc>
        <a:spcBef>
          <a:spcPct val="0"/>
        </a:spcBef>
        <a:spcAft>
          <a:spcPct val="0"/>
        </a:spcAft>
        <a:tabLst>
          <a:tab pos="3943350" algn="l"/>
        </a:tabLst>
        <a:defRPr sz="2400" b="1">
          <a:solidFill>
            <a:srgbClr val="000000"/>
          </a:solidFill>
          <a:latin typeface="+mn-lt"/>
        </a:defRPr>
      </a:lvl7pPr>
      <a:lvl8pPr marL="3779838" indent="-228600" algn="just" defTabSz="933450" rtl="0" fontAlgn="base" hangingPunct="0">
        <a:lnSpc>
          <a:spcPct val="140000"/>
        </a:lnSpc>
        <a:spcBef>
          <a:spcPct val="0"/>
        </a:spcBef>
        <a:spcAft>
          <a:spcPct val="0"/>
        </a:spcAft>
        <a:tabLst>
          <a:tab pos="3943350" algn="l"/>
        </a:tabLst>
        <a:defRPr sz="2400" b="1">
          <a:solidFill>
            <a:srgbClr val="000000"/>
          </a:solidFill>
          <a:latin typeface="+mn-lt"/>
        </a:defRPr>
      </a:lvl8pPr>
      <a:lvl9pPr marL="4237038" indent="-228600" algn="just" defTabSz="933450" rtl="0" fontAlgn="base" hangingPunct="0">
        <a:lnSpc>
          <a:spcPct val="140000"/>
        </a:lnSpc>
        <a:spcBef>
          <a:spcPct val="0"/>
        </a:spcBef>
        <a:spcAft>
          <a:spcPct val="0"/>
        </a:spcAft>
        <a:tabLst>
          <a:tab pos="3943350" algn="l"/>
        </a:tabLst>
        <a:defRPr sz="2400" b="1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D61E-4CE4-4901-9640-C2263F8EC34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8F25-30B1-4B13-A6AF-14D3A5E8045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3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A50.tif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file:///F:\&#20154;&#25945;&#29289;&#29702;&#36873;&#20462;3-1\672.ti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8640960" cy="504056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         一电荷量</a:t>
            </a:r>
            <a:r>
              <a:rPr lang="en-US" altLang="zh-CN" dirty="0" smtClean="0"/>
              <a:t>q</a:t>
            </a:r>
            <a:r>
              <a:rPr lang="en-US" altLang="zh-CN" baseline="-25000" dirty="0"/>
              <a:t> </a:t>
            </a:r>
            <a:r>
              <a:rPr lang="en-US" altLang="zh-CN" dirty="0" smtClean="0"/>
              <a:t>= -1.0×10</a:t>
            </a:r>
            <a:r>
              <a:rPr lang="en-US" altLang="zh-CN" baseline="30000" dirty="0" smtClean="0"/>
              <a:t>-8</a:t>
            </a:r>
            <a:r>
              <a:rPr lang="en-US" altLang="zh-CN" dirty="0" smtClean="0"/>
              <a:t>C</a:t>
            </a:r>
            <a:r>
              <a:rPr lang="zh-CN" altLang="en-US" dirty="0"/>
              <a:t>的点电荷，放在</a:t>
            </a:r>
            <a:r>
              <a:rPr lang="en-US" altLang="zh-CN" dirty="0"/>
              <a:t>A</a:t>
            </a:r>
            <a:r>
              <a:rPr lang="zh-CN" altLang="en-US" dirty="0"/>
              <a:t>点时所受电场力大小是</a:t>
            </a:r>
            <a:r>
              <a:rPr lang="en-US" altLang="zh-CN" dirty="0"/>
              <a:t>2.0×10</a:t>
            </a:r>
            <a:r>
              <a:rPr lang="en-US" altLang="zh-CN" baseline="30000" dirty="0"/>
              <a:t>-5</a:t>
            </a:r>
            <a:r>
              <a:rPr lang="en-US" altLang="zh-CN" dirty="0"/>
              <a:t>N</a:t>
            </a:r>
            <a:r>
              <a:rPr lang="zh-CN" altLang="en-US" dirty="0"/>
              <a:t>，将它从零电势</a:t>
            </a:r>
            <a:r>
              <a:rPr lang="en-US" altLang="zh-CN" dirty="0"/>
              <a:t>O</a:t>
            </a:r>
            <a:r>
              <a:rPr lang="zh-CN" altLang="en-US" dirty="0"/>
              <a:t>点处移到电场中</a:t>
            </a:r>
            <a:r>
              <a:rPr lang="en-US" altLang="zh-CN" dirty="0"/>
              <a:t>A</a:t>
            </a:r>
            <a:r>
              <a:rPr lang="zh-CN" altLang="en-US" dirty="0"/>
              <a:t>点时，需克服电场力做功</a:t>
            </a:r>
            <a:r>
              <a:rPr lang="en-US" altLang="zh-CN" dirty="0"/>
              <a:t>2.0×10</a:t>
            </a:r>
            <a:r>
              <a:rPr lang="en-US" altLang="zh-CN" baseline="30000" dirty="0"/>
              <a:t>-6</a:t>
            </a:r>
            <a:r>
              <a:rPr lang="en-US" altLang="zh-CN" dirty="0"/>
              <a:t>J</a:t>
            </a:r>
            <a:r>
              <a:rPr lang="zh-CN" altLang="en-US" dirty="0"/>
              <a:t>，选取无穷远处为零电势点，求：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A</a:t>
            </a:r>
            <a:r>
              <a:rPr lang="zh-CN" altLang="en-US" dirty="0"/>
              <a:t>点处的电场强度的大小．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</a:t>
            </a:r>
            <a:r>
              <a:rPr lang="zh-CN" altLang="en-US" dirty="0" smtClean="0"/>
              <a:t>两点间的电势差</a:t>
            </a:r>
            <a:r>
              <a:rPr lang="en-US" altLang="zh-CN" dirty="0"/>
              <a:t>U</a:t>
            </a:r>
            <a:r>
              <a:rPr lang="en-US" altLang="zh-CN" baseline="-25000" dirty="0"/>
              <a:t>AO</a:t>
            </a:r>
            <a:r>
              <a:rPr lang="zh-CN" altLang="en-US" dirty="0"/>
              <a:t>．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A</a:t>
            </a:r>
            <a:r>
              <a:rPr lang="zh-CN" altLang="en-US" dirty="0"/>
              <a:t>点的电势为多少？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 smtClean="0"/>
              <a:t>）电荷</a:t>
            </a:r>
            <a:r>
              <a:rPr lang="en-US" altLang="zh-CN" dirty="0"/>
              <a:t>q</a:t>
            </a:r>
            <a:r>
              <a:rPr lang="zh-CN" altLang="en-US" dirty="0" smtClean="0"/>
              <a:t>在</a:t>
            </a:r>
            <a:r>
              <a:rPr lang="en-US" altLang="zh-CN" dirty="0"/>
              <a:t>A</a:t>
            </a:r>
            <a:r>
              <a:rPr lang="zh-CN" altLang="en-US" dirty="0"/>
              <a:t>点的电势能为多少？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5392540"/>
            <a:ext cx="8280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2000N/C         </a:t>
            </a:r>
            <a:r>
              <a:rPr lang="zh-CN" alt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</a:t>
            </a:r>
            <a:r>
              <a:rPr lang="en-US" altLang="zh-CN" sz="2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=-200V    </a:t>
            </a:r>
          </a:p>
          <a:p>
            <a:r>
              <a:rPr lang="zh-CN" alt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l-GR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altLang="zh-CN" sz="28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r>
              <a:rPr lang="en-US" altLang="zh-CN" sz="28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=-200V       </a:t>
            </a:r>
            <a:r>
              <a:rPr lang="zh-CN" alt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2.0×10</a:t>
            </a:r>
            <a:r>
              <a:rPr lang="en-US" altLang="zh-CN" sz="2800" baseline="30000" dirty="0">
                <a:solidFill>
                  <a:srgbClr val="FF0000"/>
                </a:solidFill>
              </a:rPr>
              <a:t>-6</a:t>
            </a:r>
            <a:r>
              <a:rPr lang="en-US" altLang="zh-CN" sz="2800" dirty="0">
                <a:solidFill>
                  <a:srgbClr val="FF0000"/>
                </a:solidFill>
              </a:rPr>
              <a:t>J</a:t>
            </a:r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62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1"/>
          <p:cNvGraphicFramePr>
            <a:graphicFrameLocks noChangeAspect="1"/>
          </p:cNvGraphicFramePr>
          <p:nvPr/>
        </p:nvGraphicFramePr>
        <p:xfrm>
          <a:off x="661988" y="877888"/>
          <a:ext cx="7835900" cy="576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1" name="启用了宏的模板" r:id="rId3" imgW="7835565" imgH="5766522" progId="Word.DocumentMacroEnabled.12">
                  <p:embed/>
                </p:oleObj>
              </mc:Choice>
              <mc:Fallback>
                <p:oleObj name="启用了宏的模板" r:id="rId3" imgW="7835565" imgH="5766522" progId="Word.DocumentMacroEnabled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877888"/>
                        <a:ext cx="7835900" cy="576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6353270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2"/>
          <p:cNvSpPr>
            <a:spLocks noGrp="1"/>
          </p:cNvSpPr>
          <p:nvPr>
            <p:ph idx="4294967295"/>
          </p:nvPr>
        </p:nvSpPr>
        <p:spPr bwMode="auto">
          <a:xfrm>
            <a:off x="357188" y="1071563"/>
            <a:ext cx="8286750" cy="507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indent="558800">
              <a:lnSpc>
                <a:spcPts val="3300"/>
              </a:lnSpc>
              <a:buFont typeface="Wingdings" panose="05000000000000000000" pitchFamily="2" charset="2"/>
              <a:buNone/>
            </a:pP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审题指导</a:t>
            </a:r>
            <a:r>
              <a:rPr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endParaRPr altLang="en-US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58800">
              <a:lnSpc>
                <a:spcPts val="3300"/>
              </a:lnSpc>
              <a:buFont typeface="Wingdings" panose="05000000000000000000" pitchFamily="2" charset="2"/>
              <a:buNone/>
            </a:pP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  <a:r>
              <a:rPr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抓关键点</a:t>
            </a:r>
            <a:endParaRPr altLang="en-US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58800">
              <a:lnSpc>
                <a:spcPts val="3300"/>
              </a:lnSpc>
              <a:buFont typeface="Wingdings" panose="05000000000000000000" pitchFamily="2" charset="2"/>
              <a:buNone/>
            </a:pPr>
            <a:endParaRPr lang="en-US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58800">
              <a:lnSpc>
                <a:spcPts val="3300"/>
              </a:lnSpc>
              <a:buFont typeface="Wingdings" panose="05000000000000000000" pitchFamily="2" charset="2"/>
              <a:buNone/>
            </a:pPr>
            <a:endParaRPr lang="en-US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58800">
              <a:lnSpc>
                <a:spcPts val="3300"/>
              </a:lnSpc>
              <a:buFont typeface="Wingdings" panose="05000000000000000000" pitchFamily="2" charset="2"/>
              <a:buNone/>
            </a:pPr>
            <a:endParaRPr lang="en-US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58800">
              <a:lnSpc>
                <a:spcPts val="3300"/>
              </a:lnSpc>
              <a:buFont typeface="Wingdings" panose="05000000000000000000" pitchFamily="2" charset="2"/>
              <a:buNone/>
            </a:pPr>
            <a:endParaRPr lang="en-US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58800">
              <a:lnSpc>
                <a:spcPts val="3300"/>
              </a:lnSpc>
              <a:buFont typeface="Wingdings" panose="05000000000000000000" pitchFamily="2" charset="2"/>
              <a:buNone/>
            </a:pPr>
            <a:endParaRPr lang="en-US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58800">
              <a:lnSpc>
                <a:spcPts val="3300"/>
              </a:lnSpc>
              <a:buFont typeface="Wingdings" panose="05000000000000000000" pitchFamily="2" charset="2"/>
              <a:buNone/>
            </a:pP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</a:t>
            </a:r>
            <a:r>
              <a:rPr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找突破口</a:t>
            </a:r>
            <a:endParaRPr altLang="en-US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58800">
              <a:lnSpc>
                <a:spcPts val="33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8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过程中，用动能定理求电场力的功</a:t>
            </a:r>
            <a:r>
              <a:rPr lang="en-US" altLang="zh-CN" sz="28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2800" b="1" i="1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也就是</a:t>
            </a:r>
            <a:r>
              <a:rPr lang="en-US" altLang="zh-CN" sz="28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2800" b="1" i="1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，据电势差的定义式可求</a:t>
            </a:r>
            <a:r>
              <a:rPr lang="en-US" altLang="zh-CN" sz="28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800" b="1" i="1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altLang="en-US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58800">
              <a:lnSpc>
                <a:spcPts val="3300"/>
              </a:lnSpc>
              <a:buFont typeface="Wingdings" panose="05000000000000000000" pitchFamily="2" charset="2"/>
              <a:buNone/>
            </a:pPr>
            <a:r>
              <a:rPr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endParaRPr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98360"/>
              </p:ext>
            </p:extLst>
          </p:nvPr>
        </p:nvGraphicFramePr>
        <p:xfrm>
          <a:off x="357188" y="2276872"/>
          <a:ext cx="8679308" cy="1806168"/>
        </p:xfrm>
        <a:graphic>
          <a:graphicData uri="http://schemas.openxmlformats.org/drawingml/2006/table">
            <a:tbl>
              <a:tblPr/>
              <a:tblGrid>
                <a:gridCol w="4208150"/>
                <a:gridCol w="4471158"/>
              </a:tblGrid>
              <a:tr h="5030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关键点</a:t>
                      </a:r>
                      <a:endParaRPr kumimoji="0" lang="zh-CN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获取信息</a:t>
                      </a:r>
                      <a:endParaRPr kumimoji="0" lang="zh-CN" sz="105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7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≪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Q</a:t>
                      </a:r>
                      <a:endParaRPr kumimoji="0" lang="zh-CN" altLang="zh-CN" sz="105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可视为点电荷</a:t>
                      </a:r>
                      <a:endParaRPr kumimoji="0" lang="zh-CN" sz="105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7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在以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</a:t>
                      </a: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为圆心的圆周上</a:t>
                      </a:r>
                      <a:endParaRPr kumimoji="0" lang="zh-CN" sz="105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两点等电势，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</a:t>
                      </a:r>
                      <a:r>
                        <a:rPr kumimoji="0" lang="en-US" altLang="zh-CN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</a:t>
                      </a: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＝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</a:t>
                      </a:r>
                      <a:r>
                        <a:rPr kumimoji="0" lang="en-US" altLang="zh-CN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</a:t>
                      </a:r>
                      <a:endParaRPr kumimoji="0" lang="zh-CN" altLang="zh-CN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248916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88640"/>
            <a:ext cx="8964488" cy="648072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zh-CN" dirty="0"/>
              <a:t>如</a:t>
            </a:r>
            <a:r>
              <a:rPr lang="zh-CN" altLang="zh-CN" dirty="0" smtClean="0"/>
              <a:t>图所</a:t>
            </a:r>
            <a:r>
              <a:rPr lang="zh-CN" altLang="zh-CN" dirty="0"/>
              <a:t>示，竖直向上的匀强电场中，绝缘轻质弹簧竖直立于水平地面上，上面放一质量为</a:t>
            </a:r>
            <a:r>
              <a:rPr lang="en-US" altLang="zh-CN" i="1" dirty="0"/>
              <a:t>m</a:t>
            </a:r>
            <a:r>
              <a:rPr lang="zh-CN" altLang="zh-CN" dirty="0"/>
              <a:t>的带正电小球，小球与弹簧不连接，施加外力</a:t>
            </a:r>
            <a:r>
              <a:rPr lang="en-US" altLang="zh-CN" i="1" dirty="0"/>
              <a:t>F</a:t>
            </a:r>
            <a:r>
              <a:rPr lang="zh-CN" altLang="zh-CN" dirty="0"/>
              <a:t>将小球向下压至某位置静止</a:t>
            </a:r>
            <a:r>
              <a:rPr lang="zh-CN" altLang="zh-CN" dirty="0" smtClean="0"/>
              <a:t>．现</a:t>
            </a:r>
            <a:r>
              <a:rPr lang="zh-CN" altLang="zh-CN" dirty="0"/>
              <a:t>撤去</a:t>
            </a:r>
            <a:r>
              <a:rPr lang="en-US" altLang="zh-CN" i="1" dirty="0"/>
              <a:t>F</a:t>
            </a:r>
            <a:r>
              <a:rPr lang="zh-CN" altLang="zh-CN" dirty="0"/>
              <a:t>，小球从静止开始运动到离开弹簧的过程中，重力、电场力对小球所做的功分别为</a:t>
            </a:r>
            <a:r>
              <a:rPr lang="en-US" altLang="zh-CN" i="1" dirty="0"/>
              <a:t>W</a:t>
            </a:r>
            <a:r>
              <a:rPr lang="en-US" altLang="zh-CN" baseline="-25000" dirty="0"/>
              <a:t>1</a:t>
            </a:r>
            <a:r>
              <a:rPr lang="zh-CN" altLang="zh-CN" dirty="0"/>
              <a:t>和</a:t>
            </a:r>
            <a:r>
              <a:rPr lang="en-US" altLang="zh-CN" i="1" dirty="0"/>
              <a:t>W</a:t>
            </a:r>
            <a:r>
              <a:rPr lang="en-US" altLang="zh-CN" baseline="-25000" dirty="0"/>
              <a:t>2</a:t>
            </a:r>
            <a:r>
              <a:rPr lang="zh-CN" altLang="zh-CN" dirty="0"/>
              <a:t>，小球离开弹簧时速度为</a:t>
            </a:r>
            <a:r>
              <a:rPr lang="en-US" altLang="zh-CN" i="1" dirty="0"/>
              <a:t>v</a:t>
            </a:r>
            <a:r>
              <a:rPr lang="zh-CN" altLang="zh-CN" dirty="0"/>
              <a:t>，不计空气阻力，则上述过程中</a:t>
            </a:r>
            <a:r>
              <a:rPr lang="en-US" altLang="zh-CN" dirty="0"/>
              <a:t>(</a:t>
            </a:r>
            <a:r>
              <a:rPr lang="zh-CN" altLang="zh-CN" dirty="0"/>
              <a:t>　　</a:t>
            </a:r>
            <a:r>
              <a:rPr lang="en-US" altLang="zh-CN" dirty="0"/>
              <a:t>)</a:t>
            </a:r>
            <a:endParaRPr lang="zh-CN" altLang="zh-CN" dirty="0"/>
          </a:p>
          <a:p>
            <a:pPr>
              <a:lnSpc>
                <a:spcPct val="170000"/>
              </a:lnSpc>
            </a:pPr>
            <a:r>
              <a:rPr lang="en-US" altLang="zh-CN" dirty="0"/>
              <a:t>A</a:t>
            </a:r>
            <a:r>
              <a:rPr lang="zh-CN" altLang="zh-CN" dirty="0"/>
              <a:t>．机械能守恒</a:t>
            </a:r>
          </a:p>
          <a:p>
            <a:pPr>
              <a:lnSpc>
                <a:spcPct val="170000"/>
              </a:lnSpc>
            </a:pPr>
            <a:r>
              <a:rPr lang="en-US" altLang="zh-CN" dirty="0"/>
              <a:t>B</a:t>
            </a:r>
            <a:r>
              <a:rPr lang="zh-CN" altLang="zh-CN" dirty="0"/>
              <a:t>．小球的重力势能增加－</a:t>
            </a:r>
            <a:r>
              <a:rPr lang="en-US" altLang="zh-CN" i="1" dirty="0"/>
              <a:t>W</a:t>
            </a:r>
            <a:r>
              <a:rPr lang="en-US" altLang="zh-CN" baseline="-25000" dirty="0"/>
              <a:t>1</a:t>
            </a:r>
            <a:endParaRPr lang="zh-CN" altLang="zh-CN" dirty="0"/>
          </a:p>
          <a:p>
            <a:pPr>
              <a:lnSpc>
                <a:spcPct val="170000"/>
              </a:lnSpc>
            </a:pPr>
            <a:r>
              <a:rPr lang="en-US" altLang="zh-CN" dirty="0"/>
              <a:t>C</a:t>
            </a:r>
            <a:r>
              <a:rPr lang="zh-CN" altLang="zh-CN" dirty="0"/>
              <a:t>．小球的机械能增加</a:t>
            </a:r>
            <a:r>
              <a:rPr lang="en-US" altLang="zh-CN" i="1" dirty="0"/>
              <a:t>W</a:t>
            </a:r>
            <a:r>
              <a:rPr lang="en-US" altLang="zh-CN" baseline="-25000" dirty="0"/>
              <a:t>1</a:t>
            </a:r>
            <a:r>
              <a:rPr lang="zh-CN" altLang="zh-CN" dirty="0"/>
              <a:t>＋</a:t>
            </a:r>
            <a:r>
              <a:rPr lang="en-US" altLang="zh-CN" i="1" dirty="0"/>
              <a:t>mv</a:t>
            </a:r>
            <a:r>
              <a:rPr lang="en-US" altLang="zh-CN" baseline="30000" dirty="0"/>
              <a:t>2</a:t>
            </a:r>
            <a:endParaRPr lang="zh-CN" altLang="zh-CN" dirty="0"/>
          </a:p>
          <a:p>
            <a:pPr>
              <a:lnSpc>
                <a:spcPct val="170000"/>
              </a:lnSpc>
            </a:pPr>
            <a:r>
              <a:rPr lang="en-US" altLang="zh-CN" dirty="0"/>
              <a:t>D</a:t>
            </a:r>
            <a:r>
              <a:rPr lang="zh-CN" altLang="zh-CN" dirty="0"/>
              <a:t>．小球的电势能减少</a:t>
            </a:r>
            <a:r>
              <a:rPr lang="en-US" altLang="zh-CN" i="1" dirty="0" smtClean="0"/>
              <a:t>W</a:t>
            </a:r>
            <a:r>
              <a:rPr lang="en-US" altLang="zh-CN" baseline="-25000" dirty="0" smtClean="0"/>
              <a:t>2</a:t>
            </a:r>
          </a:p>
          <a:p>
            <a:endParaRPr lang="en-US" altLang="zh-CN" dirty="0" smtClean="0"/>
          </a:p>
          <a:p>
            <a:endParaRPr lang="zh-CN" altLang="zh-CN" dirty="0"/>
          </a:p>
          <a:p>
            <a:r>
              <a:rPr lang="en-US" altLang="zh-CN" dirty="0"/>
              <a:t>[</a:t>
            </a:r>
            <a:r>
              <a:rPr lang="zh-CN" altLang="zh-CN" dirty="0"/>
              <a:t>解析</a:t>
            </a:r>
            <a:r>
              <a:rPr lang="en-US" altLang="zh-CN" dirty="0"/>
              <a:t>]</a:t>
            </a:r>
            <a:r>
              <a:rPr lang="zh-CN" altLang="zh-CN" dirty="0"/>
              <a:t>　电场力对小球做正功，小球的电势能减少</a:t>
            </a:r>
            <a:r>
              <a:rPr lang="en-US" altLang="zh-CN" i="1" dirty="0"/>
              <a:t>W</a:t>
            </a:r>
            <a:r>
              <a:rPr lang="en-US" altLang="zh-CN" baseline="-25000" dirty="0"/>
              <a:t>2</a:t>
            </a:r>
            <a:r>
              <a:rPr lang="zh-CN" altLang="zh-CN" dirty="0"/>
              <a:t>，小球与弹簧组成的系统机械能增加</a:t>
            </a:r>
            <a:r>
              <a:rPr lang="en-US" altLang="zh-CN" i="1" dirty="0"/>
              <a:t>W</a:t>
            </a:r>
            <a:r>
              <a:rPr lang="en-US" altLang="zh-CN" baseline="-25000" dirty="0"/>
              <a:t>2</a:t>
            </a:r>
            <a:r>
              <a:rPr lang="zh-CN" altLang="zh-CN" dirty="0"/>
              <a:t>，</a:t>
            </a:r>
            <a:r>
              <a:rPr lang="en-US" altLang="zh-CN" dirty="0"/>
              <a:t>A</a:t>
            </a:r>
            <a:r>
              <a:rPr lang="zh-CN" altLang="zh-CN" dirty="0"/>
              <a:t>错，</a:t>
            </a:r>
            <a:r>
              <a:rPr lang="en-US" altLang="zh-CN" dirty="0"/>
              <a:t>D</a:t>
            </a:r>
            <a:r>
              <a:rPr lang="zh-CN" altLang="zh-CN" dirty="0"/>
              <a:t>对；小球机械能的增加量为动能和重力势能增加量的总和，即</a:t>
            </a:r>
            <a:r>
              <a:rPr lang="en-US" altLang="zh-CN" dirty="0"/>
              <a:t>Δ</a:t>
            </a:r>
            <a:r>
              <a:rPr lang="en-US" altLang="zh-CN" i="1" dirty="0"/>
              <a:t>E</a:t>
            </a:r>
            <a:r>
              <a:rPr lang="zh-CN" altLang="zh-CN" baseline="-25000" dirty="0"/>
              <a:t>机</a:t>
            </a:r>
            <a:r>
              <a:rPr lang="zh-CN" altLang="zh-CN" dirty="0"/>
              <a:t>＝－</a:t>
            </a:r>
            <a:r>
              <a:rPr lang="en-US" altLang="zh-CN" i="1" dirty="0"/>
              <a:t>W</a:t>
            </a:r>
            <a:r>
              <a:rPr lang="en-US" altLang="zh-CN" baseline="-25000" dirty="0"/>
              <a:t>1</a:t>
            </a:r>
            <a:r>
              <a:rPr lang="zh-CN" altLang="zh-CN" dirty="0"/>
              <a:t>＋</a:t>
            </a:r>
            <a:r>
              <a:rPr lang="en-US" altLang="zh-CN" i="1" dirty="0"/>
              <a:t>mv</a:t>
            </a:r>
            <a:r>
              <a:rPr lang="en-US" altLang="zh-CN" baseline="30000" dirty="0"/>
              <a:t>2</a:t>
            </a:r>
            <a:r>
              <a:rPr lang="zh-CN" altLang="zh-CN" dirty="0"/>
              <a:t>，</a:t>
            </a:r>
            <a:r>
              <a:rPr lang="en-US" altLang="zh-CN" dirty="0"/>
              <a:t>B</a:t>
            </a:r>
            <a:r>
              <a:rPr lang="zh-CN" altLang="zh-CN" dirty="0"/>
              <a:t>对，</a:t>
            </a:r>
            <a:r>
              <a:rPr lang="en-US" altLang="zh-CN" dirty="0"/>
              <a:t>C</a:t>
            </a:r>
            <a:r>
              <a:rPr lang="zh-CN" altLang="zh-CN" dirty="0"/>
              <a:t>错</a:t>
            </a:r>
            <a:r>
              <a:rPr lang="zh-CN" altLang="zh-CN" dirty="0" smtClean="0"/>
              <a:t>．</a:t>
            </a:r>
            <a:endParaRPr lang="zh-CN" altLang="zh-CN" dirty="0"/>
          </a:p>
        </p:txBody>
      </p:sp>
      <p:pic>
        <p:nvPicPr>
          <p:cNvPr id="1026" name="Picture 2" descr="A50.tif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924944"/>
            <a:ext cx="2068598" cy="2502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911787" y="2348880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BD</a:t>
            </a:r>
            <a:endParaRPr lang="zh-CN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74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520" y="391639"/>
            <a:ext cx="871296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A</a:t>
            </a:r>
            <a:r>
              <a:rPr lang="zh-CN" altLang="zh-CN" sz="2400" dirty="0"/>
              <a:t>、</a:t>
            </a:r>
            <a:r>
              <a:rPr lang="en-US" altLang="zh-CN" sz="2400" dirty="0"/>
              <a:t>B</a:t>
            </a:r>
            <a:r>
              <a:rPr lang="zh-CN" altLang="zh-CN" sz="2400" dirty="0"/>
              <a:t>为某电场中一条直线上的两个点，现将正点电荷从</a:t>
            </a:r>
            <a:r>
              <a:rPr lang="en-US" altLang="zh-CN" sz="2400" dirty="0"/>
              <a:t>A</a:t>
            </a:r>
            <a:r>
              <a:rPr lang="zh-CN" altLang="zh-CN" sz="2400" dirty="0"/>
              <a:t>点静止释放，仅在电场力作用下运动一段距离到达</a:t>
            </a:r>
            <a:r>
              <a:rPr lang="en-US" altLang="zh-CN" sz="2400" dirty="0"/>
              <a:t>B</a:t>
            </a:r>
            <a:r>
              <a:rPr lang="zh-CN" altLang="zh-CN" sz="2400" dirty="0"/>
              <a:t>点，其电势能</a:t>
            </a:r>
            <a:r>
              <a:rPr lang="en-US" altLang="zh-CN" sz="2400" dirty="0"/>
              <a:t>E</a:t>
            </a:r>
            <a:r>
              <a:rPr lang="en-US" altLang="zh-CN" sz="2400" baseline="-25000" dirty="0"/>
              <a:t>P</a:t>
            </a:r>
            <a:r>
              <a:rPr lang="zh-CN" altLang="zh-CN" sz="2400" dirty="0"/>
              <a:t>随位移</a:t>
            </a:r>
            <a:r>
              <a:rPr lang="en-US" altLang="zh-CN" sz="2400" dirty="0"/>
              <a:t>x</a:t>
            </a:r>
            <a:r>
              <a:rPr lang="zh-CN" altLang="zh-CN" sz="2400" dirty="0"/>
              <a:t>的变化关系如图所示．从</a:t>
            </a:r>
            <a:r>
              <a:rPr lang="en-US" altLang="zh-CN" sz="2400" dirty="0"/>
              <a:t>A</a:t>
            </a:r>
            <a:r>
              <a:rPr lang="zh-CN" altLang="zh-CN" sz="2400" dirty="0"/>
              <a:t>到</a:t>
            </a:r>
            <a:r>
              <a:rPr lang="en-US" altLang="zh-CN" sz="2400" dirty="0"/>
              <a:t>B</a:t>
            </a:r>
            <a:r>
              <a:rPr lang="zh-CN" altLang="zh-CN" sz="2400" dirty="0"/>
              <a:t>过程中，下列说法正确的是（　　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A</a:t>
            </a:r>
            <a:r>
              <a:rPr lang="zh-CN" altLang="zh-CN" sz="2400" dirty="0"/>
              <a:t>．电场力对电荷一直做正功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B</a:t>
            </a:r>
            <a:r>
              <a:rPr lang="zh-CN" altLang="zh-CN" sz="2400" dirty="0"/>
              <a:t>．电势一直升高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C</a:t>
            </a:r>
            <a:r>
              <a:rPr lang="zh-CN" altLang="zh-CN" sz="2400" dirty="0"/>
              <a:t>．电荷所受电场力先减小后增大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D</a:t>
            </a:r>
            <a:r>
              <a:rPr lang="zh-CN" altLang="zh-CN" sz="2400" dirty="0"/>
              <a:t>．电荷所受电场力先增大后减小</a:t>
            </a:r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  <p:pic>
        <p:nvPicPr>
          <p:cNvPr id="1032" name="Picture 8" descr="满分5 manfen5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437112"/>
            <a:ext cx="5430244" cy="225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34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5760640"/>
          </a:xfrm>
        </p:spPr>
        <p:txBody>
          <a:bodyPr>
            <a:normAutofit/>
          </a:bodyPr>
          <a:lstStyle/>
          <a:p>
            <a:r>
              <a:rPr lang="en-US" altLang="zh-CN" i="1" dirty="0" smtClean="0"/>
              <a:t>φ</a:t>
            </a:r>
            <a:r>
              <a:rPr lang="zh-CN" altLang="zh-CN" dirty="0"/>
              <a:t>－</a:t>
            </a:r>
            <a:r>
              <a:rPr lang="en-US" altLang="zh-CN" i="1" dirty="0"/>
              <a:t>x</a:t>
            </a:r>
            <a:r>
              <a:rPr lang="zh-CN" altLang="zh-CN" dirty="0"/>
              <a:t>图象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①</a:t>
            </a:r>
            <a:r>
              <a:rPr lang="zh-CN" altLang="zh-CN" dirty="0"/>
              <a:t>电场强度的大小等于</a:t>
            </a:r>
            <a:r>
              <a:rPr lang="en-US" altLang="zh-CN" i="1" dirty="0"/>
              <a:t>φ</a:t>
            </a:r>
            <a:r>
              <a:rPr lang="zh-CN" altLang="zh-CN" dirty="0"/>
              <a:t>－</a:t>
            </a:r>
            <a:r>
              <a:rPr lang="en-US" altLang="zh-CN" i="1" dirty="0"/>
              <a:t>x</a:t>
            </a:r>
            <a:r>
              <a:rPr lang="zh-CN" altLang="zh-CN" dirty="0"/>
              <a:t>图线的斜率大小，电场强度为零处，</a:t>
            </a:r>
            <a:r>
              <a:rPr lang="en-US" altLang="zh-CN" i="1" dirty="0"/>
              <a:t>φ</a:t>
            </a:r>
            <a:r>
              <a:rPr lang="zh-CN" altLang="zh-CN" dirty="0"/>
              <a:t>－</a:t>
            </a:r>
            <a:r>
              <a:rPr lang="en-US" altLang="zh-CN" i="1" dirty="0"/>
              <a:t>x</a:t>
            </a:r>
            <a:r>
              <a:rPr lang="zh-CN" altLang="zh-CN" dirty="0"/>
              <a:t>图线存在极值，其切线的斜率为零</a:t>
            </a:r>
            <a:r>
              <a:rPr lang="zh-CN" altLang="zh-CN" dirty="0" smtClean="0"/>
              <a:t>．</a:t>
            </a:r>
            <a:endParaRPr lang="en-US" altLang="zh-CN" dirty="0" smtClean="0"/>
          </a:p>
          <a:p>
            <a:r>
              <a:rPr lang="en-US" altLang="zh-CN" dirty="0" smtClean="0"/>
              <a:t>②</a:t>
            </a:r>
            <a:r>
              <a:rPr lang="zh-CN" altLang="zh-CN" dirty="0"/>
              <a:t>在</a:t>
            </a:r>
            <a:r>
              <a:rPr lang="en-US" altLang="zh-CN" i="1" dirty="0"/>
              <a:t>φ</a:t>
            </a:r>
            <a:r>
              <a:rPr lang="zh-CN" altLang="zh-CN" dirty="0"/>
              <a:t>－</a:t>
            </a:r>
            <a:r>
              <a:rPr lang="en-US" altLang="zh-CN" i="1" dirty="0"/>
              <a:t>x</a:t>
            </a:r>
            <a:r>
              <a:rPr lang="zh-CN" altLang="zh-CN" dirty="0"/>
              <a:t>图象中可以直接判断各点电势的大小，并可根据电势大小关系确定电场强度的方向</a:t>
            </a:r>
            <a:r>
              <a:rPr lang="zh-CN" altLang="zh-CN" dirty="0" smtClean="0"/>
              <a:t>．</a:t>
            </a:r>
            <a:endParaRPr lang="en-US" altLang="zh-CN" dirty="0" smtClean="0"/>
          </a:p>
          <a:p>
            <a:r>
              <a:rPr lang="en-US" altLang="zh-CN" dirty="0" smtClean="0"/>
              <a:t>③</a:t>
            </a:r>
            <a:r>
              <a:rPr lang="zh-CN" altLang="zh-CN" dirty="0"/>
              <a:t>在</a:t>
            </a:r>
            <a:r>
              <a:rPr lang="en-US" altLang="zh-CN" i="1" dirty="0"/>
              <a:t>φ</a:t>
            </a:r>
            <a:r>
              <a:rPr lang="zh-CN" altLang="zh-CN" dirty="0"/>
              <a:t>－</a:t>
            </a:r>
            <a:r>
              <a:rPr lang="en-US" altLang="zh-CN" i="1" dirty="0"/>
              <a:t>x</a:t>
            </a:r>
            <a:r>
              <a:rPr lang="zh-CN" altLang="zh-CN" dirty="0"/>
              <a:t>图象中分析电荷移动时电势能的变化，可用</a:t>
            </a:r>
            <a:r>
              <a:rPr lang="en-US" altLang="zh-CN" i="1" dirty="0"/>
              <a:t>W</a:t>
            </a:r>
            <a:r>
              <a:rPr lang="en-US" altLang="zh-CN" i="1" baseline="-25000" dirty="0"/>
              <a:t>AB</a:t>
            </a:r>
            <a:r>
              <a:rPr lang="zh-CN" altLang="zh-CN" dirty="0"/>
              <a:t>＝</a:t>
            </a:r>
            <a:r>
              <a:rPr lang="en-US" altLang="zh-CN" i="1" dirty="0" err="1"/>
              <a:t>qU</a:t>
            </a:r>
            <a:r>
              <a:rPr lang="en-US" altLang="zh-CN" i="1" baseline="-25000" dirty="0" err="1"/>
              <a:t>AB</a:t>
            </a:r>
            <a:r>
              <a:rPr lang="zh-CN" altLang="zh-CN" dirty="0"/>
              <a:t>，进而分析</a:t>
            </a:r>
            <a:r>
              <a:rPr lang="en-US" altLang="zh-CN" i="1" dirty="0"/>
              <a:t>W</a:t>
            </a:r>
            <a:r>
              <a:rPr lang="en-US" altLang="zh-CN" i="1" baseline="-25000" dirty="0"/>
              <a:t>AB</a:t>
            </a:r>
            <a:r>
              <a:rPr lang="zh-CN" altLang="zh-CN" dirty="0"/>
              <a:t>的正负，然后作出判断．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148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AutoShape 6"/>
          <p:cNvSpPr>
            <a:spLocks noChangeArrowheads="1"/>
          </p:cNvSpPr>
          <p:nvPr/>
        </p:nvSpPr>
        <p:spPr bwMode="auto">
          <a:xfrm>
            <a:off x="4572000" y="500063"/>
            <a:ext cx="642938" cy="357187"/>
          </a:xfrm>
          <a:prstGeom prst="rightArrow">
            <a:avLst>
              <a:gd name="adj1" fmla="val 50000"/>
              <a:gd name="adj2" fmla="val 600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2357438" y="2428875"/>
            <a:ext cx="4714875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80000"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宋体"/>
              </a:rPr>
              <a:t>几个电场强度公式的比较</a:t>
            </a: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714375" y="3224213"/>
          <a:ext cx="7786688" cy="3197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983"/>
                <a:gridCol w="5500705"/>
              </a:tblGrid>
              <a:tr h="5715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公式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适用条件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75218"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75218"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75218"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Object 9"/>
          <p:cNvGraphicFramePr>
            <a:graphicFrameLocks noChangeAspect="1"/>
          </p:cNvGraphicFramePr>
          <p:nvPr/>
        </p:nvGraphicFramePr>
        <p:xfrm>
          <a:off x="1344613" y="3986213"/>
          <a:ext cx="15621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Equation" r:id="rId3" imgW="571252" imgH="203112" progId="Equation.DSMT4">
                  <p:embed/>
                </p:oleObj>
              </mc:Choice>
              <mc:Fallback>
                <p:oleObj name="Equation" r:id="rId3" imgW="57125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3986213"/>
                        <a:ext cx="15621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3756025" y="3976688"/>
            <a:ext cx="381635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适用于所有电场</a:t>
            </a:r>
          </a:p>
        </p:txBody>
      </p:sp>
      <p:graphicFrame>
        <p:nvGraphicFramePr>
          <p:cNvPr id="28" name="Object 8"/>
          <p:cNvGraphicFramePr>
            <a:graphicFrameLocks noChangeAspect="1"/>
          </p:cNvGraphicFramePr>
          <p:nvPr/>
        </p:nvGraphicFramePr>
        <p:xfrm>
          <a:off x="1000125" y="4832350"/>
          <a:ext cx="187007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Equation" r:id="rId5" imgW="685800" imgH="228600" progId="Equation.DSMT4">
                  <p:embed/>
                </p:oleObj>
              </mc:Choice>
              <mc:Fallback>
                <p:oleObj name="Equation" r:id="rId5" imgW="685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4832350"/>
                        <a:ext cx="1870075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3000375" y="4833938"/>
            <a:ext cx="542925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适用于真空中点电荷产生的电场</a:t>
            </a:r>
          </a:p>
        </p:txBody>
      </p:sp>
      <p:graphicFrame>
        <p:nvGraphicFramePr>
          <p:cNvPr id="52235" name="Object 11"/>
          <p:cNvGraphicFramePr>
            <a:graphicFrameLocks noChangeAspect="1"/>
          </p:cNvGraphicFramePr>
          <p:nvPr/>
        </p:nvGraphicFramePr>
        <p:xfrm>
          <a:off x="1123950" y="5800725"/>
          <a:ext cx="16621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Equation" r:id="rId7" imgW="609336" imgH="177723" progId="Equation.DSMT4">
                  <p:embed/>
                </p:oleObj>
              </mc:Choice>
              <mc:Fallback>
                <p:oleObj name="Equation" r:id="rId7" imgW="609336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5800725"/>
                        <a:ext cx="166211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3643313" y="5762625"/>
            <a:ext cx="4143375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适用于匀强电场</a:t>
            </a:r>
          </a:p>
        </p:txBody>
      </p:sp>
      <p:sp>
        <p:nvSpPr>
          <p:cNvPr id="15" name="矩形 14"/>
          <p:cNvSpPr/>
          <p:nvPr/>
        </p:nvSpPr>
        <p:spPr>
          <a:xfrm>
            <a:off x="0" y="1260475"/>
            <a:ext cx="9072563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2D2D8B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电场强度在数值上等于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沿场强方向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距离为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单位长度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的两点间的电势差。</a:t>
            </a:r>
          </a:p>
        </p:txBody>
      </p:sp>
      <p:graphicFrame>
        <p:nvGraphicFramePr>
          <p:cNvPr id="24604" name="Object 29"/>
          <p:cNvGraphicFramePr>
            <a:graphicFrameLocks noChangeAspect="1"/>
          </p:cNvGraphicFramePr>
          <p:nvPr/>
        </p:nvGraphicFramePr>
        <p:xfrm>
          <a:off x="3000375" y="500063"/>
          <a:ext cx="11985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Equation" r:id="rId9" imgW="482181" imgH="177646" progId="Equation.DSMT4">
                  <p:embed/>
                </p:oleObj>
              </mc:Choice>
              <mc:Fallback>
                <p:oleObj name="Equation" r:id="rId9" imgW="482181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500063"/>
                        <a:ext cx="11985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9"/>
          <p:cNvGraphicFramePr>
            <a:graphicFrameLocks noChangeAspect="1"/>
          </p:cNvGraphicFramePr>
          <p:nvPr/>
        </p:nvGraphicFramePr>
        <p:xfrm>
          <a:off x="5421313" y="233363"/>
          <a:ext cx="1071562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Equation" r:id="rId11" imgW="431613" imgH="393529" progId="Equation.DSMT4">
                  <p:embed/>
                </p:oleObj>
              </mc:Choice>
              <mc:Fallback>
                <p:oleObj name="Equation" r:id="rId11" imgW="431613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313" y="233363"/>
                        <a:ext cx="1071562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119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 animBg="1"/>
      <p:bldP spid="27" grpId="0"/>
      <p:bldP spid="29" grpId="0"/>
      <p:bldP spid="31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92696"/>
            <a:ext cx="8964488" cy="51845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 smtClean="0"/>
              <a:t>相距</a:t>
            </a:r>
            <a:r>
              <a:rPr lang="zh-CN" altLang="zh-CN" dirty="0"/>
              <a:t>为</a:t>
            </a:r>
            <a:r>
              <a:rPr lang="en-US" altLang="zh-CN" i="1" dirty="0"/>
              <a:t>a</a:t>
            </a:r>
            <a:r>
              <a:rPr lang="zh-CN" altLang="zh-CN" dirty="0"/>
              <a:t>的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两点分别带有等量异种电荷</a:t>
            </a:r>
            <a:r>
              <a:rPr lang="en-US" altLang="zh-CN" i="1" dirty="0"/>
              <a:t>Q</a:t>
            </a:r>
            <a:r>
              <a:rPr lang="zh-CN" altLang="zh-CN" dirty="0"/>
              <a:t>、</a:t>
            </a:r>
            <a:r>
              <a:rPr lang="en-US" altLang="zh-CN" dirty="0"/>
              <a:t>-</a:t>
            </a:r>
            <a:r>
              <a:rPr lang="en-US" altLang="zh-CN" i="1" dirty="0"/>
              <a:t>Q</a:t>
            </a:r>
            <a:r>
              <a:rPr lang="zh-CN" altLang="zh-CN" dirty="0"/>
              <a:t>，在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连线中点处的电场强度为（</a:t>
            </a:r>
            <a:r>
              <a:rPr lang="en-US" altLang="zh-CN" dirty="0"/>
              <a:t>      </a:t>
            </a:r>
            <a:r>
              <a:rPr lang="zh-CN" altLang="zh-CN" dirty="0"/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</a:t>
            </a:r>
            <a:r>
              <a:rPr lang="zh-CN" altLang="zh-CN" dirty="0"/>
              <a:t>．零</a:t>
            </a:r>
            <a:r>
              <a:rPr lang="en-US" altLang="zh-CN" dirty="0"/>
              <a:t>                       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B</a:t>
            </a:r>
            <a:r>
              <a:rPr lang="zh-CN" altLang="zh-CN" dirty="0" smtClean="0"/>
              <a:t>．</a:t>
            </a:r>
            <a:r>
              <a:rPr lang="en-US" altLang="zh-CN" dirty="0" smtClean="0"/>
              <a:t>       </a:t>
            </a:r>
            <a:r>
              <a:rPr lang="en-US" altLang="zh-CN" dirty="0" smtClean="0"/>
              <a:t>  </a:t>
            </a:r>
            <a:r>
              <a:rPr lang="zh-CN" altLang="zh-CN" dirty="0" smtClean="0"/>
              <a:t>， </a:t>
            </a:r>
            <a:r>
              <a:rPr lang="zh-CN" altLang="zh-CN" dirty="0"/>
              <a:t>且</a:t>
            </a:r>
            <a:r>
              <a:rPr lang="zh-CN" altLang="zh-CN" dirty="0" smtClean="0"/>
              <a:t>指向－</a:t>
            </a:r>
            <a:r>
              <a:rPr lang="en-US" altLang="zh-CN" i="1" dirty="0"/>
              <a:t>Q</a:t>
            </a:r>
            <a:r>
              <a:rPr lang="en-US" altLang="zh-CN" dirty="0"/>
              <a:t>    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</a:t>
            </a:r>
            <a:r>
              <a:rPr lang="zh-CN" altLang="zh-CN" dirty="0"/>
              <a:t>．</a:t>
            </a: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zh-CN" dirty="0" smtClean="0"/>
              <a:t>，</a:t>
            </a:r>
            <a:r>
              <a:rPr lang="zh-CN" altLang="zh-CN" dirty="0"/>
              <a:t>且</a:t>
            </a:r>
            <a:r>
              <a:rPr lang="zh-CN" altLang="zh-CN" dirty="0" smtClean="0"/>
              <a:t>指向</a:t>
            </a:r>
            <a:r>
              <a:rPr lang="en-US" altLang="zh-CN" dirty="0" smtClean="0"/>
              <a:t> </a:t>
            </a:r>
            <a:r>
              <a:rPr lang="zh-CN" altLang="zh-CN" dirty="0" smtClean="0"/>
              <a:t>－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        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D</a:t>
            </a:r>
            <a:r>
              <a:rPr lang="zh-CN" altLang="zh-CN" dirty="0"/>
              <a:t>．</a:t>
            </a: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smtClean="0"/>
              <a:t>  </a:t>
            </a:r>
            <a:r>
              <a:rPr lang="zh-CN" altLang="zh-CN" dirty="0" smtClean="0"/>
              <a:t>，</a:t>
            </a:r>
            <a:r>
              <a:rPr lang="zh-CN" altLang="zh-CN" dirty="0"/>
              <a:t>且</a:t>
            </a:r>
            <a:r>
              <a:rPr lang="zh-CN" altLang="zh-CN" dirty="0" smtClean="0"/>
              <a:t>指向</a:t>
            </a:r>
            <a:r>
              <a:rPr lang="en-US" altLang="zh-CN" dirty="0" smtClean="0"/>
              <a:t> </a:t>
            </a:r>
            <a:r>
              <a:rPr lang="zh-CN" altLang="zh-CN" dirty="0" smtClean="0"/>
              <a:t>－</a:t>
            </a:r>
            <a:r>
              <a:rPr lang="en-US" altLang="zh-CN" i="1" dirty="0"/>
              <a:t>Q	</a:t>
            </a:r>
            <a:endParaRPr lang="zh-CN" altLang="zh-CN" dirty="0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114134"/>
              </p:ext>
            </p:extLst>
          </p:nvPr>
        </p:nvGraphicFramePr>
        <p:xfrm>
          <a:off x="1115616" y="3284984"/>
          <a:ext cx="1008112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2" name="Equation" r:id="rId3" imgW="444307" imgH="228501" progId="Equation.DSMT4">
                  <p:embed/>
                </p:oleObj>
              </mc:Choice>
              <mc:Fallback>
                <p:oleObj name="Equation" r:id="rId3" imgW="444307" imgH="228501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284984"/>
                        <a:ext cx="1008112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771838"/>
              </p:ext>
            </p:extLst>
          </p:nvPr>
        </p:nvGraphicFramePr>
        <p:xfrm>
          <a:off x="1115616" y="4149080"/>
          <a:ext cx="1128960" cy="476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3" name="Equation" r:id="rId5" imgW="533169" imgH="228501" progId="Equation.DSMT4">
                  <p:embed/>
                </p:oleObj>
              </mc:Choice>
              <mc:Fallback>
                <p:oleObj name="Equation" r:id="rId5" imgW="533169" imgH="228501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149080"/>
                        <a:ext cx="1128960" cy="4766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299510"/>
              </p:ext>
            </p:extLst>
          </p:nvPr>
        </p:nvGraphicFramePr>
        <p:xfrm>
          <a:off x="1115616" y="4941168"/>
          <a:ext cx="1128960" cy="476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4" name="Equation" r:id="rId7" imgW="533169" imgH="228501" progId="Equation.DSMT4">
                  <p:embed/>
                </p:oleObj>
              </mc:Choice>
              <mc:Fallback>
                <p:oleObj name="Equation" r:id="rId7" imgW="533169" imgH="228501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941168"/>
                        <a:ext cx="1128960" cy="4766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828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71438" y="71438"/>
            <a:ext cx="900112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图中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三点都在匀强电场中，已知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AC⊥BC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，∠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60°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20cm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．把一个电量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8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-5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的正电荷从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移到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，电场力做功为零；从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移到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，电场力做功为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-1.73×10</a:t>
            </a:r>
            <a:r>
              <a:rPr lang="en-US" altLang="zh-CN" sz="28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-3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，则该匀强电场的场强大小和方向是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（         ）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．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865 V/m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，垂直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向左</a:t>
            </a: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．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865 V/m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，垂直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向右</a:t>
            </a: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．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1000 V/m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，垂直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斜向上</a:t>
            </a: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．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1000 V/m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，垂直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斜向下</a:t>
            </a:r>
            <a:endParaRPr lang="en-US" altLang="zh-CN" sz="2400" b="1" dirty="0" smtClean="0">
              <a:solidFill>
                <a:srgbClr val="000000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785813" y="2143125"/>
            <a:ext cx="523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grpSp>
        <p:nvGrpSpPr>
          <p:cNvPr id="30724" name="组合 10"/>
          <p:cNvGrpSpPr>
            <a:grpSpLocks/>
          </p:cNvGrpSpPr>
          <p:nvPr/>
        </p:nvGrpSpPr>
        <p:grpSpPr bwMode="auto">
          <a:xfrm>
            <a:off x="6477000" y="2286000"/>
            <a:ext cx="1952625" cy="2571750"/>
            <a:chOff x="6477037" y="1214422"/>
            <a:chExt cx="1952615" cy="2571768"/>
          </a:xfrm>
        </p:grpSpPr>
        <p:sp>
          <p:nvSpPr>
            <p:cNvPr id="30725" name="直角三角形 6"/>
            <p:cNvSpPr>
              <a:spLocks noChangeArrowheads="1"/>
            </p:cNvSpPr>
            <p:nvPr/>
          </p:nvSpPr>
          <p:spPr bwMode="auto">
            <a:xfrm rot="5400000">
              <a:off x="6429387" y="1857363"/>
              <a:ext cx="1928828" cy="1214445"/>
            </a:xfrm>
            <a:prstGeom prst="rtTriangl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0726" name="Text Box 5"/>
            <p:cNvSpPr txBox="1">
              <a:spLocks noChangeArrowheads="1"/>
            </p:cNvSpPr>
            <p:nvPr/>
          </p:nvSpPr>
          <p:spPr bwMode="auto">
            <a:xfrm>
              <a:off x="6477072" y="1214422"/>
              <a:ext cx="5238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 b="1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6477037" y="3324525"/>
              <a:ext cx="5238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 b="1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0728" name="Text Box 5"/>
            <p:cNvSpPr txBox="1">
              <a:spLocks noChangeArrowheads="1"/>
            </p:cNvSpPr>
            <p:nvPr/>
          </p:nvSpPr>
          <p:spPr bwMode="auto">
            <a:xfrm>
              <a:off x="7905797" y="1252823"/>
              <a:ext cx="5238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 b="1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308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/>
          <p:cNvSpPr>
            <a:spLocks noGrp="1"/>
          </p:cNvSpPr>
          <p:nvPr>
            <p:ph idx="4294967295"/>
          </p:nvPr>
        </p:nvSpPr>
        <p:spPr bwMode="auto">
          <a:xfrm>
            <a:off x="500063" y="1071563"/>
            <a:ext cx="8072437" cy="507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55880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smtClean="0">
                <a:ea typeface="黑体" pitchFamily="2" charset="-122"/>
              </a:rPr>
              <a:t>2</a:t>
            </a:r>
            <a:r>
              <a:rPr altLang="en-US" sz="2400" smtClean="0">
                <a:ea typeface="宋体" charset="-122"/>
              </a:rPr>
              <a:t>．</a:t>
            </a:r>
            <a:r>
              <a:rPr altLang="en-US" sz="2400" smtClean="0">
                <a:ea typeface="黑体" pitchFamily="2" charset="-122"/>
              </a:rPr>
              <a:t>电场力做功的求解四法</a:t>
            </a:r>
            <a:endParaRPr altLang="zh-CN" sz="1100" smtClean="0">
              <a:latin typeface="宋体" charset="-122"/>
              <a:ea typeface="宋体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85813" y="1785938"/>
          <a:ext cx="7429500" cy="3929076"/>
        </p:xfrm>
        <a:graphic>
          <a:graphicData uri="http://schemas.openxmlformats.org/drawingml/2006/table">
            <a:tbl>
              <a:tblPr/>
              <a:tblGrid>
                <a:gridCol w="1357313"/>
                <a:gridCol w="2786063"/>
                <a:gridCol w="3286124"/>
              </a:tblGrid>
              <a:tr h="5029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200" b="1" kern="100" dirty="0">
                          <a:latin typeface="Times New Roman"/>
                          <a:ea typeface="宋体"/>
                          <a:cs typeface="Times New Roman"/>
                        </a:rPr>
                        <a:t>四种求法</a:t>
                      </a:r>
                      <a:endParaRPr lang="zh-CN" sz="2200" b="1" kern="100" dirty="0">
                        <a:latin typeface="宋体"/>
                        <a:ea typeface="宋体"/>
                        <a:cs typeface="Courier New"/>
                      </a:endParaRPr>
                    </a:p>
                  </a:txBody>
                  <a:tcPr marL="54334" marR="543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200" b="1" kern="100">
                          <a:latin typeface="Times New Roman"/>
                          <a:ea typeface="宋体"/>
                          <a:cs typeface="Times New Roman"/>
                        </a:rPr>
                        <a:t>表达式</a:t>
                      </a:r>
                      <a:endParaRPr lang="zh-CN" sz="2200" b="1" kern="100">
                        <a:latin typeface="宋体"/>
                        <a:ea typeface="宋体"/>
                        <a:cs typeface="Courier New"/>
                      </a:endParaRPr>
                    </a:p>
                  </a:txBody>
                  <a:tcPr marL="54334" marR="543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200" b="1" kern="100">
                          <a:latin typeface="Times New Roman"/>
                          <a:ea typeface="宋体"/>
                          <a:cs typeface="Times New Roman"/>
                        </a:rPr>
                        <a:t>注意问题</a:t>
                      </a:r>
                      <a:endParaRPr lang="zh-CN" sz="2200" b="1" kern="100">
                        <a:latin typeface="宋体"/>
                        <a:ea typeface="宋体"/>
                        <a:cs typeface="Courier New"/>
                      </a:endParaRPr>
                    </a:p>
                  </a:txBody>
                  <a:tcPr marL="54334" marR="543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8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200" b="1" kern="100" dirty="0">
                          <a:latin typeface="Times New Roman"/>
                          <a:ea typeface="宋体"/>
                          <a:cs typeface="Times New Roman"/>
                        </a:rPr>
                        <a:t>功的定义</a:t>
                      </a:r>
                      <a:endParaRPr lang="zh-CN" sz="2200" b="1" kern="100" dirty="0">
                        <a:latin typeface="宋体"/>
                        <a:ea typeface="宋体"/>
                        <a:cs typeface="Courier New"/>
                      </a:endParaRPr>
                    </a:p>
                  </a:txBody>
                  <a:tcPr marL="54334" marR="543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1" i="1" kern="100" dirty="0">
                          <a:latin typeface="Times New Roman"/>
                          <a:ea typeface="宋体"/>
                          <a:cs typeface="Courier New"/>
                        </a:rPr>
                        <a:t>W</a:t>
                      </a:r>
                      <a:r>
                        <a:rPr lang="zh-CN" sz="2200" b="1" kern="100" dirty="0">
                          <a:latin typeface="Times New Roman"/>
                          <a:ea typeface="宋体"/>
                          <a:cs typeface="Times New Roman"/>
                        </a:rPr>
                        <a:t>＝</a:t>
                      </a:r>
                      <a:r>
                        <a:rPr lang="en-US" sz="2200" b="1" i="1" kern="100" dirty="0" err="1">
                          <a:latin typeface="Times New Roman"/>
                          <a:ea typeface="宋体"/>
                          <a:cs typeface="Courier New"/>
                        </a:rPr>
                        <a:t>Fd</a:t>
                      </a:r>
                      <a:r>
                        <a:rPr lang="zh-CN" sz="2200" b="1" kern="100" dirty="0">
                          <a:latin typeface="Times New Roman"/>
                          <a:ea typeface="宋体"/>
                          <a:cs typeface="Times New Roman"/>
                        </a:rPr>
                        <a:t>＝</a:t>
                      </a:r>
                      <a:r>
                        <a:rPr lang="en-US" sz="2200" b="1" i="1" kern="100" dirty="0" err="1">
                          <a:latin typeface="Times New Roman"/>
                          <a:ea typeface="宋体"/>
                          <a:cs typeface="Courier New"/>
                        </a:rPr>
                        <a:t>qEd</a:t>
                      </a:r>
                      <a:endParaRPr lang="zh-CN" sz="2200" b="1" kern="100" dirty="0">
                        <a:latin typeface="宋体"/>
                        <a:ea typeface="宋体"/>
                        <a:cs typeface="Courier New"/>
                      </a:endParaRPr>
                    </a:p>
                  </a:txBody>
                  <a:tcPr marL="54334" marR="543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latin typeface="Times New Roman"/>
                          <a:ea typeface="宋体"/>
                          <a:cs typeface="Courier New"/>
                        </a:rPr>
                        <a:t>(1)</a:t>
                      </a:r>
                      <a:r>
                        <a:rPr lang="zh-CN" sz="2200" b="1" kern="100">
                          <a:latin typeface="Times New Roman"/>
                          <a:ea typeface="宋体"/>
                          <a:cs typeface="Times New Roman"/>
                        </a:rPr>
                        <a:t>适用于匀强电场</a:t>
                      </a:r>
                      <a:r>
                        <a:rPr lang="en-US" sz="2200" b="1" kern="100">
                          <a:latin typeface="Times New Roman"/>
                          <a:ea typeface="宋体"/>
                          <a:cs typeface="Courier New"/>
                        </a:rPr>
                        <a:t>(2)</a:t>
                      </a:r>
                      <a:r>
                        <a:rPr lang="en-US" sz="2200" b="1" i="1" kern="100">
                          <a:latin typeface="Times New Roman"/>
                          <a:ea typeface="宋体"/>
                          <a:cs typeface="Courier New"/>
                        </a:rPr>
                        <a:t>d</a:t>
                      </a:r>
                      <a:r>
                        <a:rPr lang="zh-CN" sz="2200" b="1" kern="100">
                          <a:latin typeface="Times New Roman"/>
                          <a:ea typeface="宋体"/>
                          <a:cs typeface="Times New Roman"/>
                        </a:rPr>
                        <a:t>表示沿电场线方向的距离</a:t>
                      </a:r>
                      <a:endParaRPr lang="zh-CN" sz="2200" b="1" kern="100">
                        <a:latin typeface="宋体"/>
                        <a:ea typeface="宋体"/>
                        <a:cs typeface="Courier New"/>
                      </a:endParaRPr>
                    </a:p>
                  </a:txBody>
                  <a:tcPr marL="54334" marR="543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58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200" b="1" kern="100">
                          <a:latin typeface="Times New Roman"/>
                          <a:ea typeface="宋体"/>
                          <a:cs typeface="Times New Roman"/>
                        </a:rPr>
                        <a:t>功能关系</a:t>
                      </a:r>
                      <a:endParaRPr lang="zh-CN" sz="2200" b="1" kern="100">
                        <a:latin typeface="宋体"/>
                        <a:ea typeface="宋体"/>
                        <a:cs typeface="Courier New"/>
                      </a:endParaRPr>
                    </a:p>
                  </a:txBody>
                  <a:tcPr marL="54334" marR="543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latin typeface="Times New Roman"/>
                          <a:ea typeface="宋体"/>
                          <a:cs typeface="Courier New"/>
                        </a:rPr>
                        <a:t>(1)</a:t>
                      </a:r>
                      <a:r>
                        <a:rPr lang="en-US" sz="2200" b="1" i="1" kern="100">
                          <a:latin typeface="Times New Roman"/>
                          <a:ea typeface="宋体"/>
                          <a:cs typeface="Courier New"/>
                        </a:rPr>
                        <a:t>W</a:t>
                      </a:r>
                      <a:r>
                        <a:rPr lang="en-US" sz="2200" b="1" i="1" kern="100" baseline="-25000">
                          <a:latin typeface="Times New Roman"/>
                          <a:ea typeface="宋体"/>
                          <a:cs typeface="Courier New"/>
                        </a:rPr>
                        <a:t>AB</a:t>
                      </a:r>
                      <a:r>
                        <a:rPr lang="zh-CN" sz="2200" b="1" kern="100">
                          <a:latin typeface="Times New Roman"/>
                          <a:ea typeface="宋体"/>
                          <a:cs typeface="Times New Roman"/>
                        </a:rPr>
                        <a:t>＝</a:t>
                      </a:r>
                      <a:r>
                        <a:rPr lang="en-US" sz="2200" b="1" i="1" kern="100">
                          <a:latin typeface="Times New Roman"/>
                          <a:ea typeface="宋体"/>
                          <a:cs typeface="Courier New"/>
                        </a:rPr>
                        <a:t>E</a:t>
                      </a:r>
                      <a:r>
                        <a:rPr lang="en-US" sz="2200" b="1" kern="100" baseline="-25000">
                          <a:latin typeface="Times New Roman"/>
                          <a:ea typeface="宋体"/>
                          <a:cs typeface="Courier New"/>
                        </a:rPr>
                        <a:t>p</a:t>
                      </a:r>
                      <a:r>
                        <a:rPr lang="en-US" sz="2200" b="1" i="1" kern="100" baseline="-25000">
                          <a:latin typeface="Times New Roman"/>
                          <a:ea typeface="宋体"/>
                          <a:cs typeface="Courier New"/>
                        </a:rPr>
                        <a:t>A</a:t>
                      </a:r>
                      <a:r>
                        <a:rPr lang="zh-CN" sz="2200" b="1" kern="100">
                          <a:latin typeface="Times New Roman"/>
                          <a:ea typeface="宋体"/>
                          <a:cs typeface="Times New Roman"/>
                        </a:rPr>
                        <a:t>－</a:t>
                      </a:r>
                      <a:r>
                        <a:rPr lang="en-US" sz="2200" b="1" i="1" kern="100">
                          <a:latin typeface="Times New Roman"/>
                          <a:ea typeface="宋体"/>
                          <a:cs typeface="Courier New"/>
                        </a:rPr>
                        <a:t>E</a:t>
                      </a:r>
                      <a:r>
                        <a:rPr lang="en-US" sz="2200" b="1" kern="100" baseline="-25000">
                          <a:latin typeface="Times New Roman"/>
                          <a:ea typeface="宋体"/>
                          <a:cs typeface="Courier New"/>
                        </a:rPr>
                        <a:t>p</a:t>
                      </a:r>
                      <a:r>
                        <a:rPr lang="en-US" sz="2200" b="1" i="1" kern="100" baseline="-25000">
                          <a:latin typeface="Times New Roman"/>
                          <a:ea typeface="宋体"/>
                          <a:cs typeface="Courier New"/>
                        </a:rPr>
                        <a:t>B</a:t>
                      </a:r>
                      <a:r>
                        <a:rPr lang="en-US" sz="2200" b="1" kern="100">
                          <a:latin typeface="Times New Roman"/>
                          <a:ea typeface="宋体"/>
                          <a:cs typeface="Courier New"/>
                        </a:rPr>
                        <a:t>(2)</a:t>
                      </a:r>
                      <a:r>
                        <a:rPr lang="en-US" sz="2200" b="1" i="1" kern="100">
                          <a:latin typeface="Times New Roman"/>
                          <a:ea typeface="宋体"/>
                          <a:cs typeface="Courier New"/>
                        </a:rPr>
                        <a:t>W</a:t>
                      </a:r>
                      <a:r>
                        <a:rPr lang="en-US" sz="2200" b="1" i="1" kern="100" baseline="-25000">
                          <a:latin typeface="Times New Roman"/>
                          <a:ea typeface="宋体"/>
                          <a:cs typeface="Courier New"/>
                        </a:rPr>
                        <a:t>AB</a:t>
                      </a:r>
                      <a:r>
                        <a:rPr lang="zh-CN" sz="2200" b="1" kern="100">
                          <a:latin typeface="Times New Roman"/>
                          <a:ea typeface="宋体"/>
                          <a:cs typeface="Times New Roman"/>
                        </a:rPr>
                        <a:t>＝－</a:t>
                      </a:r>
                      <a:r>
                        <a:rPr lang="en-US" sz="2200" b="1" kern="100">
                          <a:latin typeface="Times New Roman"/>
                          <a:ea typeface="宋体"/>
                          <a:cs typeface="Courier New"/>
                        </a:rPr>
                        <a:t>Δ</a:t>
                      </a:r>
                      <a:r>
                        <a:rPr lang="en-US" sz="2200" b="1" i="1" kern="100">
                          <a:latin typeface="Times New Roman"/>
                          <a:ea typeface="宋体"/>
                          <a:cs typeface="Courier New"/>
                        </a:rPr>
                        <a:t>E</a:t>
                      </a:r>
                      <a:r>
                        <a:rPr lang="en-US" sz="2200" b="1" kern="100" baseline="-25000">
                          <a:latin typeface="Times New Roman"/>
                          <a:ea typeface="宋体"/>
                          <a:cs typeface="Courier New"/>
                        </a:rPr>
                        <a:t>p</a:t>
                      </a:r>
                      <a:endParaRPr lang="zh-CN" sz="2200" b="1" kern="100">
                        <a:latin typeface="宋体"/>
                        <a:ea typeface="宋体"/>
                        <a:cs typeface="Courier New"/>
                      </a:endParaRPr>
                    </a:p>
                  </a:txBody>
                  <a:tcPr marL="54334" marR="543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00">
                          <a:latin typeface="Times New Roman"/>
                          <a:ea typeface="宋体"/>
                          <a:cs typeface="Courier New"/>
                        </a:rPr>
                        <a:t>(1)</a:t>
                      </a:r>
                      <a:r>
                        <a:rPr lang="zh-CN" sz="2200" b="1" kern="100">
                          <a:latin typeface="Times New Roman"/>
                          <a:ea typeface="宋体"/>
                          <a:cs typeface="Times New Roman"/>
                        </a:rPr>
                        <a:t>既适用于匀强电场也适用于非匀强电场</a:t>
                      </a:r>
                      <a:r>
                        <a:rPr lang="en-US" sz="2200" b="1" kern="100">
                          <a:latin typeface="Times New Roman"/>
                          <a:ea typeface="宋体"/>
                          <a:cs typeface="Courier New"/>
                        </a:rPr>
                        <a:t>(2)</a:t>
                      </a:r>
                      <a:r>
                        <a:rPr lang="zh-CN" sz="2200" b="1" kern="100">
                          <a:latin typeface="Times New Roman"/>
                          <a:ea typeface="宋体"/>
                          <a:cs typeface="Times New Roman"/>
                        </a:rPr>
                        <a:t>既适用于只受电场力的情况，也适用于受多种力的情况</a:t>
                      </a:r>
                      <a:endParaRPr lang="zh-CN" sz="2200" b="1" kern="100">
                        <a:latin typeface="宋体"/>
                        <a:ea typeface="宋体"/>
                        <a:cs typeface="Courier New"/>
                      </a:endParaRPr>
                    </a:p>
                  </a:txBody>
                  <a:tcPr marL="54334" marR="543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9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200" b="1" kern="100">
                          <a:latin typeface="Times New Roman"/>
                          <a:ea typeface="宋体"/>
                          <a:cs typeface="Times New Roman"/>
                        </a:rPr>
                        <a:t>电势差法</a:t>
                      </a:r>
                      <a:endParaRPr lang="zh-CN" sz="2200" b="1" kern="100">
                        <a:latin typeface="宋体"/>
                        <a:ea typeface="宋体"/>
                        <a:cs typeface="Courier New"/>
                      </a:endParaRPr>
                    </a:p>
                  </a:txBody>
                  <a:tcPr marL="54334" marR="543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1" i="1" kern="100">
                          <a:latin typeface="Times New Roman"/>
                          <a:ea typeface="宋体"/>
                          <a:cs typeface="Courier New"/>
                        </a:rPr>
                        <a:t>W</a:t>
                      </a:r>
                      <a:r>
                        <a:rPr lang="en-US" sz="2200" b="1" i="1" kern="100" baseline="-25000">
                          <a:latin typeface="Times New Roman"/>
                          <a:ea typeface="宋体"/>
                          <a:cs typeface="Courier New"/>
                        </a:rPr>
                        <a:t>AB</a:t>
                      </a:r>
                      <a:r>
                        <a:rPr lang="zh-CN" sz="2200" b="1" kern="100">
                          <a:latin typeface="Times New Roman"/>
                          <a:ea typeface="宋体"/>
                          <a:cs typeface="Times New Roman"/>
                        </a:rPr>
                        <a:t>＝</a:t>
                      </a:r>
                      <a:r>
                        <a:rPr lang="en-US" sz="2200" b="1" i="1" kern="100">
                          <a:latin typeface="Times New Roman"/>
                          <a:ea typeface="宋体"/>
                          <a:cs typeface="Courier New"/>
                        </a:rPr>
                        <a:t>qU</a:t>
                      </a:r>
                      <a:r>
                        <a:rPr lang="en-US" sz="2200" b="1" i="1" kern="100" baseline="-25000">
                          <a:latin typeface="Times New Roman"/>
                          <a:ea typeface="宋体"/>
                          <a:cs typeface="Courier New"/>
                        </a:rPr>
                        <a:t>AB</a:t>
                      </a:r>
                      <a:r>
                        <a:rPr lang="en-US" sz="2200" b="1" kern="100">
                          <a:latin typeface="Times New Roman"/>
                          <a:ea typeface="宋体"/>
                          <a:cs typeface="Courier New"/>
                        </a:rPr>
                        <a:t>	</a:t>
                      </a:r>
                      <a:endParaRPr lang="zh-CN" sz="2200" b="1" kern="100">
                        <a:latin typeface="宋体"/>
                        <a:ea typeface="宋体"/>
                        <a:cs typeface="Courier New"/>
                      </a:endParaRPr>
                    </a:p>
                  </a:txBody>
                  <a:tcPr marL="54334" marR="543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486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200" b="1" kern="100">
                          <a:latin typeface="Times New Roman"/>
                          <a:ea typeface="宋体"/>
                          <a:cs typeface="Times New Roman"/>
                        </a:rPr>
                        <a:t>动能定理</a:t>
                      </a:r>
                      <a:endParaRPr lang="zh-CN" sz="2200" b="1" kern="100">
                        <a:latin typeface="宋体"/>
                        <a:ea typeface="宋体"/>
                        <a:cs typeface="Courier New"/>
                      </a:endParaRPr>
                    </a:p>
                  </a:txBody>
                  <a:tcPr marL="54334" marR="543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1" i="1" kern="100" dirty="0">
                          <a:latin typeface="Times New Roman"/>
                          <a:ea typeface="宋体"/>
                          <a:cs typeface="Courier New"/>
                        </a:rPr>
                        <a:t>W</a:t>
                      </a:r>
                      <a:r>
                        <a:rPr lang="zh-CN" sz="2200" b="1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静电力</a:t>
                      </a:r>
                      <a:r>
                        <a:rPr lang="zh-CN" sz="2200" b="1" kern="100" dirty="0">
                          <a:latin typeface="Times New Roman"/>
                          <a:ea typeface="宋体"/>
                          <a:cs typeface="Times New Roman"/>
                        </a:rPr>
                        <a:t>＋</a:t>
                      </a:r>
                      <a:r>
                        <a:rPr lang="en-US" sz="2200" b="1" i="1" kern="100" dirty="0">
                          <a:latin typeface="Times New Roman"/>
                          <a:ea typeface="宋体"/>
                          <a:cs typeface="Courier New"/>
                        </a:rPr>
                        <a:t>W</a:t>
                      </a:r>
                      <a:r>
                        <a:rPr lang="zh-CN" sz="2200" b="1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其他力</a:t>
                      </a:r>
                      <a:r>
                        <a:rPr lang="zh-CN" sz="2200" b="1" kern="100" dirty="0">
                          <a:latin typeface="Times New Roman"/>
                          <a:ea typeface="宋体"/>
                          <a:cs typeface="Times New Roman"/>
                        </a:rPr>
                        <a:t>＝</a:t>
                      </a:r>
                      <a:r>
                        <a:rPr lang="en-US" sz="2200" b="1" kern="100" dirty="0" err="1">
                          <a:latin typeface="Times New Roman"/>
                          <a:ea typeface="宋体"/>
                          <a:cs typeface="Courier New"/>
                        </a:rPr>
                        <a:t>Δ</a:t>
                      </a:r>
                      <a:r>
                        <a:rPr lang="en-US" sz="2200" b="1" i="1" kern="100" dirty="0" err="1">
                          <a:latin typeface="Times New Roman"/>
                          <a:ea typeface="宋体"/>
                          <a:cs typeface="Courier New"/>
                        </a:rPr>
                        <a:t>E</a:t>
                      </a:r>
                      <a:r>
                        <a:rPr lang="en-US" sz="2200" b="1" kern="100" baseline="-25000" dirty="0" err="1">
                          <a:latin typeface="Times New Roman"/>
                          <a:ea typeface="宋体"/>
                          <a:cs typeface="Courier New"/>
                        </a:rPr>
                        <a:t>k</a:t>
                      </a:r>
                      <a:endParaRPr lang="zh-CN" sz="2200" b="1" kern="100" dirty="0">
                        <a:latin typeface="宋体"/>
                        <a:ea typeface="宋体"/>
                        <a:cs typeface="Courier New"/>
                      </a:endParaRPr>
                    </a:p>
                  </a:txBody>
                  <a:tcPr marL="54334" marR="543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21458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69635" name="Object 2"/>
          <p:cNvGraphicFramePr>
            <a:graphicFrameLocks noChangeAspect="1"/>
          </p:cNvGraphicFramePr>
          <p:nvPr/>
        </p:nvGraphicFramePr>
        <p:xfrm>
          <a:off x="5715000" y="1600200"/>
          <a:ext cx="2879725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r:id="rId3" imgW="1552792" imgH="809738" progId="MSPhotoEd.3">
                  <p:embed/>
                </p:oleObj>
              </mc:Choice>
              <mc:Fallback>
                <p:oleObj r:id="rId3" imgW="1552792" imgH="809738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600200"/>
                        <a:ext cx="2879725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701675" y="2133600"/>
            <a:ext cx="42513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9pPr>
          </a:lstStyle>
          <a:p>
            <a:pPr eaLnBrk="1" fontAlgn="base" hangingPunct="1">
              <a:spcAft>
                <a:spcPct val="0"/>
              </a:spcAft>
              <a:buFontTx/>
              <a:buNone/>
            </a:pPr>
            <a:r>
              <a:rPr lang="en-US" altLang="zh-CN" sz="28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800" baseline="-25000" smtClean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AB</a:t>
            </a:r>
            <a:r>
              <a:rPr lang="en-US" altLang="zh-CN" sz="2800" i="1" baseline="-25000" smtClean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</a:t>
            </a:r>
            <a:r>
              <a:rPr lang="en-US" altLang="zh-CN" sz="2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-4.0×10</a:t>
            </a:r>
            <a:r>
              <a:rPr lang="en-US" altLang="zh-CN" sz="2800" baseline="30000" smtClean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-8</a:t>
            </a:r>
            <a:r>
              <a:rPr lang="en-US" altLang="zh-CN" sz="2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 </a:t>
            </a:r>
          </a:p>
        </p:txBody>
      </p:sp>
      <p:sp>
        <p:nvSpPr>
          <p:cNvPr id="69637" name="Text Box 8"/>
          <p:cNvSpPr txBox="1">
            <a:spLocks noChangeArrowheads="1"/>
          </p:cNvSpPr>
          <p:nvPr/>
        </p:nvSpPr>
        <p:spPr bwMode="auto">
          <a:xfrm>
            <a:off x="152400" y="109538"/>
            <a:ext cx="8918575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Aft>
                <a:spcPct val="0"/>
              </a:spcAft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1.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如图所示的电场中，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两点间的电势差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US" altLang="zh-CN" sz="2800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AB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=20V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，将点电荷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=-2×10</a:t>
            </a:r>
            <a:r>
              <a:rPr lang="en-US" altLang="zh-CN" sz="2800" baseline="30000" dirty="0" smtClean="0">
                <a:solidFill>
                  <a:srgbClr val="000000"/>
                </a:solidFill>
                <a:latin typeface="Times New Roman" pitchFamily="18" charset="0"/>
              </a:rPr>
              <a:t>-9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，由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点移到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点，静电力所做的功是多少？</a:t>
            </a:r>
          </a:p>
        </p:txBody>
      </p:sp>
    </p:spTree>
    <p:extLst>
      <p:ext uri="{BB962C8B-B14F-4D97-AF65-F5344CB8AC3E}">
        <p14:creationId xmlns:p14="http://schemas.microsoft.com/office/powerpoint/2010/main" val="230952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1771650" y="1905000"/>
            <a:ext cx="53149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i="1" smtClean="0">
                <a:solidFill>
                  <a:srgbClr val="FF0000"/>
                </a:solidFill>
                <a:latin typeface="Times New Roman" pitchFamily="18" charset="0"/>
              </a:rPr>
              <a:t>W</a:t>
            </a:r>
            <a:r>
              <a:rPr lang="en-US" altLang="zh-CN" sz="2800" i="1" baseline="-25000" smtClean="0">
                <a:solidFill>
                  <a:srgbClr val="FF0000"/>
                </a:solidFill>
                <a:latin typeface="Times New Roman" pitchFamily="18" charset="0"/>
              </a:rPr>
              <a:t>AB</a:t>
            </a:r>
            <a:r>
              <a:rPr lang="en-US" altLang="zh-CN" sz="2800" smtClean="0">
                <a:solidFill>
                  <a:srgbClr val="FF0000"/>
                </a:solidFill>
                <a:latin typeface="Times New Roman" pitchFamily="18" charset="0"/>
              </a:rPr>
              <a:t>= -1.5×10</a:t>
            </a:r>
            <a:r>
              <a:rPr lang="en-US" altLang="zh-CN" sz="2800" baseline="30000" smtClean="0">
                <a:solidFill>
                  <a:srgbClr val="FF0000"/>
                </a:solidFill>
                <a:latin typeface="Times New Roman" pitchFamily="18" charset="0"/>
              </a:rPr>
              <a:t>-5</a:t>
            </a:r>
            <a:r>
              <a:rPr lang="en-US" altLang="zh-CN" sz="2800" smtClean="0">
                <a:solidFill>
                  <a:srgbClr val="FF0000"/>
                </a:solidFill>
                <a:latin typeface="Times New Roman" pitchFamily="18" charset="0"/>
              </a:rPr>
              <a:t> J</a:t>
            </a:r>
          </a:p>
        </p:txBody>
      </p:sp>
      <p:sp>
        <p:nvSpPr>
          <p:cNvPr id="70659" name="Text Box 7"/>
          <p:cNvSpPr txBox="1">
            <a:spLocks noChangeArrowheads="1"/>
          </p:cNvSpPr>
          <p:nvPr/>
        </p:nvSpPr>
        <p:spPr bwMode="auto">
          <a:xfrm>
            <a:off x="179388" y="76200"/>
            <a:ext cx="8785225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2.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电场中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两点的电势是</a:t>
            </a:r>
            <a:r>
              <a:rPr lang="el-GR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8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800 V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， </a:t>
            </a:r>
            <a:r>
              <a:rPr lang="el-GR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8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 -200 V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，把电荷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= -1.5×10</a:t>
            </a:r>
            <a:r>
              <a:rPr lang="en-US" altLang="zh-CN" sz="2800" baseline="30000" dirty="0" smtClean="0">
                <a:solidFill>
                  <a:srgbClr val="000000"/>
                </a:solidFill>
                <a:latin typeface="Times New Roman" pitchFamily="18" charset="0"/>
              </a:rPr>
              <a:t>-8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由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点移到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点，电场力做了多少功？电势能是增加还是减少，增加或者减少多少？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1771650" y="2695575"/>
            <a:ext cx="53149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rgbClr val="0000FF"/>
                </a:solidFill>
                <a:latin typeface="宋体" charset="-122"/>
                <a:ea typeface="宋体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smtClean="0">
                <a:solidFill>
                  <a:srgbClr val="FF0000"/>
                </a:solidFill>
                <a:latin typeface="Times New Roman" pitchFamily="18" charset="0"/>
              </a:rPr>
              <a:t>电势能增加，增加</a:t>
            </a:r>
            <a:r>
              <a:rPr lang="en-US" altLang="zh-CN" sz="2800" smtClean="0">
                <a:solidFill>
                  <a:srgbClr val="FF0000"/>
                </a:solidFill>
                <a:latin typeface="Times New Roman" pitchFamily="18" charset="0"/>
              </a:rPr>
              <a:t>1.5×10</a:t>
            </a:r>
            <a:r>
              <a:rPr lang="en-US" altLang="zh-CN" sz="2800" baseline="30000" smtClean="0">
                <a:solidFill>
                  <a:srgbClr val="FF0000"/>
                </a:solidFill>
                <a:latin typeface="Times New Roman" pitchFamily="18" charset="0"/>
              </a:rPr>
              <a:t>-5</a:t>
            </a:r>
            <a:r>
              <a:rPr lang="en-US" altLang="zh-CN" sz="2800" smtClean="0">
                <a:solidFill>
                  <a:srgbClr val="FF0000"/>
                </a:solidFill>
                <a:latin typeface="Times New Roman" pitchFamily="18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02837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/>
      <p:bldP spid="174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512" y="187843"/>
            <a:ext cx="8784976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/>
              <a:t>   3.</a:t>
            </a:r>
            <a:r>
              <a:rPr lang="zh-CN" altLang="zh-CN" sz="2800" b="1" dirty="0"/>
              <a:t>如图所示是一匀强电场，已知场强</a:t>
            </a:r>
            <a:r>
              <a:rPr lang="en-US" altLang="zh-CN" sz="2800" b="1" i="1" dirty="0"/>
              <a:t>E</a:t>
            </a:r>
            <a:r>
              <a:rPr lang="zh-CN" altLang="zh-CN" sz="2800" b="1" dirty="0"/>
              <a:t>＝</a:t>
            </a:r>
            <a:r>
              <a:rPr lang="en-US" altLang="zh-CN" sz="2800" b="1" dirty="0"/>
              <a:t>2×10</a:t>
            </a:r>
            <a:r>
              <a:rPr lang="en-US" altLang="zh-CN" sz="2800" b="1" baseline="30000" dirty="0"/>
              <a:t>2</a:t>
            </a:r>
            <a:r>
              <a:rPr lang="en-US" altLang="zh-CN" sz="2800" b="1" dirty="0"/>
              <a:t> N/C.</a:t>
            </a:r>
            <a:r>
              <a:rPr lang="zh-CN" altLang="zh-CN" sz="2800" b="1" dirty="0"/>
              <a:t>现让一个带电荷量</a:t>
            </a:r>
            <a:r>
              <a:rPr lang="en-US" altLang="zh-CN" sz="2800" b="1" i="1" dirty="0"/>
              <a:t>q</a:t>
            </a:r>
            <a:r>
              <a:rPr lang="zh-CN" altLang="zh-CN" sz="2800" b="1" dirty="0"/>
              <a:t>＝－</a:t>
            </a:r>
            <a:r>
              <a:rPr lang="en-US" altLang="zh-CN" sz="2800" b="1" dirty="0"/>
              <a:t>4×10</a:t>
            </a:r>
            <a:r>
              <a:rPr lang="zh-CN" altLang="zh-CN" sz="2800" b="1" baseline="30000" dirty="0"/>
              <a:t>－</a:t>
            </a:r>
            <a:r>
              <a:rPr lang="en-US" altLang="zh-CN" sz="2800" b="1" baseline="30000" dirty="0"/>
              <a:t>8</a:t>
            </a:r>
            <a:r>
              <a:rPr lang="en-US" altLang="zh-CN" sz="2800" b="1" dirty="0"/>
              <a:t> C</a:t>
            </a:r>
            <a:r>
              <a:rPr lang="zh-CN" altLang="zh-CN" sz="2800" b="1" dirty="0"/>
              <a:t>的电荷沿电场方向从</a:t>
            </a:r>
            <a:r>
              <a:rPr lang="en-US" altLang="zh-CN" sz="2800" b="1" i="1" dirty="0"/>
              <a:t>M</a:t>
            </a:r>
            <a:r>
              <a:rPr lang="zh-CN" altLang="zh-CN" sz="2800" b="1" dirty="0"/>
              <a:t>点移到</a:t>
            </a:r>
            <a:r>
              <a:rPr lang="en-US" altLang="zh-CN" sz="2800" b="1" i="1" dirty="0"/>
              <a:t>N</a:t>
            </a:r>
            <a:r>
              <a:rPr lang="zh-CN" altLang="zh-CN" sz="2800" b="1" dirty="0"/>
              <a:t>点，</a:t>
            </a:r>
            <a:r>
              <a:rPr lang="en-US" altLang="zh-CN" sz="2800" b="1" i="1" dirty="0"/>
              <a:t>M</a:t>
            </a:r>
            <a:r>
              <a:rPr lang="zh-CN" altLang="zh-CN" sz="2800" b="1" dirty="0"/>
              <a:t>、</a:t>
            </a:r>
            <a:r>
              <a:rPr lang="en-US" altLang="zh-CN" sz="2800" b="1" i="1" dirty="0" smtClean="0"/>
              <a:t>N </a:t>
            </a:r>
            <a:r>
              <a:rPr lang="zh-CN" altLang="zh-CN" sz="2800" b="1" dirty="0" smtClean="0"/>
              <a:t>间</a:t>
            </a:r>
            <a:r>
              <a:rPr lang="zh-CN" altLang="zh-CN" sz="2800" b="1" dirty="0"/>
              <a:t>的距离</a:t>
            </a:r>
            <a:r>
              <a:rPr lang="en-US" altLang="zh-CN" sz="2800" b="1" i="1" dirty="0"/>
              <a:t>x</a:t>
            </a:r>
            <a:r>
              <a:rPr lang="zh-CN" altLang="zh-CN" sz="2800" b="1" dirty="0"/>
              <a:t>＝</a:t>
            </a:r>
            <a:r>
              <a:rPr lang="en-US" altLang="zh-CN" sz="2800" b="1" dirty="0"/>
              <a:t>30 cm.</a:t>
            </a:r>
            <a:r>
              <a:rPr lang="zh-CN" altLang="zh-CN" sz="2800" b="1" dirty="0"/>
              <a:t>试求</a:t>
            </a:r>
            <a:r>
              <a:rPr lang="zh-CN" altLang="zh-CN" sz="2800" b="1" dirty="0" smtClean="0"/>
              <a:t>：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(1)</a:t>
            </a:r>
            <a:r>
              <a:rPr lang="zh-CN" altLang="zh-CN" sz="2800" b="1" dirty="0"/>
              <a:t>电荷从</a:t>
            </a:r>
            <a:r>
              <a:rPr lang="en-US" altLang="zh-CN" sz="2800" b="1" i="1" dirty="0" smtClean="0"/>
              <a:t>M </a:t>
            </a:r>
            <a:r>
              <a:rPr lang="zh-CN" altLang="zh-CN" sz="2800" b="1" dirty="0" smtClean="0"/>
              <a:t>点</a:t>
            </a:r>
            <a:r>
              <a:rPr lang="zh-CN" altLang="zh-CN" sz="2800" b="1" dirty="0"/>
              <a:t>移到</a:t>
            </a:r>
            <a:r>
              <a:rPr lang="en-US" altLang="zh-CN" sz="2800" b="1" i="1" dirty="0" smtClean="0"/>
              <a:t>N </a:t>
            </a:r>
            <a:r>
              <a:rPr lang="zh-CN" altLang="zh-CN" sz="2800" b="1" dirty="0" smtClean="0"/>
              <a:t>点</a:t>
            </a:r>
            <a:r>
              <a:rPr lang="zh-CN" altLang="zh-CN" sz="2800" b="1" dirty="0"/>
              <a:t>电势能的变化．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(2)</a:t>
            </a:r>
            <a:r>
              <a:rPr lang="en-US" altLang="zh-CN" sz="2800" b="1" i="1" dirty="0"/>
              <a:t>M</a:t>
            </a:r>
            <a:r>
              <a:rPr lang="zh-CN" altLang="zh-CN" sz="2800" b="1" dirty="0"/>
              <a:t>、</a:t>
            </a:r>
            <a:r>
              <a:rPr lang="en-US" altLang="zh-CN" sz="2800" b="1" i="1" dirty="0" smtClean="0"/>
              <a:t>N </a:t>
            </a:r>
            <a:r>
              <a:rPr lang="zh-CN" altLang="zh-CN" sz="2800" b="1" dirty="0" smtClean="0"/>
              <a:t>两</a:t>
            </a:r>
            <a:r>
              <a:rPr lang="zh-CN" altLang="zh-CN" sz="2800" b="1" dirty="0"/>
              <a:t>点间的电势差．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FF0000"/>
                </a:solidFill>
              </a:rPr>
              <a:t>解析</a:t>
            </a:r>
            <a:r>
              <a:rPr lang="zh-CN" altLang="zh-CN" dirty="0">
                <a:solidFill>
                  <a:srgbClr val="FF0000"/>
                </a:solidFill>
              </a:rPr>
              <a:t>　</a:t>
            </a:r>
            <a:r>
              <a:rPr lang="en-US" altLang="zh-CN" dirty="0">
                <a:solidFill>
                  <a:srgbClr val="FF0000"/>
                </a:solidFill>
              </a:rPr>
              <a:t>(1)</a:t>
            </a:r>
            <a:r>
              <a:rPr lang="zh-CN" altLang="zh-CN" dirty="0">
                <a:solidFill>
                  <a:srgbClr val="FF0000"/>
                </a:solidFill>
              </a:rPr>
              <a:t>负电荷从</a:t>
            </a:r>
            <a:r>
              <a:rPr lang="en-US" altLang="zh-CN" i="1" dirty="0">
                <a:solidFill>
                  <a:srgbClr val="FF0000"/>
                </a:solidFill>
              </a:rPr>
              <a:t>M</a:t>
            </a:r>
            <a:r>
              <a:rPr lang="zh-CN" altLang="zh-CN" dirty="0">
                <a:solidFill>
                  <a:srgbClr val="FF0000"/>
                </a:solidFill>
              </a:rPr>
              <a:t>点移到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zh-CN" altLang="zh-CN" dirty="0">
                <a:solidFill>
                  <a:srgbClr val="FF0000"/>
                </a:solidFill>
              </a:rPr>
              <a:t>点时，所受电场力的方向与场强方向相反，故电场力做负功</a:t>
            </a:r>
            <a:r>
              <a:rPr lang="zh-CN" altLang="zh-CN" dirty="0" smtClean="0">
                <a:solidFill>
                  <a:srgbClr val="FF0000"/>
                </a:solidFill>
              </a:rPr>
              <a:t>为</a:t>
            </a:r>
            <a:r>
              <a:rPr lang="en-US" altLang="zh-CN" i="1" dirty="0" smtClean="0">
                <a:solidFill>
                  <a:srgbClr val="FF0000"/>
                </a:solidFill>
              </a:rPr>
              <a:t>W</a:t>
            </a:r>
            <a:r>
              <a:rPr lang="en-US" altLang="zh-CN" i="1" baseline="-25000" dirty="0" smtClean="0">
                <a:solidFill>
                  <a:srgbClr val="FF0000"/>
                </a:solidFill>
              </a:rPr>
              <a:t>MN</a:t>
            </a:r>
            <a:r>
              <a:rPr lang="zh-CN" altLang="zh-CN" dirty="0">
                <a:solidFill>
                  <a:srgbClr val="FF0000"/>
                </a:solidFill>
              </a:rPr>
              <a:t>＝</a:t>
            </a:r>
            <a:r>
              <a:rPr lang="en-US" altLang="zh-CN" i="1" dirty="0" err="1">
                <a:solidFill>
                  <a:srgbClr val="FF0000"/>
                </a:solidFill>
              </a:rPr>
              <a:t>qEx</a:t>
            </a:r>
            <a:r>
              <a:rPr lang="zh-CN" altLang="zh-CN" dirty="0">
                <a:solidFill>
                  <a:srgbClr val="FF0000"/>
                </a:solidFill>
              </a:rPr>
              <a:t>＝－</a:t>
            </a:r>
            <a:r>
              <a:rPr lang="en-US" altLang="zh-CN" dirty="0">
                <a:solidFill>
                  <a:srgbClr val="FF0000"/>
                </a:solidFill>
              </a:rPr>
              <a:t>4×10</a:t>
            </a:r>
            <a:r>
              <a:rPr lang="zh-CN" altLang="zh-CN" baseline="30000" dirty="0">
                <a:solidFill>
                  <a:srgbClr val="FF0000"/>
                </a:solidFill>
              </a:rPr>
              <a:t>－</a:t>
            </a:r>
            <a:r>
              <a:rPr lang="en-US" altLang="zh-CN" baseline="30000" dirty="0">
                <a:solidFill>
                  <a:srgbClr val="FF0000"/>
                </a:solidFill>
              </a:rPr>
              <a:t>8</a:t>
            </a:r>
            <a:r>
              <a:rPr lang="en-US" altLang="zh-CN" dirty="0">
                <a:solidFill>
                  <a:srgbClr val="FF0000"/>
                </a:solidFill>
              </a:rPr>
              <a:t>×2×10</a:t>
            </a:r>
            <a:r>
              <a:rPr lang="en-US" altLang="zh-CN" baseline="30000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×0.3 J</a:t>
            </a:r>
            <a:r>
              <a:rPr lang="zh-CN" altLang="zh-CN" dirty="0">
                <a:solidFill>
                  <a:srgbClr val="FF0000"/>
                </a:solidFill>
              </a:rPr>
              <a:t>＝－</a:t>
            </a:r>
            <a:r>
              <a:rPr lang="en-US" altLang="zh-CN" dirty="0">
                <a:solidFill>
                  <a:srgbClr val="FF0000"/>
                </a:solidFill>
              </a:rPr>
              <a:t>2.4×10</a:t>
            </a:r>
            <a:r>
              <a:rPr lang="zh-CN" altLang="zh-CN" baseline="30000" dirty="0">
                <a:solidFill>
                  <a:srgbClr val="FF0000"/>
                </a:solidFill>
              </a:rPr>
              <a:t>－</a:t>
            </a:r>
            <a:r>
              <a:rPr lang="en-US" altLang="zh-CN" baseline="30000" dirty="0">
                <a:solidFill>
                  <a:srgbClr val="FF0000"/>
                </a:solidFill>
              </a:rPr>
              <a:t>6</a:t>
            </a:r>
            <a:r>
              <a:rPr lang="en-US" altLang="zh-CN" dirty="0">
                <a:solidFill>
                  <a:srgbClr val="FF0000"/>
                </a:solidFill>
              </a:rPr>
              <a:t> J.</a:t>
            </a:r>
            <a:endParaRPr lang="zh-CN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</a:rPr>
              <a:t>因电场力做负功，电荷的电势能增加，增加的电势能等于电荷克服电场力做的功，所以电荷电势能增加了</a:t>
            </a:r>
            <a:r>
              <a:rPr lang="en-US" altLang="zh-CN" dirty="0">
                <a:solidFill>
                  <a:srgbClr val="FF0000"/>
                </a:solidFill>
              </a:rPr>
              <a:t>2.4×10</a:t>
            </a:r>
            <a:r>
              <a:rPr lang="zh-CN" altLang="zh-CN" baseline="30000" dirty="0">
                <a:solidFill>
                  <a:srgbClr val="FF0000"/>
                </a:solidFill>
              </a:rPr>
              <a:t>－</a:t>
            </a:r>
            <a:r>
              <a:rPr lang="en-US" altLang="zh-CN" baseline="30000" dirty="0">
                <a:solidFill>
                  <a:srgbClr val="FF0000"/>
                </a:solidFill>
              </a:rPr>
              <a:t>6</a:t>
            </a:r>
            <a:r>
              <a:rPr lang="en-US" altLang="zh-CN" dirty="0">
                <a:solidFill>
                  <a:srgbClr val="FF0000"/>
                </a:solidFill>
              </a:rPr>
              <a:t> J.</a:t>
            </a:r>
            <a:endParaRPr lang="zh-CN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(2)</a:t>
            </a:r>
            <a:r>
              <a:rPr lang="en-US" altLang="zh-CN" i="1" dirty="0">
                <a:solidFill>
                  <a:srgbClr val="FF0000"/>
                </a:solidFill>
              </a:rPr>
              <a:t>M</a:t>
            </a:r>
            <a:r>
              <a:rPr lang="zh-CN" altLang="zh-CN" dirty="0">
                <a:solidFill>
                  <a:srgbClr val="FF0000"/>
                </a:solidFill>
              </a:rPr>
              <a:t>、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zh-CN" altLang="zh-CN" dirty="0">
                <a:solidFill>
                  <a:srgbClr val="FF0000"/>
                </a:solidFill>
              </a:rPr>
              <a:t>两点间的</a:t>
            </a:r>
            <a:r>
              <a:rPr lang="zh-CN" altLang="zh-CN" dirty="0" smtClean="0">
                <a:solidFill>
                  <a:srgbClr val="FF0000"/>
                </a:solidFill>
              </a:rPr>
              <a:t>电势差</a:t>
            </a:r>
            <a:r>
              <a:rPr lang="en-US" altLang="zh-CN" i="1" dirty="0" smtClean="0">
                <a:solidFill>
                  <a:srgbClr val="FF0000"/>
                </a:solidFill>
              </a:rPr>
              <a:t>U</a:t>
            </a:r>
            <a:r>
              <a:rPr lang="en-US" altLang="zh-CN" i="1" baseline="-25000" dirty="0" smtClean="0">
                <a:solidFill>
                  <a:srgbClr val="FF0000"/>
                </a:solidFill>
              </a:rPr>
              <a:t>MN</a:t>
            </a:r>
            <a:r>
              <a:rPr lang="zh-CN" altLang="zh-CN" dirty="0" smtClean="0">
                <a:solidFill>
                  <a:srgbClr val="FF0000"/>
                </a:solidFill>
              </a:rPr>
              <a:t>＝</a:t>
            </a:r>
            <a:r>
              <a:rPr lang="en-US" altLang="zh-CN" dirty="0" smtClean="0">
                <a:solidFill>
                  <a:srgbClr val="FF0000"/>
                </a:solidFill>
              </a:rPr>
              <a:t>60 </a:t>
            </a:r>
            <a:r>
              <a:rPr lang="en-US" altLang="zh-CN" dirty="0">
                <a:solidFill>
                  <a:srgbClr val="FF0000"/>
                </a:solidFill>
              </a:rPr>
              <a:t>V.</a:t>
            </a:r>
            <a:endParaRPr lang="zh-CN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</a:rPr>
              <a:t>答案　</a:t>
            </a:r>
            <a:r>
              <a:rPr lang="en-US" altLang="zh-CN" dirty="0">
                <a:solidFill>
                  <a:srgbClr val="FF0000"/>
                </a:solidFill>
              </a:rPr>
              <a:t>(1)</a:t>
            </a:r>
            <a:r>
              <a:rPr lang="zh-CN" altLang="zh-CN" dirty="0">
                <a:solidFill>
                  <a:srgbClr val="FF0000"/>
                </a:solidFill>
              </a:rPr>
              <a:t>电势能增加了</a:t>
            </a:r>
            <a:r>
              <a:rPr lang="en-US" altLang="zh-CN" dirty="0">
                <a:solidFill>
                  <a:srgbClr val="FF0000"/>
                </a:solidFill>
              </a:rPr>
              <a:t>2.4×10</a:t>
            </a:r>
            <a:r>
              <a:rPr lang="zh-CN" altLang="zh-CN" baseline="30000" dirty="0">
                <a:solidFill>
                  <a:srgbClr val="FF0000"/>
                </a:solidFill>
              </a:rPr>
              <a:t>－</a:t>
            </a:r>
            <a:r>
              <a:rPr lang="en-US" altLang="zh-CN" baseline="30000" dirty="0">
                <a:solidFill>
                  <a:srgbClr val="FF0000"/>
                </a:solidFill>
              </a:rPr>
              <a:t>6</a:t>
            </a:r>
            <a:r>
              <a:rPr lang="en-US" altLang="zh-CN" dirty="0">
                <a:solidFill>
                  <a:srgbClr val="FF0000"/>
                </a:solidFill>
              </a:rPr>
              <a:t> J</a:t>
            </a:r>
            <a:r>
              <a:rPr lang="zh-CN" altLang="zh-CN" dirty="0">
                <a:solidFill>
                  <a:srgbClr val="FF0000"/>
                </a:solidFill>
              </a:rPr>
              <a:t>　</a:t>
            </a:r>
            <a:r>
              <a:rPr lang="en-US" altLang="zh-CN" dirty="0">
                <a:solidFill>
                  <a:srgbClr val="FF0000"/>
                </a:solidFill>
              </a:rPr>
              <a:t>(2)60 V</a:t>
            </a:r>
            <a:endParaRPr lang="zh-CN" altLang="zh-CN" dirty="0">
              <a:solidFill>
                <a:srgbClr val="FF0000"/>
              </a:solidFill>
            </a:endParaRPr>
          </a:p>
          <a:p>
            <a:endParaRPr lang="zh-CN" altLang="zh-CN" dirty="0"/>
          </a:p>
        </p:txBody>
      </p:sp>
      <p:pic>
        <p:nvPicPr>
          <p:cNvPr id="10" name="图片 9" descr="F:\人教物理选修3-1\672.tif"/>
          <p:cNvPicPr/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6660232" y="2276872"/>
            <a:ext cx="2085206" cy="126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634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 bwMode="auto">
          <a:xfrm>
            <a:off x="-324544" y="72008"/>
            <a:ext cx="9577064" cy="674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indent="5588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如图所示，</a:t>
            </a: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光滑绝缘细杆</a:t>
            </a:r>
            <a:endParaRPr lang="en-US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588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竖直放置，它与以正电荷</a:t>
            </a:r>
            <a:r>
              <a:rPr lang="en-US" altLang="zh-CN" sz="28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为圆心</a:t>
            </a:r>
            <a:endParaRPr lang="en-US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588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的某圆交于</a:t>
            </a:r>
            <a:r>
              <a:rPr lang="en-US" altLang="zh-CN" sz="28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两点，质量为</a:t>
            </a:r>
            <a:r>
              <a:rPr lang="en-US" altLang="zh-CN" sz="28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588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带电荷量为－</a:t>
            </a:r>
            <a:r>
              <a:rPr lang="en-US" altLang="zh-CN" sz="28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的有孔小球从杆上</a:t>
            </a:r>
            <a:endParaRPr lang="en-US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588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点无初速度下滑，已知</a:t>
            </a:r>
            <a:r>
              <a:rPr lang="en-US" altLang="zh-CN" sz="28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≪</a:t>
            </a:r>
            <a:r>
              <a:rPr lang="en-US" altLang="zh-CN" sz="28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588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8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，小球滑到</a:t>
            </a:r>
            <a:r>
              <a:rPr lang="en-US" altLang="zh-CN" sz="28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点时的速度大</a:t>
            </a:r>
            <a:endParaRPr lang="en-US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588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小为</a:t>
            </a:r>
            <a:r>
              <a:rPr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，求：</a:t>
            </a:r>
          </a:p>
          <a:p>
            <a:pPr indent="5588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小球由</a:t>
            </a:r>
            <a:r>
              <a:rPr lang="en-US" altLang="zh-CN" sz="28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8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的过程中静电力做的功</a:t>
            </a:r>
            <a:r>
              <a:rPr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indent="5588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en-US" altLang="zh-CN" sz="28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altLang="en-US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两点间的电势差</a:t>
            </a:r>
            <a:r>
              <a:rPr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endParaRPr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20" name="图片 2" descr="44.t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398" y="1268760"/>
            <a:ext cx="2088232" cy="2768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1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133194"/>
              </p:ext>
            </p:extLst>
          </p:nvPr>
        </p:nvGraphicFramePr>
        <p:xfrm>
          <a:off x="1547664" y="4509120"/>
          <a:ext cx="1728192" cy="152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7" name="启用了宏的模板" r:id="rId4" imgW="1282598" imgH="1130479" progId="Word.DocumentMacroEnabled.12">
                  <p:embed/>
                </p:oleObj>
              </mc:Choice>
              <mc:Fallback>
                <p:oleObj name="启用了宏的模板" r:id="rId4" imgW="1282598" imgH="1130479" progId="Word.DocumentMacroEnabled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509120"/>
                        <a:ext cx="1728192" cy="1522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906468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美好家庭family">
  <a:themeElements>
    <a:clrScheme name="美好家庭family 6">
      <a:dk1>
        <a:srgbClr val="000000"/>
      </a:dk1>
      <a:lt1>
        <a:srgbClr val="FFFFFF"/>
      </a:lt1>
      <a:dk2>
        <a:srgbClr val="FF9900"/>
      </a:dk2>
      <a:lt2>
        <a:srgbClr val="C0C0C0"/>
      </a:lt2>
      <a:accent1>
        <a:srgbClr val="3FB564"/>
      </a:accent1>
      <a:accent2>
        <a:srgbClr val="15A2E9"/>
      </a:accent2>
      <a:accent3>
        <a:srgbClr val="FFFFFF"/>
      </a:accent3>
      <a:accent4>
        <a:srgbClr val="000000"/>
      </a:accent4>
      <a:accent5>
        <a:srgbClr val="AFD7B8"/>
      </a:accent5>
      <a:accent6>
        <a:srgbClr val="1292D3"/>
      </a:accent6>
      <a:hlink>
        <a:srgbClr val="0000CC"/>
      </a:hlink>
      <a:folHlink>
        <a:srgbClr val="FF9933"/>
      </a:folHlink>
    </a:clrScheme>
    <a:fontScheme name="美好家庭family">
      <a:majorFont>
        <a:latin typeface="方正小标宋简体"/>
        <a:ea typeface="方正小标宋简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lgDashDot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just" defTabSz="933450" rtl="0" eaLnBrk="1" fontAlgn="base" latinLnBrk="0" hangingPunct="0">
          <a:lnSpc>
            <a:spcPct val="140000"/>
          </a:lnSpc>
          <a:spcBef>
            <a:spcPct val="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None/>
          <a:tabLst>
            <a:tab pos="3676650" algn="l"/>
          </a:tabLst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lgDashDot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just" defTabSz="933450" rtl="0" eaLnBrk="1" fontAlgn="base" latinLnBrk="0" hangingPunct="0">
          <a:lnSpc>
            <a:spcPct val="140000"/>
          </a:lnSpc>
          <a:spcBef>
            <a:spcPct val="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None/>
          <a:tabLst>
            <a:tab pos="3676650" algn="l"/>
          </a:tabLst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  <a:cs typeface="Times New Roman" pitchFamily="18" charset="0"/>
          </a:defRPr>
        </a:defPPr>
      </a:lstStyle>
    </a:lnDef>
  </a:objectDefaults>
  <a:extraClrSchemeLst>
    <a:extraClrScheme>
      <a:clrScheme name="美好家庭family 1">
        <a:dk1>
          <a:srgbClr val="0033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2A00"/>
        </a:accent4>
        <a:accent5>
          <a:srgbClr val="AFD7B8"/>
        </a:accent5>
        <a:accent6>
          <a:srgbClr val="1292D3"/>
        </a:accent6>
        <a:hlink>
          <a:srgbClr val="7F70D8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美好家庭family 2">
        <a:dk1>
          <a:srgbClr val="30311D"/>
        </a:dk1>
        <a:lt1>
          <a:srgbClr val="FFFFFF"/>
        </a:lt1>
        <a:dk2>
          <a:srgbClr val="44808E"/>
        </a:dk2>
        <a:lt2>
          <a:srgbClr val="DDDDDD"/>
        </a:lt2>
        <a:accent1>
          <a:srgbClr val="DCC242"/>
        </a:accent1>
        <a:accent2>
          <a:srgbClr val="388FDE"/>
        </a:accent2>
        <a:accent3>
          <a:srgbClr val="FFFFFF"/>
        </a:accent3>
        <a:accent4>
          <a:srgbClr val="272817"/>
        </a:accent4>
        <a:accent5>
          <a:srgbClr val="EBDDB0"/>
        </a:accent5>
        <a:accent6>
          <a:srgbClr val="3281C9"/>
        </a:accent6>
        <a:hlink>
          <a:srgbClr val="57BB7D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美好家庭family 3">
        <a:dk1>
          <a:srgbClr val="000000"/>
        </a:dk1>
        <a:lt1>
          <a:srgbClr val="FFFFFF"/>
        </a:lt1>
        <a:dk2>
          <a:srgbClr val="1367BB"/>
        </a:dk2>
        <a:lt2>
          <a:srgbClr val="C0C0C0"/>
        </a:lt2>
        <a:accent1>
          <a:srgbClr val="68B3D8"/>
        </a:accent1>
        <a:accent2>
          <a:srgbClr val="EC8D4C"/>
        </a:accent2>
        <a:accent3>
          <a:srgbClr val="FFFFFF"/>
        </a:accent3>
        <a:accent4>
          <a:srgbClr val="000000"/>
        </a:accent4>
        <a:accent5>
          <a:srgbClr val="B9D6E9"/>
        </a:accent5>
        <a:accent6>
          <a:srgbClr val="D67F44"/>
        </a:accent6>
        <a:hlink>
          <a:srgbClr val="4CC737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美好家庭family 4">
        <a:dk1>
          <a:srgbClr val="0000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0000"/>
        </a:accent4>
        <a:accent5>
          <a:srgbClr val="AFD7B8"/>
        </a:accent5>
        <a:accent6>
          <a:srgbClr val="1292D3"/>
        </a:accent6>
        <a:hlink>
          <a:srgbClr val="7F70D8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美好家庭family 5">
        <a:dk1>
          <a:srgbClr val="0000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0000"/>
        </a:accent4>
        <a:accent5>
          <a:srgbClr val="AFD7B8"/>
        </a:accent5>
        <a:accent6>
          <a:srgbClr val="1292D3"/>
        </a:accent6>
        <a:hlink>
          <a:srgbClr val="7F70D8"/>
        </a:hlink>
        <a:folHlink>
          <a:srgbClr val="F0E7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美好家庭family 6">
        <a:dk1>
          <a:srgbClr val="0000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0000"/>
        </a:accent4>
        <a:accent5>
          <a:srgbClr val="AFD7B8"/>
        </a:accent5>
        <a:accent6>
          <a:srgbClr val="1292D3"/>
        </a:accent6>
        <a:hlink>
          <a:srgbClr val="0000CC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884</Words>
  <Application>Microsoft Office PowerPoint</Application>
  <PresentationFormat>全屏显示(4:3)</PresentationFormat>
  <Paragraphs>97</Paragraphs>
  <Slides>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6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Office 主题​​</vt:lpstr>
      <vt:lpstr>默认设计模板</vt:lpstr>
      <vt:lpstr>1_默认设计模板</vt:lpstr>
      <vt:lpstr>自定义设计方案</vt:lpstr>
      <vt:lpstr>美好家庭family</vt:lpstr>
      <vt:lpstr>1_Office 主题​​</vt:lpstr>
      <vt:lpstr>Equation</vt:lpstr>
      <vt:lpstr>MSPhotoEd.3</vt:lpstr>
      <vt:lpstr>启用了宏的模板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16</cp:revision>
  <dcterms:created xsi:type="dcterms:W3CDTF">2016-10-20T01:04:39Z</dcterms:created>
  <dcterms:modified xsi:type="dcterms:W3CDTF">2016-10-31T01:19:28Z</dcterms:modified>
</cp:coreProperties>
</file>