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43" r:id="rId2"/>
    <p:sldMasterId id="2147483755" r:id="rId3"/>
    <p:sldMasterId id="2147483757" r:id="rId4"/>
    <p:sldMasterId id="2147483759" r:id="rId5"/>
    <p:sldMasterId id="2147483773" r:id="rId6"/>
    <p:sldMasterId id="2147483775" r:id="rId7"/>
  </p:sldMasterIdLst>
  <p:notesMasterIdLst>
    <p:notesMasterId r:id="rId41"/>
  </p:notesMasterIdLst>
  <p:sldIdLst>
    <p:sldId id="278" r:id="rId8"/>
    <p:sldId id="293" r:id="rId9"/>
    <p:sldId id="277" r:id="rId10"/>
    <p:sldId id="257" r:id="rId11"/>
    <p:sldId id="279" r:id="rId12"/>
    <p:sldId id="299" r:id="rId13"/>
    <p:sldId id="300" r:id="rId14"/>
    <p:sldId id="268" r:id="rId15"/>
    <p:sldId id="297" r:id="rId16"/>
    <p:sldId id="298" r:id="rId17"/>
    <p:sldId id="311" r:id="rId18"/>
    <p:sldId id="301" r:id="rId19"/>
    <p:sldId id="304" r:id="rId20"/>
    <p:sldId id="305" r:id="rId21"/>
    <p:sldId id="306" r:id="rId22"/>
    <p:sldId id="294" r:id="rId23"/>
    <p:sldId id="307" r:id="rId24"/>
    <p:sldId id="308" r:id="rId25"/>
    <p:sldId id="309" r:id="rId26"/>
    <p:sldId id="310" r:id="rId27"/>
    <p:sldId id="313" r:id="rId28"/>
    <p:sldId id="314" r:id="rId29"/>
    <p:sldId id="285" r:id="rId30"/>
    <p:sldId id="312" r:id="rId31"/>
    <p:sldId id="296" r:id="rId32"/>
    <p:sldId id="281" r:id="rId33"/>
    <p:sldId id="269" r:id="rId34"/>
    <p:sldId id="259" r:id="rId35"/>
    <p:sldId id="273" r:id="rId36"/>
    <p:sldId id="276" r:id="rId37"/>
    <p:sldId id="275" r:id="rId38"/>
    <p:sldId id="284" r:id="rId39"/>
    <p:sldId id="295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BE0E3"/>
    <a:srgbClr val="3333CC"/>
    <a:srgbClr val="009900"/>
    <a:srgbClr val="FF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35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2429BD1-B575-432D-BC7C-A88F3245F115}" type="datetimeFigureOut">
              <a:rPr lang="zh-CN" altLang="en-US"/>
              <a:pPr>
                <a:defRPr/>
              </a:pPr>
              <a:t>2016-10-31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28C703B-41DB-4E80-913F-BAE0BA123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2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第一章  静电场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FECAF3-3349-45EC-A650-4A283515992D}" type="slidenum">
              <a:rPr lang="zh-CN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eaLnBrk="1" hangingPunct="1"/>
            <a:fld id="{41D24CDA-6E21-43AD-9366-96757FB06660}" type="slidenum">
              <a:rPr lang="en-US" altLang="zh-CN" sz="1200" b="0" smtClean="0">
                <a:ea typeface="宋体" charset="-122"/>
              </a:rPr>
              <a:pPr eaLnBrk="1" hangingPunct="1"/>
              <a:t>7</a:t>
            </a:fld>
            <a:endParaRPr lang="en-US" altLang="zh-CN" sz="1200" b="0" smtClean="0"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9D6A0519-4319-4B39-916A-98263A5DAD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38382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CDACE098-7047-49DC-9950-52C4EF745D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8131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40E59D0C-5870-4B1B-BE67-C2D03213B4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3529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1F180151-A85B-4FDE-B82F-B329BAD592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495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84365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45244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1887451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14688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52198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67235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7920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4437D241-5F56-483C-B43D-ABA65E00F5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01266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6735048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7664407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19088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39966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 userDrawn="1"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2400" b="1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4040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 userDrawn="1"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2400" b="1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49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424F0-0D44-4A21-A7E5-0EBE15D7F2E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75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D6E77-4ECB-448C-94B5-C5721F2E8A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26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D25A7-8BE9-4566-BBC7-18403E93411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88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21A89-A8FA-42F0-89D9-F527425D63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5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BBB6361F-0F4C-4668-943E-D5A36A03C3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61913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46F59-732A-4C6A-A80D-710E0D3D08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56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87025-6AD9-49FE-B71B-9BA1CE39C8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1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F65FA-D95B-4170-BBF4-F364474DE6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87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76134-CB49-4985-9433-F7C5B96049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64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056AE-75AF-4613-91ED-94F1B2971C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00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63021-7605-4D60-B54E-DB84E91C84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082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597E4-057B-47C7-BDCF-1F82B24F8D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71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80DB2-A27F-41E1-9C03-75B8F596B9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54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64499-C694-4D79-951E-3978CD2E4F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22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 userDrawn="1"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2400" b="1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71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EC56DC5E-F202-4C9A-A873-93D2CCA45A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63937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9C623-33BE-40A7-B10C-BDE4828CB0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246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72D7-74BB-4E69-AC57-52EACBEF80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72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CA3BF-7BC3-4866-9173-4790DBCF03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039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AA39E-35B5-46C3-899E-34330E9AEF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976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2F97-879B-4463-99F6-B6227586CA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194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9EA68-F053-423A-B355-0EADF48F13C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354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6E923-A81F-4EC5-8F24-2154C3CB071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81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C36F6-E83B-4FFB-A487-E9A1805BEBF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752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9343-47C4-40BD-97D0-CCE6EF03996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A9C9F-6F6D-46C1-9065-9233048097A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2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02068FD4-912A-4689-8DBD-1819DD61FB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03496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A9DAB-C7EC-4361-ABC3-B31D4D0121F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90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5864F-781B-4AF1-8D2D-2F2BA9E6DC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073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1B9CE-204F-46CE-B3FD-E8A6BBC0E7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3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C01128A9-4C30-4085-AA33-939DE29084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3512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861DE997-140C-4FA3-BB8B-496236FFB4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2694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769929A4-6BD5-412E-903B-8821BC4C5C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712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楷体_GB2312" pitchFamily="1" charset="-122"/>
              </a:defRPr>
            </a:lvl1pPr>
          </a:lstStyle>
          <a:p>
            <a:pPr>
              <a:defRPr/>
            </a:pPr>
            <a:fld id="{B937D505-E9A5-4121-9133-4854E775B0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7052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" Target="../slides/slide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" Target="../slides/slide5.xml"/><Relationship Id="rId5" Type="http://schemas.openxmlformats.org/officeDocument/2006/relationships/slide" Target="../slides/slide4.xml"/><Relationship Id="rId4" Type="http://schemas.openxmlformats.org/officeDocument/2006/relationships/slide" Target="../slides/slid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6" Type="http://schemas.openxmlformats.org/officeDocument/2006/relationships/slide" Target="../slides/slide5.xml"/><Relationship Id="rId5" Type="http://schemas.openxmlformats.org/officeDocument/2006/relationships/slide" Target="../slides/slide4.xml"/><Relationship Id="rId4" Type="http://schemas.openxmlformats.org/officeDocument/2006/relationships/slide" Target="../slides/slide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9.xml"/><Relationship Id="rId6" Type="http://schemas.openxmlformats.org/officeDocument/2006/relationships/slide" Target="../slides/slide5.xml"/><Relationship Id="rId5" Type="http://schemas.openxmlformats.org/officeDocument/2006/relationships/slide" Target="../slides/slide4.xml"/><Relationship Id="rId4" Type="http://schemas.openxmlformats.org/officeDocument/2006/relationships/slide" Target="../slides/slide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000000"/>
                </a:solidFill>
                <a:latin typeface="Verdana"/>
                <a:ea typeface="宋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0000"/>
                </a:solidFill>
                <a:latin typeface="Verdana"/>
                <a:ea typeface="宋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Verdana"/>
                <a:ea typeface="宋体"/>
              </a:defRPr>
            </a:lvl1pPr>
          </a:lstStyle>
          <a:p>
            <a:pPr>
              <a:defRPr/>
            </a:pPr>
            <a:fld id="{6743604A-9AC5-4F2F-B553-166FCB290F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语数英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矩形 15"/>
          <p:cNvSpPr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000000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223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zh-CN" altLang="en-US" sz="1500" smtClean="0">
                <a:solidFill>
                  <a:srgbClr val="C4BD97"/>
                </a:solidFill>
                <a:ea typeface="黑体" pitchFamily="2" charset="-122"/>
              </a:rPr>
              <a:t>服</a:t>
            </a:r>
            <a:r>
              <a:rPr lang="en-US" altLang="zh-CN" sz="1500" smtClean="0">
                <a:solidFill>
                  <a:srgbClr val="C4BD97"/>
                </a:solidFill>
                <a:ea typeface="黑体" pitchFamily="2" charset="-122"/>
              </a:rPr>
              <a:t>/</a:t>
            </a:r>
            <a:r>
              <a:rPr lang="zh-CN" altLang="en-US" sz="1500" smtClean="0">
                <a:solidFill>
                  <a:srgbClr val="C4BD97"/>
                </a:solidFill>
                <a:ea typeface="黑体" pitchFamily="2" charset="-122"/>
              </a:rPr>
              <a:t>务</a:t>
            </a:r>
            <a:r>
              <a:rPr lang="en-US" altLang="zh-CN" sz="1500" smtClean="0">
                <a:solidFill>
                  <a:srgbClr val="C4BD97"/>
                </a:solidFill>
                <a:ea typeface="黑体" pitchFamily="2" charset="-122"/>
              </a:rPr>
              <a:t>/</a:t>
            </a:r>
            <a:r>
              <a:rPr lang="zh-CN" altLang="en-US" sz="1500" smtClean="0">
                <a:solidFill>
                  <a:srgbClr val="C4BD97"/>
                </a:solidFill>
                <a:ea typeface="黑体" pitchFamily="2" charset="-122"/>
              </a:rPr>
              <a:t>教</a:t>
            </a:r>
            <a:r>
              <a:rPr lang="en-US" altLang="zh-CN" sz="1500" smtClean="0">
                <a:solidFill>
                  <a:srgbClr val="C4BD97"/>
                </a:solidFill>
                <a:ea typeface="黑体" pitchFamily="2" charset="-122"/>
              </a:rPr>
              <a:t>/</a:t>
            </a:r>
            <a:r>
              <a:rPr lang="zh-CN" altLang="en-US" sz="1500" smtClean="0">
                <a:solidFill>
                  <a:srgbClr val="C4BD97"/>
                </a:solidFill>
                <a:ea typeface="黑体" pitchFamily="2" charset="-122"/>
              </a:rPr>
              <a:t>师     免</a:t>
            </a:r>
            <a:r>
              <a:rPr lang="en-US" altLang="zh-CN" sz="1500" smtClean="0">
                <a:solidFill>
                  <a:srgbClr val="C4BD97"/>
                </a:solidFill>
                <a:ea typeface="黑体" pitchFamily="2" charset="-122"/>
              </a:rPr>
              <a:t>/</a:t>
            </a:r>
            <a:r>
              <a:rPr lang="zh-CN" altLang="en-US" sz="1500" smtClean="0">
                <a:solidFill>
                  <a:srgbClr val="C4BD97"/>
                </a:solidFill>
                <a:ea typeface="黑体" pitchFamily="2" charset="-122"/>
              </a:rPr>
              <a:t>费</a:t>
            </a:r>
            <a:r>
              <a:rPr lang="en-US" altLang="zh-CN" sz="1500" smtClean="0">
                <a:solidFill>
                  <a:srgbClr val="C4BD97"/>
                </a:solidFill>
                <a:ea typeface="黑体" pitchFamily="2" charset="-122"/>
              </a:rPr>
              <a:t>/</a:t>
            </a:r>
            <a:r>
              <a:rPr lang="zh-CN" altLang="en-US" sz="1500" smtClean="0">
                <a:solidFill>
                  <a:srgbClr val="C4BD97"/>
                </a:solidFill>
                <a:ea typeface="黑体" pitchFamily="2" charset="-122"/>
              </a:rPr>
              <a:t>馈</a:t>
            </a:r>
            <a:r>
              <a:rPr lang="en-US" altLang="zh-CN" sz="1500" smtClean="0">
                <a:solidFill>
                  <a:srgbClr val="C4BD97"/>
                </a:solidFill>
                <a:ea typeface="黑体" pitchFamily="2" charset="-122"/>
              </a:rPr>
              <a:t>/</a:t>
            </a:r>
            <a:r>
              <a:rPr lang="zh-CN" altLang="en-US" sz="1500" smtClean="0">
                <a:solidFill>
                  <a:srgbClr val="C4BD97"/>
                </a:solidFill>
                <a:ea typeface="黑体" pitchFamily="2" charset="-122"/>
              </a:rPr>
              <a:t>赠</a:t>
            </a:r>
            <a:endParaRPr lang="zh-CN" altLang="en-US" sz="1500" smtClean="0">
              <a:solidFill>
                <a:srgbClr val="C4BD97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0" name="Text Box 13">
            <a:hlinkClick r:id="rId1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943850" y="6486525"/>
            <a:ext cx="1230313" cy="3762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Right"/>
            <a:lightRig rig="legacyFlat1" dir="r"/>
          </a:scene3d>
          <a:sp3d extrusionH="100000" prstMaterial="legacyMatte">
            <a:bevelT w="13500" h="13500" prst="angle"/>
            <a:bevelB w="13500" h="13500" prst="angle"/>
            <a:extrusionClr>
              <a:srgbClr val="663300"/>
            </a:extrusionClr>
          </a:sp3d>
        </p:spPr>
        <p:txBody>
          <a:bodyPr wrap="none">
            <a:spAutoFit/>
            <a:flatTx/>
          </a:bodyPr>
          <a:lstStyle/>
          <a:p>
            <a:pPr algn="ctr">
              <a:buFont typeface="Arial" charset="0"/>
              <a:buNone/>
              <a:defRPr/>
            </a:pPr>
            <a:r>
              <a:rPr lang="zh-CN" altLang="en-US" b="1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返回菜单 </a:t>
            </a:r>
            <a:endParaRPr lang="zh-CN" altLang="en-US" sz="24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36" name="Text Box 12" descr="白色大理石"/>
          <p:cNvSpPr txBox="1">
            <a:spLocks noChangeArrowheads="1"/>
          </p:cNvSpPr>
          <p:nvPr userDrawn="1"/>
        </p:nvSpPr>
        <p:spPr bwMode="auto">
          <a:xfrm>
            <a:off x="5795963" y="144463"/>
            <a:ext cx="32432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zh-CN" altLang="en-US" sz="2300" b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高三一轮总复习</a:t>
            </a:r>
            <a:r>
              <a:rPr lang="en-US" altLang="zh-CN" sz="2300" b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·</a:t>
            </a:r>
            <a:r>
              <a:rPr lang="zh-CN" altLang="en-US" sz="2300" b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物理            </a:t>
            </a:r>
            <a:endParaRPr lang="en-US" altLang="zh-CN" sz="2300" b="1" smtClean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8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1" charset="-122"/>
          <a:ea typeface="方正小标宋简体" pitchFamily="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1" charset="-122"/>
          <a:ea typeface="方正小标宋简体" pitchFamily="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1" charset="-122"/>
          <a:ea typeface="方正小标宋简体" pitchFamily="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1" charset="-122"/>
          <a:ea typeface="方正小标宋简体" pitchFamily="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1" charset="-122"/>
          <a:ea typeface="方正小标宋简体" pitchFamily="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1" charset="-122"/>
          <a:ea typeface="方正小标宋简体" pitchFamily="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1" charset="-122"/>
          <a:ea typeface="方正小标宋简体" pitchFamily="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1" charset="-122"/>
          <a:ea typeface="方正小标宋简体" pitchFamily="1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defRPr sz="2400" b="1">
          <a:solidFill>
            <a:srgbClr val="000000"/>
          </a:solidFill>
          <a:latin typeface="Arial" charset="0"/>
        </a:defRPr>
      </a:lvl2pPr>
      <a:lvl3pPr marL="1592263" indent="-228600" algn="just" rtl="0" eaLnBrk="0" fontAlgn="base" hangingPunct="0">
        <a:lnSpc>
          <a:spcPct val="1450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defRPr sz="2400" b="1">
          <a:solidFill>
            <a:srgbClr val="000000"/>
          </a:solidFill>
          <a:latin typeface="Arial" charset="0"/>
        </a:defRPr>
      </a:lvl3pPr>
      <a:lvl4pPr marL="2000250" indent="-228600" algn="just" rtl="0" eaLnBrk="0" fontAlgn="base" hangingPunct="0">
        <a:lnSpc>
          <a:spcPct val="145000"/>
        </a:lnSpc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000000"/>
          </a:solidFill>
          <a:latin typeface="Arial" charset="0"/>
        </a:defRPr>
      </a:lvl4pPr>
      <a:lvl5pPr marL="2408238" indent="-228600" algn="just" rtl="0" eaLnBrk="0" fontAlgn="base" hangingPunct="0">
        <a:lnSpc>
          <a:spcPct val="145000"/>
        </a:lnSpc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000000"/>
          </a:solidFill>
          <a:latin typeface="Arial" charset="0"/>
        </a:defRPr>
      </a:lvl5pPr>
      <a:lvl6pPr marL="2865438" indent="-228600" algn="just" rtl="0" fontAlgn="base" hangingPunct="0">
        <a:lnSpc>
          <a:spcPct val="145000"/>
        </a:lnSpc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000000"/>
          </a:solidFill>
          <a:latin typeface="Arial" charset="0"/>
        </a:defRPr>
      </a:lvl6pPr>
      <a:lvl7pPr marL="3322638" indent="-228600" algn="just" rtl="0" fontAlgn="base" hangingPunct="0">
        <a:lnSpc>
          <a:spcPct val="145000"/>
        </a:lnSpc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000000"/>
          </a:solidFill>
          <a:latin typeface="Arial" charset="0"/>
        </a:defRPr>
      </a:lvl7pPr>
      <a:lvl8pPr marL="3779838" indent="-228600" algn="just" rtl="0" fontAlgn="base" hangingPunct="0">
        <a:lnSpc>
          <a:spcPct val="145000"/>
        </a:lnSpc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000000"/>
          </a:solidFill>
          <a:latin typeface="Arial" charset="0"/>
        </a:defRPr>
      </a:lvl8pPr>
      <a:lvl9pPr marL="4237038" indent="-228600" algn="just" rtl="0" fontAlgn="base" hangingPunct="0">
        <a:lnSpc>
          <a:spcPct val="145000"/>
        </a:lnSpc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000000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27"/>
          <p:cNvSpPr>
            <a:spLocks noChangeArrowheads="1"/>
          </p:cNvSpPr>
          <p:nvPr/>
        </p:nvSpPr>
        <p:spPr bwMode="gray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rgbClr val="4AB1E4"/>
              </a:gs>
              <a:gs pos="100000">
                <a:srgbClr val="4AB1E4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676650" algn="l"/>
              </a:tabLst>
              <a:defRPr/>
            </a:pPr>
            <a:endParaRPr lang="zh-CN" altLang="zh-CN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674688"/>
            <a:ext cx="9144000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8CC8"/>
          </a:solidFill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8" name="TextBox 19"/>
          <p:cNvSpPr>
            <a:spLocks noChangeArrowheads="1"/>
          </p:cNvSpPr>
          <p:nvPr/>
        </p:nvSpPr>
        <p:spPr bwMode="auto">
          <a:xfrm>
            <a:off x="4429125" y="6488113"/>
            <a:ext cx="453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r" eaLnBrk="0" hangingPunct="0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方正小标宋_GBK" pitchFamily="65" charset="-122"/>
                <a:ea typeface="方正小标宋_GBK" pitchFamily="65" charset="-122"/>
              </a:rPr>
              <a:t>    第一章   静电场</a:t>
            </a: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3175" y="6397625"/>
            <a:ext cx="9144000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5367" name="Picture 50" descr="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2863"/>
            <a:ext cx="6826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" name="Text Box 51"/>
          <p:cNvSpPr txBox="1">
            <a:spLocks noChangeArrowheads="1"/>
          </p:cNvSpPr>
          <p:nvPr/>
        </p:nvSpPr>
        <p:spPr bwMode="auto">
          <a:xfrm>
            <a:off x="1042988" y="44450"/>
            <a:ext cx="2376487" cy="579438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defTabSz="933450" hangingPunct="0">
              <a:spcBef>
                <a:spcPct val="50000"/>
              </a:spcBef>
              <a:buClr>
                <a:srgbClr val="3FB564"/>
              </a:buClr>
              <a:buFont typeface="Wingdings" pitchFamily="2" charset="2"/>
              <a:buNone/>
              <a:tabLst>
                <a:tab pos="3676650" algn="l"/>
              </a:tabLs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方正魏碑_GBK" pitchFamily="65" charset="-122"/>
              </a:rPr>
              <a:t>创新大课堂</a:t>
            </a:r>
          </a:p>
        </p:txBody>
      </p:sp>
      <p:sp>
        <p:nvSpPr>
          <p:cNvPr id="2" name="矩形 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76613" y="339725"/>
            <a:ext cx="1123950" cy="274638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教材知识一站清</a:t>
            </a:r>
            <a:endParaRPr lang="zh-CN" altLang="zh-CN" sz="1000" b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29188" y="357188"/>
            <a:ext cx="1123950" cy="2746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热考命题全聚焦</a:t>
            </a:r>
          </a:p>
        </p:txBody>
      </p:sp>
      <p:sp>
        <p:nvSpPr>
          <p:cNvPr id="23" name="矩形 2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57938" y="357188"/>
            <a:ext cx="1123950" cy="2746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大题串知探思路</a:t>
            </a:r>
          </a:p>
        </p:txBody>
      </p:sp>
      <p:sp>
        <p:nvSpPr>
          <p:cNvPr id="3" name="矩形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858125" y="357188"/>
            <a:ext cx="955675" cy="2873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课时作业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1050" b="1" kern="0" dirty="0">
              <a:solidFill>
                <a:srgbClr val="000000"/>
              </a:solidFill>
              <a:latin typeface="Times New Roman"/>
              <a:ea typeface="+mn-ea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2400" b="1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1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9pPr>
    </p:titleStyle>
    <p:bodyStyle>
      <a:lvl1pPr marL="342900" indent="2794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buChar char="•"/>
        <a:tabLst>
          <a:tab pos="3943350" algn="l"/>
        </a:tabLst>
        <a:defRPr lang="zh-CN" sz="1000" b="1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–"/>
        <a:tabLst>
          <a:tab pos="3943350" algn="l"/>
        </a:tabLst>
        <a:defRPr sz="2400" b="1">
          <a:solidFill>
            <a:srgbClr val="000000"/>
          </a:solidFill>
          <a:latin typeface="+mn-lt"/>
        </a:defRPr>
      </a:lvl2pPr>
      <a:lvl3pPr marL="1592263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Char char="•"/>
        <a:tabLst>
          <a:tab pos="3943350" algn="l"/>
        </a:tabLst>
        <a:defRPr sz="2400" b="1">
          <a:solidFill>
            <a:srgbClr val="000000"/>
          </a:solidFill>
          <a:latin typeface="+mn-lt"/>
        </a:defRPr>
      </a:lvl3pPr>
      <a:lvl4pPr marL="2000250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tabLst>
          <a:tab pos="3943350" algn="l"/>
        </a:tabLst>
        <a:defRPr sz="2400" b="1">
          <a:solidFill>
            <a:srgbClr val="000000"/>
          </a:solidFill>
          <a:latin typeface="+mn-lt"/>
        </a:defRPr>
      </a:lvl4pPr>
      <a:lvl5pPr marL="2408238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tabLst>
          <a:tab pos="3943350" algn="l"/>
        </a:tabLst>
        <a:defRPr sz="2400" b="1">
          <a:solidFill>
            <a:srgbClr val="000000"/>
          </a:solidFill>
          <a:latin typeface="+mn-lt"/>
        </a:defRPr>
      </a:lvl5pPr>
      <a:lvl6pPr marL="28654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6pPr>
      <a:lvl7pPr marL="33226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7pPr>
      <a:lvl8pPr marL="37798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8pPr>
      <a:lvl9pPr marL="42370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27"/>
          <p:cNvSpPr>
            <a:spLocks noChangeArrowheads="1"/>
          </p:cNvSpPr>
          <p:nvPr/>
        </p:nvSpPr>
        <p:spPr bwMode="gray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rgbClr val="4AB1E4"/>
              </a:gs>
              <a:gs pos="100000">
                <a:srgbClr val="4AB1E4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676650" algn="l"/>
              </a:tabLst>
              <a:defRPr/>
            </a:pPr>
            <a:endParaRPr lang="zh-CN" altLang="zh-CN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674688"/>
            <a:ext cx="9144000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8CC8"/>
          </a:solidFill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8" name="TextBox 19"/>
          <p:cNvSpPr>
            <a:spLocks noChangeArrowheads="1"/>
          </p:cNvSpPr>
          <p:nvPr/>
        </p:nvSpPr>
        <p:spPr bwMode="auto">
          <a:xfrm>
            <a:off x="4429125" y="6488113"/>
            <a:ext cx="453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r" eaLnBrk="0" hangingPunct="0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方正小标宋_GBK" pitchFamily="65" charset="-122"/>
                <a:ea typeface="方正小标宋_GBK" pitchFamily="65" charset="-122"/>
              </a:rPr>
              <a:t>    第一章   静电场</a:t>
            </a: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3175" y="6397625"/>
            <a:ext cx="9144000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6391" name="Picture 50" descr="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2863"/>
            <a:ext cx="6826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" name="Text Box 51"/>
          <p:cNvSpPr txBox="1">
            <a:spLocks noChangeArrowheads="1"/>
          </p:cNvSpPr>
          <p:nvPr/>
        </p:nvSpPr>
        <p:spPr bwMode="auto">
          <a:xfrm>
            <a:off x="1042988" y="44450"/>
            <a:ext cx="2376487" cy="579438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defTabSz="933450" hangingPunct="0">
              <a:spcBef>
                <a:spcPct val="50000"/>
              </a:spcBef>
              <a:buClr>
                <a:srgbClr val="3FB564"/>
              </a:buClr>
              <a:buFont typeface="Wingdings" pitchFamily="2" charset="2"/>
              <a:buNone/>
              <a:tabLst>
                <a:tab pos="3676650" algn="l"/>
              </a:tabLs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方正魏碑_GBK" pitchFamily="65" charset="-122"/>
              </a:rPr>
              <a:t>创新大课堂</a:t>
            </a:r>
          </a:p>
        </p:txBody>
      </p:sp>
      <p:sp>
        <p:nvSpPr>
          <p:cNvPr id="2" name="矩形 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76613" y="339725"/>
            <a:ext cx="1123950" cy="274638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教材知识一站清</a:t>
            </a:r>
            <a:endParaRPr lang="zh-CN" altLang="zh-CN" sz="1000" b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29188" y="357188"/>
            <a:ext cx="1123950" cy="2746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热考命题全聚焦</a:t>
            </a:r>
          </a:p>
        </p:txBody>
      </p:sp>
      <p:sp>
        <p:nvSpPr>
          <p:cNvPr id="23" name="矩形 2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57938" y="357188"/>
            <a:ext cx="1123950" cy="2746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大题串知探思路</a:t>
            </a:r>
          </a:p>
        </p:txBody>
      </p:sp>
      <p:sp>
        <p:nvSpPr>
          <p:cNvPr id="3" name="矩形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858125" y="357188"/>
            <a:ext cx="955675" cy="2873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课时作业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1050" b="1" kern="0" dirty="0">
              <a:solidFill>
                <a:srgbClr val="000000"/>
              </a:solidFill>
              <a:latin typeface="Times New Roman"/>
              <a:ea typeface="+mn-ea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2400" b="1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00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9pPr>
    </p:titleStyle>
    <p:bodyStyle>
      <a:lvl1pPr marL="342900" indent="2794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buChar char="•"/>
        <a:tabLst>
          <a:tab pos="3943350" algn="l"/>
        </a:tabLst>
        <a:defRPr lang="zh-CN" sz="1000" b="1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–"/>
        <a:tabLst>
          <a:tab pos="3943350" algn="l"/>
        </a:tabLst>
        <a:defRPr sz="2400" b="1">
          <a:solidFill>
            <a:srgbClr val="000000"/>
          </a:solidFill>
          <a:latin typeface="+mn-lt"/>
        </a:defRPr>
      </a:lvl2pPr>
      <a:lvl3pPr marL="1592263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Char char="•"/>
        <a:tabLst>
          <a:tab pos="3943350" algn="l"/>
        </a:tabLst>
        <a:defRPr sz="2400" b="1">
          <a:solidFill>
            <a:srgbClr val="000000"/>
          </a:solidFill>
          <a:latin typeface="+mn-lt"/>
        </a:defRPr>
      </a:lvl3pPr>
      <a:lvl4pPr marL="2000250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tabLst>
          <a:tab pos="3943350" algn="l"/>
        </a:tabLst>
        <a:defRPr sz="2400" b="1">
          <a:solidFill>
            <a:srgbClr val="000000"/>
          </a:solidFill>
          <a:latin typeface="+mn-lt"/>
        </a:defRPr>
      </a:lvl4pPr>
      <a:lvl5pPr marL="2408238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tabLst>
          <a:tab pos="3943350" algn="l"/>
        </a:tabLst>
        <a:defRPr sz="2400" b="1">
          <a:solidFill>
            <a:srgbClr val="000000"/>
          </a:solidFill>
          <a:latin typeface="+mn-lt"/>
        </a:defRPr>
      </a:lvl5pPr>
      <a:lvl6pPr marL="28654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6pPr>
      <a:lvl7pPr marL="33226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7pPr>
      <a:lvl8pPr marL="37798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8pPr>
      <a:lvl9pPr marL="42370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4CC5F2F-5412-4417-B1A6-826C5EF7C9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7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27"/>
          <p:cNvSpPr>
            <a:spLocks noChangeArrowheads="1"/>
          </p:cNvSpPr>
          <p:nvPr/>
        </p:nvSpPr>
        <p:spPr bwMode="gray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rgbClr val="4AB1E4"/>
              </a:gs>
              <a:gs pos="100000">
                <a:srgbClr val="4AB1E4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676650" algn="l"/>
              </a:tabLst>
              <a:defRPr/>
            </a:pPr>
            <a:endParaRPr lang="zh-CN" altLang="zh-CN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674688"/>
            <a:ext cx="9144000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8CC8"/>
          </a:solidFill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8" name="TextBox 19"/>
          <p:cNvSpPr>
            <a:spLocks noChangeArrowheads="1"/>
          </p:cNvSpPr>
          <p:nvPr/>
        </p:nvSpPr>
        <p:spPr bwMode="auto">
          <a:xfrm>
            <a:off x="4429125" y="6488113"/>
            <a:ext cx="453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r" eaLnBrk="0" hangingPunct="0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方正小标宋_GBK" pitchFamily="65" charset="-122"/>
                <a:ea typeface="方正小标宋_GBK" pitchFamily="65" charset="-122"/>
              </a:rPr>
              <a:t>    第一章   静电场</a:t>
            </a: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3175" y="6397625"/>
            <a:ext cx="9144000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6391" name="Picture 50" descr="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2863"/>
            <a:ext cx="6826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" name="Text Box 51"/>
          <p:cNvSpPr txBox="1">
            <a:spLocks noChangeArrowheads="1"/>
          </p:cNvSpPr>
          <p:nvPr/>
        </p:nvSpPr>
        <p:spPr bwMode="auto">
          <a:xfrm>
            <a:off x="1042988" y="44450"/>
            <a:ext cx="2376487" cy="579438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defTabSz="933450" hangingPunct="0">
              <a:spcBef>
                <a:spcPct val="50000"/>
              </a:spcBef>
              <a:buClr>
                <a:srgbClr val="3FB564"/>
              </a:buClr>
              <a:buFont typeface="Wingdings" pitchFamily="2" charset="2"/>
              <a:buNone/>
              <a:tabLst>
                <a:tab pos="3676650" algn="l"/>
              </a:tabLs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方正魏碑_GBK" pitchFamily="65" charset="-122"/>
              </a:rPr>
              <a:t>创新大课堂</a:t>
            </a:r>
          </a:p>
        </p:txBody>
      </p:sp>
      <p:sp>
        <p:nvSpPr>
          <p:cNvPr id="2" name="矩形 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76613" y="339725"/>
            <a:ext cx="1123950" cy="274638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教材知识一站清</a:t>
            </a:r>
            <a:endParaRPr lang="zh-CN" altLang="zh-CN" sz="1000" b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29188" y="357188"/>
            <a:ext cx="1123950" cy="2746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热考命题全聚焦</a:t>
            </a:r>
          </a:p>
        </p:txBody>
      </p:sp>
      <p:sp>
        <p:nvSpPr>
          <p:cNvPr id="23" name="矩形 2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57938" y="357188"/>
            <a:ext cx="1123950" cy="2746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大题串知探思路</a:t>
            </a:r>
          </a:p>
        </p:txBody>
      </p:sp>
      <p:sp>
        <p:nvSpPr>
          <p:cNvPr id="3" name="矩形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858125" y="357188"/>
            <a:ext cx="955675" cy="2873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课时作业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1050" b="1" kern="0" dirty="0">
              <a:solidFill>
                <a:srgbClr val="000000"/>
              </a:solidFill>
              <a:latin typeface="Times New Roman"/>
              <a:ea typeface="+mn-ea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2400" b="1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20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9pPr>
    </p:titleStyle>
    <p:bodyStyle>
      <a:lvl1pPr marL="342900" indent="2794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buChar char="•"/>
        <a:tabLst>
          <a:tab pos="3943350" algn="l"/>
        </a:tabLst>
        <a:defRPr lang="zh-CN" sz="1000" b="1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–"/>
        <a:tabLst>
          <a:tab pos="3943350" algn="l"/>
        </a:tabLst>
        <a:defRPr sz="2400" b="1">
          <a:solidFill>
            <a:srgbClr val="000000"/>
          </a:solidFill>
          <a:latin typeface="+mn-lt"/>
        </a:defRPr>
      </a:lvl2pPr>
      <a:lvl3pPr marL="1592263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Char char="•"/>
        <a:tabLst>
          <a:tab pos="3943350" algn="l"/>
        </a:tabLst>
        <a:defRPr sz="2400" b="1">
          <a:solidFill>
            <a:srgbClr val="000000"/>
          </a:solidFill>
          <a:latin typeface="+mn-lt"/>
        </a:defRPr>
      </a:lvl3pPr>
      <a:lvl4pPr marL="2000250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tabLst>
          <a:tab pos="3943350" algn="l"/>
        </a:tabLst>
        <a:defRPr sz="2400" b="1">
          <a:solidFill>
            <a:srgbClr val="000000"/>
          </a:solidFill>
          <a:latin typeface="+mn-lt"/>
        </a:defRPr>
      </a:lvl4pPr>
      <a:lvl5pPr marL="2408238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tabLst>
          <a:tab pos="3943350" algn="l"/>
        </a:tabLst>
        <a:defRPr sz="2400" b="1">
          <a:solidFill>
            <a:srgbClr val="000000"/>
          </a:solidFill>
          <a:latin typeface="+mn-lt"/>
        </a:defRPr>
      </a:lvl5pPr>
      <a:lvl6pPr marL="28654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6pPr>
      <a:lvl7pPr marL="33226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7pPr>
      <a:lvl8pPr marL="37798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8pPr>
      <a:lvl9pPr marL="42370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409627DB-B5AA-4E74-8A92-1C109B701C7B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87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6.bin"/><Relationship Id="rId7" Type="http://schemas.openxmlformats.org/officeDocument/2006/relationships/image" Target="A48.tif" TargetMode="Externa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1.doc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50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-33338" y="87313"/>
            <a:ext cx="525780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一、电势与电场强度的关系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58863" y="950913"/>
            <a:ext cx="6324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问题1：电场强度大的地方电势是否一定高？反之又如何呢？ 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7113588" y="573088"/>
          <a:ext cx="2028825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位图图像" r:id="rId3" imgW="1047619" imgH="1038370" progId="Paint.Picture">
                  <p:embed/>
                </p:oleObj>
              </mc:Choice>
              <mc:Fallback>
                <p:oleObj name="位图图像" r:id="rId3" imgW="1047619" imgH="103837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573088"/>
                        <a:ext cx="2028825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7019925" y="2206625"/>
          <a:ext cx="2016125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位图图像" r:id="rId5" imgW="1104762" imgH="1095528" progId="Paint.Picture">
                  <p:embed/>
                </p:oleObj>
              </mc:Choice>
              <mc:Fallback>
                <p:oleObj name="位图图像" r:id="rId5" imgW="1104762" imgH="1095528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206625"/>
                        <a:ext cx="2016125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9"/>
          <p:cNvSpPr txBox="1">
            <a:spLocks noChangeArrowheads="1"/>
          </p:cNvSpPr>
          <p:nvPr/>
        </p:nvSpPr>
        <p:spPr bwMode="auto">
          <a:xfrm>
            <a:off x="5665788" y="49895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436938" y="1484313"/>
            <a:ext cx="2951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大处</a:t>
            </a:r>
            <a:r>
              <a:rPr kumimoji="1"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不一定高；</a:t>
            </a:r>
            <a:r>
              <a:rPr kumimoji="1"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高处</a:t>
            </a:r>
            <a:r>
              <a:rPr kumimoji="1"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不一定大 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058863" y="2349500"/>
            <a:ext cx="64087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问题2：电场强度为零的点电势一定为零吗？反之又如何呢？ 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3317875" y="2895600"/>
            <a:ext cx="3671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为零处</a:t>
            </a:r>
            <a:r>
              <a:rPr kumimoji="1"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不一定为零，</a:t>
            </a:r>
            <a:r>
              <a:rPr kumimoji="1"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为零处</a:t>
            </a:r>
            <a:r>
              <a:rPr kumimoji="1"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不一定为零 </a:t>
            </a:r>
          </a:p>
        </p:txBody>
      </p:sp>
      <p:pic>
        <p:nvPicPr>
          <p:cNvPr id="6188" name="Picture 4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29075"/>
            <a:ext cx="4114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9" name="Picture 4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21138"/>
            <a:ext cx="388620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124075" y="4365625"/>
            <a:ext cx="1173163" cy="904875"/>
            <a:chOff x="1296" y="2262"/>
            <a:chExt cx="739" cy="570"/>
          </a:xfrm>
        </p:grpSpPr>
        <p:sp>
          <p:nvSpPr>
            <p:cNvPr id="16408" name="Line 34"/>
            <p:cNvSpPr>
              <a:spLocks noChangeShapeType="1"/>
            </p:cNvSpPr>
            <p:nvPr/>
          </p:nvSpPr>
          <p:spPr bwMode="auto">
            <a:xfrm>
              <a:off x="1296" y="2832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Text Box 35"/>
            <p:cNvSpPr txBox="1">
              <a:spLocks noChangeArrowheads="1"/>
            </p:cNvSpPr>
            <p:nvPr/>
          </p:nvSpPr>
          <p:spPr bwMode="auto">
            <a:xfrm>
              <a:off x="1507" y="226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6877050" y="50847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O</a:t>
            </a:r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>
            <a:off x="7019925" y="3971925"/>
            <a:ext cx="0" cy="27432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505075" y="3933825"/>
            <a:ext cx="182563" cy="2586038"/>
            <a:chOff x="1578" y="2005"/>
            <a:chExt cx="115" cy="1629"/>
          </a:xfrm>
        </p:grpSpPr>
        <p:grpSp>
          <p:nvGrpSpPr>
            <p:cNvPr id="16404" name="Group 40"/>
            <p:cNvGrpSpPr>
              <a:grpSpLocks/>
            </p:cNvGrpSpPr>
            <p:nvPr/>
          </p:nvGrpSpPr>
          <p:grpSpPr bwMode="auto">
            <a:xfrm>
              <a:off x="1626" y="2005"/>
              <a:ext cx="14" cy="1629"/>
              <a:chOff x="4128" y="2400"/>
              <a:chExt cx="14" cy="1629"/>
            </a:xfrm>
          </p:grpSpPr>
          <p:sp>
            <p:nvSpPr>
              <p:cNvPr id="16406" name="Line 41"/>
              <p:cNvSpPr>
                <a:spLocks noChangeShapeType="1"/>
              </p:cNvSpPr>
              <p:nvPr/>
            </p:nvSpPr>
            <p:spPr bwMode="auto">
              <a:xfrm flipV="1">
                <a:off x="4128" y="2400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Line 42"/>
              <p:cNvSpPr>
                <a:spLocks noChangeShapeType="1"/>
              </p:cNvSpPr>
              <p:nvPr/>
            </p:nvSpPr>
            <p:spPr bwMode="auto">
              <a:xfrm>
                <a:off x="4142" y="3261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5" name="Oval 43"/>
            <p:cNvSpPr>
              <a:spLocks noChangeArrowheads="1"/>
            </p:cNvSpPr>
            <p:nvPr/>
          </p:nvSpPr>
          <p:spPr bwMode="auto">
            <a:xfrm>
              <a:off x="1578" y="2771"/>
              <a:ext cx="115" cy="1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sp>
        <p:nvSpPr>
          <p:cNvPr id="6190" name="Text Box 46"/>
          <p:cNvSpPr txBox="1">
            <a:spLocks noChangeArrowheads="1"/>
          </p:cNvSpPr>
          <p:nvPr/>
        </p:nvSpPr>
        <p:spPr bwMode="auto">
          <a:xfrm>
            <a:off x="4787900" y="14763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无直接关系 </a:t>
            </a:r>
          </a:p>
        </p:txBody>
      </p:sp>
      <p:grpSp>
        <p:nvGrpSpPr>
          <p:cNvPr id="16401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16402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33798" grpId="0"/>
      <p:bldP spid="6159" grpId="0"/>
      <p:bldP spid="6160" grpId="0"/>
      <p:bldP spid="6161" grpId="0"/>
      <p:bldP spid="6181" grpId="0"/>
      <p:bldP spid="6182" grpId="0" animBg="1"/>
      <p:bldP spid="61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 bwMode="auto">
          <a:xfrm>
            <a:off x="381001" y="1071563"/>
            <a:ext cx="8458200" cy="5072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indent="558800">
              <a:lnSpc>
                <a:spcPct val="200000"/>
              </a:lnSpc>
              <a:buFont typeface="Wingdings" pitchFamily="2" charset="2"/>
              <a:buNone/>
            </a:pPr>
            <a:endParaRPr lang="en-US" altLang="en-US" sz="2400" dirty="0" smtClean="0">
              <a:ea typeface="黑体" pitchFamily="2" charset="-122"/>
              <a:cs typeface="黑体" pitchFamily="2" charset="-122"/>
            </a:endParaRPr>
          </a:p>
          <a:p>
            <a:pPr indent="558800">
              <a:lnSpc>
                <a:spcPct val="200000"/>
              </a:lnSpc>
              <a:buFont typeface="Wingdings" pitchFamily="2" charset="2"/>
              <a:buNone/>
            </a:pPr>
            <a:r>
              <a:rPr altLang="en-US" sz="2400" dirty="0" smtClean="0">
                <a:latin typeface="宋体" charset="-122"/>
                <a:ea typeface="楷体_GB2312" pitchFamily="49" charset="-122"/>
              </a:rPr>
              <a:t>虽然</a:t>
            </a:r>
            <a:r>
              <a:rPr lang="en-US" altLang="zh-CN" sz="2400" i="1" dirty="0" smtClean="0">
                <a:latin typeface="宋体" charset="-122"/>
                <a:ea typeface="楷体_GB2312" pitchFamily="49" charset="-122"/>
              </a:rPr>
              <a:t>U</a:t>
            </a:r>
            <a:r>
              <a:rPr altLang="en-US" sz="2400" dirty="0" smtClean="0">
                <a:latin typeface="宋体" charset="-122"/>
                <a:ea typeface="楷体_GB2312" pitchFamily="49" charset="-122"/>
              </a:rPr>
              <a:t>＝</a:t>
            </a:r>
            <a:r>
              <a:rPr lang="en-US" altLang="zh-CN" sz="2400" i="1" dirty="0" smtClean="0">
                <a:latin typeface="宋体" charset="-122"/>
                <a:ea typeface="楷体_GB2312" pitchFamily="49" charset="-122"/>
              </a:rPr>
              <a:t>Ed </a:t>
            </a:r>
            <a:r>
              <a:rPr altLang="en-US" sz="2400" dirty="0" smtClean="0">
                <a:latin typeface="宋体" charset="-122"/>
                <a:ea typeface="楷体_GB2312" pitchFamily="49" charset="-122"/>
              </a:rPr>
              <a:t>仅适用于匀强电场，但对于非匀强电场，可以用它来解释等差等势面的疏密与电场强度大小的关系，当</a:t>
            </a:r>
            <a:r>
              <a:rPr lang="en-US" altLang="zh-CN" sz="2400" i="1" dirty="0" smtClean="0">
                <a:latin typeface="宋体" charset="-122"/>
                <a:ea typeface="楷体_GB2312" pitchFamily="49" charset="-122"/>
              </a:rPr>
              <a:t>U</a:t>
            </a:r>
            <a:r>
              <a:rPr altLang="en-US" sz="2400" dirty="0" smtClean="0">
                <a:latin typeface="宋体" charset="-122"/>
                <a:ea typeface="楷体_GB2312" pitchFamily="49" charset="-122"/>
              </a:rPr>
              <a:t>一定时，</a:t>
            </a:r>
            <a:r>
              <a:rPr lang="en-US" altLang="zh-CN" sz="2400" i="1" dirty="0" smtClean="0">
                <a:latin typeface="宋体" charset="-122"/>
                <a:ea typeface="楷体_GB2312" pitchFamily="49" charset="-122"/>
              </a:rPr>
              <a:t>E </a:t>
            </a:r>
            <a:r>
              <a:rPr altLang="en-US" sz="2400" dirty="0" smtClean="0">
                <a:latin typeface="宋体" charset="-122"/>
                <a:ea typeface="楷体_GB2312" pitchFamily="49" charset="-122"/>
              </a:rPr>
              <a:t>越大，则</a:t>
            </a:r>
            <a:r>
              <a:rPr lang="en-US" altLang="zh-CN" sz="2400" i="1" dirty="0" smtClean="0">
                <a:latin typeface="宋体" charset="-122"/>
                <a:ea typeface="楷体_GB2312" pitchFamily="49" charset="-122"/>
              </a:rPr>
              <a:t>d </a:t>
            </a:r>
            <a:r>
              <a:rPr altLang="en-US" sz="2400" dirty="0" smtClean="0">
                <a:latin typeface="宋体" charset="-122"/>
                <a:ea typeface="楷体_GB2312" pitchFamily="49" charset="-122"/>
              </a:rPr>
              <a:t>越小，即电场强度越大，等差等势面越密．</a:t>
            </a:r>
            <a:endParaRPr altLang="zh-CN" sz="1100" dirty="0" smtClean="0">
              <a:latin typeface="宋体" charset="-122"/>
              <a:ea typeface="宋体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7370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4"/>
          <p:cNvGrpSpPr>
            <a:grpSpLocks/>
          </p:cNvGrpSpPr>
          <p:nvPr/>
        </p:nvGrpSpPr>
        <p:grpSpPr bwMode="auto">
          <a:xfrm>
            <a:off x="-165100" y="-28575"/>
            <a:ext cx="1804988" cy="792163"/>
            <a:chOff x="1719" y="195"/>
            <a:chExt cx="1500" cy="409"/>
          </a:xfrm>
        </p:grpSpPr>
        <p:sp>
          <p:nvSpPr>
            <p:cNvPr id="21545" name="AutoShape 5"/>
            <p:cNvSpPr>
              <a:spLocks noChangeArrowheads="1"/>
            </p:cNvSpPr>
            <p:nvPr/>
          </p:nvSpPr>
          <p:spPr bwMode="auto">
            <a:xfrm>
              <a:off x="1719" y="195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>
                <a:solidFill>
                  <a:srgbClr val="000000"/>
                </a:solidFill>
              </a:endParaRPr>
            </a:p>
          </p:txBody>
        </p:sp>
        <p:sp>
          <p:nvSpPr>
            <p:cNvPr id="21546" name="AutoShape 6"/>
            <p:cNvSpPr>
              <a:spLocks noChangeArrowheads="1"/>
            </p:cNvSpPr>
            <p:nvPr/>
          </p:nvSpPr>
          <p:spPr bwMode="auto">
            <a:xfrm>
              <a:off x="1767" y="196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>
                <a:solidFill>
                  <a:srgbClr val="000000"/>
                </a:solidFill>
              </a:endParaRPr>
            </a:p>
          </p:txBody>
        </p:sp>
        <p:sp>
          <p:nvSpPr>
            <p:cNvPr id="21547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856" y="286"/>
              <a:ext cx="1315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黑体"/>
                  <a:ea typeface="黑体"/>
                </a:rPr>
                <a:t>回顾</a:t>
              </a:r>
            </a:p>
          </p:txBody>
        </p:sp>
      </p:grp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066800" y="1062038"/>
            <a:ext cx="6248400" cy="5191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等势面越密集的地方，电场强度越大。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276350" y="1831975"/>
          <a:ext cx="29622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公式" r:id="rId3" imgW="685800" imgH="241300" progId="Equation.3">
                  <p:embed/>
                </p:oleObj>
              </mc:Choice>
              <mc:Fallback>
                <p:oleObj name="公式" r:id="rId3" imgW="685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831975"/>
                        <a:ext cx="29622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9" name="Group 30"/>
          <p:cNvGrpSpPr>
            <a:grpSpLocks/>
          </p:cNvGrpSpPr>
          <p:nvPr/>
        </p:nvGrpSpPr>
        <p:grpSpPr bwMode="auto">
          <a:xfrm>
            <a:off x="4343400" y="2057400"/>
            <a:ext cx="4038600" cy="3886200"/>
            <a:chOff x="2736" y="1248"/>
            <a:chExt cx="2544" cy="2448"/>
          </a:xfrm>
        </p:grpSpPr>
        <p:sp>
          <p:nvSpPr>
            <p:cNvPr id="21525" name="Line 14"/>
            <p:cNvSpPr>
              <a:spLocks noChangeShapeType="1"/>
            </p:cNvSpPr>
            <p:nvPr/>
          </p:nvSpPr>
          <p:spPr bwMode="auto">
            <a:xfrm>
              <a:off x="4176" y="2496"/>
              <a:ext cx="11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26" name="Line 15"/>
            <p:cNvSpPr>
              <a:spLocks noChangeShapeType="1"/>
            </p:cNvSpPr>
            <p:nvPr/>
          </p:nvSpPr>
          <p:spPr bwMode="auto">
            <a:xfrm>
              <a:off x="3984" y="2688"/>
              <a:ext cx="0" cy="100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27" name="Line 16"/>
            <p:cNvSpPr>
              <a:spLocks noChangeShapeType="1"/>
            </p:cNvSpPr>
            <p:nvPr/>
          </p:nvSpPr>
          <p:spPr bwMode="auto">
            <a:xfrm flipV="1">
              <a:off x="3984" y="1248"/>
              <a:ext cx="0" cy="105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28" name="Line 17"/>
            <p:cNvSpPr>
              <a:spLocks noChangeShapeType="1"/>
            </p:cNvSpPr>
            <p:nvPr/>
          </p:nvSpPr>
          <p:spPr bwMode="auto">
            <a:xfrm flipH="1">
              <a:off x="2736" y="2496"/>
              <a:ext cx="100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529" name="Group 20"/>
            <p:cNvGrpSpPr>
              <a:grpSpLocks/>
            </p:cNvGrpSpPr>
            <p:nvPr/>
          </p:nvGrpSpPr>
          <p:grpSpPr bwMode="auto">
            <a:xfrm>
              <a:off x="3984" y="1488"/>
              <a:ext cx="1104" cy="1008"/>
              <a:chOff x="3984" y="1488"/>
              <a:chExt cx="1104" cy="1008"/>
            </a:xfrm>
          </p:grpSpPr>
          <p:sp>
            <p:nvSpPr>
              <p:cNvPr id="21543" name="Line 18"/>
              <p:cNvSpPr>
                <a:spLocks noChangeShapeType="1"/>
              </p:cNvSpPr>
              <p:nvPr/>
            </p:nvSpPr>
            <p:spPr bwMode="auto">
              <a:xfrm flipV="1">
                <a:off x="4032" y="1488"/>
                <a:ext cx="576" cy="96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4" name="Line 19"/>
              <p:cNvSpPr>
                <a:spLocks noChangeShapeType="1"/>
              </p:cNvSpPr>
              <p:nvPr/>
            </p:nvSpPr>
            <p:spPr bwMode="auto">
              <a:xfrm flipV="1">
                <a:off x="3984" y="1872"/>
                <a:ext cx="1104" cy="6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530" name="Group 21"/>
            <p:cNvGrpSpPr>
              <a:grpSpLocks/>
            </p:cNvGrpSpPr>
            <p:nvPr/>
          </p:nvGrpSpPr>
          <p:grpSpPr bwMode="auto">
            <a:xfrm rot="5113048">
              <a:off x="3984" y="2496"/>
              <a:ext cx="1104" cy="1008"/>
              <a:chOff x="3984" y="1488"/>
              <a:chExt cx="1104" cy="1008"/>
            </a:xfrm>
          </p:grpSpPr>
          <p:sp>
            <p:nvSpPr>
              <p:cNvPr id="21541" name="Line 22"/>
              <p:cNvSpPr>
                <a:spLocks noChangeShapeType="1"/>
              </p:cNvSpPr>
              <p:nvPr/>
            </p:nvSpPr>
            <p:spPr bwMode="auto">
              <a:xfrm flipV="1">
                <a:off x="4032" y="1488"/>
                <a:ext cx="576" cy="96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2" name="Line 23"/>
              <p:cNvSpPr>
                <a:spLocks noChangeShapeType="1"/>
              </p:cNvSpPr>
              <p:nvPr/>
            </p:nvSpPr>
            <p:spPr bwMode="auto">
              <a:xfrm flipV="1">
                <a:off x="3984" y="1872"/>
                <a:ext cx="1104" cy="6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531" name="Group 24"/>
            <p:cNvGrpSpPr>
              <a:grpSpLocks/>
            </p:cNvGrpSpPr>
            <p:nvPr/>
          </p:nvGrpSpPr>
          <p:grpSpPr bwMode="auto">
            <a:xfrm rot="-10397882">
              <a:off x="2832" y="2448"/>
              <a:ext cx="1104" cy="1008"/>
              <a:chOff x="3984" y="1488"/>
              <a:chExt cx="1104" cy="1008"/>
            </a:xfrm>
          </p:grpSpPr>
          <p:sp>
            <p:nvSpPr>
              <p:cNvPr id="21539" name="Line 25"/>
              <p:cNvSpPr>
                <a:spLocks noChangeShapeType="1"/>
              </p:cNvSpPr>
              <p:nvPr/>
            </p:nvSpPr>
            <p:spPr bwMode="auto">
              <a:xfrm flipV="1">
                <a:off x="4032" y="1488"/>
                <a:ext cx="576" cy="96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0" name="Line 26"/>
              <p:cNvSpPr>
                <a:spLocks noChangeShapeType="1"/>
              </p:cNvSpPr>
              <p:nvPr/>
            </p:nvSpPr>
            <p:spPr bwMode="auto">
              <a:xfrm flipV="1">
                <a:off x="3984" y="1872"/>
                <a:ext cx="1104" cy="6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532" name="Group 27"/>
            <p:cNvGrpSpPr>
              <a:grpSpLocks/>
            </p:cNvGrpSpPr>
            <p:nvPr/>
          </p:nvGrpSpPr>
          <p:grpSpPr bwMode="auto">
            <a:xfrm rot="-5699954">
              <a:off x="2880" y="1488"/>
              <a:ext cx="1104" cy="1008"/>
              <a:chOff x="3984" y="1488"/>
              <a:chExt cx="1104" cy="1008"/>
            </a:xfrm>
          </p:grpSpPr>
          <p:sp>
            <p:nvSpPr>
              <p:cNvPr id="21537" name="Line 28"/>
              <p:cNvSpPr>
                <a:spLocks noChangeShapeType="1"/>
              </p:cNvSpPr>
              <p:nvPr/>
            </p:nvSpPr>
            <p:spPr bwMode="auto">
              <a:xfrm flipV="1">
                <a:off x="4032" y="1488"/>
                <a:ext cx="576" cy="96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8" name="Line 29"/>
              <p:cNvSpPr>
                <a:spLocks noChangeShapeType="1"/>
              </p:cNvSpPr>
              <p:nvPr/>
            </p:nvSpPr>
            <p:spPr bwMode="auto">
              <a:xfrm flipV="1">
                <a:off x="3984" y="1872"/>
                <a:ext cx="1104" cy="6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533" name="Group 13"/>
            <p:cNvGrpSpPr>
              <a:grpSpLocks/>
            </p:cNvGrpSpPr>
            <p:nvPr/>
          </p:nvGrpSpPr>
          <p:grpSpPr bwMode="auto">
            <a:xfrm>
              <a:off x="3792" y="2304"/>
              <a:ext cx="384" cy="384"/>
              <a:chOff x="3744" y="2400"/>
              <a:chExt cx="384" cy="384"/>
            </a:xfrm>
          </p:grpSpPr>
          <p:sp>
            <p:nvSpPr>
              <p:cNvPr id="21534" name="Oval 10"/>
              <p:cNvSpPr>
                <a:spLocks noChangeArrowheads="1"/>
              </p:cNvSpPr>
              <p:nvPr/>
            </p:nvSpPr>
            <p:spPr bwMode="auto">
              <a:xfrm>
                <a:off x="3744" y="2400"/>
                <a:ext cx="384" cy="3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en-GB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5" name="Line 11"/>
              <p:cNvSpPr>
                <a:spLocks noChangeShapeType="1"/>
              </p:cNvSpPr>
              <p:nvPr/>
            </p:nvSpPr>
            <p:spPr bwMode="auto">
              <a:xfrm>
                <a:off x="3744" y="2592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6" name="Line 12"/>
              <p:cNvSpPr>
                <a:spLocks noChangeShapeType="1"/>
              </p:cNvSpPr>
              <p:nvPr/>
            </p:nvSpPr>
            <p:spPr bwMode="auto">
              <a:xfrm>
                <a:off x="3936" y="2400"/>
                <a:ext cx="0" cy="384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4876800" y="2514600"/>
            <a:ext cx="2895600" cy="2971800"/>
          </a:xfrm>
          <a:prstGeom prst="ellipse">
            <a:avLst/>
          </a:prstGeom>
          <a:solidFill>
            <a:srgbClr val="BBE0E3">
              <a:alpha val="0"/>
            </a:srgbClr>
          </a:solidFill>
          <a:ln w="76200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5410200" y="3124200"/>
            <a:ext cx="1752600" cy="1828800"/>
          </a:xfrm>
          <a:prstGeom prst="ellipse">
            <a:avLst/>
          </a:prstGeom>
          <a:solidFill>
            <a:srgbClr val="BBE0E3">
              <a:alpha val="0"/>
            </a:srgbClr>
          </a:solidFill>
          <a:ln w="76200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>
              <a:solidFill>
                <a:srgbClr val="000000"/>
              </a:solidFill>
            </a:endParaRPr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333750" y="1755775"/>
            <a:ext cx="381000" cy="990600"/>
            <a:chOff x="912" y="3552"/>
            <a:chExt cx="384" cy="432"/>
          </a:xfrm>
        </p:grpSpPr>
        <p:sp>
          <p:nvSpPr>
            <p:cNvPr id="21522" name="Freeform 36"/>
            <p:cNvSpPr>
              <a:spLocks/>
            </p:cNvSpPr>
            <p:nvPr/>
          </p:nvSpPr>
          <p:spPr bwMode="auto">
            <a:xfrm>
              <a:off x="912" y="3552"/>
              <a:ext cx="288" cy="432"/>
            </a:xfrm>
            <a:custGeom>
              <a:avLst/>
              <a:gdLst>
                <a:gd name="T0" fmla="*/ 0 w 288"/>
                <a:gd name="T1" fmla="*/ 432 h 432"/>
                <a:gd name="T2" fmla="*/ 192 w 288"/>
                <a:gd name="T3" fmla="*/ 288 h 432"/>
                <a:gd name="T4" fmla="*/ 288 w 288"/>
                <a:gd name="T5" fmla="*/ 0 h 432"/>
                <a:gd name="T6" fmla="*/ 0 60000 65536"/>
                <a:gd name="T7" fmla="*/ 0 60000 65536"/>
                <a:gd name="T8" fmla="*/ 0 60000 65536"/>
                <a:gd name="T9" fmla="*/ 0 w 288"/>
                <a:gd name="T10" fmla="*/ 0 h 432"/>
                <a:gd name="T11" fmla="*/ 288 w 28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32">
                  <a:moveTo>
                    <a:pt x="0" y="432"/>
                  </a:moveTo>
                  <a:cubicBezTo>
                    <a:pt x="72" y="396"/>
                    <a:pt x="144" y="360"/>
                    <a:pt x="192" y="288"/>
                  </a:cubicBezTo>
                  <a:cubicBezTo>
                    <a:pt x="240" y="216"/>
                    <a:pt x="264" y="108"/>
                    <a:pt x="288" y="0"/>
                  </a:cubicBezTo>
                </a:path>
              </a:pathLst>
            </a:custGeom>
            <a:noFill/>
            <a:ln w="762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23" name="Line 37"/>
            <p:cNvSpPr>
              <a:spLocks noChangeShapeType="1"/>
            </p:cNvSpPr>
            <p:nvPr/>
          </p:nvSpPr>
          <p:spPr bwMode="auto">
            <a:xfrm flipH="1">
              <a:off x="1008" y="3552"/>
              <a:ext cx="192" cy="144"/>
            </a:xfrm>
            <a:prstGeom prst="line">
              <a:avLst/>
            </a:prstGeom>
            <a:noFill/>
            <a:ln w="762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24" name="Line 38"/>
            <p:cNvSpPr>
              <a:spLocks noChangeShapeType="1"/>
            </p:cNvSpPr>
            <p:nvPr/>
          </p:nvSpPr>
          <p:spPr bwMode="auto">
            <a:xfrm>
              <a:off x="1200" y="3552"/>
              <a:ext cx="96" cy="192"/>
            </a:xfrm>
            <a:prstGeom prst="line">
              <a:avLst/>
            </a:prstGeom>
            <a:noFill/>
            <a:ln w="762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 rot="12120425" flipH="1">
            <a:off x="4019550" y="1831975"/>
            <a:ext cx="381000" cy="990600"/>
            <a:chOff x="912" y="3552"/>
            <a:chExt cx="384" cy="432"/>
          </a:xfrm>
        </p:grpSpPr>
        <p:sp>
          <p:nvSpPr>
            <p:cNvPr id="21519" name="Freeform 41"/>
            <p:cNvSpPr>
              <a:spLocks/>
            </p:cNvSpPr>
            <p:nvPr/>
          </p:nvSpPr>
          <p:spPr bwMode="auto">
            <a:xfrm>
              <a:off x="912" y="3552"/>
              <a:ext cx="288" cy="432"/>
            </a:xfrm>
            <a:custGeom>
              <a:avLst/>
              <a:gdLst>
                <a:gd name="T0" fmla="*/ 0 w 288"/>
                <a:gd name="T1" fmla="*/ 432 h 432"/>
                <a:gd name="T2" fmla="*/ 192 w 288"/>
                <a:gd name="T3" fmla="*/ 288 h 432"/>
                <a:gd name="T4" fmla="*/ 288 w 288"/>
                <a:gd name="T5" fmla="*/ 0 h 432"/>
                <a:gd name="T6" fmla="*/ 0 60000 65536"/>
                <a:gd name="T7" fmla="*/ 0 60000 65536"/>
                <a:gd name="T8" fmla="*/ 0 60000 65536"/>
                <a:gd name="T9" fmla="*/ 0 w 288"/>
                <a:gd name="T10" fmla="*/ 0 h 432"/>
                <a:gd name="T11" fmla="*/ 288 w 28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32">
                  <a:moveTo>
                    <a:pt x="0" y="432"/>
                  </a:moveTo>
                  <a:cubicBezTo>
                    <a:pt x="72" y="396"/>
                    <a:pt x="144" y="360"/>
                    <a:pt x="192" y="288"/>
                  </a:cubicBezTo>
                  <a:cubicBezTo>
                    <a:pt x="240" y="216"/>
                    <a:pt x="264" y="108"/>
                    <a:pt x="288" y="0"/>
                  </a:cubicBezTo>
                </a:path>
              </a:pathLst>
            </a:custGeom>
            <a:noFill/>
            <a:ln w="762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20" name="Line 42"/>
            <p:cNvSpPr>
              <a:spLocks noChangeShapeType="1"/>
            </p:cNvSpPr>
            <p:nvPr/>
          </p:nvSpPr>
          <p:spPr bwMode="auto">
            <a:xfrm flipH="1">
              <a:off x="1008" y="3552"/>
              <a:ext cx="192" cy="144"/>
            </a:xfrm>
            <a:prstGeom prst="line">
              <a:avLst/>
            </a:prstGeom>
            <a:noFill/>
            <a:ln w="762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21" name="Line 43"/>
            <p:cNvSpPr>
              <a:spLocks noChangeShapeType="1"/>
            </p:cNvSpPr>
            <p:nvPr/>
          </p:nvSpPr>
          <p:spPr bwMode="auto">
            <a:xfrm>
              <a:off x="1200" y="3552"/>
              <a:ext cx="96" cy="192"/>
            </a:xfrm>
            <a:prstGeom prst="line">
              <a:avLst/>
            </a:prstGeom>
            <a:noFill/>
            <a:ln w="762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5715000" y="3429000"/>
            <a:ext cx="1219200" cy="1219200"/>
          </a:xfrm>
          <a:prstGeom prst="ellipse">
            <a:avLst/>
          </a:prstGeom>
          <a:solidFill>
            <a:srgbClr val="BBE0E3">
              <a:alpha val="0"/>
            </a:srgbClr>
          </a:solidFill>
          <a:ln w="76200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14400" y="5778500"/>
            <a:ext cx="7543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电场线的疏密表示电场强度的大小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等势面的疏密也可以表示电场强度的大小</a:t>
            </a:r>
          </a:p>
        </p:txBody>
      </p:sp>
      <p:grpSp>
        <p:nvGrpSpPr>
          <p:cNvPr id="21516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21517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18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681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19489" grpId="0" animBg="1"/>
      <p:bldP spid="19488" grpId="0" animBg="1"/>
      <p:bldP spid="19487" grpId="0" animBg="1"/>
      <p:bldP spid="2048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9750" y="515938"/>
            <a:ext cx="741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0" lang="en-US" altLang="zh-CN" sz="4000" b="0" dirty="0" err="1" smtClean="0">
                <a:latin typeface="黑体" pitchFamily="2" charset="-122"/>
              </a:rPr>
              <a:t>电场强度三个公式的区别</a:t>
            </a:r>
            <a:r>
              <a:rPr kumimoji="0" lang="en-US" altLang="zh-CN" sz="3200" b="0" dirty="0">
                <a:latin typeface="黑体" pitchFamily="2" charset="-122"/>
              </a:rPr>
              <a:t>：</a:t>
            </a:r>
            <a:r>
              <a:rPr kumimoji="0" lang="en-US" altLang="zh-CN" b="0" dirty="0">
                <a:latin typeface="黑体" pitchFamily="2" charset="-122"/>
              </a:rPr>
              <a:t> </a:t>
            </a:r>
            <a:endParaRPr kumimoji="0" lang="zh-CN" altLang="en-US" b="0" dirty="0">
              <a:latin typeface="黑体" pitchFamily="2" charset="-122"/>
            </a:endParaRPr>
          </a:p>
        </p:txBody>
      </p:sp>
      <p:graphicFrame>
        <p:nvGraphicFramePr>
          <p:cNvPr id="190468" name="Group 4"/>
          <p:cNvGraphicFramePr>
            <a:graphicFrameLocks noGrp="1"/>
          </p:cNvGraphicFramePr>
          <p:nvPr/>
        </p:nvGraphicFramePr>
        <p:xfrm>
          <a:off x="539750" y="1412875"/>
          <a:ext cx="8001000" cy="4827588"/>
        </p:xfrm>
        <a:graphic>
          <a:graphicData uri="http://schemas.openxmlformats.org/drawingml/2006/table">
            <a:tbl>
              <a:tblPr/>
              <a:tblGrid>
                <a:gridCol w="1655763"/>
                <a:gridCol w="3678237"/>
                <a:gridCol w="2667000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1403350" y="16287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/>
              <a:t>区别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611188" y="2060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b="0"/>
              <a:t>公式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3276600" y="17526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/>
              <a:t>公式含义</a:t>
            </a:r>
            <a:r>
              <a:rPr kumimoji="0" lang="zh-CN" altLang="en-US" b="0">
                <a:ea typeface="宋体" charset="-122"/>
              </a:rPr>
              <a:t> 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6400800" y="1808163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b="0">
                <a:latin typeface="黑体" pitchFamily="2" charset="-122"/>
              </a:rPr>
              <a:t>适用范围 </a:t>
            </a:r>
          </a:p>
        </p:txBody>
      </p:sp>
      <p:grpSp>
        <p:nvGrpSpPr>
          <p:cNvPr id="13342" name="Group 30"/>
          <p:cNvGrpSpPr>
            <a:grpSpLocks/>
          </p:cNvGrpSpPr>
          <p:nvPr/>
        </p:nvGrpSpPr>
        <p:grpSpPr bwMode="auto">
          <a:xfrm>
            <a:off x="838200" y="2819400"/>
            <a:ext cx="1219200" cy="838200"/>
            <a:chOff x="0" y="0"/>
            <a:chExt cx="768" cy="528"/>
          </a:xfrm>
        </p:grpSpPr>
        <p:sp>
          <p:nvSpPr>
            <p:cNvPr id="13360" name="Text Box 31"/>
            <p:cNvSpPr txBox="1">
              <a:spLocks noChangeArrowheads="1"/>
            </p:cNvSpPr>
            <p:nvPr/>
          </p:nvSpPr>
          <p:spPr bwMode="auto">
            <a:xfrm>
              <a:off x="0" y="144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zh-CN" b="0">
                  <a:ea typeface="宋体" charset="-122"/>
                </a:rPr>
                <a:t>E = </a:t>
              </a:r>
              <a:endParaRPr kumimoji="0" lang="en-US" altLang="zh-CN" b="0">
                <a:ea typeface="宋体" charset="-122"/>
              </a:endParaRPr>
            </a:p>
          </p:txBody>
        </p:sp>
        <p:sp>
          <p:nvSpPr>
            <p:cNvPr id="190496" name="Line 32"/>
            <p:cNvSpPr>
              <a:spLocks noChangeShapeType="1"/>
            </p:cNvSpPr>
            <p:nvPr/>
          </p:nvSpPr>
          <p:spPr bwMode="auto">
            <a:xfrm>
              <a:off x="384" y="2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62" name="Text Box 33"/>
            <p:cNvSpPr txBox="1">
              <a:spLocks noChangeArrowheads="1"/>
            </p:cNvSpPr>
            <p:nvPr/>
          </p:nvSpPr>
          <p:spPr bwMode="auto">
            <a:xfrm>
              <a:off x="480" y="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zh-CN" b="0">
                  <a:ea typeface="宋体" charset="-122"/>
                </a:rPr>
                <a:t>F</a:t>
              </a:r>
              <a:endParaRPr kumimoji="0" lang="en-US" altLang="zh-CN" b="0">
                <a:ea typeface="宋体" charset="-122"/>
              </a:endParaRPr>
            </a:p>
          </p:txBody>
        </p:sp>
        <p:sp>
          <p:nvSpPr>
            <p:cNvPr id="13363" name="Text Box 34"/>
            <p:cNvSpPr txBox="1">
              <a:spLocks noChangeArrowheads="1"/>
            </p:cNvSpPr>
            <p:nvPr/>
          </p:nvSpPr>
          <p:spPr bwMode="auto">
            <a:xfrm>
              <a:off x="480" y="2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zh-CN" b="0">
                  <a:ea typeface="宋体" charset="-122"/>
                </a:rPr>
                <a:t>q</a:t>
              </a:r>
              <a:endParaRPr kumimoji="0" lang="en-US" altLang="zh-CN" b="0">
                <a:ea typeface="宋体" charset="-122"/>
              </a:endParaRPr>
            </a:p>
          </p:txBody>
        </p:sp>
      </p:grpSp>
      <p:grpSp>
        <p:nvGrpSpPr>
          <p:cNvPr id="13343" name="Group 35"/>
          <p:cNvGrpSpPr>
            <a:grpSpLocks/>
          </p:cNvGrpSpPr>
          <p:nvPr/>
        </p:nvGrpSpPr>
        <p:grpSpPr bwMode="auto">
          <a:xfrm>
            <a:off x="838200" y="4114800"/>
            <a:ext cx="1311275" cy="879475"/>
            <a:chOff x="0" y="0"/>
            <a:chExt cx="826" cy="554"/>
          </a:xfrm>
        </p:grpSpPr>
        <p:sp>
          <p:nvSpPr>
            <p:cNvPr id="13356" name="Text Box 36"/>
            <p:cNvSpPr txBox="1">
              <a:spLocks noChangeArrowheads="1"/>
            </p:cNvSpPr>
            <p:nvPr/>
          </p:nvSpPr>
          <p:spPr bwMode="auto">
            <a:xfrm>
              <a:off x="0" y="122"/>
              <a:ext cx="5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zh-CN" b="0">
                  <a:ea typeface="宋体" charset="-122"/>
                </a:rPr>
                <a:t>E = k</a:t>
              </a:r>
              <a:endParaRPr kumimoji="0" lang="en-US" altLang="zh-CN" b="0">
                <a:ea typeface="宋体" charset="-122"/>
              </a:endParaRPr>
            </a:p>
          </p:txBody>
        </p:sp>
        <p:sp>
          <p:nvSpPr>
            <p:cNvPr id="190501" name="Line 37"/>
            <p:cNvSpPr>
              <a:spLocks noChangeShapeType="1"/>
            </p:cNvSpPr>
            <p:nvPr/>
          </p:nvSpPr>
          <p:spPr bwMode="auto">
            <a:xfrm>
              <a:off x="490" y="2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58" name="Text Box 38"/>
            <p:cNvSpPr txBox="1">
              <a:spLocks noChangeArrowheads="1"/>
            </p:cNvSpPr>
            <p:nvPr/>
          </p:nvSpPr>
          <p:spPr bwMode="auto">
            <a:xfrm>
              <a:off x="490" y="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zh-CN" b="0">
                  <a:ea typeface="宋体" charset="-122"/>
                </a:rPr>
                <a:t>Q</a:t>
              </a:r>
              <a:endParaRPr kumimoji="0" lang="en-US" altLang="zh-CN" b="0">
                <a:ea typeface="宋体" charset="-122"/>
              </a:endParaRPr>
            </a:p>
          </p:txBody>
        </p:sp>
        <p:sp>
          <p:nvSpPr>
            <p:cNvPr id="13359" name="Text Box 39"/>
            <p:cNvSpPr txBox="1">
              <a:spLocks noChangeArrowheads="1"/>
            </p:cNvSpPr>
            <p:nvPr/>
          </p:nvSpPr>
          <p:spPr bwMode="auto">
            <a:xfrm>
              <a:off x="528" y="26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zh-CN" b="0">
                  <a:ea typeface="宋体" charset="-122"/>
                </a:rPr>
                <a:t>r</a:t>
              </a:r>
              <a:r>
                <a:rPr kumimoji="0" lang="zh-CN" altLang="zh-CN" b="0" baseline="30000">
                  <a:ea typeface="宋体" charset="-122"/>
                </a:rPr>
                <a:t>2</a:t>
              </a:r>
              <a:endParaRPr kumimoji="0" lang="en-US" altLang="zh-CN" b="0" baseline="30000">
                <a:ea typeface="宋体" charset="-122"/>
              </a:endParaRPr>
            </a:p>
          </p:txBody>
        </p:sp>
      </p:grpSp>
      <p:grpSp>
        <p:nvGrpSpPr>
          <p:cNvPr id="13344" name="Group 40"/>
          <p:cNvGrpSpPr>
            <a:grpSpLocks/>
          </p:cNvGrpSpPr>
          <p:nvPr/>
        </p:nvGrpSpPr>
        <p:grpSpPr bwMode="auto">
          <a:xfrm>
            <a:off x="914400" y="5334000"/>
            <a:ext cx="1082675" cy="914400"/>
            <a:chOff x="0" y="0"/>
            <a:chExt cx="682" cy="576"/>
          </a:xfrm>
        </p:grpSpPr>
        <p:sp>
          <p:nvSpPr>
            <p:cNvPr id="13352" name="Text Box 41"/>
            <p:cNvSpPr txBox="1">
              <a:spLocks noChangeArrowheads="1"/>
            </p:cNvSpPr>
            <p:nvPr/>
          </p:nvSpPr>
          <p:spPr bwMode="auto">
            <a:xfrm>
              <a:off x="0" y="122"/>
              <a:ext cx="3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zh-CN" b="0">
                  <a:ea typeface="宋体" charset="-122"/>
                </a:rPr>
                <a:t>E =</a:t>
              </a:r>
              <a:endParaRPr kumimoji="0" lang="en-US" altLang="zh-CN" b="0">
                <a:ea typeface="宋体" charset="-122"/>
              </a:endParaRPr>
            </a:p>
          </p:txBody>
        </p:sp>
        <p:sp>
          <p:nvSpPr>
            <p:cNvPr id="190506" name="Line 42"/>
            <p:cNvSpPr>
              <a:spLocks noChangeShapeType="1"/>
            </p:cNvSpPr>
            <p:nvPr/>
          </p:nvSpPr>
          <p:spPr bwMode="auto">
            <a:xfrm>
              <a:off x="394" y="2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354" name="Text Box 43"/>
            <p:cNvSpPr txBox="1">
              <a:spLocks noChangeArrowheads="1"/>
            </p:cNvSpPr>
            <p:nvPr/>
          </p:nvSpPr>
          <p:spPr bwMode="auto">
            <a:xfrm>
              <a:off x="394" y="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zh-CN" b="0">
                  <a:ea typeface="宋体" charset="-122"/>
                </a:rPr>
                <a:t>U</a:t>
              </a:r>
              <a:endParaRPr kumimoji="0" lang="en-US" altLang="zh-CN" b="0">
                <a:ea typeface="宋体" charset="-122"/>
              </a:endParaRPr>
            </a:p>
          </p:txBody>
        </p:sp>
        <p:sp>
          <p:nvSpPr>
            <p:cNvPr id="13355" name="Text Box 44"/>
            <p:cNvSpPr txBox="1">
              <a:spLocks noChangeArrowheads="1"/>
            </p:cNvSpPr>
            <p:nvPr/>
          </p:nvSpPr>
          <p:spPr bwMode="auto">
            <a:xfrm>
              <a:off x="394" y="2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zh-CN" b="0">
                  <a:ea typeface="宋体" charset="-122"/>
                </a:rPr>
                <a:t>d</a:t>
              </a:r>
              <a:endParaRPr kumimoji="0" lang="en-US" altLang="zh-CN" b="0">
                <a:ea typeface="宋体" charset="-122"/>
              </a:endParaRPr>
            </a:p>
          </p:txBody>
        </p:sp>
      </p:grpSp>
      <p:sp>
        <p:nvSpPr>
          <p:cNvPr id="13345" name="Text Box 45"/>
          <p:cNvSpPr txBox="1">
            <a:spLocks noChangeArrowheads="1"/>
          </p:cNvSpPr>
          <p:nvPr/>
        </p:nvSpPr>
        <p:spPr bwMode="auto">
          <a:xfrm>
            <a:off x="2286000" y="3027363"/>
            <a:ext cx="307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b="0">
                <a:latin typeface="黑体" pitchFamily="2" charset="-122"/>
              </a:rPr>
              <a:t>是电场强度的定义式 </a:t>
            </a:r>
          </a:p>
        </p:txBody>
      </p:sp>
      <p:sp>
        <p:nvSpPr>
          <p:cNvPr id="13346" name="Text Box 46"/>
          <p:cNvSpPr txBox="1">
            <a:spLocks noChangeArrowheads="1"/>
          </p:cNvSpPr>
          <p:nvPr/>
        </p:nvSpPr>
        <p:spPr bwMode="auto">
          <a:xfrm>
            <a:off x="6172200" y="3124200"/>
            <a:ext cx="147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0" lang="zh-CN" altLang="en-US" b="0"/>
              <a:t>任意电场</a:t>
            </a:r>
            <a:r>
              <a:rPr kumimoji="0" lang="zh-CN" altLang="en-US" b="0">
                <a:ea typeface="宋体" charset="-122"/>
              </a:rPr>
              <a:t> </a:t>
            </a:r>
          </a:p>
        </p:txBody>
      </p:sp>
      <p:sp>
        <p:nvSpPr>
          <p:cNvPr id="13347" name="Text Box 47"/>
          <p:cNvSpPr txBox="1">
            <a:spLocks noChangeArrowheads="1"/>
          </p:cNvSpPr>
          <p:nvPr/>
        </p:nvSpPr>
        <p:spPr bwMode="auto">
          <a:xfrm>
            <a:off x="2286000" y="4114800"/>
            <a:ext cx="3657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b="0">
                <a:latin typeface="黑体" pitchFamily="2" charset="-122"/>
              </a:rPr>
              <a:t>是真空中点电荷电场的场强计算公式 </a:t>
            </a:r>
          </a:p>
        </p:txBody>
      </p:sp>
      <p:sp>
        <p:nvSpPr>
          <p:cNvPr id="13348" name="Text Box 48"/>
          <p:cNvSpPr txBox="1">
            <a:spLocks noChangeArrowheads="1"/>
          </p:cNvSpPr>
          <p:nvPr/>
        </p:nvSpPr>
        <p:spPr bwMode="auto">
          <a:xfrm>
            <a:off x="6156325" y="4076700"/>
            <a:ext cx="2073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b="0">
                <a:latin typeface="黑体" pitchFamily="2" charset="-122"/>
              </a:rPr>
              <a:t>真空中点电荷电场 </a:t>
            </a:r>
          </a:p>
        </p:txBody>
      </p:sp>
      <p:sp>
        <p:nvSpPr>
          <p:cNvPr id="13349" name="Text Box 49"/>
          <p:cNvSpPr txBox="1">
            <a:spLocks noChangeArrowheads="1"/>
          </p:cNvSpPr>
          <p:nvPr/>
        </p:nvSpPr>
        <p:spPr bwMode="auto">
          <a:xfrm>
            <a:off x="2286000" y="5334000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sz="2000">
                <a:latin typeface="黑体" pitchFamily="2" charset="-122"/>
              </a:rPr>
              <a:t>是匀强电场的场强的计算公式 （</a:t>
            </a:r>
            <a:r>
              <a:rPr kumimoji="0" lang="en-US" altLang="zh-CN" sz="2000">
                <a:latin typeface="黑体" pitchFamily="2" charset="-122"/>
              </a:rPr>
              <a:t>d</a:t>
            </a:r>
            <a:r>
              <a:rPr kumimoji="0" lang="zh-CN" altLang="en-US" sz="2000">
                <a:latin typeface="黑体" pitchFamily="2" charset="-122"/>
              </a:rPr>
              <a:t>为沿场强方向的距离）</a:t>
            </a:r>
          </a:p>
        </p:txBody>
      </p:sp>
      <p:sp>
        <p:nvSpPr>
          <p:cNvPr id="13350" name="Text Box 50"/>
          <p:cNvSpPr txBox="1">
            <a:spLocks noChangeArrowheads="1"/>
          </p:cNvSpPr>
          <p:nvPr/>
        </p:nvSpPr>
        <p:spPr bwMode="auto">
          <a:xfrm>
            <a:off x="6172200" y="5486400"/>
            <a:ext cx="147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b="0"/>
              <a:t>匀强电场</a:t>
            </a:r>
            <a:r>
              <a:rPr kumimoji="0" lang="zh-CN" altLang="en-US" b="0">
                <a:ea typeface="宋体" charset="-122"/>
              </a:rPr>
              <a:t> </a:t>
            </a:r>
          </a:p>
        </p:txBody>
      </p:sp>
      <p:sp>
        <p:nvSpPr>
          <p:cNvPr id="190515" name="Line 51"/>
          <p:cNvSpPr>
            <a:spLocks noChangeShapeType="1"/>
          </p:cNvSpPr>
          <p:nvPr/>
        </p:nvSpPr>
        <p:spPr bwMode="auto">
          <a:xfrm>
            <a:off x="533400" y="1447800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53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285750"/>
            <a:ext cx="6715125" cy="46434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charset="0"/>
                <a:cs typeface="Times New Roman" charset="0"/>
              </a:rPr>
              <a:t>【</a:t>
            </a:r>
            <a:r>
              <a:rPr lang="zh-CN" altLang="en-US" sz="2400" b="1" dirty="0" smtClean="0">
                <a:latin typeface="Times New Roman" charset="0"/>
                <a:cs typeface="Times New Roman" charset="0"/>
              </a:rPr>
              <a:t>思考题</a:t>
            </a:r>
            <a:r>
              <a:rPr lang="en-US" altLang="zh-CN" sz="2400" b="1" dirty="0" smtClean="0">
                <a:latin typeface="Times New Roman" charset="0"/>
                <a:cs typeface="Times New Roman" charset="0"/>
              </a:rPr>
              <a:t>】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charset="0"/>
                <a:cs typeface="Times New Roman" charset="0"/>
              </a:rPr>
              <a:t>1.</a:t>
            </a:r>
            <a:r>
              <a:rPr lang="zh-CN" altLang="en-US" sz="2400" b="1" dirty="0" smtClean="0">
                <a:latin typeface="Times New Roman" charset="0"/>
                <a:cs typeface="Times New Roman" charset="0"/>
              </a:rPr>
              <a:t>电场强度为零的地方电势一定为零吗？</a:t>
            </a:r>
            <a:endParaRPr lang="en-US" altLang="zh-CN" sz="2400" b="1" dirty="0" smtClean="0">
              <a:latin typeface="Times New Roman" charset="0"/>
              <a:cs typeface="Times New Roman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答：不一定！</a:t>
            </a:r>
            <a:endParaRPr lang="en-US" altLang="zh-CN" sz="2400" b="1" dirty="0" smtClean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charset="0"/>
                <a:cs typeface="Times New Roman" charset="0"/>
              </a:rPr>
              <a:t>2.</a:t>
            </a:r>
            <a:r>
              <a:rPr lang="zh-CN" altLang="en-US" sz="2400" b="1" dirty="0" smtClean="0">
                <a:latin typeface="Times New Roman" charset="0"/>
                <a:cs typeface="Times New Roman" charset="0"/>
              </a:rPr>
              <a:t>电势为零的地方电场强度一定为零？</a:t>
            </a:r>
            <a:endParaRPr lang="en-US" altLang="zh-CN" sz="2400" b="1" dirty="0" smtClean="0">
              <a:latin typeface="Times New Roman" charset="0"/>
              <a:cs typeface="Times New Roman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答：不一定！</a:t>
            </a:r>
            <a:endParaRPr lang="en-US" altLang="zh-CN" sz="2400" b="1" dirty="0" smtClean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charset="0"/>
                <a:cs typeface="Times New Roman" charset="0"/>
              </a:rPr>
              <a:t>3.</a:t>
            </a:r>
            <a:r>
              <a:rPr lang="zh-CN" altLang="en-US" sz="2400" b="1" dirty="0" smtClean="0">
                <a:latin typeface="Times New Roman" charset="0"/>
                <a:cs typeface="Times New Roman" charset="0"/>
              </a:rPr>
              <a:t>电场强度相等的地方电势一定相等吗？</a:t>
            </a:r>
            <a:endParaRPr lang="en-US" altLang="zh-CN" sz="2400" b="1" dirty="0" smtClean="0">
              <a:latin typeface="Times New Roman" charset="0"/>
              <a:cs typeface="Times New Roman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答：不一定！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charset="0"/>
                <a:cs typeface="Times New Roman" charset="0"/>
              </a:rPr>
              <a:t>4.</a:t>
            </a:r>
            <a:r>
              <a:rPr lang="zh-CN" altLang="en-US" sz="2400" b="1" dirty="0" smtClean="0">
                <a:latin typeface="Times New Roman" charset="0"/>
                <a:cs typeface="Times New Roman" charset="0"/>
              </a:rPr>
              <a:t>电势相等的地方电场强度一定相等吗？</a:t>
            </a:r>
            <a:endParaRPr lang="en-US" altLang="zh-CN" sz="2400" b="1" dirty="0" smtClean="0">
              <a:latin typeface="Times New Roman" charset="0"/>
              <a:cs typeface="Times New Roman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答：不一定！</a:t>
            </a:r>
            <a:endParaRPr lang="en-US" altLang="zh-CN" sz="2400" b="1" dirty="0" smtClean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charset="0"/>
                <a:cs typeface="Times New Roman" charset="0"/>
              </a:rPr>
              <a:t>5.</a:t>
            </a:r>
            <a:r>
              <a:rPr lang="zh-CN" altLang="en-US" sz="2400" b="1" dirty="0" smtClean="0">
                <a:latin typeface="Times New Roman" charset="0"/>
                <a:cs typeface="Times New Roman" charset="0"/>
              </a:rPr>
              <a:t>沿着电场的方向电势降低，反之，电势降低的方向一定是电场的方向对吗？</a:t>
            </a:r>
            <a:endParaRPr lang="en-US" altLang="zh-CN" sz="2400" b="1" dirty="0" smtClean="0">
              <a:latin typeface="Times New Roman" charset="0"/>
              <a:cs typeface="Times New Roman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答：不一定，电场的方向是电势降低最快的方向。</a:t>
            </a:r>
            <a:endParaRPr lang="en-US" altLang="zh-CN" sz="2400" b="1" dirty="0" smtClean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2875" y="4714875"/>
            <a:ext cx="650081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】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F52C0B"/>
                </a:solidFill>
                <a:latin typeface="宋体"/>
                <a:ea typeface="宋体"/>
              </a:rPr>
              <a:t>①电势为不为零取决于零势点的选择。</a:t>
            </a:r>
            <a:endParaRPr lang="zh-CN" altLang="en-US" sz="2400" b="1" dirty="0">
              <a:solidFill>
                <a:srgbClr val="2D2D8B"/>
              </a:solidFill>
              <a:latin typeface="宋体"/>
              <a:ea typeface="宋体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②电场强度与电势没有必然联系。</a:t>
            </a:r>
            <a:endParaRPr lang="zh-CN" altLang="en-US" sz="2400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pic>
        <p:nvPicPr>
          <p:cNvPr id="17" name="图片 1" descr="等势面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357188"/>
            <a:ext cx="25193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t="8427" r="71072" b="39771"/>
          <a:stretch>
            <a:fillRect/>
          </a:stretch>
        </p:blipFill>
        <p:spPr bwMode="auto">
          <a:xfrm>
            <a:off x="6626225" y="2500313"/>
            <a:ext cx="2517775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匀强电场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4357688"/>
            <a:ext cx="2230437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7383463" y="4643438"/>
            <a:ext cx="1046162" cy="828675"/>
          </a:xfrm>
          <a:prstGeom prst="line">
            <a:avLst/>
          </a:prstGeom>
          <a:noFill/>
          <a:ln w="19050">
            <a:solidFill>
              <a:srgbClr val="4040C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7383463" y="5472113"/>
            <a:ext cx="10461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7383463" y="4929188"/>
            <a:ext cx="1046162" cy="542925"/>
          </a:xfrm>
          <a:prstGeom prst="line">
            <a:avLst/>
          </a:prstGeom>
          <a:noFill/>
          <a:ln w="19050">
            <a:solidFill>
              <a:srgbClr val="4040C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29500" y="5214938"/>
            <a:ext cx="1000125" cy="252412"/>
          </a:xfrm>
          <a:prstGeom prst="line">
            <a:avLst/>
          </a:prstGeom>
          <a:noFill/>
          <a:ln w="19050">
            <a:solidFill>
              <a:srgbClr val="4040C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6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 bwMode="auto">
          <a:xfrm>
            <a:off x="357188" y="1143000"/>
            <a:ext cx="8286750" cy="50720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altLang="en-US" sz="2400" smtClean="0">
                <a:ea typeface="宋体" charset="-122"/>
                <a:cs typeface="Times New Roman" charset="0"/>
              </a:rPr>
              <a:t>  命题三　利用匀强电场中电势的特点确定电场的方向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altLang="en-US" sz="2400" smtClean="0">
                <a:ea typeface="宋体" charset="-122"/>
                <a:cs typeface="Times New Roman" charset="0"/>
              </a:rPr>
              <a:t>　</a:t>
            </a:r>
            <a:r>
              <a:rPr altLang="en-US" sz="2400" smtClean="0">
                <a:ea typeface="黑体" pitchFamily="2" charset="-122"/>
              </a:rPr>
              <a:t>等分法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altLang="en-US" sz="2400" smtClean="0">
                <a:ea typeface="宋体" charset="-122"/>
                <a:cs typeface="Times New Roman" charset="0"/>
              </a:rPr>
              <a:t>在匀强电场中，如果把某两点间的距离等分为几段，则每段两端点的电势差等于原电势差的     ，像这样采用等分间距求电势问题的方法，叫做等分法．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altLang="en-US" sz="2400" smtClean="0">
                <a:ea typeface="宋体" charset="-122"/>
                <a:cs typeface="Times New Roman" charset="0"/>
              </a:rPr>
              <a:t>由等分法的定义，我们可以得到以下两个推论．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宋体" charset="-122"/>
                <a:cs typeface="Courier New" pitchFamily="49" charset="0"/>
              </a:rPr>
              <a:t>(1)</a:t>
            </a:r>
            <a:r>
              <a:rPr altLang="en-US" sz="2400" smtClean="0">
                <a:ea typeface="宋体" charset="-122"/>
                <a:cs typeface="Times New Roman" charset="0"/>
              </a:rPr>
              <a:t>在匀强电场中，相互平行且长度相等的线段两端电势差相等．</a:t>
            </a:r>
            <a:endParaRPr altLang="zh-CN" sz="1100" smtClean="0">
              <a:latin typeface="宋体" charset="-122"/>
              <a:ea typeface="宋体" charset="-122"/>
              <a:cs typeface="Courier New" pitchFamily="49" charset="0"/>
            </a:endParaRPr>
          </a:p>
        </p:txBody>
      </p:sp>
      <p:pic>
        <p:nvPicPr>
          <p:cNvPr id="11268" name="图片 2" descr="手指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57313"/>
            <a:ext cx="7016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149975" y="2768600"/>
          <a:ext cx="922338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启用了宏的模板" r:id="rId4" imgW="922157" imgH="1160361" progId="Word.DocumentMacroEnabled.12">
                  <p:embed/>
                </p:oleObj>
              </mc:Choice>
              <mc:Fallback>
                <p:oleObj name="启用了宏的模板" r:id="rId4" imgW="922157" imgH="1160361" progId="Word.DocumentMacroEnabled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2768600"/>
                        <a:ext cx="922338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442180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 bwMode="auto">
          <a:xfrm>
            <a:off x="428625" y="1071563"/>
            <a:ext cx="8286750" cy="5072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endParaRPr lang="en-US" altLang="zh-CN" sz="2400" smtClean="0"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宋体" charset="-122"/>
                <a:cs typeface="Courier New" pitchFamily="49" charset="0"/>
              </a:rPr>
              <a:t>(2)</a:t>
            </a:r>
            <a:r>
              <a:rPr altLang="en-US" sz="2400" smtClean="0">
                <a:ea typeface="宋体" charset="-122"/>
                <a:cs typeface="Times New Roman" charset="0"/>
              </a:rPr>
              <a:t>在匀强电场中，相互平行的两条线段，无论它们是否与电场线方向平行，只要一条线段是另一线段的</a:t>
            </a:r>
            <a:r>
              <a:rPr lang="en-US" altLang="zh-CN" sz="2400" i="1" smtClean="0">
                <a:ea typeface="宋体" charset="-122"/>
                <a:cs typeface="Courier New" pitchFamily="49" charset="0"/>
              </a:rPr>
              <a:t>n</a:t>
            </a:r>
            <a:r>
              <a:rPr altLang="en-US" sz="2400" smtClean="0">
                <a:ea typeface="宋体" charset="-122"/>
                <a:cs typeface="Times New Roman" charset="0"/>
              </a:rPr>
              <a:t>倍，这条线段两端点的电势差就一定是另一线段两端点电势差的</a:t>
            </a:r>
            <a:r>
              <a:rPr lang="en-US" altLang="zh-CN" sz="2400" i="1" smtClean="0">
                <a:ea typeface="宋体" charset="-122"/>
                <a:cs typeface="Courier New" pitchFamily="49" charset="0"/>
              </a:rPr>
              <a:t>n</a:t>
            </a:r>
            <a:r>
              <a:rPr altLang="en-US" sz="2400" smtClean="0">
                <a:ea typeface="宋体" charset="-122"/>
                <a:cs typeface="Times New Roman" charset="0"/>
              </a:rPr>
              <a:t>倍．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altLang="en-US" sz="2400" smtClean="0">
                <a:ea typeface="宋体" charset="-122"/>
                <a:cs typeface="Times New Roman" charset="0"/>
              </a:rPr>
              <a:t>在已知电场中几点的电势时，要求其他某点的电势，一般采用</a:t>
            </a:r>
            <a:r>
              <a:rPr lang="en-US" altLang="zh-CN" sz="2400" smtClean="0">
                <a:latin typeface="宋体" charset="-122"/>
                <a:cs typeface="Times New Roman" charset="0"/>
              </a:rPr>
              <a:t>“</a:t>
            </a:r>
            <a:r>
              <a:rPr altLang="en-US" sz="2400" smtClean="0">
                <a:ea typeface="宋体" charset="-122"/>
                <a:cs typeface="Times New Roman" charset="0"/>
              </a:rPr>
              <a:t>等分法</a:t>
            </a:r>
            <a:r>
              <a:rPr lang="en-US" altLang="zh-CN" sz="2400" smtClean="0">
                <a:latin typeface="宋体" charset="-122"/>
                <a:cs typeface="Times New Roman" charset="0"/>
              </a:rPr>
              <a:t>”</a:t>
            </a:r>
            <a:r>
              <a:rPr altLang="en-US" sz="2400" smtClean="0">
                <a:ea typeface="宋体" charset="-122"/>
                <a:cs typeface="Times New Roman" charset="0"/>
              </a:rPr>
              <a:t>在电场中找与待求点电势相同的点．等分法也常用在画电场线的问题中．</a:t>
            </a:r>
            <a:endParaRPr altLang="zh-CN" sz="1100" smtClean="0">
              <a:latin typeface="宋体" charset="-122"/>
              <a:ea typeface="宋体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727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5"/>
          <p:cNvGraphicFramePr>
            <a:graphicFrameLocks noChangeAspect="1"/>
          </p:cNvGraphicFramePr>
          <p:nvPr/>
        </p:nvGraphicFramePr>
        <p:xfrm>
          <a:off x="101600" y="152400"/>
          <a:ext cx="89852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Document" r:id="rId4" imgW="8326909" imgH="1923899" progId="Word.Document.8">
                  <p:embed/>
                </p:oleObj>
              </mc:Choice>
              <mc:Fallback>
                <p:oleObj name="Document" r:id="rId4" imgW="8326909" imgH="19238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52400"/>
                        <a:ext cx="89852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7" name="Picture 9" descr="A48.tif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16150"/>
            <a:ext cx="30146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4270375"/>
            <a:ext cx="2636838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7836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 bwMode="auto">
          <a:xfrm>
            <a:off x="500063" y="1071563"/>
            <a:ext cx="7786687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indent="558800" algn="ctr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黑体" pitchFamily="2" charset="-122"/>
              </a:rPr>
              <a:t>[</a:t>
            </a:r>
            <a:r>
              <a:rPr altLang="en-US" sz="2400" smtClean="0">
                <a:ea typeface="黑体" pitchFamily="2" charset="-122"/>
              </a:rPr>
              <a:t>经典例题</a:t>
            </a:r>
            <a:r>
              <a:rPr lang="en-US" altLang="zh-CN" sz="2400" smtClean="0">
                <a:ea typeface="黑体" pitchFamily="2" charset="-122"/>
              </a:rPr>
              <a:t>]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黑体" pitchFamily="2" charset="-122"/>
              </a:rPr>
              <a:t>[</a:t>
            </a:r>
            <a:r>
              <a:rPr altLang="en-US" sz="2400" smtClean="0">
                <a:ea typeface="黑体" pitchFamily="2" charset="-122"/>
              </a:rPr>
              <a:t>例</a:t>
            </a:r>
            <a:r>
              <a:rPr lang="en-US" altLang="zh-CN" sz="2400" smtClean="0">
                <a:ea typeface="黑体" pitchFamily="2" charset="-122"/>
              </a:rPr>
              <a:t>3]</a:t>
            </a:r>
            <a:r>
              <a:rPr altLang="en-US" sz="2400" smtClean="0">
                <a:ea typeface="黑体" pitchFamily="2" charset="-122"/>
              </a:rPr>
              <a:t>　</a:t>
            </a:r>
            <a:r>
              <a:rPr lang="en-US" altLang="zh-CN" sz="2400" i="1" smtClean="0">
                <a:ea typeface="宋体" charset="-122"/>
                <a:cs typeface="Courier New" pitchFamily="49" charset="0"/>
              </a:rPr>
              <a:t>a</a:t>
            </a:r>
            <a:r>
              <a:rPr altLang="en-US" sz="2400" smtClean="0">
                <a:ea typeface="宋体" charset="-122"/>
                <a:cs typeface="Times New Roman" charset="0"/>
              </a:rPr>
              <a:t>、</a:t>
            </a:r>
            <a:r>
              <a:rPr lang="en-US" altLang="zh-CN" sz="2400" i="1" smtClean="0">
                <a:ea typeface="宋体" charset="-122"/>
                <a:cs typeface="Courier New" pitchFamily="49" charset="0"/>
              </a:rPr>
              <a:t>b</a:t>
            </a:r>
            <a:r>
              <a:rPr altLang="en-US" sz="2400" smtClean="0">
                <a:ea typeface="宋体" charset="-122"/>
                <a:cs typeface="Times New Roman" charset="0"/>
              </a:rPr>
              <a:t>、</a:t>
            </a:r>
            <a:r>
              <a:rPr lang="en-US" altLang="zh-CN" sz="2400" i="1" smtClean="0">
                <a:ea typeface="宋体" charset="-122"/>
                <a:cs typeface="Courier New" pitchFamily="49" charset="0"/>
              </a:rPr>
              <a:t>c</a:t>
            </a:r>
            <a:r>
              <a:rPr altLang="en-US" sz="2400" smtClean="0">
                <a:ea typeface="宋体" charset="-122"/>
                <a:cs typeface="Times New Roman" charset="0"/>
              </a:rPr>
              <a:t>、</a:t>
            </a:r>
            <a:r>
              <a:rPr lang="en-US" altLang="zh-CN" sz="2400" i="1" smtClean="0">
                <a:ea typeface="宋体" charset="-122"/>
                <a:cs typeface="Courier New" pitchFamily="49" charset="0"/>
              </a:rPr>
              <a:t>d</a:t>
            </a:r>
            <a:r>
              <a:rPr altLang="en-US" sz="2400" smtClean="0">
                <a:ea typeface="宋体" charset="-122"/>
                <a:cs typeface="Times New Roman" charset="0"/>
              </a:rPr>
              <a:t>是匀强电场中的四个点，它们正好是一个矩形的四个顶点．电场线与矩形所在平面平行．已知</a:t>
            </a:r>
            <a:r>
              <a:rPr lang="en-US" altLang="zh-CN" sz="2400" i="1" smtClean="0">
                <a:ea typeface="宋体" charset="-122"/>
                <a:cs typeface="Courier New" pitchFamily="49" charset="0"/>
              </a:rPr>
              <a:t>a</a:t>
            </a:r>
            <a:r>
              <a:rPr altLang="en-US" sz="2400" smtClean="0">
                <a:ea typeface="宋体" charset="-122"/>
                <a:cs typeface="Times New Roman" charset="0"/>
              </a:rPr>
              <a:t>点的电势为</a:t>
            </a:r>
            <a:r>
              <a:rPr lang="en-US" altLang="zh-CN" sz="2400" smtClean="0">
                <a:ea typeface="宋体" charset="-122"/>
                <a:cs typeface="Courier New" pitchFamily="49" charset="0"/>
              </a:rPr>
              <a:t>20 V</a:t>
            </a:r>
            <a:r>
              <a:rPr altLang="en-US" sz="2400" smtClean="0">
                <a:ea typeface="宋体" charset="-122"/>
                <a:cs typeface="Times New Roman" charset="0"/>
              </a:rPr>
              <a:t>，</a:t>
            </a:r>
            <a:r>
              <a:rPr lang="en-US" altLang="zh-CN" sz="2400" i="1" smtClean="0">
                <a:ea typeface="宋体" charset="-122"/>
                <a:cs typeface="Courier New" pitchFamily="49" charset="0"/>
              </a:rPr>
              <a:t>b</a:t>
            </a:r>
            <a:r>
              <a:rPr altLang="en-US" sz="2400" smtClean="0">
                <a:ea typeface="宋体" charset="-122"/>
                <a:cs typeface="Times New Roman" charset="0"/>
              </a:rPr>
              <a:t>点的电势为</a:t>
            </a:r>
            <a:r>
              <a:rPr lang="en-US" altLang="zh-CN" sz="2400" smtClean="0">
                <a:ea typeface="宋体" charset="-122"/>
                <a:cs typeface="Courier New" pitchFamily="49" charset="0"/>
              </a:rPr>
              <a:t>24 V</a:t>
            </a:r>
            <a:r>
              <a:rPr altLang="en-US" sz="2400" smtClean="0">
                <a:ea typeface="宋体" charset="-122"/>
                <a:cs typeface="Times New Roman" charset="0"/>
              </a:rPr>
              <a:t>，</a:t>
            </a:r>
            <a:r>
              <a:rPr lang="en-US" altLang="zh-CN" sz="2400" i="1" smtClean="0">
                <a:ea typeface="宋体" charset="-122"/>
                <a:cs typeface="Courier New" pitchFamily="49" charset="0"/>
              </a:rPr>
              <a:t>d</a:t>
            </a:r>
            <a:r>
              <a:rPr altLang="en-US" sz="2400" smtClean="0">
                <a:ea typeface="宋体" charset="-122"/>
                <a:cs typeface="Times New Roman" charset="0"/>
              </a:rPr>
              <a:t>点的电势为</a:t>
            </a:r>
            <a:r>
              <a:rPr lang="en-US" altLang="zh-CN" sz="2400" smtClean="0">
                <a:ea typeface="宋体" charset="-122"/>
                <a:cs typeface="Courier New" pitchFamily="49" charset="0"/>
              </a:rPr>
              <a:t>4 V</a:t>
            </a:r>
            <a:r>
              <a:rPr altLang="en-US" sz="2400" smtClean="0">
                <a:ea typeface="宋体" charset="-122"/>
                <a:cs typeface="Times New Roman" charset="0"/>
              </a:rPr>
              <a:t>，如图．由此可知</a:t>
            </a:r>
            <a:r>
              <a:rPr lang="en-US" altLang="zh-CN" sz="2400" i="1" smtClean="0">
                <a:ea typeface="宋体" charset="-122"/>
                <a:cs typeface="Courier New" pitchFamily="49" charset="0"/>
              </a:rPr>
              <a:t>c</a:t>
            </a:r>
            <a:r>
              <a:rPr altLang="en-US" sz="2400" smtClean="0">
                <a:ea typeface="宋体" charset="-122"/>
                <a:cs typeface="Times New Roman" charset="0"/>
              </a:rPr>
              <a:t>点的电势为</a:t>
            </a:r>
            <a:r>
              <a:rPr lang="en-US" altLang="zh-CN" sz="2400" smtClean="0">
                <a:ea typeface="宋体" charset="-122"/>
                <a:cs typeface="Courier New" pitchFamily="49" charset="0"/>
              </a:rPr>
              <a:t>(</a:t>
            </a:r>
            <a:r>
              <a:rPr altLang="en-US" sz="2400" smtClean="0">
                <a:ea typeface="宋体" charset="-122"/>
                <a:cs typeface="Times New Roman" charset="0"/>
              </a:rPr>
              <a:t>　　</a:t>
            </a:r>
            <a:r>
              <a:rPr lang="en-US" altLang="zh-CN" sz="2400" smtClean="0">
                <a:ea typeface="宋体" charset="-122"/>
                <a:cs typeface="Courier New" pitchFamily="49" charset="0"/>
              </a:rPr>
              <a:t>)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endParaRPr lang="en-US" altLang="zh-CN" sz="2400" smtClean="0"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endParaRPr lang="en-US" altLang="zh-CN" sz="2400" smtClean="0"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endParaRPr lang="en-US" altLang="zh-CN" sz="2400" smtClean="0"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宋体" charset="-122"/>
                <a:cs typeface="Courier New" pitchFamily="49" charset="0"/>
              </a:rPr>
              <a:t>A</a:t>
            </a:r>
            <a:r>
              <a:rPr altLang="en-US" sz="2400" smtClean="0">
                <a:ea typeface="宋体" charset="-122"/>
                <a:cs typeface="Times New Roman" charset="0"/>
              </a:rPr>
              <a:t>．</a:t>
            </a:r>
            <a:r>
              <a:rPr lang="en-US" altLang="zh-CN" sz="2400" smtClean="0">
                <a:ea typeface="宋体" charset="-122"/>
                <a:cs typeface="Courier New" pitchFamily="49" charset="0"/>
              </a:rPr>
              <a:t>4 V    B</a:t>
            </a:r>
            <a:r>
              <a:rPr altLang="en-US" sz="2400" smtClean="0">
                <a:ea typeface="宋体" charset="-122"/>
                <a:cs typeface="Times New Roman" charset="0"/>
              </a:rPr>
              <a:t>．</a:t>
            </a:r>
            <a:r>
              <a:rPr lang="en-US" altLang="zh-CN" sz="2400" smtClean="0">
                <a:ea typeface="宋体" charset="-122"/>
                <a:cs typeface="Courier New" pitchFamily="49" charset="0"/>
              </a:rPr>
              <a:t>8 V</a:t>
            </a:r>
            <a:r>
              <a:rPr lang="en-US" altLang="zh-CN" sz="1100" smtClean="0">
                <a:latin typeface="宋体" charset="-122"/>
                <a:ea typeface="宋体" charset="-122"/>
                <a:cs typeface="Courier New" pitchFamily="49" charset="0"/>
              </a:rPr>
              <a:t>  </a:t>
            </a:r>
            <a:r>
              <a:rPr lang="en-US" altLang="zh-CN" sz="2400" smtClean="0">
                <a:ea typeface="宋体" charset="-122"/>
                <a:cs typeface="Courier New" pitchFamily="49" charset="0"/>
              </a:rPr>
              <a:t>C</a:t>
            </a:r>
            <a:r>
              <a:rPr altLang="en-US" sz="2400" smtClean="0">
                <a:ea typeface="宋体" charset="-122"/>
                <a:cs typeface="Times New Roman" charset="0"/>
              </a:rPr>
              <a:t>．</a:t>
            </a:r>
            <a:r>
              <a:rPr lang="en-US" altLang="zh-CN" sz="2400" smtClean="0">
                <a:ea typeface="宋体" charset="-122"/>
                <a:cs typeface="Courier New" pitchFamily="49" charset="0"/>
              </a:rPr>
              <a:t>12 V  D</a:t>
            </a:r>
            <a:r>
              <a:rPr altLang="en-US" sz="2400" smtClean="0">
                <a:ea typeface="宋体" charset="-122"/>
                <a:cs typeface="Times New Roman" charset="0"/>
              </a:rPr>
              <a:t>．</a:t>
            </a:r>
            <a:r>
              <a:rPr lang="en-US" altLang="zh-CN" sz="2400" smtClean="0">
                <a:ea typeface="宋体" charset="-122"/>
                <a:cs typeface="Courier New" pitchFamily="49" charset="0"/>
              </a:rPr>
              <a:t>24 V</a:t>
            </a:r>
            <a:endParaRPr altLang="zh-CN" sz="1100" smtClean="0">
              <a:latin typeface="宋体" charset="-122"/>
              <a:ea typeface="宋体" charset="-122"/>
              <a:cs typeface="Courier New" pitchFamily="49" charset="0"/>
            </a:endParaRPr>
          </a:p>
        </p:txBody>
      </p:sp>
      <p:pic>
        <p:nvPicPr>
          <p:cNvPr id="39939" name="图片 2" descr="668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857625"/>
            <a:ext cx="28575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435986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 bwMode="auto">
          <a:xfrm>
            <a:off x="500063" y="1071563"/>
            <a:ext cx="8072437" cy="5072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endParaRPr lang="en-US" altLang="zh-CN" sz="2400" smtClean="0">
              <a:ea typeface="黑体" pitchFamily="2" charset="-122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黑体" pitchFamily="2" charset="-122"/>
              </a:rPr>
              <a:t>【</a:t>
            </a:r>
            <a:r>
              <a:rPr altLang="en-US" sz="2400" smtClean="0">
                <a:ea typeface="黑体" pitchFamily="2" charset="-122"/>
              </a:rPr>
              <a:t>思路点拨</a:t>
            </a:r>
            <a:r>
              <a:rPr lang="en-US" altLang="zh-CN" sz="2400" smtClean="0">
                <a:ea typeface="黑体" pitchFamily="2" charset="-122"/>
              </a:rPr>
              <a:t>】</a:t>
            </a:r>
            <a:r>
              <a:rPr altLang="en-US" sz="2400" smtClean="0">
                <a:ea typeface="黑体" pitchFamily="2" charset="-122"/>
              </a:rPr>
              <a:t>　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 algn="ctr">
              <a:lnSpc>
                <a:spcPct val="150000"/>
              </a:lnSpc>
              <a:buFont typeface="Wingdings" pitchFamily="2" charset="2"/>
              <a:buNone/>
            </a:pPr>
            <a:r>
              <a:rPr altLang="en-US" sz="2400" smtClean="0">
                <a:ea typeface="黑体" pitchFamily="2" charset="-122"/>
              </a:rPr>
              <a:t>解决此类题目可依下列步骤：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仿宋_GB2312" pitchFamily="49" charset="-122"/>
              </a:rPr>
              <a:t>(1)</a:t>
            </a:r>
            <a:r>
              <a:rPr altLang="en-US" sz="2400" smtClean="0">
                <a:ea typeface="仿宋_GB2312" pitchFamily="49" charset="-122"/>
              </a:rPr>
              <a:t>连线</a:t>
            </a:r>
            <a:r>
              <a:rPr lang="en-US" altLang="zh-CN" sz="2400" smtClean="0">
                <a:ea typeface="仿宋_GB2312" pitchFamily="49" charset="-122"/>
              </a:rPr>
              <a:t>(</a:t>
            </a:r>
            <a:r>
              <a:rPr altLang="en-US" sz="2400" smtClean="0">
                <a:ea typeface="仿宋_GB2312" pitchFamily="49" charset="-122"/>
              </a:rPr>
              <a:t>连接电势最低点与最高点</a:t>
            </a:r>
            <a:r>
              <a:rPr lang="en-US" altLang="zh-CN" sz="2400" smtClean="0">
                <a:ea typeface="仿宋_GB2312" pitchFamily="49" charset="-122"/>
              </a:rPr>
              <a:t>)</a:t>
            </a:r>
            <a:r>
              <a:rPr altLang="en-US" sz="2400" smtClean="0">
                <a:ea typeface="仿宋_GB2312" pitchFamily="49" charset="-122"/>
              </a:rPr>
              <a:t>；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仿宋_GB2312" pitchFamily="49" charset="-122"/>
              </a:rPr>
              <a:t>(2)</a:t>
            </a:r>
            <a:r>
              <a:rPr altLang="en-US" sz="2400" smtClean="0">
                <a:ea typeface="仿宋_GB2312" pitchFamily="49" charset="-122"/>
              </a:rPr>
              <a:t>求电势差</a:t>
            </a:r>
            <a:r>
              <a:rPr lang="en-US" altLang="zh-CN" sz="2400" smtClean="0">
                <a:ea typeface="仿宋_GB2312" pitchFamily="49" charset="-122"/>
              </a:rPr>
              <a:t>(</a:t>
            </a:r>
            <a:r>
              <a:rPr altLang="en-US" sz="2400" smtClean="0">
                <a:ea typeface="仿宋_GB2312" pitchFamily="49" charset="-122"/>
              </a:rPr>
              <a:t>如</a:t>
            </a:r>
            <a:r>
              <a:rPr lang="en-US" altLang="zh-CN" sz="2400" i="1" smtClean="0">
                <a:ea typeface="仿宋_GB2312" pitchFamily="49" charset="-122"/>
              </a:rPr>
              <a:t>U</a:t>
            </a:r>
            <a:r>
              <a:rPr lang="en-US" altLang="zh-CN" sz="2400" i="1" baseline="-25000" smtClean="0">
                <a:ea typeface="仿宋_GB2312" pitchFamily="49" charset="-122"/>
              </a:rPr>
              <a:t>bd</a:t>
            </a:r>
            <a:r>
              <a:rPr altLang="en-US" sz="2400" smtClean="0">
                <a:ea typeface="仿宋_GB2312" pitchFamily="49" charset="-122"/>
              </a:rPr>
              <a:t>＝</a:t>
            </a:r>
            <a:r>
              <a:rPr lang="en-US" altLang="zh-CN" sz="2400" i="1" smtClean="0">
                <a:ea typeface="仿宋_GB2312" pitchFamily="49" charset="-122"/>
              </a:rPr>
              <a:t>φ</a:t>
            </a:r>
            <a:r>
              <a:rPr lang="en-US" altLang="zh-CN" sz="2400" i="1" baseline="-25000" smtClean="0">
                <a:ea typeface="仿宋_GB2312" pitchFamily="49" charset="-122"/>
              </a:rPr>
              <a:t>b</a:t>
            </a:r>
            <a:r>
              <a:rPr altLang="en-US" sz="2400" smtClean="0">
                <a:ea typeface="仿宋_GB2312" pitchFamily="49" charset="-122"/>
              </a:rPr>
              <a:t>－</a:t>
            </a:r>
            <a:r>
              <a:rPr lang="en-US" altLang="zh-CN" sz="2400" i="1" smtClean="0">
                <a:ea typeface="仿宋_GB2312" pitchFamily="49" charset="-122"/>
              </a:rPr>
              <a:t>φ</a:t>
            </a:r>
            <a:r>
              <a:rPr lang="en-US" altLang="zh-CN" sz="2400" i="1" baseline="-25000" smtClean="0">
                <a:ea typeface="仿宋_GB2312" pitchFamily="49" charset="-122"/>
              </a:rPr>
              <a:t>d</a:t>
            </a:r>
            <a:r>
              <a:rPr lang="en-US" altLang="zh-CN" sz="2400" smtClean="0">
                <a:ea typeface="仿宋_GB2312" pitchFamily="49" charset="-122"/>
              </a:rPr>
              <a:t>)</a:t>
            </a:r>
            <a:r>
              <a:rPr altLang="en-US" sz="2400" smtClean="0">
                <a:ea typeface="仿宋_GB2312" pitchFamily="49" charset="-122"/>
              </a:rPr>
              <a:t>；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仿宋_GB2312" pitchFamily="49" charset="-122"/>
              </a:rPr>
              <a:t>(3)</a:t>
            </a:r>
            <a:r>
              <a:rPr altLang="en-US" sz="2400" smtClean="0">
                <a:ea typeface="仿宋_GB2312" pitchFamily="49" charset="-122"/>
              </a:rPr>
              <a:t>等分</a:t>
            </a:r>
            <a:r>
              <a:rPr lang="en-US" altLang="zh-CN" sz="2400" smtClean="0">
                <a:ea typeface="仿宋_GB2312" pitchFamily="49" charset="-122"/>
              </a:rPr>
              <a:t>(</a:t>
            </a:r>
            <a:r>
              <a:rPr altLang="en-US" sz="2400" smtClean="0">
                <a:ea typeface="仿宋_GB2312" pitchFamily="49" charset="-122"/>
              </a:rPr>
              <a:t>如将</a:t>
            </a:r>
            <a:r>
              <a:rPr lang="en-US" altLang="zh-CN" sz="2400" i="1" smtClean="0">
                <a:ea typeface="仿宋_GB2312" pitchFamily="49" charset="-122"/>
              </a:rPr>
              <a:t>bd</a:t>
            </a:r>
            <a:r>
              <a:rPr altLang="en-US" sz="2400" smtClean="0">
                <a:ea typeface="仿宋_GB2312" pitchFamily="49" charset="-122"/>
              </a:rPr>
              <a:t>五等分</a:t>
            </a:r>
            <a:r>
              <a:rPr lang="en-US" altLang="zh-CN" sz="2400" smtClean="0">
                <a:ea typeface="仿宋_GB2312" pitchFamily="49" charset="-122"/>
              </a:rPr>
              <a:t>)</a:t>
            </a:r>
            <a:r>
              <a:rPr altLang="en-US" sz="2400" smtClean="0">
                <a:ea typeface="仿宋_GB2312" pitchFamily="49" charset="-122"/>
              </a:rPr>
              <a:t>；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仿宋_GB2312" pitchFamily="49" charset="-122"/>
              </a:rPr>
              <a:t>(4)</a:t>
            </a:r>
            <a:r>
              <a:rPr altLang="en-US" sz="2400" smtClean="0">
                <a:ea typeface="仿宋_GB2312" pitchFamily="49" charset="-122"/>
              </a:rPr>
              <a:t>连等势点，找等势线</a:t>
            </a:r>
            <a:r>
              <a:rPr lang="en-US" altLang="zh-CN" sz="2400" smtClean="0">
                <a:ea typeface="仿宋_GB2312" pitchFamily="49" charset="-122"/>
              </a:rPr>
              <a:t>(</a:t>
            </a:r>
            <a:r>
              <a:rPr altLang="en-US" sz="2400" smtClean="0">
                <a:ea typeface="仿宋_GB2312" pitchFamily="49" charset="-122"/>
              </a:rPr>
              <a:t>面</a:t>
            </a:r>
            <a:r>
              <a:rPr lang="en-US" altLang="zh-CN" sz="2400" smtClean="0">
                <a:ea typeface="仿宋_GB2312" pitchFamily="49" charset="-122"/>
              </a:rPr>
              <a:t>)</a:t>
            </a:r>
            <a:r>
              <a:rPr altLang="en-US" sz="2400" smtClean="0">
                <a:ea typeface="仿宋_GB2312" pitchFamily="49" charset="-122"/>
              </a:rPr>
              <a:t>．</a:t>
            </a:r>
            <a:endParaRPr altLang="en-US" sz="11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黑体" pitchFamily="2" charset="-122"/>
              </a:rPr>
              <a:t>【</a:t>
            </a:r>
            <a:r>
              <a:rPr altLang="en-US" sz="2400" smtClean="0">
                <a:ea typeface="黑体" pitchFamily="2" charset="-122"/>
              </a:rPr>
              <a:t>尝试自选</a:t>
            </a:r>
            <a:r>
              <a:rPr lang="en-US" altLang="zh-CN" sz="2400" smtClean="0">
                <a:ea typeface="黑体" pitchFamily="2" charset="-122"/>
              </a:rPr>
              <a:t>】</a:t>
            </a:r>
            <a:r>
              <a:rPr altLang="en-US" sz="2400" smtClean="0">
                <a:ea typeface="宋体" charset="-122"/>
                <a:cs typeface="Times New Roman" charset="0"/>
              </a:rPr>
              <a:t>　</a:t>
            </a:r>
            <a:r>
              <a:rPr lang="en-US" altLang="zh-CN" sz="2400" smtClean="0">
                <a:ea typeface="宋体" charset="-122"/>
                <a:cs typeface="Courier New" pitchFamily="49" charset="0"/>
              </a:rPr>
              <a:t>________</a:t>
            </a:r>
            <a:endParaRPr altLang="zh-CN" sz="1100" smtClean="0">
              <a:latin typeface="宋体" charset="-122"/>
              <a:ea typeface="宋体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78441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 bwMode="auto">
          <a:xfrm>
            <a:off x="500063" y="1071563"/>
            <a:ext cx="8072437" cy="5072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300" smtClean="0">
                <a:solidFill>
                  <a:srgbClr val="FF0000"/>
                </a:solidFill>
                <a:ea typeface="黑体" pitchFamily="2" charset="-122"/>
              </a:rPr>
              <a:t>【</a:t>
            </a:r>
            <a:r>
              <a:rPr altLang="en-US" sz="2300" smtClean="0">
                <a:solidFill>
                  <a:srgbClr val="FF0000"/>
                </a:solidFill>
                <a:ea typeface="黑体" pitchFamily="2" charset="-122"/>
              </a:rPr>
              <a:t>解析</a:t>
            </a:r>
            <a:r>
              <a:rPr lang="en-US" altLang="zh-CN" sz="2300" smtClean="0">
                <a:solidFill>
                  <a:srgbClr val="FF0000"/>
                </a:solidFill>
                <a:ea typeface="黑体" pitchFamily="2" charset="-122"/>
              </a:rPr>
              <a:t>】</a:t>
            </a:r>
            <a:r>
              <a:rPr altLang="en-US" sz="2300" smtClean="0">
                <a:ea typeface="黑体" pitchFamily="2" charset="-122"/>
              </a:rPr>
              <a:t>　</a:t>
            </a:r>
            <a:r>
              <a:rPr altLang="en-US" sz="2300" smtClean="0">
                <a:ea typeface="楷体_GB2312" pitchFamily="49" charset="-122"/>
              </a:rPr>
              <a:t>连接</a:t>
            </a:r>
            <a:r>
              <a:rPr lang="en-US" altLang="zh-CN" sz="2300" i="1" smtClean="0">
                <a:ea typeface="楷体_GB2312" pitchFamily="49" charset="-122"/>
              </a:rPr>
              <a:t>bd</a:t>
            </a:r>
            <a:r>
              <a:rPr altLang="en-US" sz="2300" smtClean="0">
                <a:ea typeface="楷体_GB2312" pitchFamily="49" charset="-122"/>
              </a:rPr>
              <a:t>，则</a:t>
            </a:r>
            <a:r>
              <a:rPr lang="en-US" altLang="zh-CN" sz="2300" i="1" smtClean="0">
                <a:ea typeface="楷体_GB2312" pitchFamily="49" charset="-122"/>
              </a:rPr>
              <a:t>U</a:t>
            </a:r>
            <a:r>
              <a:rPr lang="en-US" altLang="zh-CN" sz="2300" i="1" baseline="-25000" smtClean="0">
                <a:ea typeface="楷体_GB2312" pitchFamily="49" charset="-122"/>
              </a:rPr>
              <a:t>bd</a:t>
            </a:r>
            <a:r>
              <a:rPr altLang="en-US" sz="2300" smtClean="0">
                <a:ea typeface="楷体_GB2312" pitchFamily="49" charset="-122"/>
              </a:rPr>
              <a:t>＝</a:t>
            </a:r>
            <a:r>
              <a:rPr lang="en-US" altLang="zh-CN" sz="2300" smtClean="0">
                <a:ea typeface="楷体_GB2312" pitchFamily="49" charset="-122"/>
              </a:rPr>
              <a:t>20 V</a:t>
            </a:r>
            <a:r>
              <a:rPr altLang="en-US" sz="2300" smtClean="0">
                <a:ea typeface="楷体_GB2312" pitchFamily="49" charset="-122"/>
              </a:rPr>
              <a:t>，将</a:t>
            </a:r>
            <a:r>
              <a:rPr lang="en-US" altLang="zh-CN" sz="2300" i="1" smtClean="0">
                <a:ea typeface="楷体_GB2312" pitchFamily="49" charset="-122"/>
              </a:rPr>
              <a:t>bd</a:t>
            </a:r>
            <a:r>
              <a:rPr altLang="en-US" sz="2300" smtClean="0">
                <a:ea typeface="楷体_GB2312" pitchFamily="49" charset="-122"/>
              </a:rPr>
              <a:t>等分为</a:t>
            </a:r>
            <a:r>
              <a:rPr lang="en-US" altLang="zh-CN" sz="2300" smtClean="0">
                <a:ea typeface="楷体_GB2312" pitchFamily="49" charset="-122"/>
              </a:rPr>
              <a:t>5</a:t>
            </a:r>
            <a:r>
              <a:rPr altLang="en-US" sz="2300" smtClean="0">
                <a:ea typeface="楷体_GB2312" pitchFamily="49" charset="-122"/>
              </a:rPr>
              <a:t>份，找到四个等分点</a:t>
            </a:r>
            <a:r>
              <a:rPr lang="en-US" altLang="zh-CN" sz="2300" i="1" smtClean="0">
                <a:ea typeface="楷体_GB2312" pitchFamily="49" charset="-122"/>
              </a:rPr>
              <a:t>e</a:t>
            </a:r>
            <a:r>
              <a:rPr altLang="en-US" sz="2300" smtClean="0">
                <a:ea typeface="楷体_GB2312" pitchFamily="49" charset="-122"/>
              </a:rPr>
              <a:t>、</a:t>
            </a:r>
            <a:r>
              <a:rPr lang="en-US" altLang="zh-CN" sz="2300" i="1" smtClean="0">
                <a:ea typeface="楷体_GB2312" pitchFamily="49" charset="-122"/>
              </a:rPr>
              <a:t>f</a:t>
            </a:r>
            <a:r>
              <a:rPr altLang="en-US" sz="2300" smtClean="0">
                <a:ea typeface="楷体_GB2312" pitchFamily="49" charset="-122"/>
              </a:rPr>
              <a:t>、</a:t>
            </a:r>
            <a:r>
              <a:rPr lang="en-US" altLang="zh-CN" sz="2300" i="1" smtClean="0">
                <a:ea typeface="楷体_GB2312" pitchFamily="49" charset="-122"/>
              </a:rPr>
              <a:t>g</a:t>
            </a:r>
            <a:r>
              <a:rPr altLang="en-US" sz="2300" smtClean="0">
                <a:ea typeface="楷体_GB2312" pitchFamily="49" charset="-122"/>
              </a:rPr>
              <a:t>、</a:t>
            </a:r>
            <a:r>
              <a:rPr lang="en-US" altLang="zh-CN" sz="2300" i="1" smtClean="0">
                <a:ea typeface="楷体_GB2312" pitchFamily="49" charset="-122"/>
              </a:rPr>
              <a:t>h</a:t>
            </a:r>
            <a:r>
              <a:rPr altLang="en-US" sz="2300" smtClean="0">
                <a:ea typeface="楷体_GB2312" pitchFamily="49" charset="-122"/>
              </a:rPr>
              <a:t>由于</a:t>
            </a:r>
            <a:r>
              <a:rPr lang="en-US" altLang="zh-CN" sz="2300" i="1" smtClean="0">
                <a:ea typeface="楷体_GB2312" pitchFamily="49" charset="-122"/>
              </a:rPr>
              <a:t>φ</a:t>
            </a:r>
            <a:r>
              <a:rPr lang="en-US" altLang="zh-CN" sz="2300" i="1" baseline="-25000" smtClean="0">
                <a:ea typeface="楷体_GB2312" pitchFamily="49" charset="-122"/>
              </a:rPr>
              <a:t>e</a:t>
            </a:r>
            <a:r>
              <a:rPr altLang="en-US" sz="2300" smtClean="0">
                <a:ea typeface="楷体_GB2312" pitchFamily="49" charset="-122"/>
              </a:rPr>
              <a:t>＝</a:t>
            </a:r>
            <a:r>
              <a:rPr lang="en-US" altLang="zh-CN" sz="2300" smtClean="0">
                <a:ea typeface="楷体_GB2312" pitchFamily="49" charset="-122"/>
              </a:rPr>
              <a:t>20 V</a:t>
            </a:r>
            <a:r>
              <a:rPr altLang="en-US" sz="2300" smtClean="0">
                <a:ea typeface="楷体_GB2312" pitchFamily="49" charset="-122"/>
              </a:rPr>
              <a:t>，故</a:t>
            </a:r>
            <a:r>
              <a:rPr lang="en-US" altLang="zh-CN" sz="2300" i="1" smtClean="0">
                <a:ea typeface="楷体_GB2312" pitchFamily="49" charset="-122"/>
              </a:rPr>
              <a:t>a</a:t>
            </a:r>
            <a:r>
              <a:rPr altLang="en-US" sz="2300" smtClean="0">
                <a:ea typeface="楷体_GB2312" pitchFamily="49" charset="-122"/>
              </a:rPr>
              <a:t>、</a:t>
            </a:r>
            <a:r>
              <a:rPr lang="en-US" altLang="zh-CN" sz="2300" i="1" smtClean="0">
                <a:ea typeface="楷体_GB2312" pitchFamily="49" charset="-122"/>
              </a:rPr>
              <a:t>e</a:t>
            </a:r>
            <a:r>
              <a:rPr altLang="en-US" sz="2300" smtClean="0">
                <a:ea typeface="楷体_GB2312" pitchFamily="49" charset="-122"/>
              </a:rPr>
              <a:t>等势，由图形对称知</a:t>
            </a:r>
            <a:r>
              <a:rPr lang="en-US" altLang="zh-CN" sz="2300" i="1" smtClean="0">
                <a:ea typeface="楷体_GB2312" pitchFamily="49" charset="-122"/>
              </a:rPr>
              <a:t>ch</a:t>
            </a:r>
            <a:r>
              <a:rPr altLang="en-US" sz="2300" smtClean="0">
                <a:latin typeface="宋体" charset="-122"/>
                <a:ea typeface="楷体_GB2312" pitchFamily="49" charset="-122"/>
              </a:rPr>
              <a:t>∥</a:t>
            </a:r>
            <a:r>
              <a:rPr lang="en-US" altLang="zh-CN" sz="2300" i="1" smtClean="0">
                <a:ea typeface="楷体_GB2312" pitchFamily="49" charset="-122"/>
              </a:rPr>
              <a:t>ae</a:t>
            </a:r>
            <a:r>
              <a:rPr altLang="en-US" sz="2300" smtClean="0">
                <a:ea typeface="楷体_GB2312" pitchFamily="49" charset="-122"/>
              </a:rPr>
              <a:t>，即</a:t>
            </a:r>
            <a:r>
              <a:rPr lang="en-US" altLang="zh-CN" sz="2300" i="1" smtClean="0">
                <a:ea typeface="楷体_GB2312" pitchFamily="49" charset="-122"/>
              </a:rPr>
              <a:t>h</a:t>
            </a:r>
            <a:r>
              <a:rPr altLang="en-US" sz="2300" smtClean="0">
                <a:ea typeface="楷体_GB2312" pitchFamily="49" charset="-122"/>
              </a:rPr>
              <a:t>点与</a:t>
            </a:r>
            <a:r>
              <a:rPr lang="en-US" altLang="zh-CN" sz="2300" i="1" smtClean="0">
                <a:ea typeface="楷体_GB2312" pitchFamily="49" charset="-122"/>
              </a:rPr>
              <a:t>c</a:t>
            </a:r>
            <a:r>
              <a:rPr altLang="en-US" sz="2300" smtClean="0">
                <a:ea typeface="楷体_GB2312" pitchFamily="49" charset="-122"/>
              </a:rPr>
              <a:t>点等势，</a:t>
            </a:r>
            <a:r>
              <a:rPr lang="en-US" altLang="zh-CN" sz="2300" i="1" smtClean="0">
                <a:ea typeface="楷体_GB2312" pitchFamily="49" charset="-122"/>
              </a:rPr>
              <a:t>φ</a:t>
            </a:r>
            <a:r>
              <a:rPr lang="en-US" altLang="zh-CN" sz="2300" i="1" baseline="-25000" smtClean="0">
                <a:ea typeface="楷体_GB2312" pitchFamily="49" charset="-122"/>
              </a:rPr>
              <a:t>c</a:t>
            </a:r>
            <a:r>
              <a:rPr altLang="en-US" sz="2300" smtClean="0">
                <a:ea typeface="楷体_GB2312" pitchFamily="49" charset="-122"/>
              </a:rPr>
              <a:t>＝</a:t>
            </a:r>
            <a:r>
              <a:rPr lang="en-US" altLang="zh-CN" sz="2300" i="1" smtClean="0">
                <a:ea typeface="楷体_GB2312" pitchFamily="49" charset="-122"/>
              </a:rPr>
              <a:t>φ</a:t>
            </a:r>
            <a:r>
              <a:rPr lang="en-US" altLang="zh-CN" sz="2300" i="1" baseline="-25000" smtClean="0">
                <a:ea typeface="楷体_GB2312" pitchFamily="49" charset="-122"/>
              </a:rPr>
              <a:t>h</a:t>
            </a:r>
            <a:r>
              <a:rPr altLang="en-US" sz="2300" smtClean="0">
                <a:ea typeface="楷体_GB2312" pitchFamily="49" charset="-122"/>
              </a:rPr>
              <a:t>＝</a:t>
            </a:r>
            <a:r>
              <a:rPr lang="en-US" altLang="zh-CN" sz="2300" smtClean="0">
                <a:ea typeface="楷体_GB2312" pitchFamily="49" charset="-122"/>
              </a:rPr>
              <a:t>8 V.</a:t>
            </a:r>
            <a:endParaRPr altLang="en-US" sz="23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endParaRPr lang="en-US" altLang="zh-CN" sz="2300" smtClean="0">
              <a:solidFill>
                <a:srgbClr val="FF0000"/>
              </a:solidFill>
              <a:ea typeface="黑体" pitchFamily="2" charset="-122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endParaRPr lang="en-US" altLang="zh-CN" sz="2300" smtClean="0">
              <a:solidFill>
                <a:srgbClr val="FF0000"/>
              </a:solidFill>
              <a:ea typeface="黑体" pitchFamily="2" charset="-122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endParaRPr lang="en-US" altLang="zh-CN" sz="2300" smtClean="0">
              <a:solidFill>
                <a:srgbClr val="FF0000"/>
              </a:solidFill>
              <a:ea typeface="黑体" pitchFamily="2" charset="-122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endParaRPr lang="en-US" altLang="zh-CN" sz="2300" smtClean="0">
              <a:solidFill>
                <a:srgbClr val="FF0000"/>
              </a:solidFill>
              <a:ea typeface="黑体" pitchFamily="2" charset="-122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endParaRPr lang="en-US" altLang="zh-CN" sz="2300" smtClean="0">
              <a:solidFill>
                <a:srgbClr val="FF0000"/>
              </a:solidFill>
              <a:ea typeface="黑体" pitchFamily="2" charset="-122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300" smtClean="0">
                <a:solidFill>
                  <a:srgbClr val="FF0000"/>
                </a:solidFill>
                <a:ea typeface="黑体" pitchFamily="2" charset="-122"/>
              </a:rPr>
              <a:t>【</a:t>
            </a:r>
            <a:r>
              <a:rPr altLang="en-US" sz="2300" smtClean="0">
                <a:solidFill>
                  <a:srgbClr val="FF0000"/>
                </a:solidFill>
                <a:ea typeface="黑体" pitchFamily="2" charset="-122"/>
              </a:rPr>
              <a:t>答案</a:t>
            </a:r>
            <a:r>
              <a:rPr lang="en-US" altLang="zh-CN" sz="2300" smtClean="0">
                <a:solidFill>
                  <a:srgbClr val="FF0000"/>
                </a:solidFill>
                <a:ea typeface="黑体" pitchFamily="2" charset="-122"/>
              </a:rPr>
              <a:t>】</a:t>
            </a:r>
            <a:r>
              <a:rPr altLang="en-US" sz="2300" smtClean="0">
                <a:ea typeface="黑体" pitchFamily="2" charset="-122"/>
              </a:rPr>
              <a:t>　</a:t>
            </a:r>
            <a:r>
              <a:rPr lang="en-US" altLang="zh-CN" sz="2300" smtClean="0">
                <a:ea typeface="宋体" charset="-122"/>
                <a:cs typeface="Courier New" pitchFamily="49" charset="0"/>
              </a:rPr>
              <a:t>B</a:t>
            </a:r>
            <a:endParaRPr altLang="en-US" sz="2300" smtClean="0">
              <a:latin typeface="宋体" charset="-122"/>
              <a:ea typeface="宋体" charset="-122"/>
              <a:cs typeface="Courier New" pitchFamily="49" charset="0"/>
            </a:endParaRPr>
          </a:p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300" smtClean="0">
                <a:ea typeface="宋体" charset="-122"/>
                <a:cs typeface="Courier New" pitchFamily="49" charset="0"/>
              </a:rPr>
              <a:t> </a:t>
            </a:r>
            <a:endParaRPr altLang="zh-CN" sz="2300" smtClean="0">
              <a:latin typeface="宋体" charset="-122"/>
              <a:ea typeface="宋体" charset="-122"/>
              <a:cs typeface="Courier New" pitchFamily="49" charset="0"/>
            </a:endParaRPr>
          </a:p>
        </p:txBody>
      </p:sp>
      <p:pic>
        <p:nvPicPr>
          <p:cNvPr id="41987" name="图片 2" descr="669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786063"/>
            <a:ext cx="321468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51790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84213" y="981075"/>
            <a:ext cx="7848600" cy="142875"/>
            <a:chOff x="340" y="981"/>
            <a:chExt cx="4944" cy="90"/>
          </a:xfrm>
        </p:grpSpPr>
        <p:sp>
          <p:nvSpPr>
            <p:cNvPr id="14345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  <p:grpSp>
        <p:nvGrpSpPr>
          <p:cNvPr id="14339" name="Group 10"/>
          <p:cNvGrpSpPr>
            <a:grpSpLocks/>
          </p:cNvGrpSpPr>
          <p:nvPr/>
        </p:nvGrpSpPr>
        <p:grpSpPr bwMode="auto">
          <a:xfrm>
            <a:off x="107950" y="115888"/>
            <a:ext cx="7740650" cy="823912"/>
            <a:chOff x="249" y="1253"/>
            <a:chExt cx="4876" cy="519"/>
          </a:xfrm>
        </p:grpSpPr>
        <p:sp>
          <p:nvSpPr>
            <p:cNvPr id="14341" name="AutoShape 11"/>
            <p:cNvSpPr>
              <a:spLocks noChangeArrowheads="1"/>
            </p:cNvSpPr>
            <p:nvPr/>
          </p:nvSpPr>
          <p:spPr bwMode="auto">
            <a:xfrm>
              <a:off x="704" y="1288"/>
              <a:ext cx="4421" cy="454"/>
            </a:xfrm>
            <a:prstGeom prst="roundRect">
              <a:avLst>
                <a:gd name="adj" fmla="val 50000"/>
              </a:avLst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40" y="1289"/>
              <a:ext cx="952" cy="454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1564" y="1299"/>
              <a:ext cx="349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FFFF"/>
                  </a:solidFill>
                  <a:latin typeface="Times New Roman" charset="0"/>
                  <a:ea typeface="华文新魏" pitchFamily="2" charset="-122"/>
                </a:rPr>
                <a:t>电势差和电场强度的关系</a:t>
              </a:r>
            </a:p>
          </p:txBody>
        </p:sp>
        <p:sp>
          <p:nvSpPr>
            <p:cNvPr id="411662" name="Rectangle 14"/>
            <p:cNvSpPr>
              <a:spLocks noChangeArrowheads="1"/>
            </p:cNvSpPr>
            <p:nvPr/>
          </p:nvSpPr>
          <p:spPr bwMode="auto">
            <a:xfrm>
              <a:off x="249" y="1253"/>
              <a:ext cx="108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4800" b="1" dirty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/>
                </a:rPr>
                <a:t>§1-6</a:t>
              </a:r>
              <a:endParaRPr lang="zh-CN" altLang="en-US" sz="4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/>
              </a:endParaRPr>
            </a:p>
          </p:txBody>
        </p:sp>
      </p:grpSp>
      <p:sp>
        <p:nvSpPr>
          <p:cNvPr id="14340" name="矩形 1"/>
          <p:cNvSpPr>
            <a:spLocks noChangeArrowheads="1"/>
          </p:cNvSpPr>
          <p:nvPr/>
        </p:nvSpPr>
        <p:spPr bwMode="auto">
          <a:xfrm>
            <a:off x="1835150" y="3233738"/>
            <a:ext cx="5827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0000"/>
                </a:solidFill>
                <a:ea typeface="华文新魏" pitchFamily="2" charset="-122"/>
              </a:rPr>
              <a:t>电势差和电场强度的关系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 bwMode="auto">
          <a:xfrm>
            <a:off x="500063" y="1071563"/>
            <a:ext cx="8072437" cy="5072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indent="558800">
              <a:lnSpc>
                <a:spcPct val="200000"/>
              </a:lnSpc>
              <a:buFont typeface="Wingdings" pitchFamily="2" charset="2"/>
              <a:buNone/>
            </a:pPr>
            <a:endParaRPr lang="en-US" altLang="en-US" sz="2400" smtClean="0">
              <a:cs typeface="Times New Roman" charset="0"/>
            </a:endParaRPr>
          </a:p>
          <a:p>
            <a:pPr indent="558800">
              <a:lnSpc>
                <a:spcPct val="200000"/>
              </a:lnSpc>
              <a:buFont typeface="Wingdings" pitchFamily="2" charset="2"/>
              <a:buNone/>
            </a:pPr>
            <a:endParaRPr lang="en-US" altLang="en-US" sz="2400" smtClean="0">
              <a:cs typeface="Times New Roman" charset="0"/>
            </a:endParaRPr>
          </a:p>
          <a:p>
            <a:pPr indent="558800">
              <a:lnSpc>
                <a:spcPct val="200000"/>
              </a:lnSpc>
              <a:buFont typeface="Wingdings" pitchFamily="2" charset="2"/>
              <a:buNone/>
            </a:pPr>
            <a:r>
              <a:rPr altLang="en-US" sz="2400" smtClean="0">
                <a:ea typeface="宋体" charset="-122"/>
                <a:cs typeface="Times New Roman" charset="0"/>
              </a:rPr>
              <a:t>在匀强电场中，电场线是一簇相互平行的直线，等势面也相互平行且电场线垂直于等势面，根据在匀强电场中沿任意方向电势均匀降落来确定电场方向．</a:t>
            </a:r>
            <a:endParaRPr altLang="zh-CN" sz="1100" smtClean="0">
              <a:latin typeface="宋体" charset="-122"/>
              <a:ea typeface="宋体" charset="-122"/>
              <a:cs typeface="Courier New" pitchFamily="49" charset="0"/>
            </a:endParaRPr>
          </a:p>
        </p:txBody>
      </p:sp>
      <p:pic>
        <p:nvPicPr>
          <p:cNvPr id="43011" name="图片 2" descr="探规寻律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928813"/>
            <a:ext cx="19685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014990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32"/>
          <p:cNvGrpSpPr>
            <a:grpSpLocks/>
          </p:cNvGrpSpPr>
          <p:nvPr/>
        </p:nvGrpSpPr>
        <p:grpSpPr bwMode="auto">
          <a:xfrm>
            <a:off x="71438" y="1263650"/>
            <a:ext cx="2805112" cy="1549400"/>
            <a:chOff x="295" y="1434"/>
            <a:chExt cx="2247" cy="1165"/>
          </a:xfrm>
        </p:grpSpPr>
        <p:sp>
          <p:nvSpPr>
            <p:cNvPr id="5156" name="Line 14"/>
            <p:cNvSpPr>
              <a:spLocks noChangeShapeType="1"/>
            </p:cNvSpPr>
            <p:nvPr/>
          </p:nvSpPr>
          <p:spPr bwMode="auto">
            <a:xfrm>
              <a:off x="885" y="1434"/>
              <a:ext cx="0" cy="11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5157" name="Text Box 15"/>
            <p:cNvSpPr txBox="1">
              <a:spLocks noChangeArrowheads="1"/>
            </p:cNvSpPr>
            <p:nvPr/>
          </p:nvSpPr>
          <p:spPr bwMode="auto">
            <a:xfrm>
              <a:off x="295" y="1843"/>
              <a:ext cx="659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6cm</a:t>
              </a:r>
            </a:p>
          </p:txBody>
        </p:sp>
        <p:sp>
          <p:nvSpPr>
            <p:cNvPr id="5158" name="Oval 16"/>
            <p:cNvSpPr>
              <a:spLocks noChangeArrowheads="1"/>
            </p:cNvSpPr>
            <p:nvPr/>
          </p:nvSpPr>
          <p:spPr bwMode="auto">
            <a:xfrm>
              <a:off x="1520" y="2116"/>
              <a:ext cx="46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26662" name="Text Box 17"/>
            <p:cNvSpPr txBox="1">
              <a:spLocks noChangeArrowheads="1"/>
            </p:cNvSpPr>
            <p:nvPr/>
          </p:nvSpPr>
          <p:spPr bwMode="auto">
            <a:xfrm>
              <a:off x="1157" y="2070"/>
              <a:ext cx="356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60" name="Line 18"/>
            <p:cNvSpPr>
              <a:spLocks noChangeShapeType="1"/>
            </p:cNvSpPr>
            <p:nvPr/>
          </p:nvSpPr>
          <p:spPr bwMode="auto">
            <a:xfrm>
              <a:off x="1565" y="2128"/>
              <a:ext cx="272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5161" name="Line 19"/>
            <p:cNvSpPr>
              <a:spLocks noChangeShapeType="1"/>
            </p:cNvSpPr>
            <p:nvPr/>
          </p:nvSpPr>
          <p:spPr bwMode="auto">
            <a:xfrm>
              <a:off x="1701" y="2116"/>
              <a:ext cx="0" cy="452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5162" name="Text Box 20"/>
            <p:cNvSpPr txBox="1">
              <a:spLocks noChangeArrowheads="1"/>
            </p:cNvSpPr>
            <p:nvPr/>
          </p:nvSpPr>
          <p:spPr bwMode="auto">
            <a:xfrm>
              <a:off x="1883" y="2206"/>
              <a:ext cx="659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2cm</a:t>
              </a:r>
            </a:p>
          </p:txBody>
        </p:sp>
      </p:grpSp>
      <p:sp>
        <p:nvSpPr>
          <p:cNvPr id="26627" name="Text Box 13"/>
          <p:cNvSpPr txBox="1">
            <a:spLocks noChangeArrowheads="1"/>
          </p:cNvSpPr>
          <p:nvPr/>
        </p:nvSpPr>
        <p:spPr bwMode="auto">
          <a:xfrm>
            <a:off x="1714500" y="400050"/>
            <a:ext cx="423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6628" name="Text Box 12"/>
          <p:cNvSpPr txBox="1">
            <a:spLocks noChangeArrowheads="1"/>
          </p:cNvSpPr>
          <p:nvPr/>
        </p:nvSpPr>
        <p:spPr bwMode="auto">
          <a:xfrm>
            <a:off x="1409700" y="3113088"/>
            <a:ext cx="444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130" name="Rectangle 5"/>
          <p:cNvSpPr>
            <a:spLocks noChangeArrowheads="1"/>
          </p:cNvSpPr>
          <p:nvPr/>
        </p:nvSpPr>
        <p:spPr bwMode="auto">
          <a:xfrm>
            <a:off x="576263" y="1046163"/>
            <a:ext cx="3057525" cy="182562"/>
          </a:xfrm>
          <a:prstGeom prst="rect">
            <a:avLst/>
          </a:prstGeom>
          <a:solidFill>
            <a:srgbClr val="C0C0C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576263" y="2735263"/>
            <a:ext cx="3057525" cy="182562"/>
          </a:xfrm>
          <a:prstGeom prst="rect">
            <a:avLst/>
          </a:prstGeom>
          <a:solidFill>
            <a:srgbClr val="C0C0C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935163" y="2917825"/>
            <a:ext cx="339725" cy="498475"/>
            <a:chOff x="2290" y="3113"/>
            <a:chExt cx="272" cy="375"/>
          </a:xfrm>
        </p:grpSpPr>
        <p:sp>
          <p:nvSpPr>
            <p:cNvPr id="5152" name="Line 8"/>
            <p:cNvSpPr>
              <a:spLocks noChangeShapeType="1"/>
            </p:cNvSpPr>
            <p:nvPr/>
          </p:nvSpPr>
          <p:spPr bwMode="auto">
            <a:xfrm flipV="1">
              <a:off x="2426" y="3113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5153" name="Line 9"/>
            <p:cNvSpPr>
              <a:spLocks noChangeShapeType="1"/>
            </p:cNvSpPr>
            <p:nvPr/>
          </p:nvSpPr>
          <p:spPr bwMode="auto">
            <a:xfrm>
              <a:off x="2290" y="3385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5154" name="Line 10"/>
            <p:cNvSpPr>
              <a:spLocks noChangeShapeType="1"/>
            </p:cNvSpPr>
            <p:nvPr/>
          </p:nvSpPr>
          <p:spPr bwMode="auto">
            <a:xfrm>
              <a:off x="2336" y="3443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5155" name="Line 11"/>
            <p:cNvSpPr>
              <a:spLocks noChangeShapeType="1"/>
            </p:cNvSpPr>
            <p:nvPr/>
          </p:nvSpPr>
          <p:spPr bwMode="auto">
            <a:xfrm>
              <a:off x="2382" y="3488"/>
              <a:ext cx="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</p:grpSp>
      <p:sp>
        <p:nvSpPr>
          <p:cNvPr id="5133" name="Line 22"/>
          <p:cNvSpPr>
            <a:spLocks noChangeShapeType="1"/>
          </p:cNvSpPr>
          <p:nvPr/>
        </p:nvSpPr>
        <p:spPr bwMode="auto">
          <a:xfrm flipV="1">
            <a:off x="2105025" y="642938"/>
            <a:ext cx="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5134" name="Line 23"/>
          <p:cNvSpPr>
            <a:spLocks noChangeShapeType="1"/>
          </p:cNvSpPr>
          <p:nvPr/>
        </p:nvSpPr>
        <p:spPr bwMode="auto">
          <a:xfrm flipV="1">
            <a:off x="2105025" y="642938"/>
            <a:ext cx="2124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5135" name="Line 24"/>
          <p:cNvSpPr>
            <a:spLocks noChangeShapeType="1"/>
          </p:cNvSpPr>
          <p:nvPr/>
        </p:nvSpPr>
        <p:spPr bwMode="auto">
          <a:xfrm>
            <a:off x="4241800" y="642938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graphicFrame>
        <p:nvGraphicFramePr>
          <p:cNvPr id="37916" name="Object 28"/>
          <p:cNvGraphicFramePr>
            <a:graphicFrameLocks noChangeAspect="1"/>
          </p:cNvGraphicFramePr>
          <p:nvPr/>
        </p:nvGraphicFramePr>
        <p:xfrm>
          <a:off x="1285875" y="5713413"/>
          <a:ext cx="43576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公式" r:id="rId3" imgW="1981200" imgH="228600" progId="Equation.3">
                  <p:embed/>
                </p:oleObj>
              </mc:Choice>
              <mc:Fallback>
                <p:oleObj name="公式" r:id="rId3" imgW="198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713413"/>
                        <a:ext cx="43576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2" name="Object 34"/>
          <p:cNvGraphicFramePr>
            <a:graphicFrameLocks noChangeAspect="1"/>
          </p:cNvGraphicFramePr>
          <p:nvPr/>
        </p:nvGraphicFramePr>
        <p:xfrm>
          <a:off x="5146675" y="1285875"/>
          <a:ext cx="1244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公式" r:id="rId5" imgW="571252" imgH="431613" progId="Equation.3">
                  <p:embed/>
                </p:oleObj>
              </mc:Choice>
              <mc:Fallback>
                <p:oleObj name="公式" r:id="rId5" imgW="57125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1285875"/>
                        <a:ext cx="1244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Rectangle 35"/>
          <p:cNvSpPr>
            <a:spLocks noChangeArrowheads="1"/>
          </p:cNvSpPr>
          <p:nvPr/>
        </p:nvSpPr>
        <p:spPr bwMode="auto">
          <a:xfrm>
            <a:off x="71438" y="212725"/>
            <a:ext cx="4857750" cy="40005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graphicFrame>
        <p:nvGraphicFramePr>
          <p:cNvPr id="37925" name="Object 37"/>
          <p:cNvGraphicFramePr>
            <a:graphicFrameLocks noChangeAspect="1"/>
          </p:cNvGraphicFramePr>
          <p:nvPr/>
        </p:nvGraphicFramePr>
        <p:xfrm>
          <a:off x="1143000" y="4538663"/>
          <a:ext cx="50863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公式" r:id="rId7" imgW="2311400" imgH="241300" progId="Equation.3">
                  <p:embed/>
                </p:oleObj>
              </mc:Choice>
              <mc:Fallback>
                <p:oleObj name="公式" r:id="rId7" imgW="2311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38663"/>
                        <a:ext cx="50863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6" name="Object 38"/>
          <p:cNvGraphicFramePr>
            <a:graphicFrameLocks noChangeAspect="1"/>
          </p:cNvGraphicFramePr>
          <p:nvPr/>
        </p:nvGraphicFramePr>
        <p:xfrm>
          <a:off x="1358900" y="5140325"/>
          <a:ext cx="1955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公式" r:id="rId9" imgW="889000" imgH="228600" progId="Equation.3">
                  <p:embed/>
                </p:oleObj>
              </mc:Choice>
              <mc:Fallback>
                <p:oleObj name="公式" r:id="rId9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140325"/>
                        <a:ext cx="1955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971550" y="1273175"/>
            <a:ext cx="2519363" cy="1439863"/>
            <a:chOff x="839" y="1389"/>
            <a:chExt cx="1587" cy="907"/>
          </a:xfrm>
        </p:grpSpPr>
        <p:sp>
          <p:nvSpPr>
            <p:cNvPr id="5146" name="Line 40"/>
            <p:cNvSpPr>
              <a:spLocks noChangeShapeType="1"/>
            </p:cNvSpPr>
            <p:nvPr/>
          </p:nvSpPr>
          <p:spPr bwMode="auto">
            <a:xfrm>
              <a:off x="2426" y="1389"/>
              <a:ext cx="0" cy="9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5147" name="Line 41"/>
            <p:cNvSpPr>
              <a:spLocks noChangeShapeType="1"/>
            </p:cNvSpPr>
            <p:nvPr/>
          </p:nvSpPr>
          <p:spPr bwMode="auto">
            <a:xfrm>
              <a:off x="1474" y="1389"/>
              <a:ext cx="0" cy="9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5148" name="Line 42"/>
            <p:cNvSpPr>
              <a:spLocks noChangeShapeType="1"/>
            </p:cNvSpPr>
            <p:nvPr/>
          </p:nvSpPr>
          <p:spPr bwMode="auto">
            <a:xfrm>
              <a:off x="1156" y="1389"/>
              <a:ext cx="0" cy="9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5149" name="Line 43"/>
            <p:cNvSpPr>
              <a:spLocks noChangeShapeType="1"/>
            </p:cNvSpPr>
            <p:nvPr/>
          </p:nvSpPr>
          <p:spPr bwMode="auto">
            <a:xfrm>
              <a:off x="839" y="1389"/>
              <a:ext cx="0" cy="9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5150" name="Line 44"/>
            <p:cNvSpPr>
              <a:spLocks noChangeShapeType="1"/>
            </p:cNvSpPr>
            <p:nvPr/>
          </p:nvSpPr>
          <p:spPr bwMode="auto">
            <a:xfrm>
              <a:off x="1791" y="1389"/>
              <a:ext cx="0" cy="9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  <p:sp>
          <p:nvSpPr>
            <p:cNvPr id="5151" name="Line 45"/>
            <p:cNvSpPr>
              <a:spLocks noChangeShapeType="1"/>
            </p:cNvSpPr>
            <p:nvPr/>
          </p:nvSpPr>
          <p:spPr bwMode="auto">
            <a:xfrm>
              <a:off x="2109" y="1389"/>
              <a:ext cx="0" cy="9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endParaRPr>
            </a:p>
          </p:txBody>
        </p:sp>
      </p:grpSp>
      <p:sp>
        <p:nvSpPr>
          <p:cNvPr id="5138" name="Text Box 47"/>
          <p:cNvSpPr txBox="1">
            <a:spLocks noChangeArrowheads="1"/>
          </p:cNvSpPr>
          <p:nvPr/>
        </p:nvSpPr>
        <p:spPr bwMode="auto">
          <a:xfrm>
            <a:off x="3000375" y="1398588"/>
            <a:ext cx="423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smtClean="0">
                <a:solidFill>
                  <a:srgbClr val="F52C0B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5073650" y="214313"/>
            <a:ext cx="3927475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解：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）板间场强的大小</a:t>
            </a:r>
          </a:p>
        </p:txBody>
      </p:sp>
      <p:graphicFrame>
        <p:nvGraphicFramePr>
          <p:cNvPr id="37939" name="Object 51"/>
          <p:cNvGraphicFramePr>
            <a:graphicFrameLocks noGrp="1" noChangeAspect="1"/>
          </p:cNvGraphicFramePr>
          <p:nvPr>
            <p:ph/>
          </p:nvPr>
        </p:nvGraphicFramePr>
        <p:xfrm>
          <a:off x="5432425" y="2149475"/>
          <a:ext cx="356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11" imgW="1651000" imgH="393700" progId="Equation.DSMT4">
                  <p:embed/>
                </p:oleObj>
              </mc:Choice>
              <mc:Fallback>
                <p:oleObj name="Equation" r:id="rId11" imgW="1651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2149475"/>
                        <a:ext cx="356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5146675" y="3071813"/>
            <a:ext cx="39973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方向由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板指向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板</a:t>
            </a:r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142875" y="4535488"/>
            <a:ext cx="10858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）</a:t>
            </a:r>
          </a:p>
        </p:txBody>
      </p:sp>
      <p:sp>
        <p:nvSpPr>
          <p:cNvPr id="5144" name="椭圆 43"/>
          <p:cNvSpPr>
            <a:spLocks noChangeArrowheads="1"/>
          </p:cNvSpPr>
          <p:nvPr/>
        </p:nvSpPr>
        <p:spPr bwMode="auto">
          <a:xfrm>
            <a:off x="4143375" y="1498600"/>
            <a:ext cx="214313" cy="214313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3786188" y="1690688"/>
            <a:ext cx="11430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-36V</a:t>
            </a:r>
          </a:p>
        </p:txBody>
      </p:sp>
      <p:sp>
        <p:nvSpPr>
          <p:cNvPr id="44" name="矩形 43"/>
          <p:cNvSpPr/>
          <p:nvPr/>
        </p:nvSpPr>
        <p:spPr>
          <a:xfrm>
            <a:off x="928688" y="3570288"/>
            <a:ext cx="257175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求：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φ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C</a:t>
            </a:r>
            <a:endParaRPr lang="zh-CN" altLang="en-US" sz="2800" b="1" baseline="-25000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37938" grpId="0"/>
      <p:bldP spid="37941" grpId="0"/>
      <p:bldP spid="379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42875" y="142875"/>
            <a:ext cx="87153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】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一个点电荷，从静电场中的</a:t>
            </a: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点移到</a:t>
            </a: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点，其电势能的变化为零，则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        ）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两点的场强一定相等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该点电荷一定沿等势面移动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作用于该点电荷的电场力与其移动方向总是垂直的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两点的电势一定相等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000500" y="690563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5354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5665611"/>
            <a:ext cx="611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charset="0"/>
              </a:rPr>
              <a:t>答案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charset="0"/>
              </a:rPr>
              <a:t>:7.5×10</a:t>
            </a:r>
            <a:r>
              <a:rPr kumimoji="1" lang="en-US" altLang="zh-CN" sz="2800" b="1" baseline="300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charset="0"/>
              </a:rPr>
              <a:t>；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charset="0"/>
              </a:rPr>
              <a:t>-3.84×10</a:t>
            </a:r>
            <a:r>
              <a:rPr kumimoji="1" lang="en-US" altLang="zh-CN" sz="2800" b="1" baseline="30000" dirty="0">
                <a:solidFill>
                  <a:srgbClr val="FF0000"/>
                </a:solidFill>
                <a:latin typeface="Times New Roman" charset="0"/>
              </a:rPr>
              <a:t>-16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charset="0"/>
              </a:rPr>
              <a:t>；增大</a:t>
            </a:r>
            <a:endParaRPr kumimoji="1" lang="zh-CN" altLang="en-US" sz="2800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609600" y="1143000"/>
            <a:ext cx="7683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如图所示，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是匀强电场中的两点已知两点间的距离为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0.4m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，两点的连线与电场线成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37°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角，两点间的电势差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U</a:t>
            </a:r>
            <a:r>
              <a:rPr kumimoji="1" lang="en-US" altLang="zh-CN" sz="2800" b="1" baseline="-25000" dirty="0" err="1">
                <a:latin typeface="楷体_GB2312" pitchFamily="49" charset="-122"/>
                <a:ea typeface="楷体_GB2312" pitchFamily="49" charset="-122"/>
              </a:rPr>
              <a:t>ab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=2.4×10</a:t>
            </a:r>
            <a:r>
              <a:rPr kumimoji="1"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，则匀强电场的场强大小为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E=______V/m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，把电子从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点移到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点电场力做功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W=______J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，电子的电势能将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______(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填</a:t>
            </a:r>
            <a:r>
              <a:rPr kumimoji="1" lang="zh-CN" altLang="en-US" sz="2800" b="1" dirty="0">
                <a:latin typeface="Times New Roman" charset="0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增大</a:t>
            </a:r>
            <a:r>
              <a:rPr kumimoji="1" lang="zh-CN" altLang="en-US" sz="2800" b="1" dirty="0">
                <a:latin typeface="Times New Roman" charset="0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Times New Roman" charset="0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减少</a:t>
            </a:r>
            <a:r>
              <a:rPr kumimoji="1" lang="zh-CN" altLang="en-US" sz="2800" b="1" dirty="0">
                <a:latin typeface="Times New Roman" charset="0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800" b="1" dirty="0">
                <a:latin typeface="Times New Roman" charset="0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不变</a:t>
            </a:r>
            <a:r>
              <a:rPr kumimoji="1" lang="zh-CN" altLang="en-US" sz="2800" b="1" dirty="0">
                <a:latin typeface="Times New Roman" charset="0"/>
                <a:ea typeface="楷体_GB2312" pitchFamily="49" charset="-122"/>
              </a:rPr>
              <a:t>”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pic>
        <p:nvPicPr>
          <p:cNvPr id="2" name="Picture 6" descr="HWOCRTEMP_ROC1270"/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2449513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1" name="Group 3"/>
          <p:cNvGrpSpPr>
            <a:grpSpLocks/>
          </p:cNvGrpSpPr>
          <p:nvPr/>
        </p:nvGrpSpPr>
        <p:grpSpPr bwMode="auto">
          <a:xfrm>
            <a:off x="-76200" y="0"/>
            <a:ext cx="2895600" cy="792163"/>
            <a:chOff x="2743" y="210"/>
            <a:chExt cx="1498" cy="453"/>
          </a:xfrm>
        </p:grpSpPr>
        <p:sp>
          <p:nvSpPr>
            <p:cNvPr id="29705" name="AutoShape 4"/>
            <p:cNvSpPr>
              <a:spLocks noChangeArrowheads="1"/>
            </p:cNvSpPr>
            <p:nvPr/>
          </p:nvSpPr>
          <p:spPr bwMode="auto">
            <a:xfrm>
              <a:off x="2789" y="210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9706" name="AutoShape 5"/>
            <p:cNvSpPr>
              <a:spLocks noChangeArrowheads="1"/>
            </p:cNvSpPr>
            <p:nvPr/>
          </p:nvSpPr>
          <p:spPr bwMode="auto">
            <a:xfrm>
              <a:off x="2743" y="255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970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835" y="346"/>
              <a:ext cx="1315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黑体"/>
                  <a:ea typeface="黑体"/>
                </a:rPr>
                <a:t>课堂小练</a:t>
              </a:r>
            </a:p>
          </p:txBody>
        </p:sp>
      </p:grpSp>
      <p:grpSp>
        <p:nvGrpSpPr>
          <p:cNvPr id="29702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29703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127" y="990600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沿着电场线方向，电势降低。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</a:rPr>
              <a:t>沿着电势降低的方向，一定是电场线的方向吗？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3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 bwMode="auto">
          <a:xfrm>
            <a:off x="500063" y="1071563"/>
            <a:ext cx="8072437" cy="507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黑体" pitchFamily="2" charset="-122"/>
              </a:rPr>
              <a:t>2</a:t>
            </a:r>
            <a:r>
              <a:rPr altLang="en-US" sz="2400" smtClean="0">
                <a:ea typeface="宋体" charset="-122"/>
              </a:rPr>
              <a:t>．</a:t>
            </a:r>
            <a:r>
              <a:rPr altLang="en-US" sz="2400" smtClean="0">
                <a:ea typeface="黑体" pitchFamily="2" charset="-122"/>
              </a:rPr>
              <a:t>电场力做功的求解四法</a:t>
            </a:r>
            <a:endParaRPr altLang="zh-CN" sz="1100" smtClean="0">
              <a:latin typeface="宋体" charset="-122"/>
              <a:ea typeface="宋体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85813" y="1785938"/>
          <a:ext cx="7429500" cy="3929076"/>
        </p:xfrm>
        <a:graphic>
          <a:graphicData uri="http://schemas.openxmlformats.org/drawingml/2006/table">
            <a:tbl>
              <a:tblPr/>
              <a:tblGrid>
                <a:gridCol w="1357313"/>
                <a:gridCol w="2786063"/>
                <a:gridCol w="3286124"/>
              </a:tblGrid>
              <a:tr h="5029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四种求法</a:t>
                      </a:r>
                      <a:endParaRPr lang="zh-CN" sz="2200" b="1" kern="100" dirty="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表达式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注意问题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功的定义</a:t>
                      </a:r>
                      <a:endParaRPr lang="zh-CN" sz="2200" b="1" kern="100" dirty="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kern="100" dirty="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＝</a:t>
                      </a:r>
                      <a:r>
                        <a:rPr lang="en-US" sz="2200" b="1" i="1" kern="100" dirty="0" err="1">
                          <a:latin typeface="Times New Roman"/>
                          <a:ea typeface="宋体"/>
                          <a:cs typeface="Courier New"/>
                        </a:rPr>
                        <a:t>Fd</a:t>
                      </a: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＝</a:t>
                      </a:r>
                      <a:r>
                        <a:rPr lang="en-US" sz="2200" b="1" i="1" kern="100" dirty="0" err="1">
                          <a:latin typeface="Times New Roman"/>
                          <a:ea typeface="宋体"/>
                          <a:cs typeface="Courier New"/>
                        </a:rPr>
                        <a:t>qEd</a:t>
                      </a:r>
                      <a:endParaRPr lang="zh-CN" sz="2200" b="1" kern="100" dirty="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(1)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适用于匀强电场</a:t>
                      </a: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(2)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d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表示沿电场线方向的距离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功能关系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(1)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AB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＝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E</a:t>
                      </a:r>
                      <a:r>
                        <a:rPr lang="en-US" sz="2200" b="1" kern="100" baseline="-25000">
                          <a:latin typeface="Times New Roman"/>
                          <a:ea typeface="宋体"/>
                          <a:cs typeface="Courier New"/>
                        </a:rPr>
                        <a:t>p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A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－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E</a:t>
                      </a:r>
                      <a:r>
                        <a:rPr lang="en-US" sz="2200" b="1" kern="100" baseline="-25000">
                          <a:latin typeface="Times New Roman"/>
                          <a:ea typeface="宋体"/>
                          <a:cs typeface="Courier New"/>
                        </a:rPr>
                        <a:t>p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B</a:t>
                      </a: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(2)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AB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＝－</a:t>
                      </a: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Δ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E</a:t>
                      </a:r>
                      <a:r>
                        <a:rPr lang="en-US" sz="2200" b="1" kern="100" baseline="-25000">
                          <a:latin typeface="Times New Roman"/>
                          <a:ea typeface="宋体"/>
                          <a:cs typeface="Courier New"/>
                        </a:rPr>
                        <a:t>p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(1)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既适用于匀强电场也适用于非匀强电场</a:t>
                      </a: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(2)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既适用于只受电场力的情况，也适用于受多种力的情况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电势差法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AB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＝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qU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AB</a:t>
                      </a: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86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动能定理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kern="100" dirty="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zh-CN" sz="22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静电力</a:t>
                      </a: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＋</a:t>
                      </a:r>
                      <a:r>
                        <a:rPr lang="en-US" sz="2200" b="1" i="1" kern="100" dirty="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zh-CN" sz="22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其他力</a:t>
                      </a: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＝</a:t>
                      </a:r>
                      <a:r>
                        <a:rPr lang="en-US" sz="2200" b="1" kern="100" dirty="0" err="1">
                          <a:latin typeface="Times New Roman"/>
                          <a:ea typeface="宋体"/>
                          <a:cs typeface="Courier New"/>
                        </a:rPr>
                        <a:t>Δ</a:t>
                      </a:r>
                      <a:r>
                        <a:rPr lang="en-US" sz="2200" b="1" i="1" kern="100" dirty="0" err="1">
                          <a:latin typeface="Times New Roman"/>
                          <a:ea typeface="宋体"/>
                          <a:cs typeface="Courier New"/>
                        </a:rPr>
                        <a:t>E</a:t>
                      </a:r>
                      <a:r>
                        <a:rPr lang="en-US" sz="2200" b="1" kern="100" baseline="-25000" dirty="0" err="1">
                          <a:latin typeface="Times New Roman"/>
                          <a:ea typeface="宋体"/>
                          <a:cs typeface="Courier New"/>
                        </a:rPr>
                        <a:t>k</a:t>
                      </a:r>
                      <a:endParaRPr lang="zh-CN" sz="2200" b="1" kern="100" dirty="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89838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43000" y="1143000"/>
            <a:ext cx="8001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2667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>
                <a:latin typeface="宋体" charset="-122"/>
                <a:cs typeface="Courier New" pitchFamily="49" charset="0"/>
              </a:rPr>
              <a:t>1</a:t>
            </a:r>
            <a:r>
              <a:rPr lang="zh-CN" altLang="en-US" sz="2800" b="1">
                <a:latin typeface="宋体" charset="-122"/>
                <a:cs typeface="Courier New" pitchFamily="49" charset="0"/>
              </a:rPr>
              <a:t>．关于匀强电场中场强和电势差的关系，下列说法正确的是</a:t>
            </a:r>
            <a:r>
              <a:rPr lang="en-US" altLang="zh-CN" sz="2800" b="1">
                <a:latin typeface="宋体" charset="-122"/>
                <a:cs typeface="Courier New" pitchFamily="49" charset="0"/>
              </a:rPr>
              <a:t>(    )</a:t>
            </a:r>
          </a:p>
          <a:p>
            <a:r>
              <a:rPr lang="en-US" altLang="zh-CN" sz="2800" b="1">
                <a:latin typeface="宋体" charset="-122"/>
                <a:cs typeface="Courier New" pitchFamily="49" charset="0"/>
              </a:rPr>
              <a:t>A.</a:t>
            </a:r>
            <a:r>
              <a:rPr lang="zh-CN" altLang="en-US" sz="2800" b="1">
                <a:latin typeface="宋体" charset="-122"/>
                <a:cs typeface="Courier New" pitchFamily="49" charset="0"/>
              </a:rPr>
              <a:t>电场强度越大，任意两点间的电势差一定越大</a:t>
            </a:r>
          </a:p>
          <a:p>
            <a:r>
              <a:rPr lang="en-US" altLang="zh-CN" sz="2800" b="1">
                <a:latin typeface="宋体" charset="-122"/>
                <a:cs typeface="Courier New" pitchFamily="49" charset="0"/>
              </a:rPr>
              <a:t>B.</a:t>
            </a:r>
            <a:r>
              <a:rPr lang="zh-CN" altLang="en-US" sz="2800" b="1">
                <a:latin typeface="宋体" charset="-122"/>
                <a:cs typeface="Courier New" pitchFamily="49" charset="0"/>
              </a:rPr>
              <a:t>沿着电场线方向，任何相同距离上的电势降低必定相等</a:t>
            </a:r>
          </a:p>
          <a:p>
            <a:r>
              <a:rPr lang="en-US" altLang="zh-CN" sz="2800" b="1">
                <a:latin typeface="宋体" charset="-122"/>
                <a:cs typeface="Courier New" pitchFamily="49" charset="0"/>
              </a:rPr>
              <a:t>C.</a:t>
            </a:r>
            <a:r>
              <a:rPr lang="zh-CN" altLang="en-US" sz="2800" b="1">
                <a:latin typeface="宋体" charset="-122"/>
                <a:cs typeface="Courier New" pitchFamily="49" charset="0"/>
              </a:rPr>
              <a:t>电势降低的方向必定是电场强度的方向</a:t>
            </a:r>
          </a:p>
          <a:p>
            <a:r>
              <a:rPr lang="en-US" altLang="zh-CN" sz="2800" b="1">
                <a:latin typeface="宋体" charset="-122"/>
                <a:cs typeface="Courier New" pitchFamily="49" charset="0"/>
              </a:rPr>
              <a:t>D.</a:t>
            </a:r>
            <a:r>
              <a:rPr lang="zh-CN" altLang="en-US" sz="2800" b="1">
                <a:latin typeface="宋体" charset="-122"/>
                <a:cs typeface="Courier New" pitchFamily="49" charset="0"/>
              </a:rPr>
              <a:t>沿着电场方向，单位距离上降落的电势越大，则电场强度越大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34925" y="0"/>
            <a:ext cx="2216150" cy="701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>
                <a:ea typeface="隶书" pitchFamily="49" charset="-122"/>
              </a:rPr>
              <a:t>课堂反馈</a:t>
            </a:r>
          </a:p>
        </p:txBody>
      </p:sp>
      <p:grpSp>
        <p:nvGrpSpPr>
          <p:cNvPr id="20484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20485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4"/>
          <p:cNvGrpSpPr>
            <a:grpSpLocks/>
          </p:cNvGrpSpPr>
          <p:nvPr/>
        </p:nvGrpSpPr>
        <p:grpSpPr bwMode="auto">
          <a:xfrm>
            <a:off x="0" y="-76200"/>
            <a:ext cx="4164013" cy="877888"/>
            <a:chOff x="2743" y="210"/>
            <a:chExt cx="1498" cy="453"/>
          </a:xfrm>
        </p:grpSpPr>
        <p:sp>
          <p:nvSpPr>
            <p:cNvPr id="22552" name="AutoShape 5"/>
            <p:cNvSpPr>
              <a:spLocks noChangeArrowheads="1"/>
            </p:cNvSpPr>
            <p:nvPr/>
          </p:nvSpPr>
          <p:spPr bwMode="auto">
            <a:xfrm>
              <a:off x="2789" y="210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2553" name="AutoShape 6"/>
            <p:cNvSpPr>
              <a:spLocks noChangeArrowheads="1"/>
            </p:cNvSpPr>
            <p:nvPr/>
          </p:nvSpPr>
          <p:spPr bwMode="auto">
            <a:xfrm>
              <a:off x="2743" y="255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2554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835" y="346"/>
              <a:ext cx="1315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黑体"/>
                  <a:ea typeface="黑体"/>
                </a:rPr>
                <a:t>匀强电场的等势面</a:t>
              </a:r>
            </a:p>
          </p:txBody>
        </p:sp>
      </p:grpSp>
      <p:grpSp>
        <p:nvGrpSpPr>
          <p:cNvPr id="22531" name="Group 25"/>
          <p:cNvGrpSpPr>
            <a:grpSpLocks/>
          </p:cNvGrpSpPr>
          <p:nvPr/>
        </p:nvGrpSpPr>
        <p:grpSpPr bwMode="auto">
          <a:xfrm>
            <a:off x="1905000" y="2544763"/>
            <a:ext cx="5586413" cy="1828800"/>
            <a:chOff x="1089" y="912"/>
            <a:chExt cx="3519" cy="1152"/>
          </a:xfrm>
        </p:grpSpPr>
        <p:sp>
          <p:nvSpPr>
            <p:cNvPr id="22547" name="Line 8"/>
            <p:cNvSpPr>
              <a:spLocks noChangeShapeType="1"/>
            </p:cNvSpPr>
            <p:nvPr/>
          </p:nvSpPr>
          <p:spPr bwMode="auto">
            <a:xfrm>
              <a:off x="1089" y="912"/>
              <a:ext cx="30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9"/>
            <p:cNvSpPr>
              <a:spLocks noChangeShapeType="1"/>
            </p:cNvSpPr>
            <p:nvPr/>
          </p:nvSpPr>
          <p:spPr bwMode="auto">
            <a:xfrm>
              <a:off x="1089" y="1296"/>
              <a:ext cx="30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10"/>
            <p:cNvSpPr>
              <a:spLocks noChangeShapeType="1"/>
            </p:cNvSpPr>
            <p:nvPr/>
          </p:nvSpPr>
          <p:spPr bwMode="auto">
            <a:xfrm>
              <a:off x="1089" y="1680"/>
              <a:ext cx="30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11"/>
            <p:cNvSpPr>
              <a:spLocks noChangeShapeType="1"/>
            </p:cNvSpPr>
            <p:nvPr/>
          </p:nvSpPr>
          <p:spPr bwMode="auto">
            <a:xfrm>
              <a:off x="1089" y="2064"/>
              <a:ext cx="30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Text Box 12"/>
            <p:cNvSpPr txBox="1">
              <a:spLocks noChangeArrowheads="1"/>
            </p:cNvSpPr>
            <p:nvPr/>
          </p:nvSpPr>
          <p:spPr bwMode="auto">
            <a:xfrm>
              <a:off x="4257" y="1248"/>
              <a:ext cx="3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4400"/>
                <a:t>E</a:t>
              </a:r>
            </a:p>
          </p:txBody>
        </p:sp>
      </p:grpSp>
      <p:sp>
        <p:nvSpPr>
          <p:cNvPr id="22532" name="Line 26"/>
          <p:cNvSpPr>
            <a:spLocks noChangeShapeType="1"/>
          </p:cNvSpPr>
          <p:nvPr/>
        </p:nvSpPr>
        <p:spPr bwMode="auto">
          <a:xfrm>
            <a:off x="2819400" y="2011363"/>
            <a:ext cx="0" cy="3048000"/>
          </a:xfrm>
          <a:prstGeom prst="line">
            <a:avLst/>
          </a:prstGeom>
          <a:noFill/>
          <a:ln w="571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28"/>
          <p:cNvSpPr>
            <a:spLocks noChangeShapeType="1"/>
          </p:cNvSpPr>
          <p:nvPr/>
        </p:nvSpPr>
        <p:spPr bwMode="auto">
          <a:xfrm>
            <a:off x="4876800" y="2011363"/>
            <a:ext cx="0" cy="3048000"/>
          </a:xfrm>
          <a:prstGeom prst="line">
            <a:avLst/>
          </a:prstGeom>
          <a:noFill/>
          <a:ln w="571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Text Box 31"/>
          <p:cNvSpPr txBox="1">
            <a:spLocks noChangeArrowheads="1"/>
          </p:cNvSpPr>
          <p:nvPr/>
        </p:nvSpPr>
        <p:spPr bwMode="auto">
          <a:xfrm>
            <a:off x="1349375" y="1219200"/>
            <a:ext cx="6043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请画出</a:t>
            </a:r>
            <a:r>
              <a:rPr lang="en-US" altLang="zh-CN" sz="3600" b="1"/>
              <a:t>60V</a:t>
            </a:r>
            <a:r>
              <a:rPr lang="zh-CN" altLang="en-US" sz="3600" b="1"/>
              <a:t>的等势面的位置。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3505200" y="2133600"/>
            <a:ext cx="0" cy="3048000"/>
          </a:xfrm>
          <a:prstGeom prst="line">
            <a:avLst/>
          </a:prstGeom>
          <a:noFill/>
          <a:ln w="57150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5486400" y="2057400"/>
            <a:ext cx="0" cy="3048000"/>
          </a:xfrm>
          <a:prstGeom prst="line">
            <a:avLst/>
          </a:prstGeom>
          <a:noFill/>
          <a:ln w="57150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4191000" y="2133600"/>
            <a:ext cx="0" cy="3048000"/>
          </a:xfrm>
          <a:prstGeom prst="line">
            <a:avLst/>
          </a:prstGeom>
          <a:noFill/>
          <a:ln w="57150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Text Box 29"/>
          <p:cNvSpPr txBox="1">
            <a:spLocks noChangeArrowheads="1"/>
          </p:cNvSpPr>
          <p:nvPr/>
        </p:nvSpPr>
        <p:spPr bwMode="auto">
          <a:xfrm>
            <a:off x="2514600" y="5059363"/>
            <a:ext cx="79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" pitchFamily="18" charset="0"/>
              </a:rPr>
              <a:t>80v</a:t>
            </a:r>
          </a:p>
        </p:txBody>
      </p:sp>
      <p:sp>
        <p:nvSpPr>
          <p:cNvPr id="22539" name="Text Box 30"/>
          <p:cNvSpPr txBox="1">
            <a:spLocks noChangeArrowheads="1"/>
          </p:cNvSpPr>
          <p:nvPr/>
        </p:nvSpPr>
        <p:spPr bwMode="auto">
          <a:xfrm>
            <a:off x="4648200" y="5059363"/>
            <a:ext cx="79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" pitchFamily="18" charset="0"/>
              </a:rPr>
              <a:t>20v</a:t>
            </a:r>
          </a:p>
        </p:txBody>
      </p:sp>
      <p:sp>
        <p:nvSpPr>
          <p:cNvPr id="22540" name="Line 32"/>
          <p:cNvSpPr>
            <a:spLocks noChangeShapeType="1"/>
          </p:cNvSpPr>
          <p:nvPr/>
        </p:nvSpPr>
        <p:spPr bwMode="auto">
          <a:xfrm flipH="1">
            <a:off x="2819400" y="4876800"/>
            <a:ext cx="685800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33"/>
          <p:cNvSpPr>
            <a:spLocks noChangeShapeType="1"/>
          </p:cNvSpPr>
          <p:nvPr/>
        </p:nvSpPr>
        <p:spPr bwMode="auto">
          <a:xfrm flipH="1">
            <a:off x="4267200" y="4876800"/>
            <a:ext cx="609600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Text Box 34"/>
          <p:cNvSpPr txBox="1">
            <a:spLocks noChangeArrowheads="1"/>
          </p:cNvSpPr>
          <p:nvPr/>
        </p:nvSpPr>
        <p:spPr bwMode="auto">
          <a:xfrm>
            <a:off x="3429000" y="4586288"/>
            <a:ext cx="896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6cm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2057400" y="5715000"/>
            <a:ext cx="4724400" cy="636588"/>
          </a:xfrm>
          <a:prstGeom prst="rect">
            <a:avLst/>
          </a:prstGeom>
          <a:solidFill>
            <a:srgbClr val="FFFFCC"/>
          </a:solidFill>
          <a:ln w="57150">
            <a:solidFill>
              <a:srgbClr val="CC0000">
                <a:alpha val="0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匀强电场的等势面等距</a:t>
            </a:r>
          </a:p>
        </p:txBody>
      </p:sp>
      <p:grpSp>
        <p:nvGrpSpPr>
          <p:cNvPr id="22544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22545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7" grpId="0" animBg="1"/>
      <p:bldP spid="18468" grpId="0" animBg="1"/>
      <p:bldP spid="18469" grpId="0" animBg="1"/>
      <p:bldP spid="184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1077913" y="1370013"/>
            <a:ext cx="7837487" cy="3508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如图所示，两平行板的金属板间始终与电源两极相连，电源电压为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8.0V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，两板的间距为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2cm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，而且极板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接地。极板间有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两点，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0.5cm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0.5cm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，则（     ）</a:t>
            </a:r>
          </a:p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．两板间的场强为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500V/m </a:t>
            </a:r>
          </a:p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两点的电势相等</a:t>
            </a:r>
          </a:p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点的电势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ψC =2.0V</a:t>
            </a:r>
          </a:p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点的电势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ψD =2.0V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3555" name="Group 5"/>
          <p:cNvGrpSpPr>
            <a:grpSpLocks/>
          </p:cNvGrpSpPr>
          <p:nvPr/>
        </p:nvGrpSpPr>
        <p:grpSpPr bwMode="auto">
          <a:xfrm>
            <a:off x="0" y="0"/>
            <a:ext cx="2895600" cy="792163"/>
            <a:chOff x="2743" y="210"/>
            <a:chExt cx="1498" cy="453"/>
          </a:xfrm>
        </p:grpSpPr>
        <p:sp>
          <p:nvSpPr>
            <p:cNvPr id="23567" name="AutoShape 6"/>
            <p:cNvSpPr>
              <a:spLocks noChangeArrowheads="1"/>
            </p:cNvSpPr>
            <p:nvPr/>
          </p:nvSpPr>
          <p:spPr bwMode="auto">
            <a:xfrm>
              <a:off x="2789" y="210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3568" name="AutoShape 7"/>
            <p:cNvSpPr>
              <a:spLocks noChangeArrowheads="1"/>
            </p:cNvSpPr>
            <p:nvPr/>
          </p:nvSpPr>
          <p:spPr bwMode="auto">
            <a:xfrm>
              <a:off x="2743" y="255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3569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835" y="346"/>
              <a:ext cx="1315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黑体"/>
                  <a:ea typeface="黑体"/>
                </a:rPr>
                <a:t>课堂小练</a:t>
              </a:r>
            </a:p>
          </p:txBody>
        </p:sp>
      </p:grpSp>
      <p:pic>
        <p:nvPicPr>
          <p:cNvPr id="23556" name="Picture 10" descr="130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10"/>
          <a:stretch>
            <a:fillRect/>
          </a:stretch>
        </p:blipFill>
        <p:spPr bwMode="auto">
          <a:xfrm>
            <a:off x="4953000" y="3276600"/>
            <a:ext cx="3962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Line 11"/>
          <p:cNvSpPr>
            <a:spLocks noChangeShapeType="1"/>
          </p:cNvSpPr>
          <p:nvPr/>
        </p:nvSpPr>
        <p:spPr bwMode="auto">
          <a:xfrm>
            <a:off x="6019800" y="38862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12"/>
          <p:cNvSpPr>
            <a:spLocks noChangeShapeType="1"/>
          </p:cNvSpPr>
          <p:nvPr/>
        </p:nvSpPr>
        <p:spPr bwMode="auto">
          <a:xfrm>
            <a:off x="6781800" y="38862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13"/>
          <p:cNvSpPr>
            <a:spLocks noChangeShapeType="1"/>
          </p:cNvSpPr>
          <p:nvPr/>
        </p:nvSpPr>
        <p:spPr bwMode="auto">
          <a:xfrm>
            <a:off x="7391400" y="38862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14"/>
          <p:cNvSpPr>
            <a:spLocks noChangeShapeType="1"/>
          </p:cNvSpPr>
          <p:nvPr/>
        </p:nvSpPr>
        <p:spPr bwMode="auto">
          <a:xfrm>
            <a:off x="8077200" y="38862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Oval 15"/>
          <p:cNvSpPr>
            <a:spLocks noChangeArrowheads="1"/>
          </p:cNvSpPr>
          <p:nvPr/>
        </p:nvSpPr>
        <p:spPr bwMode="auto">
          <a:xfrm>
            <a:off x="67056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23562" name="Oval 16"/>
          <p:cNvSpPr>
            <a:spLocks noChangeArrowheads="1"/>
          </p:cNvSpPr>
          <p:nvPr/>
        </p:nvSpPr>
        <p:spPr bwMode="auto">
          <a:xfrm>
            <a:off x="73152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7185" name="WordArt 17"/>
          <p:cNvSpPr>
            <a:spLocks noChangeArrowheads="1" noChangeShapeType="1" noTextEdit="1"/>
          </p:cNvSpPr>
          <p:nvPr/>
        </p:nvSpPr>
        <p:spPr bwMode="auto">
          <a:xfrm>
            <a:off x="5638800" y="2743200"/>
            <a:ext cx="533400" cy="533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黑体"/>
                <a:ea typeface="黑体"/>
              </a:rPr>
              <a:t>D</a:t>
            </a:r>
            <a:endParaRPr lang="zh-CN" altLang="en-US" sz="3600" b="1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黑体"/>
              <a:ea typeface="黑体"/>
            </a:endParaRPr>
          </a:p>
        </p:txBody>
      </p:sp>
      <p:grpSp>
        <p:nvGrpSpPr>
          <p:cNvPr id="23564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23565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4"/>
          <p:cNvGrpSpPr>
            <a:grpSpLocks/>
          </p:cNvGrpSpPr>
          <p:nvPr/>
        </p:nvGrpSpPr>
        <p:grpSpPr bwMode="auto">
          <a:xfrm>
            <a:off x="0" y="0"/>
            <a:ext cx="1954213" cy="725488"/>
            <a:chOff x="2743" y="210"/>
            <a:chExt cx="1498" cy="453"/>
          </a:xfrm>
        </p:grpSpPr>
        <p:sp>
          <p:nvSpPr>
            <p:cNvPr id="25632" name="AutoShape 5"/>
            <p:cNvSpPr>
              <a:spLocks noChangeArrowheads="1"/>
            </p:cNvSpPr>
            <p:nvPr/>
          </p:nvSpPr>
          <p:spPr bwMode="auto">
            <a:xfrm>
              <a:off x="2789" y="210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5633" name="AutoShape 6"/>
            <p:cNvSpPr>
              <a:spLocks noChangeArrowheads="1"/>
            </p:cNvSpPr>
            <p:nvPr/>
          </p:nvSpPr>
          <p:spPr bwMode="auto">
            <a:xfrm>
              <a:off x="2743" y="255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5634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835" y="346"/>
              <a:ext cx="1315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黑体"/>
                  <a:ea typeface="黑体"/>
                </a:rPr>
                <a:t>关系图</a:t>
              </a:r>
            </a:p>
          </p:txBody>
        </p:sp>
      </p:grp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800600" y="5468938"/>
            <a:ext cx="1225550" cy="43338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71463" indent="-271463"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电场力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705600" y="4325938"/>
            <a:ext cx="1439863" cy="43338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71463" indent="-271463"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电场强度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781800" y="2533650"/>
            <a:ext cx="1371600" cy="433388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71463" indent="-271463"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电势差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852988" y="1430338"/>
            <a:ext cx="1166812" cy="43338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71463" indent="-271463"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电势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873375" y="2573338"/>
            <a:ext cx="1368425" cy="43338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71463" indent="-271463" algn="ctr">
              <a:defRPr/>
            </a:pPr>
            <a:r>
              <a:rPr kumimoji="1"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电势能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667000" y="4249738"/>
            <a:ext cx="1981200" cy="51276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>
            <a:spAutoFit/>
          </a:bodyPr>
          <a:lstStyle/>
          <a:p>
            <a:pPr marL="271463" indent="-271463" algn="ctr">
              <a:lnSpc>
                <a:spcPct val="110000"/>
              </a:lnSpc>
              <a:defRPr/>
            </a:pPr>
            <a:r>
              <a:rPr kumimoji="1"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电场力的功</a:t>
            </a:r>
          </a:p>
        </p:txBody>
      </p:sp>
      <p:sp>
        <p:nvSpPr>
          <p:cNvPr id="22542" name="Arc 14"/>
          <p:cNvSpPr>
            <a:spLocks noChangeAspect="1"/>
          </p:cNvSpPr>
          <p:nvPr/>
        </p:nvSpPr>
        <p:spPr bwMode="auto">
          <a:xfrm flipV="1">
            <a:off x="5449888" y="1646238"/>
            <a:ext cx="1722437" cy="1979612"/>
          </a:xfrm>
          <a:custGeom>
            <a:avLst/>
            <a:gdLst>
              <a:gd name="T0" fmla="*/ 2147483647 w 17735"/>
              <a:gd name="T1" fmla="*/ 2147483647 h 20402"/>
              <a:gd name="T2" fmla="*/ 2147483647 w 17735"/>
              <a:gd name="T3" fmla="*/ 2147483647 h 20402"/>
              <a:gd name="T4" fmla="*/ 0 w 17735"/>
              <a:gd name="T5" fmla="*/ 0 h 20402"/>
              <a:gd name="T6" fmla="*/ 0 60000 65536"/>
              <a:gd name="T7" fmla="*/ 0 60000 65536"/>
              <a:gd name="T8" fmla="*/ 0 60000 65536"/>
              <a:gd name="T9" fmla="*/ 0 w 17735"/>
              <a:gd name="T10" fmla="*/ 0 h 20402"/>
              <a:gd name="T11" fmla="*/ 17735 w 17735"/>
              <a:gd name="T12" fmla="*/ 20402 h 204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35" h="20402" fill="none" extrusionOk="0">
                <a:moveTo>
                  <a:pt x="17735" y="12330"/>
                </a:moveTo>
                <a:cubicBezTo>
                  <a:pt x="15129" y="16076"/>
                  <a:pt x="11405" y="18902"/>
                  <a:pt x="7094" y="20401"/>
                </a:cubicBezTo>
              </a:path>
              <a:path w="17735" h="20402" stroke="0" extrusionOk="0">
                <a:moveTo>
                  <a:pt x="17735" y="12330"/>
                </a:moveTo>
                <a:cubicBezTo>
                  <a:pt x="15129" y="16076"/>
                  <a:pt x="11405" y="18902"/>
                  <a:pt x="7094" y="20401"/>
                </a:cubicBezTo>
                <a:lnTo>
                  <a:pt x="0" y="0"/>
                </a:lnTo>
                <a:lnTo>
                  <a:pt x="17735" y="1233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Arc 15"/>
          <p:cNvSpPr>
            <a:spLocks noChangeAspect="1"/>
          </p:cNvSpPr>
          <p:nvPr/>
        </p:nvSpPr>
        <p:spPr bwMode="auto">
          <a:xfrm flipV="1">
            <a:off x="5397500" y="3654425"/>
            <a:ext cx="1687513" cy="1947863"/>
          </a:xfrm>
          <a:custGeom>
            <a:avLst/>
            <a:gdLst>
              <a:gd name="T0" fmla="*/ 2147483647 w 17389"/>
              <a:gd name="T1" fmla="*/ 0 h 20067"/>
              <a:gd name="T2" fmla="*/ 2147483647 w 17389"/>
              <a:gd name="T3" fmla="*/ 2147483647 h 20067"/>
              <a:gd name="T4" fmla="*/ 0 w 17389"/>
              <a:gd name="T5" fmla="*/ 2147483647 h 20067"/>
              <a:gd name="T6" fmla="*/ 0 60000 65536"/>
              <a:gd name="T7" fmla="*/ 0 60000 65536"/>
              <a:gd name="T8" fmla="*/ 0 60000 65536"/>
              <a:gd name="T9" fmla="*/ 0 w 17389"/>
              <a:gd name="T10" fmla="*/ 0 h 20067"/>
              <a:gd name="T11" fmla="*/ 17389 w 17389"/>
              <a:gd name="T12" fmla="*/ 20067 h 200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89" h="20067" fill="none" extrusionOk="0">
                <a:moveTo>
                  <a:pt x="7991" y="-1"/>
                </a:moveTo>
                <a:cubicBezTo>
                  <a:pt x="11739" y="1492"/>
                  <a:pt x="14995" y="4005"/>
                  <a:pt x="17388" y="7253"/>
                </a:cubicBezTo>
              </a:path>
              <a:path w="17389" h="20067" stroke="0" extrusionOk="0">
                <a:moveTo>
                  <a:pt x="7991" y="-1"/>
                </a:moveTo>
                <a:cubicBezTo>
                  <a:pt x="11739" y="1492"/>
                  <a:pt x="14995" y="4005"/>
                  <a:pt x="17388" y="7253"/>
                </a:cubicBezTo>
                <a:lnTo>
                  <a:pt x="0" y="20067"/>
                </a:lnTo>
                <a:lnTo>
                  <a:pt x="7991" y="-1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4" name="Arc 16"/>
          <p:cNvSpPr>
            <a:spLocks noChangeAspect="1"/>
          </p:cNvSpPr>
          <p:nvPr/>
        </p:nvSpPr>
        <p:spPr bwMode="auto">
          <a:xfrm flipV="1">
            <a:off x="5435600" y="3055938"/>
            <a:ext cx="2095500" cy="1174750"/>
          </a:xfrm>
          <a:custGeom>
            <a:avLst/>
            <a:gdLst>
              <a:gd name="T0" fmla="*/ 2147483647 w 21600"/>
              <a:gd name="T1" fmla="*/ 0 h 12079"/>
              <a:gd name="T2" fmla="*/ 2147483647 w 21600"/>
              <a:gd name="T3" fmla="*/ 2147483647 h 12079"/>
              <a:gd name="T4" fmla="*/ 0 w 21600"/>
              <a:gd name="T5" fmla="*/ 2147483647 h 12079"/>
              <a:gd name="T6" fmla="*/ 0 60000 65536"/>
              <a:gd name="T7" fmla="*/ 0 60000 65536"/>
              <a:gd name="T8" fmla="*/ 0 60000 65536"/>
              <a:gd name="T9" fmla="*/ 0 w 21600"/>
              <a:gd name="T10" fmla="*/ 0 h 12079"/>
              <a:gd name="T11" fmla="*/ 21600 w 21600"/>
              <a:gd name="T12" fmla="*/ 12079 h 120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2079" fill="none" extrusionOk="0">
                <a:moveTo>
                  <a:pt x="20768" y="-1"/>
                </a:moveTo>
                <a:cubicBezTo>
                  <a:pt x="21319" y="1930"/>
                  <a:pt x="21600" y="3928"/>
                  <a:pt x="21600" y="5937"/>
                </a:cubicBezTo>
                <a:cubicBezTo>
                  <a:pt x="21600" y="8016"/>
                  <a:pt x="21299" y="10085"/>
                  <a:pt x="20708" y="12079"/>
                </a:cubicBezTo>
              </a:path>
              <a:path w="21600" h="12079" stroke="0" extrusionOk="0">
                <a:moveTo>
                  <a:pt x="20768" y="-1"/>
                </a:moveTo>
                <a:cubicBezTo>
                  <a:pt x="21319" y="1930"/>
                  <a:pt x="21600" y="3928"/>
                  <a:pt x="21600" y="5937"/>
                </a:cubicBezTo>
                <a:cubicBezTo>
                  <a:pt x="21600" y="8016"/>
                  <a:pt x="21299" y="10085"/>
                  <a:pt x="20708" y="12079"/>
                </a:cubicBezTo>
                <a:lnTo>
                  <a:pt x="0" y="5937"/>
                </a:lnTo>
                <a:lnTo>
                  <a:pt x="20768" y="-1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Arc 17"/>
          <p:cNvSpPr>
            <a:spLocks noChangeAspect="1"/>
          </p:cNvSpPr>
          <p:nvPr/>
        </p:nvSpPr>
        <p:spPr bwMode="auto">
          <a:xfrm flipV="1">
            <a:off x="3767138" y="3633788"/>
            <a:ext cx="1682750" cy="1947862"/>
          </a:xfrm>
          <a:custGeom>
            <a:avLst/>
            <a:gdLst>
              <a:gd name="T0" fmla="*/ 0 w 17316"/>
              <a:gd name="T1" fmla="*/ 2147483647 h 20053"/>
              <a:gd name="T2" fmla="*/ 2147483647 w 17316"/>
              <a:gd name="T3" fmla="*/ 0 h 20053"/>
              <a:gd name="T4" fmla="*/ 2147483647 w 17316"/>
              <a:gd name="T5" fmla="*/ 2147483647 h 20053"/>
              <a:gd name="T6" fmla="*/ 0 60000 65536"/>
              <a:gd name="T7" fmla="*/ 0 60000 65536"/>
              <a:gd name="T8" fmla="*/ 0 60000 65536"/>
              <a:gd name="T9" fmla="*/ 0 w 17316"/>
              <a:gd name="T10" fmla="*/ 0 h 20053"/>
              <a:gd name="T11" fmla="*/ 17316 w 17316"/>
              <a:gd name="T12" fmla="*/ 20053 h 200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16" h="20053" fill="none" extrusionOk="0">
                <a:moveTo>
                  <a:pt x="-1" y="7141"/>
                </a:moveTo>
                <a:cubicBezTo>
                  <a:pt x="2378" y="3950"/>
                  <a:pt x="5593" y="1479"/>
                  <a:pt x="9288" y="-1"/>
                </a:cubicBezTo>
              </a:path>
              <a:path w="17316" h="20053" stroke="0" extrusionOk="0">
                <a:moveTo>
                  <a:pt x="-1" y="7141"/>
                </a:moveTo>
                <a:cubicBezTo>
                  <a:pt x="2378" y="3950"/>
                  <a:pt x="5593" y="1479"/>
                  <a:pt x="9288" y="-1"/>
                </a:cubicBezTo>
                <a:lnTo>
                  <a:pt x="17316" y="20053"/>
                </a:lnTo>
                <a:lnTo>
                  <a:pt x="-1" y="7141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Arc 18"/>
          <p:cNvSpPr>
            <a:spLocks noChangeAspect="1"/>
          </p:cNvSpPr>
          <p:nvPr/>
        </p:nvSpPr>
        <p:spPr bwMode="auto">
          <a:xfrm flipV="1">
            <a:off x="3335338" y="3052763"/>
            <a:ext cx="2097087" cy="1212850"/>
          </a:xfrm>
          <a:custGeom>
            <a:avLst/>
            <a:gdLst>
              <a:gd name="T0" fmla="*/ 773295977 w 21600"/>
              <a:gd name="T1" fmla="*/ 2147483647 h 12488"/>
              <a:gd name="T2" fmla="*/ 917890126 w 21600"/>
              <a:gd name="T3" fmla="*/ 0 h 12488"/>
              <a:gd name="T4" fmla="*/ 2147483647 w 21600"/>
              <a:gd name="T5" fmla="*/ 2147483647 h 12488"/>
              <a:gd name="T6" fmla="*/ 0 60000 65536"/>
              <a:gd name="T7" fmla="*/ 0 60000 65536"/>
              <a:gd name="T8" fmla="*/ 0 60000 65536"/>
              <a:gd name="T9" fmla="*/ 0 w 21600"/>
              <a:gd name="T10" fmla="*/ 0 h 12488"/>
              <a:gd name="T11" fmla="*/ 21600 w 21600"/>
              <a:gd name="T12" fmla="*/ 12488 h 12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2488" fill="none" extrusionOk="0">
                <a:moveTo>
                  <a:pt x="844" y="12488"/>
                </a:moveTo>
                <a:cubicBezTo>
                  <a:pt x="284" y="10543"/>
                  <a:pt x="0" y="8530"/>
                  <a:pt x="0" y="6507"/>
                </a:cubicBezTo>
                <a:cubicBezTo>
                  <a:pt x="-1" y="4299"/>
                  <a:pt x="338" y="2105"/>
                  <a:pt x="1003" y="0"/>
                </a:cubicBezTo>
              </a:path>
              <a:path w="21600" h="12488" stroke="0" extrusionOk="0">
                <a:moveTo>
                  <a:pt x="844" y="12488"/>
                </a:moveTo>
                <a:cubicBezTo>
                  <a:pt x="284" y="10543"/>
                  <a:pt x="0" y="8530"/>
                  <a:pt x="0" y="6507"/>
                </a:cubicBezTo>
                <a:cubicBezTo>
                  <a:pt x="-1" y="4299"/>
                  <a:pt x="338" y="2105"/>
                  <a:pt x="1003" y="0"/>
                </a:cubicBezTo>
                <a:lnTo>
                  <a:pt x="21600" y="6507"/>
                </a:lnTo>
                <a:lnTo>
                  <a:pt x="844" y="12488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7" name="Arc 19"/>
          <p:cNvSpPr>
            <a:spLocks noChangeAspect="1"/>
          </p:cNvSpPr>
          <p:nvPr/>
        </p:nvSpPr>
        <p:spPr bwMode="auto">
          <a:xfrm flipV="1">
            <a:off x="3678238" y="1676400"/>
            <a:ext cx="1757362" cy="1952625"/>
          </a:xfrm>
          <a:custGeom>
            <a:avLst/>
            <a:gdLst>
              <a:gd name="T0" fmla="*/ 2147483647 w 18106"/>
              <a:gd name="T1" fmla="*/ 2147483647 h 20135"/>
              <a:gd name="T2" fmla="*/ 0 w 18106"/>
              <a:gd name="T3" fmla="*/ 2147483647 h 20135"/>
              <a:gd name="T4" fmla="*/ 2147483647 w 18106"/>
              <a:gd name="T5" fmla="*/ 0 h 20135"/>
              <a:gd name="T6" fmla="*/ 0 60000 65536"/>
              <a:gd name="T7" fmla="*/ 0 60000 65536"/>
              <a:gd name="T8" fmla="*/ 0 60000 65536"/>
              <a:gd name="T9" fmla="*/ 0 w 18106"/>
              <a:gd name="T10" fmla="*/ 0 h 20135"/>
              <a:gd name="T11" fmla="*/ 18106 w 18106"/>
              <a:gd name="T12" fmla="*/ 20135 h 20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06" h="20135" fill="none" extrusionOk="0">
                <a:moveTo>
                  <a:pt x="10286" y="20135"/>
                </a:moveTo>
                <a:cubicBezTo>
                  <a:pt x="6067" y="18496"/>
                  <a:pt x="2468" y="15573"/>
                  <a:pt x="0" y="11778"/>
                </a:cubicBezTo>
              </a:path>
              <a:path w="18106" h="20135" stroke="0" extrusionOk="0">
                <a:moveTo>
                  <a:pt x="10286" y="20135"/>
                </a:moveTo>
                <a:cubicBezTo>
                  <a:pt x="6067" y="18496"/>
                  <a:pt x="2468" y="15573"/>
                  <a:pt x="0" y="11778"/>
                </a:cubicBezTo>
                <a:lnTo>
                  <a:pt x="18106" y="0"/>
                </a:lnTo>
                <a:lnTo>
                  <a:pt x="10286" y="20135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 flipH="1">
            <a:off x="4495800" y="2878138"/>
            <a:ext cx="2133600" cy="1143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8" name="Object 40"/>
          <p:cNvGraphicFramePr>
            <a:graphicFrameLocks noChangeAspect="1"/>
          </p:cNvGraphicFramePr>
          <p:nvPr/>
        </p:nvGraphicFramePr>
        <p:xfrm>
          <a:off x="6781800" y="5240338"/>
          <a:ext cx="8382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" name="公式" r:id="rId3" imgW="444307" imgH="418918" progId="Equation.3">
                  <p:embed/>
                </p:oleObj>
              </mc:Choice>
              <mc:Fallback>
                <p:oleObj name="公式" r:id="rId3" imgW="444307" imgH="418918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240338"/>
                        <a:ext cx="838200" cy="8080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" name="Object 41"/>
          <p:cNvGraphicFramePr>
            <a:graphicFrameLocks noChangeAspect="1"/>
          </p:cNvGraphicFramePr>
          <p:nvPr/>
        </p:nvGraphicFramePr>
        <p:xfrm>
          <a:off x="5257800" y="6002338"/>
          <a:ext cx="4651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8" name="公式" r:id="rId5" imgW="164885" imgH="164885" progId="Equation.3">
                  <p:embed/>
                </p:oleObj>
              </mc:Choice>
              <mc:Fallback>
                <p:oleObj name="公式" r:id="rId5" imgW="164885" imgH="16488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002338"/>
                        <a:ext cx="4651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0" name="Object 42"/>
          <p:cNvGraphicFramePr>
            <a:graphicFrameLocks noChangeAspect="1"/>
          </p:cNvGraphicFramePr>
          <p:nvPr/>
        </p:nvGraphicFramePr>
        <p:xfrm>
          <a:off x="1752600" y="4249738"/>
          <a:ext cx="501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9" name="公式" r:id="rId7" imgW="177492" imgH="177492" progId="Equation.3">
                  <p:embed/>
                </p:oleObj>
              </mc:Choice>
              <mc:Fallback>
                <p:oleObj name="公式" r:id="rId7" imgW="177492" imgH="17749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49738"/>
                        <a:ext cx="5016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1" name="Object 43"/>
          <p:cNvGraphicFramePr>
            <a:graphicFrameLocks noChangeAspect="1"/>
          </p:cNvGraphicFramePr>
          <p:nvPr/>
        </p:nvGraphicFramePr>
        <p:xfrm>
          <a:off x="2155825" y="2443163"/>
          <a:ext cx="6096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0" name="公式" r:id="rId9" imgW="215619" imgH="215619" progId="Equation.3">
                  <p:embed/>
                </p:oleObj>
              </mc:Choice>
              <mc:Fallback>
                <p:oleObj name="公式" r:id="rId9" imgW="215619" imgH="21561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443163"/>
                        <a:ext cx="6096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2" name="Object 44"/>
          <p:cNvGraphicFramePr>
            <a:graphicFrameLocks noChangeAspect="1"/>
          </p:cNvGraphicFramePr>
          <p:nvPr/>
        </p:nvGraphicFramePr>
        <p:xfrm>
          <a:off x="1143000" y="3411538"/>
          <a:ext cx="2057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公式" r:id="rId11" imgW="1015559" imgH="215806" progId="Equation.3">
                  <p:embed/>
                </p:oleObj>
              </mc:Choice>
              <mc:Fallback>
                <p:oleObj name="公式" r:id="rId11" imgW="1015559" imgH="215806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11538"/>
                        <a:ext cx="2057400" cy="4460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3" name="Object 45"/>
          <p:cNvGraphicFramePr>
            <a:graphicFrameLocks noChangeAspect="1"/>
          </p:cNvGraphicFramePr>
          <p:nvPr/>
        </p:nvGraphicFramePr>
        <p:xfrm>
          <a:off x="5199063" y="801688"/>
          <a:ext cx="3952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2" name="公式" r:id="rId13" imgW="139579" imgH="164957" progId="Equation.3">
                  <p:embed/>
                </p:oleObj>
              </mc:Choice>
              <mc:Fallback>
                <p:oleObj name="公式" r:id="rId13" imgW="139579" imgH="164957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801688"/>
                        <a:ext cx="39528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4" name="Object 46"/>
          <p:cNvGraphicFramePr>
            <a:graphicFrameLocks noChangeAspect="1"/>
          </p:cNvGraphicFramePr>
          <p:nvPr/>
        </p:nvGraphicFramePr>
        <p:xfrm>
          <a:off x="2971800" y="1201738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3" name="公式" r:id="rId15" imgW="495085" imgH="418918" progId="Equation.3">
                  <p:embed/>
                </p:oleObj>
              </mc:Choice>
              <mc:Fallback>
                <p:oleObj name="公式" r:id="rId15" imgW="495085" imgH="418918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01738"/>
                        <a:ext cx="990600" cy="850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5" name="Object 47"/>
          <p:cNvGraphicFramePr>
            <a:graphicFrameLocks noChangeAspect="1"/>
          </p:cNvGraphicFramePr>
          <p:nvPr/>
        </p:nvGraphicFramePr>
        <p:xfrm>
          <a:off x="8399463" y="4325938"/>
          <a:ext cx="4302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公式" r:id="rId17" imgW="152268" imgH="164957" progId="Equation.3">
                  <p:embed/>
                </p:oleObj>
              </mc:Choice>
              <mc:Fallback>
                <p:oleObj name="公式" r:id="rId17" imgW="152268" imgH="164957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463" y="4325938"/>
                        <a:ext cx="4302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6" name="Object 48"/>
          <p:cNvGraphicFramePr>
            <a:graphicFrameLocks noChangeAspect="1"/>
          </p:cNvGraphicFramePr>
          <p:nvPr/>
        </p:nvGraphicFramePr>
        <p:xfrm>
          <a:off x="8347075" y="2479675"/>
          <a:ext cx="4667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公式" r:id="rId19" imgW="164814" imgH="177492" progId="Equation.3">
                  <p:embed/>
                </p:oleObj>
              </mc:Choice>
              <mc:Fallback>
                <p:oleObj name="公式" r:id="rId19" imgW="164814" imgH="177492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7075" y="2479675"/>
                        <a:ext cx="4667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7" name="Object 49"/>
          <p:cNvGraphicFramePr>
            <a:graphicFrameLocks noChangeAspect="1"/>
          </p:cNvGraphicFramePr>
          <p:nvPr/>
        </p:nvGraphicFramePr>
        <p:xfrm>
          <a:off x="6705600" y="1354138"/>
          <a:ext cx="1981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6" name="公式" r:id="rId21" imgW="888614" imgH="215806" progId="Equation.3">
                  <p:embed/>
                </p:oleObj>
              </mc:Choice>
              <mc:Fallback>
                <p:oleObj name="公式" r:id="rId21" imgW="888614" imgH="215806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354138"/>
                        <a:ext cx="1981200" cy="488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8" name="Object 50"/>
          <p:cNvGraphicFramePr>
            <a:graphicFrameLocks noChangeAspect="1"/>
          </p:cNvGraphicFramePr>
          <p:nvPr/>
        </p:nvGraphicFramePr>
        <p:xfrm>
          <a:off x="4800600" y="3182938"/>
          <a:ext cx="1497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7" name="公式" r:id="rId23" imgW="761669" imgH="215806" progId="Equation.3">
                  <p:embed/>
                </p:oleObj>
              </mc:Choice>
              <mc:Fallback>
                <p:oleObj name="公式" r:id="rId23" imgW="761669" imgH="21580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82938"/>
                        <a:ext cx="1497013" cy="431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" name="Object 51"/>
          <p:cNvGraphicFramePr>
            <a:graphicFrameLocks noChangeAspect="1"/>
          </p:cNvGraphicFramePr>
          <p:nvPr/>
        </p:nvGraphicFramePr>
        <p:xfrm>
          <a:off x="7696200" y="3487738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8" name="公式" r:id="rId25" imgW="507780" imgH="177723" progId="Equation.3">
                  <p:embed/>
                </p:oleObj>
              </mc:Choice>
              <mc:Fallback>
                <p:oleObj name="公式" r:id="rId25" imgW="507780" imgH="17772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487738"/>
                        <a:ext cx="1143000" cy="4064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0" name="AutoShape 52"/>
          <p:cNvSpPr>
            <a:spLocks noChangeArrowheads="1"/>
          </p:cNvSpPr>
          <p:nvPr/>
        </p:nvSpPr>
        <p:spPr bwMode="auto">
          <a:xfrm>
            <a:off x="1809750" y="5368925"/>
            <a:ext cx="2017713" cy="936625"/>
          </a:xfrm>
          <a:prstGeom prst="wedgeEllipseCallout">
            <a:avLst>
              <a:gd name="adj1" fmla="val 58653"/>
              <a:gd name="adj2" fmla="val -60338"/>
            </a:avLst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电场力做功与路径无关</a:t>
            </a:r>
          </a:p>
        </p:txBody>
      </p:sp>
      <p:grpSp>
        <p:nvGrpSpPr>
          <p:cNvPr id="25629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25630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 autoUpdateAnimBg="0"/>
      <p:bldP spid="22537" grpId="0" animBg="1" autoUpdateAnimBg="0"/>
      <p:bldP spid="22538" grpId="0" animBg="1" autoUpdateAnimBg="0"/>
      <p:bldP spid="22539" grpId="0" animBg="1" autoUpdateAnimBg="0"/>
      <p:bldP spid="22540" grpId="0" animBg="1" autoUpdateAnimBg="0"/>
      <p:bldP spid="22541" grpId="0" animBg="1" autoUpdateAnimBg="0"/>
      <p:bldP spid="22542" grpId="0" animBg="1"/>
      <p:bldP spid="22543" grpId="0" animBg="1"/>
      <p:bldP spid="22544" grpId="0" animBg="1"/>
      <p:bldP spid="22545" grpId="0" animBg="1"/>
      <p:bldP spid="22546" grpId="0" animBg="1"/>
      <p:bldP spid="22547" grpId="0" animBg="1"/>
      <p:bldP spid="22567" grpId="0" animBg="1"/>
      <p:bldP spid="2258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0" y="107950"/>
            <a:ext cx="3529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电场的两大性质：</a:t>
            </a:r>
            <a:r>
              <a:rPr kumimoji="1"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2306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①力的性质：</a:t>
            </a: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85800" y="3124200"/>
            <a:ext cx="316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②能的性质：</a:t>
            </a: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971800" y="16002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电场强度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描述</a:t>
            </a:r>
            <a:r>
              <a:rPr kumimoji="1" lang="zh-CN" altLang="en-US" sz="280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971800" y="2286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可用电场线形象表示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971800" y="32004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由电势、</a:t>
            </a: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电势差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描述</a:t>
            </a:r>
            <a:r>
              <a:rPr kumimoji="1" lang="zh-CN" altLang="en-US" sz="280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048000" y="39624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可用等势面形象表示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6553200" y="1600200"/>
          <a:ext cx="12954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3" imgW="444307" imgH="418918" progId="Equation.DSMT4">
                  <p:embed/>
                </p:oleObj>
              </mc:Choice>
              <mc:Fallback>
                <p:oleObj name="Equation" r:id="rId3" imgW="444307" imgH="418918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12954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2743200" y="4724400"/>
          <a:ext cx="13716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5" imgW="520474" imgH="444307" progId="Equation.DSMT4">
                  <p:embed/>
                </p:oleObj>
              </mc:Choice>
              <mc:Fallback>
                <p:oleObj name="Equation" r:id="rId5" imgW="520474" imgH="44430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13716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4419600" y="4953000"/>
          <a:ext cx="2133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7" imgW="977900" imgH="228600" progId="Equation.DSMT4">
                  <p:embed/>
                </p:oleObj>
              </mc:Choice>
              <mc:Fallback>
                <p:oleObj name="Equation" r:id="rId7" imgW="9779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2133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2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15373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6" grpId="0"/>
      <p:bldP spid="5127" grpId="0"/>
      <p:bldP spid="5128" grpId="0"/>
      <p:bldP spid="5129" grpId="0"/>
      <p:bldP spid="51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3"/>
          <p:cNvGrpSpPr>
            <a:grpSpLocks/>
          </p:cNvGrpSpPr>
          <p:nvPr/>
        </p:nvGrpSpPr>
        <p:grpSpPr bwMode="auto">
          <a:xfrm>
            <a:off x="0" y="0"/>
            <a:ext cx="2895600" cy="792163"/>
            <a:chOff x="2743" y="210"/>
            <a:chExt cx="1498" cy="453"/>
          </a:xfrm>
        </p:grpSpPr>
        <p:sp>
          <p:nvSpPr>
            <p:cNvPr id="26655" name="AutoShape 4"/>
            <p:cNvSpPr>
              <a:spLocks noChangeArrowheads="1"/>
            </p:cNvSpPr>
            <p:nvPr/>
          </p:nvSpPr>
          <p:spPr bwMode="auto">
            <a:xfrm>
              <a:off x="2789" y="210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6656" name="AutoShape 5"/>
            <p:cNvSpPr>
              <a:spLocks noChangeArrowheads="1"/>
            </p:cNvSpPr>
            <p:nvPr/>
          </p:nvSpPr>
          <p:spPr bwMode="auto">
            <a:xfrm>
              <a:off x="2743" y="255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665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835" y="346"/>
              <a:ext cx="1315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黑体"/>
                  <a:ea typeface="黑体"/>
                </a:rPr>
                <a:t>课堂小练</a:t>
              </a:r>
            </a:p>
          </p:txBody>
        </p:sp>
      </p:grpSp>
      <p:sp>
        <p:nvSpPr>
          <p:cNvPr id="26627" name="Text Box 15"/>
          <p:cNvSpPr txBox="1">
            <a:spLocks noChangeArrowheads="1"/>
          </p:cNvSpPr>
          <p:nvPr/>
        </p:nvSpPr>
        <p:spPr bwMode="auto">
          <a:xfrm>
            <a:off x="1143000" y="1219200"/>
            <a:ext cx="7772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如图所示，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是匀强电场中一个正方形的四个顶点，已知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三点的电势分别为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ψA = 15V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ψB = 3V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ψC = −3V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，试求出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点的电势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ψD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，并绘出匀强电场的电场线。</a:t>
            </a:r>
          </a:p>
        </p:txBody>
      </p:sp>
      <p:sp>
        <p:nvSpPr>
          <p:cNvPr id="26628" name="Rectangle 16"/>
          <p:cNvSpPr>
            <a:spLocks noChangeArrowheads="1"/>
          </p:cNvSpPr>
          <p:nvPr/>
        </p:nvSpPr>
        <p:spPr bwMode="auto">
          <a:xfrm>
            <a:off x="2895600" y="3581400"/>
            <a:ext cx="3048000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26629" name="Text Box 17"/>
          <p:cNvSpPr txBox="1">
            <a:spLocks noChangeArrowheads="1"/>
          </p:cNvSpPr>
          <p:nvPr/>
        </p:nvSpPr>
        <p:spPr bwMode="auto">
          <a:xfrm>
            <a:off x="2438400" y="32004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A</a:t>
            </a:r>
          </a:p>
        </p:txBody>
      </p:sp>
      <p:sp>
        <p:nvSpPr>
          <p:cNvPr id="26630" name="Text Box 18"/>
          <p:cNvSpPr txBox="1">
            <a:spLocks noChangeArrowheads="1"/>
          </p:cNvSpPr>
          <p:nvPr/>
        </p:nvSpPr>
        <p:spPr bwMode="auto">
          <a:xfrm>
            <a:off x="2438400" y="57912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B</a:t>
            </a:r>
          </a:p>
        </p:txBody>
      </p:sp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6019800" y="57912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C</a:t>
            </a:r>
          </a:p>
        </p:txBody>
      </p:sp>
      <p:sp>
        <p:nvSpPr>
          <p:cNvPr id="26632" name="Text Box 20"/>
          <p:cNvSpPr txBox="1">
            <a:spLocks noChangeArrowheads="1"/>
          </p:cNvSpPr>
          <p:nvPr/>
        </p:nvSpPr>
        <p:spPr bwMode="auto">
          <a:xfrm>
            <a:off x="5943600" y="32766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D</a:t>
            </a:r>
          </a:p>
        </p:txBody>
      </p:sp>
      <p:sp>
        <p:nvSpPr>
          <p:cNvPr id="26633" name="Text Box 21"/>
          <p:cNvSpPr txBox="1">
            <a:spLocks noChangeArrowheads="1"/>
          </p:cNvSpPr>
          <p:nvPr/>
        </p:nvSpPr>
        <p:spPr bwMode="auto">
          <a:xfrm>
            <a:off x="2209800" y="35814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15V</a:t>
            </a:r>
          </a:p>
        </p:txBody>
      </p:sp>
      <p:sp>
        <p:nvSpPr>
          <p:cNvPr id="26634" name="Text Box 22"/>
          <p:cNvSpPr txBox="1">
            <a:spLocks noChangeArrowheads="1"/>
          </p:cNvSpPr>
          <p:nvPr/>
        </p:nvSpPr>
        <p:spPr bwMode="auto">
          <a:xfrm>
            <a:off x="2362200" y="6172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3V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943600" y="35814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?V</a:t>
            </a:r>
          </a:p>
        </p:txBody>
      </p:sp>
      <p:sp>
        <p:nvSpPr>
          <p:cNvPr id="26636" name="Text Box 24"/>
          <p:cNvSpPr txBox="1">
            <a:spLocks noChangeArrowheads="1"/>
          </p:cNvSpPr>
          <p:nvPr/>
        </p:nvSpPr>
        <p:spPr bwMode="auto">
          <a:xfrm>
            <a:off x="5867400" y="61722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-3V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2895600" y="3581400"/>
            <a:ext cx="30480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 flipH="1">
            <a:off x="53340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25627" name="Oval 27"/>
          <p:cNvSpPr>
            <a:spLocks noChangeArrowheads="1"/>
          </p:cNvSpPr>
          <p:nvPr/>
        </p:nvSpPr>
        <p:spPr bwMode="auto">
          <a:xfrm flipH="1">
            <a:off x="4800600" y="5181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 flipH="1">
            <a:off x="4343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25629" name="Oval 29"/>
          <p:cNvSpPr>
            <a:spLocks noChangeArrowheads="1"/>
          </p:cNvSpPr>
          <p:nvPr/>
        </p:nvSpPr>
        <p:spPr bwMode="auto">
          <a:xfrm flipH="1">
            <a:off x="38862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25630" name="Oval 30"/>
          <p:cNvSpPr>
            <a:spLocks noChangeArrowheads="1"/>
          </p:cNvSpPr>
          <p:nvPr/>
        </p:nvSpPr>
        <p:spPr bwMode="auto">
          <a:xfrm flipH="1">
            <a:off x="3276600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4953000" y="47244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3V</a:t>
            </a:r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 flipV="1">
            <a:off x="2133600" y="3962400"/>
            <a:ext cx="5638800" cy="2438400"/>
          </a:xfrm>
          <a:prstGeom prst="line">
            <a:avLst/>
          </a:prstGeom>
          <a:noFill/>
          <a:ln w="76200">
            <a:solidFill>
              <a:srgbClr val="3333CC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V="1">
            <a:off x="1752600" y="2971800"/>
            <a:ext cx="5638800" cy="2438400"/>
          </a:xfrm>
          <a:prstGeom prst="line">
            <a:avLst/>
          </a:prstGeom>
          <a:noFill/>
          <a:ln w="76200">
            <a:solidFill>
              <a:srgbClr val="3333CC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2743200" y="3276600"/>
            <a:ext cx="1752600" cy="3276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3810000" y="3124200"/>
            <a:ext cx="1752600" cy="3276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1600200" y="3352800"/>
            <a:ext cx="1752600" cy="3276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4953000" y="2971800"/>
            <a:ext cx="1752600" cy="3276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5943600" y="3581400"/>
            <a:ext cx="681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</a:rPr>
              <a:t>9V</a:t>
            </a:r>
          </a:p>
        </p:txBody>
      </p:sp>
      <p:sp>
        <p:nvSpPr>
          <p:cNvPr id="26651" name="TextBox 1"/>
          <p:cNvSpPr txBox="1">
            <a:spLocks noChangeArrowheads="1"/>
          </p:cNvSpPr>
          <p:nvPr/>
        </p:nvSpPr>
        <p:spPr bwMode="auto">
          <a:xfrm>
            <a:off x="3668713" y="82550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等分法的应用：</a:t>
            </a:r>
          </a:p>
        </p:txBody>
      </p:sp>
      <p:grpSp>
        <p:nvGrpSpPr>
          <p:cNvPr id="26652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26653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3" grpId="0"/>
      <p:bldP spid="25625" grpId="0" animBg="1"/>
      <p:bldP spid="25626" grpId="0" animBg="1"/>
      <p:bldP spid="25627" grpId="0" animBg="1"/>
      <p:bldP spid="25628" grpId="0" animBg="1"/>
      <p:bldP spid="25629" grpId="0" animBg="1"/>
      <p:bldP spid="25630" grpId="0" animBg="1"/>
      <p:bldP spid="25633" grpId="0"/>
      <p:bldP spid="25634" grpId="0" animBg="1"/>
      <p:bldP spid="25635" grpId="0" animBg="1"/>
      <p:bldP spid="25636" grpId="0" animBg="1"/>
      <p:bldP spid="25637" grpId="0" animBg="1"/>
      <p:bldP spid="25638" grpId="0" animBg="1"/>
      <p:bldP spid="25639" grpId="0" animBg="1"/>
      <p:bldP spid="256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90600" y="1116013"/>
            <a:ext cx="8001000" cy="3082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如图所示，在匀强电场中有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两点，它们间距为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2cm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，两点的连线与场强方向成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60°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角。将一个电量为−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2×10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−5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的电荷由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移到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，其电势能增加了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0.1J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。则：</a:t>
            </a: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）在此过程中，电场力对该电荷做了多少功？</a:t>
            </a: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两点的电势差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为多少？</a:t>
            </a: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）匀强电场的场强为多大？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-76200" y="0"/>
            <a:ext cx="2895600" cy="792163"/>
            <a:chOff x="2743" y="210"/>
            <a:chExt cx="1498" cy="453"/>
          </a:xfrm>
        </p:grpSpPr>
        <p:sp>
          <p:nvSpPr>
            <p:cNvPr id="27672" name="AutoShape 4"/>
            <p:cNvSpPr>
              <a:spLocks noChangeArrowheads="1"/>
            </p:cNvSpPr>
            <p:nvPr/>
          </p:nvSpPr>
          <p:spPr bwMode="auto">
            <a:xfrm>
              <a:off x="2789" y="210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7673" name="AutoShape 5"/>
            <p:cNvSpPr>
              <a:spLocks noChangeArrowheads="1"/>
            </p:cNvSpPr>
            <p:nvPr/>
          </p:nvSpPr>
          <p:spPr bwMode="auto">
            <a:xfrm>
              <a:off x="2743" y="255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7674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835" y="346"/>
              <a:ext cx="1315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黑体"/>
                  <a:ea typeface="黑体"/>
                </a:rPr>
                <a:t>课堂小练</a:t>
              </a:r>
            </a:p>
          </p:txBody>
        </p:sp>
      </p:grpSp>
      <p:sp>
        <p:nvSpPr>
          <p:cNvPr id="27652" name="Rectangle 16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/>
          </a:p>
        </p:txBody>
      </p:sp>
      <p:grpSp>
        <p:nvGrpSpPr>
          <p:cNvPr id="27653" name="Group 75"/>
          <p:cNvGrpSpPr>
            <a:grpSpLocks/>
          </p:cNvGrpSpPr>
          <p:nvPr/>
        </p:nvGrpSpPr>
        <p:grpSpPr bwMode="auto">
          <a:xfrm>
            <a:off x="2438400" y="4648200"/>
            <a:ext cx="4419600" cy="2209800"/>
            <a:chOff x="1536" y="2928"/>
            <a:chExt cx="2784" cy="1392"/>
          </a:xfrm>
        </p:grpSpPr>
        <p:sp>
          <p:nvSpPr>
            <p:cNvPr id="27660" name="Line 62"/>
            <p:cNvSpPr>
              <a:spLocks noChangeShapeType="1"/>
            </p:cNvSpPr>
            <p:nvPr/>
          </p:nvSpPr>
          <p:spPr bwMode="auto">
            <a:xfrm>
              <a:off x="1584" y="2928"/>
              <a:ext cx="960" cy="1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63"/>
            <p:cNvSpPr>
              <a:spLocks noChangeShapeType="1"/>
            </p:cNvSpPr>
            <p:nvPr/>
          </p:nvSpPr>
          <p:spPr bwMode="auto">
            <a:xfrm>
              <a:off x="2160" y="2928"/>
              <a:ext cx="960" cy="1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64"/>
            <p:cNvSpPr>
              <a:spLocks noChangeShapeType="1"/>
            </p:cNvSpPr>
            <p:nvPr/>
          </p:nvSpPr>
          <p:spPr bwMode="auto">
            <a:xfrm>
              <a:off x="2784" y="2928"/>
              <a:ext cx="960" cy="1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65"/>
            <p:cNvSpPr>
              <a:spLocks noChangeShapeType="1"/>
            </p:cNvSpPr>
            <p:nvPr/>
          </p:nvSpPr>
          <p:spPr bwMode="auto">
            <a:xfrm>
              <a:off x="3360" y="2928"/>
              <a:ext cx="960" cy="1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66"/>
            <p:cNvSpPr>
              <a:spLocks noChangeShapeType="1"/>
            </p:cNvSpPr>
            <p:nvPr/>
          </p:nvSpPr>
          <p:spPr bwMode="auto">
            <a:xfrm>
              <a:off x="1536" y="3312"/>
              <a:ext cx="27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Text Box 67"/>
            <p:cNvSpPr txBox="1">
              <a:spLocks noChangeArrowheads="1"/>
            </p:cNvSpPr>
            <p:nvPr/>
          </p:nvSpPr>
          <p:spPr bwMode="auto">
            <a:xfrm>
              <a:off x="3168" y="3840"/>
              <a:ext cx="3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4400" b="1"/>
                <a:t>E</a:t>
              </a:r>
            </a:p>
          </p:txBody>
        </p:sp>
        <p:sp>
          <p:nvSpPr>
            <p:cNvPr id="27666" name="Oval 68"/>
            <p:cNvSpPr>
              <a:spLocks noChangeArrowheads="1"/>
            </p:cNvSpPr>
            <p:nvPr/>
          </p:nvSpPr>
          <p:spPr bwMode="auto">
            <a:xfrm>
              <a:off x="2112" y="32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7667" name="Oval 69"/>
            <p:cNvSpPr>
              <a:spLocks noChangeArrowheads="1"/>
            </p:cNvSpPr>
            <p:nvPr/>
          </p:nvSpPr>
          <p:spPr bwMode="auto">
            <a:xfrm>
              <a:off x="3360" y="32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7668" name="Freeform 70"/>
            <p:cNvSpPr>
              <a:spLocks/>
            </p:cNvSpPr>
            <p:nvPr/>
          </p:nvSpPr>
          <p:spPr bwMode="auto">
            <a:xfrm>
              <a:off x="2544" y="3312"/>
              <a:ext cx="112" cy="144"/>
            </a:xfrm>
            <a:custGeom>
              <a:avLst/>
              <a:gdLst>
                <a:gd name="T0" fmla="*/ 96 w 112"/>
                <a:gd name="T1" fmla="*/ 0 h 144"/>
                <a:gd name="T2" fmla="*/ 96 w 112"/>
                <a:gd name="T3" fmla="*/ 96 h 144"/>
                <a:gd name="T4" fmla="*/ 0 w 112"/>
                <a:gd name="T5" fmla="*/ 144 h 144"/>
                <a:gd name="T6" fmla="*/ 0 60000 65536"/>
                <a:gd name="T7" fmla="*/ 0 60000 65536"/>
                <a:gd name="T8" fmla="*/ 0 60000 65536"/>
                <a:gd name="T9" fmla="*/ 0 w 112"/>
                <a:gd name="T10" fmla="*/ 0 h 144"/>
                <a:gd name="T11" fmla="*/ 112 w 1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44">
                  <a:moveTo>
                    <a:pt x="96" y="0"/>
                  </a:moveTo>
                  <a:cubicBezTo>
                    <a:pt x="104" y="36"/>
                    <a:pt x="112" y="72"/>
                    <a:pt x="96" y="96"/>
                  </a:cubicBezTo>
                  <a:cubicBezTo>
                    <a:pt x="80" y="120"/>
                    <a:pt x="8" y="136"/>
                    <a:pt x="0" y="14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Text Box 71"/>
            <p:cNvSpPr txBox="1">
              <a:spLocks noChangeArrowheads="1"/>
            </p:cNvSpPr>
            <p:nvPr/>
          </p:nvSpPr>
          <p:spPr bwMode="auto">
            <a:xfrm>
              <a:off x="2688" y="3312"/>
              <a:ext cx="5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60</a:t>
              </a:r>
              <a:r>
                <a:rPr lang="en-US" altLang="zh-CN" sz="3200" b="1" baseline="30000"/>
                <a:t>O</a:t>
              </a:r>
            </a:p>
          </p:txBody>
        </p:sp>
        <p:sp>
          <p:nvSpPr>
            <p:cNvPr id="27670" name="Text Box 72"/>
            <p:cNvSpPr txBox="1">
              <a:spLocks noChangeArrowheads="1"/>
            </p:cNvSpPr>
            <p:nvPr/>
          </p:nvSpPr>
          <p:spPr bwMode="auto">
            <a:xfrm>
              <a:off x="1910" y="2995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7671" name="Rectangle 74"/>
            <p:cNvSpPr>
              <a:spLocks noChangeArrowheads="1"/>
            </p:cNvSpPr>
            <p:nvPr/>
          </p:nvSpPr>
          <p:spPr bwMode="auto">
            <a:xfrm>
              <a:off x="3168" y="2947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24652" name="Line 76"/>
          <p:cNvSpPr>
            <a:spLocks noChangeShapeType="1"/>
          </p:cNvSpPr>
          <p:nvPr/>
        </p:nvSpPr>
        <p:spPr bwMode="auto">
          <a:xfrm>
            <a:off x="3429000" y="5257800"/>
            <a:ext cx="609600" cy="76200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4" name="Line 78"/>
          <p:cNvSpPr>
            <a:spLocks noChangeShapeType="1"/>
          </p:cNvSpPr>
          <p:nvPr/>
        </p:nvSpPr>
        <p:spPr bwMode="auto">
          <a:xfrm flipV="1">
            <a:off x="2362200" y="3581400"/>
            <a:ext cx="4343400" cy="2209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5" name="Line 79"/>
          <p:cNvSpPr>
            <a:spLocks noChangeShapeType="1"/>
          </p:cNvSpPr>
          <p:nvPr/>
        </p:nvSpPr>
        <p:spPr bwMode="auto">
          <a:xfrm flipV="1">
            <a:off x="2743200" y="4343400"/>
            <a:ext cx="4419600" cy="2286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57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27658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52" grpId="0" animBg="1"/>
      <p:bldP spid="24654" grpId="0" animBg="1"/>
      <p:bldP spid="246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434975" y="847725"/>
            <a:ext cx="7945438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、如图甲是某电场中的一条电场线，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是这条电场线上的两点，若将一负电荷从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点自由释放，负电荷沿电场线从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运动过程中的速度图象如图乙所示比较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两点电势的高低和场强大小可知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(		)</a:t>
            </a:r>
          </a:p>
          <a:p>
            <a:pPr eaLnBrk="1" hangingPunct="1"/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A.φ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&gt;φ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		B.φ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&lt;φ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C.E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&gt;E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		D.E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&lt;E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 eaLnBrk="1" hangingPunct="1"/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8675" name="Picture 6" descr="HWOCRTEMP_ROC1250"/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667000"/>
            <a:ext cx="2746375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195513" y="2208213"/>
            <a:ext cx="547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BC</a:t>
            </a:r>
            <a:endParaRPr kumimoji="1" lang="zh-CN" altLang="en-US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8677" name="Group 3"/>
          <p:cNvGrpSpPr>
            <a:grpSpLocks/>
          </p:cNvGrpSpPr>
          <p:nvPr/>
        </p:nvGrpSpPr>
        <p:grpSpPr bwMode="auto">
          <a:xfrm>
            <a:off x="-76200" y="0"/>
            <a:ext cx="2895600" cy="792163"/>
            <a:chOff x="2743" y="210"/>
            <a:chExt cx="1498" cy="453"/>
          </a:xfrm>
        </p:grpSpPr>
        <p:sp>
          <p:nvSpPr>
            <p:cNvPr id="28681" name="AutoShape 4"/>
            <p:cNvSpPr>
              <a:spLocks noChangeArrowheads="1"/>
            </p:cNvSpPr>
            <p:nvPr/>
          </p:nvSpPr>
          <p:spPr bwMode="auto">
            <a:xfrm>
              <a:off x="2789" y="210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8682" name="AutoShape 5"/>
            <p:cNvSpPr>
              <a:spLocks noChangeArrowheads="1"/>
            </p:cNvSpPr>
            <p:nvPr/>
          </p:nvSpPr>
          <p:spPr bwMode="auto">
            <a:xfrm>
              <a:off x="2743" y="255"/>
              <a:ext cx="1452" cy="40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8683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835" y="346"/>
              <a:ext cx="1315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黑体"/>
                  <a:ea typeface="黑体"/>
                </a:rPr>
                <a:t>课堂小练</a:t>
              </a:r>
            </a:p>
          </p:txBody>
        </p:sp>
      </p:grpSp>
      <p:grpSp>
        <p:nvGrpSpPr>
          <p:cNvPr id="28678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28679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68" name="Object 40"/>
          <p:cNvGraphicFramePr>
            <a:graphicFrameLocks noChangeAspect="1"/>
          </p:cNvGraphicFramePr>
          <p:nvPr/>
        </p:nvGraphicFramePr>
        <p:xfrm>
          <a:off x="2133600" y="457200"/>
          <a:ext cx="14478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公式" r:id="rId3" imgW="444307" imgH="418918" progId="Equation.3">
                  <p:embed/>
                </p:oleObj>
              </mc:Choice>
              <mc:Fallback>
                <p:oleObj name="公式" r:id="rId3" imgW="444307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1447800" cy="9445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057400" y="1447800"/>
          <a:ext cx="13716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5" imgW="558558" imgH="393529" progId="Equation.DSMT4">
                  <p:embed/>
                </p:oleObj>
              </mc:Choice>
              <mc:Fallback>
                <p:oleObj name="Equation" r:id="rId5" imgW="55855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13716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286000" y="2438400"/>
          <a:ext cx="990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Equation" r:id="rId7" imgW="444307" imgH="393529" progId="Equation.DSMT4">
                  <p:embed/>
                </p:oleObj>
              </mc:Choice>
              <mc:Fallback>
                <p:oleObj name="Equation" r:id="rId7" imgW="44430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9906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098925" y="784225"/>
            <a:ext cx="23510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/>
              <a:t>适用于任何电场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038600" y="1752600"/>
            <a:ext cx="2659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/>
              <a:t>适用于点电荷电场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886200" y="2819400"/>
            <a:ext cx="23510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/>
              <a:t>适用于匀强电场</a:t>
            </a:r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2209800" y="3962400"/>
          <a:ext cx="1447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Equation" r:id="rId9" imgW="545626" imgH="203024" progId="Equation.DSMT4">
                  <p:embed/>
                </p:oleObj>
              </mc:Choice>
              <mc:Fallback>
                <p:oleObj name="Equation" r:id="rId9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14478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2057400" y="4724400"/>
          <a:ext cx="1828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Equation" r:id="rId11" imgW="596641" imgH="203112" progId="Equation.DSMT4">
                  <p:embed/>
                </p:oleObj>
              </mc:Choice>
              <mc:Fallback>
                <p:oleObj name="Equation" r:id="rId11" imgW="59664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1828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4114800" y="3962400"/>
            <a:ext cx="23510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/>
              <a:t>适用于任何电场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4114800" y="4800600"/>
            <a:ext cx="23510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/>
              <a:t>适用于匀强电场</a:t>
            </a:r>
          </a:p>
        </p:txBody>
      </p:sp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1447800" y="381000"/>
          <a:ext cx="1143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" name="Equation" r:id="rId13" imgW="177569" imgH="253670" progId="Equation.DSMT4">
                  <p:embed/>
                </p:oleObj>
              </mc:Choice>
              <mc:Fallback>
                <p:oleObj name="Equation" r:id="rId13" imgW="177569" imgH="253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"/>
                        <a:ext cx="1143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1524000" y="3962400"/>
          <a:ext cx="1143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" name="Equation" r:id="rId15" imgW="177569" imgH="253670" progId="Equation.DSMT4">
                  <p:embed/>
                </p:oleObj>
              </mc:Choice>
              <mc:Fallback>
                <p:oleObj name="Equation" r:id="rId15" imgW="177569" imgH="253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1143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34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 decel="100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 decel="100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 decel="100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 decel="100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48136" grpId="0"/>
      <p:bldP spid="48137" grpId="0"/>
      <p:bldP spid="48140" grpId="0"/>
      <p:bldP spid="481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Line 159"/>
          <p:cNvSpPr>
            <a:spLocks noChangeShapeType="1"/>
          </p:cNvSpPr>
          <p:nvPr/>
        </p:nvSpPr>
        <p:spPr bwMode="auto">
          <a:xfrm>
            <a:off x="1728788" y="1447800"/>
            <a:ext cx="487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160"/>
          <p:cNvSpPr>
            <a:spLocks noChangeShapeType="1"/>
          </p:cNvSpPr>
          <p:nvPr/>
        </p:nvSpPr>
        <p:spPr bwMode="auto">
          <a:xfrm>
            <a:off x="1728788" y="2057400"/>
            <a:ext cx="487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61"/>
          <p:cNvSpPr>
            <a:spLocks noChangeShapeType="1"/>
          </p:cNvSpPr>
          <p:nvPr/>
        </p:nvSpPr>
        <p:spPr bwMode="auto">
          <a:xfrm>
            <a:off x="1728788" y="2667000"/>
            <a:ext cx="487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62"/>
          <p:cNvSpPr>
            <a:spLocks noChangeShapeType="1"/>
          </p:cNvSpPr>
          <p:nvPr/>
        </p:nvSpPr>
        <p:spPr bwMode="auto">
          <a:xfrm>
            <a:off x="1728788" y="3276600"/>
            <a:ext cx="487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63"/>
          <p:cNvSpPr txBox="1">
            <a:spLocks noChangeArrowheads="1"/>
          </p:cNvSpPr>
          <p:nvPr/>
        </p:nvSpPr>
        <p:spPr bwMode="auto">
          <a:xfrm>
            <a:off x="6757988" y="1981200"/>
            <a:ext cx="5572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/>
              <a:t>E</a:t>
            </a:r>
          </a:p>
        </p:txBody>
      </p:sp>
      <p:sp>
        <p:nvSpPr>
          <p:cNvPr id="1035" name="Oval 164"/>
          <p:cNvSpPr>
            <a:spLocks noChangeArrowheads="1"/>
          </p:cNvSpPr>
          <p:nvPr/>
        </p:nvSpPr>
        <p:spPr bwMode="auto">
          <a:xfrm>
            <a:off x="2262188" y="22860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1036" name="WordArt 165"/>
          <p:cNvSpPr>
            <a:spLocks noChangeArrowheads="1" noChangeShapeType="1" noTextEdit="1"/>
          </p:cNvSpPr>
          <p:nvPr/>
        </p:nvSpPr>
        <p:spPr bwMode="auto">
          <a:xfrm>
            <a:off x="2185988" y="2590800"/>
            <a:ext cx="381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A</a:t>
            </a:r>
            <a:endParaRPr lang="zh-CN" altLang="en-US" sz="3600" b="1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/>
              <a:ea typeface="黑体"/>
            </a:endParaRPr>
          </a:p>
        </p:txBody>
      </p:sp>
      <p:sp>
        <p:nvSpPr>
          <p:cNvPr id="1037" name="Oval 166"/>
          <p:cNvSpPr>
            <a:spLocks noChangeArrowheads="1"/>
          </p:cNvSpPr>
          <p:nvPr/>
        </p:nvSpPr>
        <p:spPr bwMode="auto">
          <a:xfrm>
            <a:off x="5233988" y="22860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/>
          </a:p>
        </p:txBody>
      </p:sp>
      <p:sp>
        <p:nvSpPr>
          <p:cNvPr id="1038" name="WordArt 167"/>
          <p:cNvSpPr>
            <a:spLocks noChangeArrowheads="1" noChangeShapeType="1" noTextEdit="1"/>
          </p:cNvSpPr>
          <p:nvPr/>
        </p:nvSpPr>
        <p:spPr bwMode="auto">
          <a:xfrm>
            <a:off x="5157788" y="2514600"/>
            <a:ext cx="381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B</a:t>
            </a:r>
            <a:endParaRPr lang="zh-CN" altLang="en-US" sz="3600" b="1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/>
              <a:ea typeface="黑体"/>
            </a:endParaRPr>
          </a:p>
        </p:txBody>
      </p:sp>
      <p:sp>
        <p:nvSpPr>
          <p:cNvPr id="1039" name="Line 168"/>
          <p:cNvSpPr>
            <a:spLocks noChangeShapeType="1"/>
          </p:cNvSpPr>
          <p:nvPr/>
        </p:nvSpPr>
        <p:spPr bwMode="auto">
          <a:xfrm>
            <a:off x="2338388" y="1676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169"/>
          <p:cNvSpPr>
            <a:spLocks noChangeShapeType="1"/>
          </p:cNvSpPr>
          <p:nvPr/>
        </p:nvSpPr>
        <p:spPr bwMode="auto">
          <a:xfrm>
            <a:off x="5310188" y="1676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170"/>
          <p:cNvSpPr>
            <a:spLocks noChangeShapeType="1"/>
          </p:cNvSpPr>
          <p:nvPr/>
        </p:nvSpPr>
        <p:spPr bwMode="auto">
          <a:xfrm flipH="1">
            <a:off x="2338388" y="17526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Line 171"/>
          <p:cNvSpPr>
            <a:spLocks noChangeShapeType="1"/>
          </p:cNvSpPr>
          <p:nvPr/>
        </p:nvSpPr>
        <p:spPr bwMode="auto">
          <a:xfrm>
            <a:off x="4471988" y="17526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" name="WordArt 172"/>
          <p:cNvSpPr>
            <a:spLocks noChangeArrowheads="1" noChangeShapeType="1" noTextEdit="1"/>
          </p:cNvSpPr>
          <p:nvPr/>
        </p:nvSpPr>
        <p:spPr bwMode="auto">
          <a:xfrm>
            <a:off x="3709988" y="1524000"/>
            <a:ext cx="304800" cy="381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黑体"/>
                <a:ea typeface="黑体"/>
              </a:rPr>
              <a:t>d</a:t>
            </a:r>
            <a:endParaRPr lang="zh-CN" altLang="en-US" sz="3600" b="1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黑体"/>
              <a:ea typeface="黑体"/>
            </a:endParaRPr>
          </a:p>
        </p:txBody>
      </p:sp>
      <p:sp>
        <p:nvSpPr>
          <p:cNvPr id="1044" name="Line 173"/>
          <p:cNvSpPr>
            <a:spLocks noChangeShapeType="1"/>
          </p:cNvSpPr>
          <p:nvPr/>
        </p:nvSpPr>
        <p:spPr bwMode="auto">
          <a:xfrm>
            <a:off x="2338388" y="23622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" name="Line 175"/>
          <p:cNvSpPr>
            <a:spLocks noChangeShapeType="1"/>
          </p:cNvSpPr>
          <p:nvPr/>
        </p:nvSpPr>
        <p:spPr bwMode="auto">
          <a:xfrm>
            <a:off x="3786188" y="2362200"/>
            <a:ext cx="6858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" name="Oval 174"/>
          <p:cNvSpPr>
            <a:spLocks noChangeArrowheads="1"/>
          </p:cNvSpPr>
          <p:nvPr/>
        </p:nvSpPr>
        <p:spPr bwMode="auto">
          <a:xfrm>
            <a:off x="3481388" y="22098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1F1F1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GB" altLang="zh-CN"/>
          </a:p>
        </p:txBody>
      </p:sp>
      <p:graphicFrame>
        <p:nvGraphicFramePr>
          <p:cNvPr id="5297" name="Object 177"/>
          <p:cNvGraphicFramePr>
            <a:graphicFrameLocks noChangeAspect="1"/>
          </p:cNvGraphicFramePr>
          <p:nvPr/>
        </p:nvGraphicFramePr>
        <p:xfrm>
          <a:off x="1295400" y="4191000"/>
          <a:ext cx="23431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公式" r:id="rId3" imgW="761669" imgH="215806" progId="Equation.3">
                  <p:embed/>
                </p:oleObj>
              </mc:Choice>
              <mc:Fallback>
                <p:oleObj name="公式" r:id="rId3" imgW="761669" imgH="215806" progId="Equation.3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23431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8" name="Object 178"/>
          <p:cNvGraphicFramePr>
            <a:graphicFrameLocks noChangeAspect="1"/>
          </p:cNvGraphicFramePr>
          <p:nvPr/>
        </p:nvGraphicFramePr>
        <p:xfrm>
          <a:off x="1373188" y="5334000"/>
          <a:ext cx="21859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公式" r:id="rId5" imgW="710891" imgH="215806" progId="Equation.3">
                  <p:embed/>
                </p:oleObj>
              </mc:Choice>
              <mc:Fallback>
                <p:oleObj name="公式" r:id="rId5" imgW="710891" imgH="215806" progId="Equation.3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334000"/>
                        <a:ext cx="218598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0" name="AutoShape 180"/>
          <p:cNvSpPr>
            <a:spLocks noChangeArrowheads="1"/>
          </p:cNvSpPr>
          <p:nvPr/>
        </p:nvSpPr>
        <p:spPr bwMode="auto">
          <a:xfrm>
            <a:off x="4114800" y="4953000"/>
            <a:ext cx="12954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30346410 h 21600"/>
              <a:gd name="T4" fmla="*/ 2147483647 w 21600"/>
              <a:gd name="T5" fmla="*/ 60692834 h 21600"/>
              <a:gd name="T6" fmla="*/ 2147483647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01" name="Object 181"/>
          <p:cNvGraphicFramePr>
            <a:graphicFrameLocks noChangeAspect="1"/>
          </p:cNvGraphicFramePr>
          <p:nvPr/>
        </p:nvGraphicFramePr>
        <p:xfrm>
          <a:off x="5791200" y="4724400"/>
          <a:ext cx="19510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公式" r:id="rId7" imgW="634449" imgH="215713" progId="Equation.3">
                  <p:embed/>
                </p:oleObj>
              </mc:Choice>
              <mc:Fallback>
                <p:oleObj name="公式" r:id="rId7" imgW="634449" imgH="215713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724400"/>
                        <a:ext cx="1951038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9525" y="0"/>
            <a:ext cx="5976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二、电势差与电场强度的关系 </a:t>
            </a:r>
          </a:p>
        </p:txBody>
      </p:sp>
      <p:grpSp>
        <p:nvGrpSpPr>
          <p:cNvPr id="17432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17433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1" grpId="0" animBg="1"/>
      <p:bldP spid="1032" grpId="0" animBg="1"/>
      <p:bldP spid="1033" grpId="0" animBg="1"/>
      <p:bldP spid="1034" grpId="0"/>
      <p:bldP spid="1035" grpId="0" animBg="1"/>
      <p:bldP spid="1036" grpId="0" animBg="1"/>
      <p:bldP spid="1037" grpId="0" animBg="1"/>
      <p:bldP spid="1038" grpId="0" animBg="1"/>
      <p:bldP spid="1039" grpId="0" animBg="1"/>
      <p:bldP spid="1040" grpId="0" animBg="1"/>
      <p:bldP spid="1041" grpId="0" animBg="1"/>
      <p:bldP spid="1042" grpId="0" animBg="1"/>
      <p:bldP spid="1043" grpId="0" animBg="1"/>
      <p:bldP spid="1044" grpId="0" animBg="1"/>
      <p:bldP spid="1045" grpId="0" animBg="1"/>
      <p:bldP spid="1046" grpId="0" animBg="1"/>
      <p:bldP spid="53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8"/>
          <p:cNvSpPr>
            <a:spLocks noChangeShapeType="1"/>
          </p:cNvSpPr>
          <p:nvPr/>
        </p:nvSpPr>
        <p:spPr bwMode="auto">
          <a:xfrm>
            <a:off x="1728788" y="1447800"/>
            <a:ext cx="487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Line 9"/>
          <p:cNvSpPr>
            <a:spLocks noChangeShapeType="1"/>
          </p:cNvSpPr>
          <p:nvPr/>
        </p:nvSpPr>
        <p:spPr bwMode="auto">
          <a:xfrm>
            <a:off x="1728788" y="2057400"/>
            <a:ext cx="487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Line 10"/>
          <p:cNvSpPr>
            <a:spLocks noChangeShapeType="1"/>
          </p:cNvSpPr>
          <p:nvPr/>
        </p:nvSpPr>
        <p:spPr bwMode="auto">
          <a:xfrm>
            <a:off x="1728788" y="2667000"/>
            <a:ext cx="487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11"/>
          <p:cNvSpPr>
            <a:spLocks noChangeShapeType="1"/>
          </p:cNvSpPr>
          <p:nvPr/>
        </p:nvSpPr>
        <p:spPr bwMode="auto">
          <a:xfrm>
            <a:off x="1728788" y="3276600"/>
            <a:ext cx="487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6757988" y="1981200"/>
            <a:ext cx="5572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/>
              <a:t>E</a:t>
            </a:r>
          </a:p>
        </p:txBody>
      </p:sp>
      <p:sp>
        <p:nvSpPr>
          <p:cNvPr id="18439" name="WordArt 14"/>
          <p:cNvSpPr>
            <a:spLocks noChangeArrowheads="1" noChangeShapeType="1" noTextEdit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A</a:t>
            </a:r>
            <a:endParaRPr lang="zh-CN" altLang="en-US" sz="3600" b="1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/>
              <a:ea typeface="黑体"/>
            </a:endParaRPr>
          </a:p>
        </p:txBody>
      </p:sp>
      <p:sp>
        <p:nvSpPr>
          <p:cNvPr id="18440" name="WordArt 16"/>
          <p:cNvSpPr>
            <a:spLocks noChangeArrowheads="1" noChangeShapeType="1" noTextEdit="1"/>
          </p:cNvSpPr>
          <p:nvPr/>
        </p:nvSpPr>
        <p:spPr bwMode="auto">
          <a:xfrm>
            <a:off x="5562600" y="1524000"/>
            <a:ext cx="381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B</a:t>
            </a:r>
            <a:endParaRPr lang="zh-CN" altLang="en-US" sz="3600" b="1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/>
              <a:ea typeface="黑体"/>
            </a:endParaRPr>
          </a:p>
        </p:txBody>
      </p:sp>
      <p:grpSp>
        <p:nvGrpSpPr>
          <p:cNvPr id="18441" name="Group 25"/>
          <p:cNvGrpSpPr>
            <a:grpSpLocks/>
          </p:cNvGrpSpPr>
          <p:nvPr/>
        </p:nvGrpSpPr>
        <p:grpSpPr bwMode="auto">
          <a:xfrm rot="-1461181">
            <a:off x="2262188" y="1524000"/>
            <a:ext cx="3124200" cy="990600"/>
            <a:chOff x="1425" y="960"/>
            <a:chExt cx="1968" cy="624"/>
          </a:xfrm>
        </p:grpSpPr>
        <p:sp>
          <p:nvSpPr>
            <p:cNvPr id="18452" name="Oval 13"/>
            <p:cNvSpPr>
              <a:spLocks noChangeArrowheads="1"/>
            </p:cNvSpPr>
            <p:nvPr/>
          </p:nvSpPr>
          <p:spPr bwMode="auto">
            <a:xfrm>
              <a:off x="1425" y="14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18453" name="Oval 15"/>
            <p:cNvSpPr>
              <a:spLocks noChangeArrowheads="1"/>
            </p:cNvSpPr>
            <p:nvPr/>
          </p:nvSpPr>
          <p:spPr bwMode="auto">
            <a:xfrm>
              <a:off x="3297" y="14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18454" name="Line 17"/>
            <p:cNvSpPr>
              <a:spLocks noChangeShapeType="1"/>
            </p:cNvSpPr>
            <p:nvPr/>
          </p:nvSpPr>
          <p:spPr bwMode="auto">
            <a:xfrm>
              <a:off x="1473" y="105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18"/>
            <p:cNvSpPr>
              <a:spLocks noChangeShapeType="1"/>
            </p:cNvSpPr>
            <p:nvPr/>
          </p:nvSpPr>
          <p:spPr bwMode="auto">
            <a:xfrm>
              <a:off x="3345" y="105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19"/>
            <p:cNvSpPr>
              <a:spLocks noChangeShapeType="1"/>
            </p:cNvSpPr>
            <p:nvPr/>
          </p:nvSpPr>
          <p:spPr bwMode="auto">
            <a:xfrm flipH="1">
              <a:off x="1473" y="1104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0"/>
            <p:cNvSpPr>
              <a:spLocks noChangeShapeType="1"/>
            </p:cNvSpPr>
            <p:nvPr/>
          </p:nvSpPr>
          <p:spPr bwMode="auto">
            <a:xfrm>
              <a:off x="2817" y="1104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337" y="960"/>
              <a:ext cx="192" cy="240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黑体"/>
                  <a:ea typeface="黑体"/>
                </a:rPr>
                <a:t>L</a:t>
              </a:r>
              <a:endPara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18459" name="Line 22"/>
            <p:cNvSpPr>
              <a:spLocks noChangeShapeType="1"/>
            </p:cNvSpPr>
            <p:nvPr/>
          </p:nvSpPr>
          <p:spPr bwMode="auto">
            <a:xfrm>
              <a:off x="1473" y="1488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3"/>
            <p:cNvSpPr>
              <a:spLocks noChangeShapeType="1"/>
            </p:cNvSpPr>
            <p:nvPr/>
          </p:nvSpPr>
          <p:spPr bwMode="auto">
            <a:xfrm>
              <a:off x="2385" y="1488"/>
              <a:ext cx="43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Oval 24"/>
            <p:cNvSpPr>
              <a:spLocks noChangeArrowheads="1"/>
            </p:cNvSpPr>
            <p:nvPr/>
          </p:nvSpPr>
          <p:spPr bwMode="auto">
            <a:xfrm>
              <a:off x="2193" y="1392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1F1F1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sp>
        <p:nvSpPr>
          <p:cNvPr id="18442" name="Line 26"/>
          <p:cNvSpPr>
            <a:spLocks noChangeShapeType="1"/>
          </p:cNvSpPr>
          <p:nvPr/>
        </p:nvSpPr>
        <p:spPr bwMode="auto">
          <a:xfrm>
            <a:off x="5334000" y="1752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32"/>
          <p:cNvSpPr>
            <a:spLocks noChangeShapeType="1"/>
          </p:cNvSpPr>
          <p:nvPr/>
        </p:nvSpPr>
        <p:spPr bwMode="auto">
          <a:xfrm flipH="1">
            <a:off x="2590800" y="29718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33"/>
          <p:cNvSpPr>
            <a:spLocks noChangeShapeType="1"/>
          </p:cNvSpPr>
          <p:nvPr/>
        </p:nvSpPr>
        <p:spPr bwMode="auto">
          <a:xfrm>
            <a:off x="4419600" y="29718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WordArt 34"/>
          <p:cNvSpPr>
            <a:spLocks noChangeArrowheads="1" noChangeShapeType="1" noTextEdit="1"/>
          </p:cNvSpPr>
          <p:nvPr/>
        </p:nvSpPr>
        <p:spPr bwMode="auto">
          <a:xfrm>
            <a:off x="3962400" y="2743200"/>
            <a:ext cx="304800" cy="381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黑体"/>
                <a:ea typeface="黑体"/>
              </a:rPr>
              <a:t>d</a:t>
            </a:r>
            <a:endParaRPr lang="zh-CN" altLang="en-US" sz="3600" b="1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黑体"/>
              <a:ea typeface="黑体"/>
            </a:endParaRPr>
          </a:p>
        </p:txBody>
      </p:sp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1295400" y="3810000"/>
          <a:ext cx="23431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公式" r:id="rId3" imgW="761669" imgH="215806" progId="Equation.3">
                  <p:embed/>
                </p:oleObj>
              </mc:Choice>
              <mc:Fallback>
                <p:oleObj name="公式" r:id="rId3" imgW="761669" imgH="21580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23431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990600" y="4648200"/>
          <a:ext cx="44497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5" imgW="1447800" imgH="228600" progId="Equation.DSMT4">
                  <p:embed/>
                </p:oleObj>
              </mc:Choice>
              <mc:Fallback>
                <p:oleObj name="Equation" r:id="rId5" imgW="144780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8200"/>
                        <a:ext cx="44497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5" name="AutoShape 41"/>
          <p:cNvSpPr>
            <a:spLocks noChangeArrowheads="1"/>
          </p:cNvSpPr>
          <p:nvPr/>
        </p:nvSpPr>
        <p:spPr bwMode="auto">
          <a:xfrm>
            <a:off x="5486400" y="4343400"/>
            <a:ext cx="12954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30346410 h 21600"/>
              <a:gd name="T4" fmla="*/ 2147483647 w 21600"/>
              <a:gd name="T5" fmla="*/ 60692834 h 21600"/>
              <a:gd name="T6" fmla="*/ 2147483647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26" name="Object 42"/>
          <p:cNvGraphicFramePr>
            <a:graphicFrameLocks noChangeAspect="1"/>
          </p:cNvGraphicFramePr>
          <p:nvPr/>
        </p:nvGraphicFramePr>
        <p:xfrm>
          <a:off x="6858000" y="4038600"/>
          <a:ext cx="19510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公式" r:id="rId7" imgW="634449" imgH="215713" progId="Equation.3">
                  <p:embed/>
                </p:oleObj>
              </mc:Choice>
              <mc:Fallback>
                <p:oleObj name="公式" r:id="rId7" imgW="634449" imgH="2157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951038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7091" y="228600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AB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连线不沿电场线，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还能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得出以上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结论吗？ 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56791" y="5867400"/>
            <a:ext cx="8343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在非匀强电场中，是否能得到相同的结论呢？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5" grpId="0" animBg="1"/>
      <p:bldP spid="348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900113" y="0"/>
            <a:ext cx="7848600" cy="98107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FFFFFF"/>
              </a:gs>
              <a:gs pos="50000">
                <a:srgbClr val="00FF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关于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U=Ed</a:t>
            </a:r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的理解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50825" y="1557338"/>
            <a:ext cx="86423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dirty="0">
                <a:ea typeface="楷体_GB2312" pitchFamily="49" charset="-122"/>
              </a:rPr>
              <a:t>1</a:t>
            </a:r>
            <a:r>
              <a:rPr lang="zh-CN" altLang="en-US" sz="3600" dirty="0">
                <a:ea typeface="楷体_GB2312" pitchFamily="49" charset="-122"/>
              </a:rPr>
              <a:t>、公式</a:t>
            </a:r>
            <a:r>
              <a:rPr lang="en-US" altLang="zh-CN" sz="3600" dirty="0">
                <a:ea typeface="楷体_GB2312" pitchFamily="49" charset="-122"/>
              </a:rPr>
              <a:t>U=Ed</a:t>
            </a:r>
            <a:r>
              <a:rPr lang="zh-CN" altLang="en-US" sz="3600" dirty="0">
                <a:ea typeface="楷体_GB2312" pitchFamily="49" charset="-122"/>
              </a:rPr>
              <a:t>是否适应任意电场</a:t>
            </a:r>
            <a:r>
              <a:rPr lang="zh-CN" altLang="en-US" sz="3600" dirty="0" smtClean="0">
                <a:ea typeface="楷体_GB2312" pitchFamily="49" charset="-122"/>
              </a:rPr>
              <a:t>？</a:t>
            </a:r>
            <a:endParaRPr lang="zh-CN" altLang="en-US" sz="3600" dirty="0"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600" dirty="0">
                <a:ea typeface="楷体_GB2312" pitchFamily="49" charset="-122"/>
              </a:rPr>
              <a:t>2</a:t>
            </a:r>
            <a:r>
              <a:rPr lang="zh-CN" altLang="en-US" sz="3600" dirty="0">
                <a:ea typeface="楷体_GB2312" pitchFamily="49" charset="-122"/>
              </a:rPr>
              <a:t>、在匀强电场中</a:t>
            </a:r>
            <a:r>
              <a:rPr lang="en-US" altLang="zh-CN" sz="3600" dirty="0">
                <a:ea typeface="楷体_GB2312" pitchFamily="49" charset="-122"/>
              </a:rPr>
              <a:t>U=Ed</a:t>
            </a:r>
            <a:r>
              <a:rPr lang="zh-CN" altLang="en-US" sz="3600" dirty="0">
                <a:ea typeface="楷体_GB2312" pitchFamily="49" charset="-122"/>
              </a:rPr>
              <a:t>，式中</a:t>
            </a:r>
            <a:r>
              <a:rPr lang="en-US" altLang="zh-CN" sz="3600" dirty="0">
                <a:ea typeface="楷体_GB2312" pitchFamily="49" charset="-122"/>
              </a:rPr>
              <a:t>d</a:t>
            </a:r>
            <a:r>
              <a:rPr lang="zh-CN" altLang="en-US" sz="3600" dirty="0">
                <a:ea typeface="楷体_GB2312" pitchFamily="49" charset="-122"/>
              </a:rPr>
              <a:t>指的是不是任意两点间的距离？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dirty="0">
                <a:ea typeface="楷体_GB2312" pitchFamily="49" charset="-122"/>
              </a:rPr>
              <a:t>3</a:t>
            </a:r>
            <a:r>
              <a:rPr lang="zh-CN" altLang="en-US" sz="3600" dirty="0">
                <a:ea typeface="楷体_GB2312" pitchFamily="49" charset="-122"/>
              </a:rPr>
              <a:t>、你能否推导出</a:t>
            </a:r>
            <a:r>
              <a:rPr lang="en-US" altLang="zh-CN" sz="3600" dirty="0" smtClean="0">
                <a:ea typeface="楷体_GB2312" pitchFamily="49" charset="-122"/>
              </a:rPr>
              <a:t>1V/m=1N/C</a:t>
            </a:r>
            <a:r>
              <a:rPr lang="en-US" altLang="zh-CN" sz="3600" dirty="0">
                <a:ea typeface="楷体_GB2312" pitchFamily="49" charset="-122"/>
              </a:rPr>
              <a:t> </a:t>
            </a:r>
            <a:r>
              <a:rPr lang="zh-CN" altLang="en-US" sz="3600" dirty="0" smtClean="0">
                <a:ea typeface="楷体_GB2312" pitchFamily="49" charset="-122"/>
              </a:rPr>
              <a:t>？</a:t>
            </a:r>
            <a:endParaRPr lang="en-US" altLang="zh-CN" sz="36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926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 autoUpdateAnimBg="0"/>
      <p:bldP spid="5018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37822" y="228600"/>
            <a:ext cx="7820378" cy="609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36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    对</a:t>
            </a:r>
            <a:r>
              <a:rPr lang="zh-CN" altLang="en-US" sz="36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公式               </a:t>
            </a:r>
            <a:r>
              <a:rPr lang="zh-CN" altLang="en-US" sz="36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几点说明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、适用条件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匀强电场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、各物理量意义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3200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3200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—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表示两点电势差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取绝对值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3200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  E</a:t>
            </a:r>
            <a:r>
              <a:rPr lang="en-US" altLang="zh-CN" sz="3200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—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表示匀强电场的场强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3200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3200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3200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—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表示两点间</a:t>
            </a:r>
            <a:r>
              <a:rPr lang="zh-CN" altLang="en-US" sz="3200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沿电场线</a:t>
            </a:r>
            <a:r>
              <a:rPr lang="zh-CN" altLang="en-US" sz="3200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方向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距离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、本式不带正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>负号（</a:t>
            </a:r>
            <a:r>
              <a:rPr lang="en-US" altLang="zh-CN" sz="3200" b="1" dirty="0"/>
              <a:t>E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U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d</a:t>
            </a:r>
            <a:r>
              <a:rPr lang="zh-CN" altLang="en-US" sz="3200" b="1" dirty="0"/>
              <a:t>取</a:t>
            </a:r>
            <a:r>
              <a:rPr lang="zh-CN" altLang="en-US" sz="3200" b="1" dirty="0" smtClean="0"/>
              <a:t>绝对值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>）</a:t>
            </a:r>
            <a:endParaRPr lang="en-US" altLang="zh-CN" sz="3200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3200" dirty="0">
                <a:latin typeface="Times New Roman" pitchFamily="18" charset="0"/>
              </a:rPr>
              <a:t>4</a:t>
            </a:r>
            <a:r>
              <a:rPr lang="zh-CN" altLang="en-US" sz="3200" dirty="0">
                <a:latin typeface="Times New Roman" pitchFamily="18" charset="0"/>
              </a:rPr>
              <a:t>、场强的单位</a:t>
            </a:r>
            <a:r>
              <a:rPr lang="en-US" altLang="zh-CN" sz="3200" dirty="0">
                <a:latin typeface="Times New Roman" pitchFamily="18" charset="0"/>
              </a:rPr>
              <a:t>:1</a:t>
            </a:r>
            <a:r>
              <a:rPr lang="en-US" altLang="zh-CN" sz="3200" i="1" dirty="0">
                <a:latin typeface="Times New Roman" pitchFamily="18" charset="0"/>
              </a:rPr>
              <a:t>V/m</a:t>
            </a:r>
            <a:r>
              <a:rPr lang="en-US" altLang="zh-CN" sz="3200" dirty="0">
                <a:latin typeface="Times New Roman" pitchFamily="18" charset="0"/>
              </a:rPr>
              <a:t>=1</a:t>
            </a:r>
            <a:r>
              <a:rPr lang="en-US" altLang="zh-CN" sz="3200" i="1" dirty="0">
                <a:latin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</a:rPr>
              <a:t> /</a:t>
            </a:r>
            <a:r>
              <a:rPr lang="en-US" altLang="zh-CN" sz="3200" dirty="0" smtClean="0">
                <a:latin typeface="Times New Roman" pitchFamily="18" charset="0"/>
              </a:rPr>
              <a:t>C</a:t>
            </a:r>
            <a:endParaRPr lang="en-US" altLang="zh-CN" sz="3200" dirty="0">
              <a:latin typeface="Times New Roman" pitchFamily="18" charset="0"/>
            </a:endParaRPr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895868"/>
              </p:ext>
            </p:extLst>
          </p:nvPr>
        </p:nvGraphicFramePr>
        <p:xfrm>
          <a:off x="3140075" y="457200"/>
          <a:ext cx="1584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4" imgW="520248" imgH="177646" progId="Equation.DSMT4">
                  <p:embed/>
                </p:oleObj>
              </mc:Choice>
              <mc:Fallback>
                <p:oleObj name="Equation" r:id="rId4" imgW="520248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457200"/>
                        <a:ext cx="15843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9123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WordArt 8"/>
          <p:cNvSpPr>
            <a:spLocks noChangeArrowheads="1" noChangeShapeType="1" noTextEdit="1"/>
          </p:cNvSpPr>
          <p:nvPr/>
        </p:nvSpPr>
        <p:spPr bwMode="auto">
          <a:xfrm>
            <a:off x="36513" y="0"/>
            <a:ext cx="60960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在匀强电场中，电势差与电场强度的关系：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303263"/>
              </p:ext>
            </p:extLst>
          </p:nvPr>
        </p:nvGraphicFramePr>
        <p:xfrm>
          <a:off x="1428750" y="2049462"/>
          <a:ext cx="2590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公式" r:id="rId3" imgW="634449" imgH="215713" progId="Equation.3">
                  <p:embed/>
                </p:oleObj>
              </mc:Choice>
              <mc:Fallback>
                <p:oleObj name="公式" r:id="rId3" imgW="634449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049462"/>
                        <a:ext cx="25908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29" name="Object 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049462"/>
            <a:ext cx="2305050" cy="998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AutoShape 12"/>
          <p:cNvSpPr>
            <a:spLocks noChangeArrowheads="1"/>
          </p:cNvSpPr>
          <p:nvPr/>
        </p:nvSpPr>
        <p:spPr bwMode="auto">
          <a:xfrm>
            <a:off x="4324350" y="2354262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88205" y="3414889"/>
            <a:ext cx="772239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       </a:t>
            </a:r>
            <a:r>
              <a:rPr lang="zh-CN" altLang="en-US" sz="2800" b="1" dirty="0" smtClean="0"/>
              <a:t>在</a:t>
            </a:r>
            <a:r>
              <a:rPr lang="zh-CN" altLang="en-US" sz="2800" b="1" dirty="0"/>
              <a:t>匀强电场中，场强在数值等于沿场强方向每单位距离上的</a:t>
            </a:r>
            <a:r>
              <a:rPr lang="zh-CN" altLang="en-US" sz="2800" b="1" dirty="0" smtClean="0"/>
              <a:t>电势差。</a:t>
            </a:r>
            <a:endParaRPr lang="en-US" altLang="zh-CN" sz="2800" b="1" dirty="0"/>
          </a:p>
        </p:txBody>
      </p:sp>
      <p:grpSp>
        <p:nvGrpSpPr>
          <p:cNvPr id="19464" name="Group 2"/>
          <p:cNvGrpSpPr>
            <a:grpSpLocks/>
          </p:cNvGrpSpPr>
          <p:nvPr/>
        </p:nvGrpSpPr>
        <p:grpSpPr bwMode="auto">
          <a:xfrm>
            <a:off x="-36513" y="692150"/>
            <a:ext cx="9180513" cy="142875"/>
            <a:chOff x="340" y="981"/>
            <a:chExt cx="4944" cy="90"/>
          </a:xfrm>
        </p:grpSpPr>
        <p:sp>
          <p:nvSpPr>
            <p:cNvPr id="19465" name="Line 3"/>
            <p:cNvSpPr>
              <a:spLocks noChangeShapeType="1"/>
            </p:cNvSpPr>
            <p:nvPr/>
          </p:nvSpPr>
          <p:spPr bwMode="auto">
            <a:xfrm>
              <a:off x="340" y="981"/>
              <a:ext cx="4944" cy="1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Rectangle 4"/>
            <p:cNvSpPr>
              <a:spLocks noChangeArrowheads="1"/>
            </p:cNvSpPr>
            <p:nvPr/>
          </p:nvSpPr>
          <p:spPr bwMode="auto">
            <a:xfrm>
              <a:off x="340" y="981"/>
              <a:ext cx="2767" cy="9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5C9D5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b="1" i="1">
                <a:solidFill>
                  <a:srgbClr val="0066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 bwMode="auto">
          <a:xfrm>
            <a:off x="457200" y="2514600"/>
            <a:ext cx="8262937" cy="23574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altLang="en-US" sz="2400" dirty="0" smtClean="0">
                <a:ea typeface="宋体" charset="-122"/>
                <a:cs typeface="Times New Roman" charset="0"/>
              </a:rPr>
              <a:t>在非匀强电场中，</a:t>
            </a:r>
            <a:r>
              <a:rPr lang="en-US" altLang="zh-CN" sz="2400" i="1" dirty="0" smtClean="0">
                <a:ea typeface="宋体" charset="-122"/>
                <a:cs typeface="Courier New" pitchFamily="49" charset="0"/>
              </a:rPr>
              <a:t>E</a:t>
            </a:r>
            <a:r>
              <a:rPr altLang="en-US" sz="2400" dirty="0" smtClean="0">
                <a:ea typeface="宋体" charset="-122"/>
                <a:cs typeface="Times New Roman" charset="0"/>
              </a:rPr>
              <a:t>和</a:t>
            </a:r>
            <a:r>
              <a:rPr lang="en-US" altLang="zh-CN" sz="2400" i="1" dirty="0" smtClean="0">
                <a:ea typeface="宋体" charset="-122"/>
                <a:cs typeface="Courier New" pitchFamily="49" charset="0"/>
              </a:rPr>
              <a:t>U</a:t>
            </a:r>
            <a:r>
              <a:rPr altLang="en-US" sz="2400" dirty="0" smtClean="0">
                <a:ea typeface="宋体" charset="-122"/>
                <a:cs typeface="Times New Roman" charset="0"/>
              </a:rPr>
              <a:t>也有一定的关系，但不象在匀强电场中的关系式那么简单，虽然公式</a:t>
            </a:r>
            <a:r>
              <a:rPr lang="en-US" altLang="zh-CN" sz="2400" i="1" dirty="0" smtClean="0">
                <a:ea typeface="宋体" charset="-122"/>
                <a:cs typeface="Courier New" pitchFamily="49" charset="0"/>
              </a:rPr>
              <a:t>U</a:t>
            </a:r>
            <a:r>
              <a:rPr lang="en-US" altLang="zh-CN" sz="2400" i="1" baseline="-25000" dirty="0" smtClean="0">
                <a:ea typeface="宋体" charset="-122"/>
                <a:cs typeface="Courier New" pitchFamily="49" charset="0"/>
              </a:rPr>
              <a:t>AB</a:t>
            </a:r>
            <a:r>
              <a:rPr altLang="en-US" sz="2400" dirty="0" smtClean="0">
                <a:ea typeface="宋体" charset="-122"/>
                <a:cs typeface="Times New Roman" charset="0"/>
              </a:rPr>
              <a:t>＝</a:t>
            </a:r>
            <a:r>
              <a:rPr lang="en-US" altLang="zh-CN" sz="2400" i="1" dirty="0" smtClean="0">
                <a:ea typeface="宋体" charset="-122"/>
                <a:cs typeface="Courier New" pitchFamily="49" charset="0"/>
              </a:rPr>
              <a:t>Ed</a:t>
            </a:r>
            <a:r>
              <a:rPr altLang="en-US" sz="2400" dirty="0" smtClean="0">
                <a:ea typeface="宋体" charset="-122"/>
                <a:cs typeface="Times New Roman" charset="0"/>
              </a:rPr>
              <a:t>只适用于匀强电场的定量计算，</a:t>
            </a:r>
            <a:r>
              <a:rPr altLang="en-US" sz="2400" dirty="0" smtClean="0">
                <a:solidFill>
                  <a:srgbClr val="FF0000"/>
                </a:solidFill>
                <a:ea typeface="宋体" charset="-122"/>
                <a:cs typeface="Times New Roman" charset="0"/>
              </a:rPr>
              <a:t>但对一些非匀强电场的问题，也可以运用公式进行定性的判断．</a:t>
            </a:r>
            <a:endParaRPr altLang="zh-CN" sz="1100" dirty="0" smtClean="0">
              <a:solidFill>
                <a:srgbClr val="FF0000"/>
              </a:solidFill>
              <a:latin typeface="宋体" charset="-122"/>
              <a:ea typeface="宋体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09437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美好家庭family">
  <a:themeElements>
    <a:clrScheme name="美好家庭family 6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0000CC"/>
      </a:hlink>
      <a:folHlink>
        <a:srgbClr val="FF9933"/>
      </a:folHlink>
    </a:clrScheme>
    <a:fontScheme name="美好家庭family">
      <a:majorFont>
        <a:latin typeface="方正小标宋简体"/>
        <a:ea typeface="方正小标宋简体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FB564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宋体-PUA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FB564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宋体-PUA" pitchFamily="2" charset="-122"/>
          </a:defRPr>
        </a:defPPr>
      </a:lstStyle>
    </a:lnDef>
  </a:objectDefaults>
  <a:extraClrSchemeLst>
    <a:extraClrScheme>
      <a:clrScheme name="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5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F0E7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6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0000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美好家庭family">
  <a:themeElements>
    <a:clrScheme name="美好家庭family 6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0000CC"/>
      </a:hlink>
      <a:folHlink>
        <a:srgbClr val="FF9933"/>
      </a:folHlink>
    </a:clrScheme>
    <a:fontScheme name="美好家庭family">
      <a:majorFont>
        <a:latin typeface="方正小标宋简体"/>
        <a:ea typeface="方正小标宋简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lgDash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lgDash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5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F0E7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6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0000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美好家庭family">
  <a:themeElements>
    <a:clrScheme name="美好家庭family 6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0000CC"/>
      </a:hlink>
      <a:folHlink>
        <a:srgbClr val="FF9933"/>
      </a:folHlink>
    </a:clrScheme>
    <a:fontScheme name="美好家庭family">
      <a:majorFont>
        <a:latin typeface="方正小标宋简体"/>
        <a:ea typeface="方正小标宋简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lgDash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lgDash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5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F0E7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6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0000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美好家庭family">
  <a:themeElements>
    <a:clrScheme name="美好家庭family 6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0000CC"/>
      </a:hlink>
      <a:folHlink>
        <a:srgbClr val="FF9933"/>
      </a:folHlink>
    </a:clrScheme>
    <a:fontScheme name="美好家庭family">
      <a:majorFont>
        <a:latin typeface="方正小标宋简体"/>
        <a:ea typeface="方正小标宋简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lgDash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lgDash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5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F0E7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6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0000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622</TotalTime>
  <Words>1468</Words>
  <Application>Microsoft Office PowerPoint</Application>
  <PresentationFormat>全屏显示(4:3)</PresentationFormat>
  <Paragraphs>219</Paragraphs>
  <Slides>33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7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Profile</vt:lpstr>
      <vt:lpstr>1_美好家庭family</vt:lpstr>
      <vt:lpstr>美好家庭family</vt:lpstr>
      <vt:lpstr>2_美好家庭family</vt:lpstr>
      <vt:lpstr>默认设计模板</vt:lpstr>
      <vt:lpstr>3_美好家庭family</vt:lpstr>
      <vt:lpstr>1_默认设计模板</vt:lpstr>
      <vt:lpstr>位图图像</vt:lpstr>
      <vt:lpstr>Equation</vt:lpstr>
      <vt:lpstr>公式</vt:lpstr>
      <vt:lpstr>启用了宏的模板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56</cp:revision>
  <cp:lastPrinted>1601-01-01T00:00:00Z</cp:lastPrinted>
  <dcterms:created xsi:type="dcterms:W3CDTF">1601-01-01T00:00:00Z</dcterms:created>
  <dcterms:modified xsi:type="dcterms:W3CDTF">2016-10-31T01:25:39Z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