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75" r:id="rId3"/>
    <p:sldId id="277" r:id="rId4"/>
    <p:sldId id="257" r:id="rId5"/>
    <p:sldId id="258" r:id="rId6"/>
    <p:sldId id="259" r:id="rId7"/>
    <p:sldId id="260" r:id="rId8"/>
    <p:sldId id="261" r:id="rId9"/>
    <p:sldId id="262" r:id="rId10"/>
    <p:sldId id="263" r:id="rId11"/>
    <p:sldId id="264" r:id="rId12"/>
    <p:sldId id="265" r:id="rId13"/>
    <p:sldId id="266" r:id="rId14"/>
    <p:sldId id="267" r:id="rId15"/>
    <p:sldId id="269" r:id="rId16"/>
    <p:sldId id="270" r:id="rId17"/>
    <p:sldId id="274" r:id="rId18"/>
    <p:sldId id="278" r:id="rId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2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B75CD1-458C-4EB8-B1A3-652EFAF200FF}" type="datetimeFigureOut">
              <a:rPr lang="zh-CN" altLang="en-US"/>
              <a:pPr>
                <a:defRPr/>
              </a:pPr>
              <a:t>2012-03-16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D59C42B2-DECF-42C1-93AB-B596623594F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CF28C508-8D16-4812-9641-D9411EE12F3B}" type="datetimeFigureOut">
              <a:rPr lang="zh-CN" altLang="en-US"/>
              <a:pPr>
                <a:defRPr/>
              </a:pPr>
              <a:t>2012-03-16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4F97B5BD-DE4E-4799-A25F-55554CD4299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2B06AFD-AC41-4809-8EBD-E8D3A2CF837A}" type="datetimeFigureOut">
              <a:rPr lang="zh-CN" altLang="en-US"/>
              <a:pPr>
                <a:defRPr/>
              </a:pPr>
              <a:t>2012-03-16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87FCEC0-0B85-43C2-8952-14C6A4E05B04}"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219FAC2-B829-4070-A44D-8956C57CE120}" type="datetimeFigureOut">
              <a:rPr lang="zh-CN" altLang="en-US"/>
              <a:pPr>
                <a:defRPr/>
              </a:pPr>
              <a:t>2012-03-16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75DAF6D-F241-45DE-BD7D-DF5595837FA9}"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73350A3-8419-42B5-974A-4A5190FB5101}" type="datetimeFigureOut">
              <a:rPr lang="zh-CN" altLang="en-US"/>
              <a:pPr>
                <a:defRPr/>
              </a:pPr>
              <a:t>2012-03-16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6066C71-A958-45CA-BAF8-D0106721F31F}"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4A74155-6F97-4476-87A7-2E01CABA1DDA}" type="datetimeFigureOut">
              <a:rPr lang="zh-CN" altLang="en-US"/>
              <a:pPr>
                <a:defRPr/>
              </a:pPr>
              <a:t>2012-03-16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205B71-7B10-4E53-A1A9-77BC0369A297}"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CC3D0BF-608A-48F4-87EE-6CA67FB54ED8}" type="datetimeFigureOut">
              <a:rPr lang="zh-CN" altLang="en-US"/>
              <a:pPr>
                <a:defRPr/>
              </a:pPr>
              <a:t>2012-03-16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F0B6E5F-CC50-4A32-8412-1BE2A93C8407}"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A588704-11A3-4607-BFE9-E0C41832E4FD}" type="datetimeFigureOut">
              <a:rPr lang="zh-CN" altLang="en-US"/>
              <a:pPr>
                <a:defRPr/>
              </a:pPr>
              <a:t>2012-03-16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E146BD1-0E1C-42B3-8A5C-BECD1DB9995C}"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1C8B5D6-424E-4AD3-92CF-D54CBB43F465}" type="datetimeFigureOut">
              <a:rPr lang="zh-CN" altLang="en-US"/>
              <a:pPr>
                <a:defRPr/>
              </a:pPr>
              <a:t>2012-03-16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0C401C9-EB2D-440F-AF44-68719D1D28F7}"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650D673-ED30-42B6-B667-4B6F5E5091C9}" type="datetimeFigureOut">
              <a:rPr lang="zh-CN" altLang="en-US"/>
              <a:pPr>
                <a:defRPr/>
              </a:pPr>
              <a:t>2012-03-16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6C4BF90-D3B4-44B6-A9FA-E25B328911F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D2CDCA2-63A0-4734-B0E2-A360D0C827C4}" type="datetimeFigureOut">
              <a:rPr lang="zh-CN" altLang="en-US"/>
              <a:pPr>
                <a:defRPr/>
              </a:pPr>
              <a:t>2012-03-16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B887A3E-7E03-4D71-AAFB-CE6F4CDD72CB}"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016E5B3-6CA4-4781-B56D-595CE91C0F47}" type="datetimeFigureOut">
              <a:rPr lang="zh-CN" altLang="en-US"/>
              <a:pPr>
                <a:defRPr/>
              </a:pPr>
              <a:t>2012-03-16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46C0281-54B6-4261-B4FD-87AA44D76A84}"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6D7AE1F-7B98-4413-A3F6-F4D3E78196BC}" type="datetimeFigureOut">
              <a:rPr lang="zh-CN" altLang="en-US"/>
              <a:pPr>
                <a:defRPr/>
              </a:pPr>
              <a:t>2012-03-16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0244B53-9226-4801-B509-5363968425A8}"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379D4DBC-D454-4EE5-B485-483DF809FFA1}" type="datetimeFigureOut">
              <a:rPr lang="zh-CN" altLang="en-US"/>
              <a:pPr>
                <a:defRPr/>
              </a:pPr>
              <a:t>2012-03-16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C4674B48-CF6D-4690-AB6D-9508977D622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ctrTitle"/>
          </p:nvPr>
        </p:nvSpPr>
        <p:spPr>
          <a:xfrm>
            <a:off x="500063" y="1000125"/>
            <a:ext cx="7772400" cy="2284413"/>
          </a:xfrm>
        </p:spPr>
        <p:txBody>
          <a:bodyPr/>
          <a:lstStyle/>
          <a:p>
            <a:pPr eaLnBrk="1" hangingPunct="1"/>
            <a:r>
              <a:rPr lang="zh-CN" altLang="en-US" sz="5400" b="1" smtClean="0">
                <a:solidFill>
                  <a:srgbClr val="FF00FF"/>
                </a:solidFill>
              </a:rPr>
              <a:t>诗歌鉴赏</a:t>
            </a:r>
            <a:r>
              <a:rPr lang="en-US" altLang="zh-CN" sz="5400" b="1" smtClean="0">
                <a:solidFill>
                  <a:srgbClr val="FF00FF"/>
                </a:solidFill>
              </a:rPr>
              <a:t>——</a:t>
            </a:r>
            <a:br>
              <a:rPr lang="en-US" altLang="zh-CN" sz="5400" b="1" smtClean="0">
                <a:solidFill>
                  <a:srgbClr val="FF00FF"/>
                </a:solidFill>
              </a:rPr>
            </a:br>
            <a:r>
              <a:rPr lang="zh-CN" altLang="en-US" sz="5400" b="1" smtClean="0">
                <a:solidFill>
                  <a:srgbClr val="FF00FF"/>
                </a:solidFill>
              </a:rPr>
              <a:t>表达技巧</a:t>
            </a:r>
          </a:p>
        </p:txBody>
      </p:sp>
      <p:sp>
        <p:nvSpPr>
          <p:cNvPr id="14338" name="Text Box 3"/>
          <p:cNvSpPr txBox="1">
            <a:spLocks noChangeArrowheads="1"/>
          </p:cNvSpPr>
          <p:nvPr/>
        </p:nvSpPr>
        <p:spPr bwMode="auto">
          <a:xfrm>
            <a:off x="500034" y="3214686"/>
            <a:ext cx="7786742" cy="2062103"/>
          </a:xfrm>
          <a:prstGeom prst="rect">
            <a:avLst/>
          </a:prstGeom>
          <a:noFill/>
          <a:ln w="9525">
            <a:noFill/>
            <a:miter lim="800000"/>
            <a:headEnd/>
            <a:tailEnd/>
          </a:ln>
        </p:spPr>
        <p:txBody>
          <a:bodyPr wrap="square">
            <a:spAutoFit/>
          </a:bodyPr>
          <a:lstStyle/>
          <a:p>
            <a:r>
              <a:rPr lang="zh-CN" altLang="en-US" sz="3200" b="1" dirty="0">
                <a:solidFill>
                  <a:schemeClr val="hlink"/>
                </a:solidFill>
              </a:rPr>
              <a:t>   高考考点</a:t>
            </a:r>
            <a:r>
              <a:rPr lang="zh-CN" altLang="en-US" sz="3200" b="1" dirty="0" smtClean="0">
                <a:solidFill>
                  <a:schemeClr val="hlink"/>
                </a:solidFill>
              </a:rPr>
              <a:t>：</a:t>
            </a:r>
            <a:endParaRPr lang="en-US" altLang="zh-CN" sz="3200" b="1" dirty="0" smtClean="0">
              <a:solidFill>
                <a:schemeClr val="hlink"/>
              </a:solidFill>
            </a:endParaRPr>
          </a:p>
          <a:p>
            <a:r>
              <a:rPr lang="zh-CN" altLang="en-US" sz="3200" b="1" dirty="0" smtClean="0">
                <a:solidFill>
                  <a:schemeClr val="hlink"/>
                </a:solidFill>
              </a:rPr>
              <a:t>         鉴赏</a:t>
            </a:r>
            <a:r>
              <a:rPr lang="zh-CN" altLang="en-US" sz="3200" b="1" dirty="0">
                <a:solidFill>
                  <a:schemeClr val="hlink"/>
                </a:solidFill>
              </a:rPr>
              <a:t>诗歌的形象、</a:t>
            </a:r>
            <a:r>
              <a:rPr lang="zh-CN" altLang="en-US" sz="3200" b="1" dirty="0" smtClean="0">
                <a:solidFill>
                  <a:schemeClr val="hlink"/>
                </a:solidFill>
              </a:rPr>
              <a:t>语言、表达</a:t>
            </a:r>
            <a:r>
              <a:rPr lang="zh-CN" altLang="en-US" sz="3200" b="1" dirty="0">
                <a:solidFill>
                  <a:schemeClr val="hlink"/>
                </a:solidFill>
              </a:rPr>
              <a:t>技巧；</a:t>
            </a:r>
          </a:p>
          <a:p>
            <a:r>
              <a:rPr lang="zh-CN" altLang="en-US" sz="3200" b="1" dirty="0">
                <a:solidFill>
                  <a:schemeClr val="hlink"/>
                </a:solidFill>
              </a:rPr>
              <a:t>                  </a:t>
            </a:r>
          </a:p>
          <a:p>
            <a:r>
              <a:rPr lang="zh-CN" altLang="en-US" sz="3200" b="1" dirty="0">
                <a:solidFill>
                  <a:schemeClr val="hlink"/>
                </a:solidFill>
              </a:rPr>
              <a:t>       </a:t>
            </a:r>
            <a:r>
              <a:rPr lang="zh-CN" altLang="en-US" sz="3200" b="1" dirty="0" smtClean="0">
                <a:solidFill>
                  <a:schemeClr val="hlink"/>
                </a:solidFill>
              </a:rPr>
              <a:t>  评价</a:t>
            </a:r>
            <a:r>
              <a:rPr lang="zh-CN" altLang="en-US" sz="3200" b="1" dirty="0">
                <a:solidFill>
                  <a:schemeClr val="hlink"/>
                </a:solidFill>
              </a:rPr>
              <a:t>思想内容和作者的观点态度。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wedge">
                                      <p:cBhvr>
                                        <p:cTn id="7" dur="20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4"/>
          <p:cNvSpPr txBox="1">
            <a:spLocks noChangeArrowheads="1"/>
          </p:cNvSpPr>
          <p:nvPr/>
        </p:nvSpPr>
        <p:spPr bwMode="auto">
          <a:xfrm>
            <a:off x="428625" y="428625"/>
            <a:ext cx="8064500" cy="5078413"/>
          </a:xfrm>
          <a:prstGeom prst="rect">
            <a:avLst/>
          </a:prstGeom>
          <a:noFill/>
          <a:ln w="9525">
            <a:noFill/>
            <a:miter lim="800000"/>
            <a:headEnd/>
            <a:tailEnd/>
          </a:ln>
        </p:spPr>
        <p:txBody>
          <a:bodyPr>
            <a:spAutoFit/>
          </a:bodyPr>
          <a:lstStyle/>
          <a:p>
            <a:pPr>
              <a:spcBef>
                <a:spcPct val="50000"/>
              </a:spcBef>
            </a:pPr>
            <a:r>
              <a:rPr lang="en-US" altLang="zh-CN" sz="2400" b="1"/>
              <a:t>4</a:t>
            </a:r>
            <a:r>
              <a:rPr lang="zh-CN" altLang="en-US" sz="2400" b="1"/>
              <a:t>、越中览古   李 白  </a:t>
            </a:r>
            <a:endParaRPr lang="en-US" altLang="zh-CN" sz="2400" b="1"/>
          </a:p>
          <a:p>
            <a:pPr>
              <a:spcBef>
                <a:spcPct val="50000"/>
              </a:spcBef>
            </a:pPr>
            <a:r>
              <a:rPr lang="zh-CN" altLang="en-US" sz="2400" b="1"/>
              <a:t>越王勾践破吴归，义士还家尽锦衣。</a:t>
            </a:r>
            <a:endParaRPr lang="en-US" altLang="zh-CN" sz="2400" b="1"/>
          </a:p>
          <a:p>
            <a:pPr>
              <a:spcBef>
                <a:spcPct val="50000"/>
              </a:spcBef>
            </a:pPr>
            <a:r>
              <a:rPr lang="zh-CN" altLang="en-US" sz="2400" b="1"/>
              <a:t>宫女如花满春殿，只今惟有鹧鸪飞。   </a:t>
            </a:r>
            <a:br>
              <a:rPr lang="zh-CN" altLang="en-US" sz="2400" b="1"/>
            </a:br>
            <a:endParaRPr lang="en-US" altLang="zh-CN" sz="2400" b="1"/>
          </a:p>
          <a:p>
            <a:pPr>
              <a:spcBef>
                <a:spcPct val="50000"/>
              </a:spcBef>
            </a:pPr>
            <a:r>
              <a:rPr lang="zh-CN" altLang="en-US" sz="2400" b="1"/>
              <a:t>苏台览古        李  白   </a:t>
            </a:r>
            <a:br>
              <a:rPr lang="zh-CN" altLang="en-US" sz="2400" b="1"/>
            </a:br>
            <a:r>
              <a:rPr lang="zh-CN" altLang="en-US" sz="2400" b="1"/>
              <a:t>旧苑荒台杨柳新，菱歌清唱不胜春。</a:t>
            </a:r>
            <a:endParaRPr lang="en-US" altLang="zh-CN" sz="2400" b="1"/>
          </a:p>
          <a:p>
            <a:pPr>
              <a:spcBef>
                <a:spcPct val="50000"/>
              </a:spcBef>
            </a:pPr>
            <a:r>
              <a:rPr lang="zh-CN" altLang="en-US" sz="2400" b="1"/>
              <a:t>只今惟有西江月，曾照吴王宫里人。</a:t>
            </a:r>
            <a:endParaRPr lang="en-US" altLang="zh-CN" sz="2400" b="1"/>
          </a:p>
          <a:p>
            <a:pPr>
              <a:spcBef>
                <a:spcPct val="50000"/>
              </a:spcBef>
            </a:pPr>
            <a:r>
              <a:rPr lang="zh-CN" altLang="en-US" sz="2400" b="1">
                <a:solidFill>
                  <a:srgbClr val="FF00FF"/>
                </a:solidFill>
              </a:rPr>
              <a:t>①请谈谈这两首诗艺术手法的主要不同之处。（</a:t>
            </a:r>
            <a:r>
              <a:rPr lang="en-US" altLang="zh-CN" sz="2400" b="1">
                <a:solidFill>
                  <a:srgbClr val="FF00FF"/>
                </a:solidFill>
              </a:rPr>
              <a:t>4</a:t>
            </a:r>
            <a:r>
              <a:rPr lang="zh-CN" altLang="en-US" sz="2400" b="1">
                <a:solidFill>
                  <a:srgbClr val="FF00FF"/>
                </a:solidFill>
              </a:rPr>
              <a:t>分）</a:t>
            </a:r>
            <a:br>
              <a:rPr lang="zh-CN" altLang="en-US" sz="2400" b="1">
                <a:solidFill>
                  <a:srgbClr val="FF00FF"/>
                </a:solidFill>
              </a:rPr>
            </a:br>
            <a:r>
              <a:rPr lang="zh-CN" altLang="en-US" sz="2400" b="1">
                <a:solidFill>
                  <a:srgbClr val="FF00FF"/>
                </a:solidFill>
              </a:rPr>
              <a:t>②这两首诗抒发了诗人怎样的感慨？（</a:t>
            </a:r>
            <a:r>
              <a:rPr lang="en-US" altLang="zh-CN" sz="2400" b="1">
                <a:solidFill>
                  <a:srgbClr val="FF00FF"/>
                </a:solidFill>
              </a:rPr>
              <a:t>2</a:t>
            </a:r>
            <a:r>
              <a:rPr lang="zh-CN" altLang="en-US" sz="2400" b="1">
                <a:solidFill>
                  <a:srgbClr val="FF00FF"/>
                </a:solidFill>
              </a:rPr>
              <a:t>分）   </a:t>
            </a:r>
            <a:r>
              <a:rPr lang="zh-CN" altLang="en-US" sz="2400" b="1"/>
              <a:t/>
            </a:r>
            <a:br>
              <a:rPr lang="zh-CN" altLang="en-US" sz="2400" b="1"/>
            </a:br>
            <a:r>
              <a:rPr lang="zh-CN" altLang="en-US" sz="2400" b="1"/>
              <a:t/>
            </a:r>
            <a:br>
              <a:rPr lang="zh-CN" altLang="en-US" sz="2400" b="1"/>
            </a:br>
            <a:endParaRPr lang="zh-CN" altLang="en-US" sz="2400" b="1"/>
          </a:p>
        </p:txBody>
      </p:sp>
      <p:sp>
        <p:nvSpPr>
          <p:cNvPr id="3" name="TextBox 2"/>
          <p:cNvSpPr txBox="1">
            <a:spLocks noChangeArrowheads="1"/>
          </p:cNvSpPr>
          <p:nvPr/>
        </p:nvSpPr>
        <p:spPr bwMode="auto">
          <a:xfrm>
            <a:off x="357188" y="4643438"/>
            <a:ext cx="8215312" cy="1323975"/>
          </a:xfrm>
          <a:prstGeom prst="rect">
            <a:avLst/>
          </a:prstGeom>
          <a:noFill/>
          <a:ln w="9525">
            <a:noFill/>
            <a:miter lim="800000"/>
            <a:headEnd/>
            <a:tailEnd/>
          </a:ln>
        </p:spPr>
        <p:txBody>
          <a:bodyPr>
            <a:spAutoFit/>
          </a:bodyPr>
          <a:lstStyle/>
          <a:p>
            <a:r>
              <a:rPr lang="zh-CN" altLang="en-US" sz="2000" b="1">
                <a:solidFill>
                  <a:srgbClr val="0000FF"/>
                </a:solidFill>
              </a:rPr>
              <a:t>答案要点：</a:t>
            </a:r>
            <a:r>
              <a:rPr lang="en-US" altLang="zh-CN" sz="2000" b="1">
                <a:solidFill>
                  <a:srgbClr val="0000FF"/>
                </a:solidFill>
              </a:rPr>
              <a:t>《</a:t>
            </a:r>
            <a:r>
              <a:rPr lang="zh-CN" altLang="en-US" sz="2000" b="1">
                <a:solidFill>
                  <a:srgbClr val="0000FF"/>
                </a:solidFill>
              </a:rPr>
              <a:t>越中览古</a:t>
            </a:r>
            <a:r>
              <a:rPr lang="en-US" altLang="zh-CN" sz="2000" b="1">
                <a:solidFill>
                  <a:srgbClr val="0000FF"/>
                </a:solidFill>
              </a:rPr>
              <a:t>》</a:t>
            </a:r>
            <a:r>
              <a:rPr lang="zh-CN" altLang="en-US" sz="2000" b="1">
                <a:solidFill>
                  <a:srgbClr val="0000FF"/>
                </a:solidFill>
              </a:rPr>
              <a:t>着重</a:t>
            </a:r>
            <a:r>
              <a:rPr lang="zh-CN" altLang="en-US" sz="2000" b="1">
                <a:solidFill>
                  <a:srgbClr val="FF00FF"/>
                </a:solidFill>
              </a:rPr>
              <a:t>渲染</a:t>
            </a:r>
            <a:r>
              <a:rPr lang="zh-CN" altLang="en-US" sz="2000" b="1">
                <a:solidFill>
                  <a:srgbClr val="0000FF"/>
                </a:solidFill>
              </a:rPr>
              <a:t>越宫昔日的繁华，结句聚焦在今日荒凉的遗址，以强烈的反差抒写了姑苏台今日的荒凉；</a:t>
            </a:r>
            <a:r>
              <a:rPr lang="en-US" altLang="zh-CN" sz="2000" b="1">
                <a:solidFill>
                  <a:srgbClr val="0000FF"/>
                </a:solidFill>
              </a:rPr>
              <a:t>《</a:t>
            </a:r>
            <a:r>
              <a:rPr lang="zh-CN" altLang="en-US" sz="2000" b="1">
                <a:solidFill>
                  <a:srgbClr val="0000FF"/>
                </a:solidFill>
              </a:rPr>
              <a:t>苏台览古</a:t>
            </a:r>
            <a:r>
              <a:rPr lang="en-US" altLang="zh-CN" sz="2000" b="1">
                <a:solidFill>
                  <a:srgbClr val="0000FF"/>
                </a:solidFill>
              </a:rPr>
              <a:t>》</a:t>
            </a:r>
            <a:r>
              <a:rPr lang="zh-CN" altLang="en-US" sz="2000" b="1">
                <a:solidFill>
                  <a:srgbClr val="0000FF"/>
                </a:solidFill>
              </a:rPr>
              <a:t>着重描绘姑苏台今日的荒凉，以今古常新的自然景物</a:t>
            </a:r>
            <a:r>
              <a:rPr lang="zh-CN" altLang="en-US" sz="2000" b="1">
                <a:solidFill>
                  <a:srgbClr val="FF00FF"/>
                </a:solidFill>
              </a:rPr>
              <a:t>衬托</a:t>
            </a:r>
            <a:r>
              <a:rPr lang="zh-CN" altLang="en-US" sz="2000" b="1">
                <a:solidFill>
                  <a:srgbClr val="0000FF"/>
                </a:solidFill>
              </a:rPr>
              <a:t>人事的变幻无常，抒写了诗人内心的感受。  </a:t>
            </a:r>
            <a:endParaRPr lang="zh-CN" altLang="en-US" sz="2000">
              <a:solidFill>
                <a:srgbClr val="0000FF"/>
              </a:solidFill>
            </a:endParaRPr>
          </a:p>
        </p:txBody>
      </p:sp>
      <p:sp>
        <p:nvSpPr>
          <p:cNvPr id="4" name="TextBox 3"/>
          <p:cNvSpPr txBox="1">
            <a:spLocks noChangeArrowheads="1"/>
          </p:cNvSpPr>
          <p:nvPr/>
        </p:nvSpPr>
        <p:spPr bwMode="auto">
          <a:xfrm>
            <a:off x="428625" y="6000750"/>
            <a:ext cx="8286750" cy="646113"/>
          </a:xfrm>
          <a:prstGeom prst="rect">
            <a:avLst/>
          </a:prstGeom>
          <a:noFill/>
          <a:ln w="9525">
            <a:noFill/>
            <a:miter lim="800000"/>
            <a:headEnd/>
            <a:tailEnd/>
          </a:ln>
        </p:spPr>
        <p:txBody>
          <a:bodyPr>
            <a:spAutoFit/>
          </a:bodyPr>
          <a:lstStyle/>
          <a:p>
            <a:r>
              <a:rPr lang="zh-CN" altLang="en-US" b="1">
                <a:solidFill>
                  <a:srgbClr val="0000FF"/>
                </a:solidFill>
              </a:rPr>
              <a:t>答案要点：对人事变化、盛衰无常的感慨，对功名富贵的否定   </a:t>
            </a:r>
            <a:br>
              <a:rPr lang="zh-CN" altLang="en-US" b="1">
                <a:solidFill>
                  <a:srgbClr val="0000FF"/>
                </a:solidFill>
              </a:rPr>
            </a:br>
            <a:endParaRPr lang="zh-CN" altLang="en-US">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1505"/>
                                        </p:tgtEl>
                                        <p:attrNameLst>
                                          <p:attrName>style.visibility</p:attrName>
                                        </p:attrNameLst>
                                      </p:cBhvr>
                                      <p:to>
                                        <p:strVal val="visible"/>
                                      </p:to>
                                    </p:set>
                                    <p:animEffect transition="in" filter="circle(in)">
                                      <p:cBhvr>
                                        <p:cTn id="7" dur="2000"/>
                                        <p:tgtEl>
                                          <p:spTgt spid="2150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4"/>
          <p:cNvSpPr txBox="1">
            <a:spLocks noChangeArrowheads="1"/>
          </p:cNvSpPr>
          <p:nvPr/>
        </p:nvSpPr>
        <p:spPr bwMode="auto">
          <a:xfrm>
            <a:off x="468313" y="549275"/>
            <a:ext cx="7848600" cy="4340225"/>
          </a:xfrm>
          <a:prstGeom prst="rect">
            <a:avLst/>
          </a:prstGeom>
          <a:noFill/>
          <a:ln w="9525">
            <a:noFill/>
            <a:miter lim="800000"/>
            <a:headEnd/>
            <a:tailEnd/>
          </a:ln>
        </p:spPr>
        <p:txBody>
          <a:bodyPr>
            <a:spAutoFit/>
          </a:bodyPr>
          <a:lstStyle/>
          <a:p>
            <a:pPr>
              <a:spcBef>
                <a:spcPct val="50000"/>
              </a:spcBef>
            </a:pPr>
            <a:r>
              <a:rPr lang="en-US" altLang="zh-CN" sz="2400" b="1"/>
              <a:t>5</a:t>
            </a:r>
            <a:r>
              <a:rPr lang="zh-CN" altLang="en-US" sz="2400" b="1"/>
              <a:t>、蜀中九日登高 </a:t>
            </a:r>
            <a:r>
              <a:rPr lang="en-US" altLang="zh-CN" sz="2400" b="1"/>
              <a:t>(</a:t>
            </a:r>
            <a:r>
              <a:rPr lang="zh-CN" altLang="en-US" sz="2400" b="1"/>
              <a:t>王勃</a:t>
            </a:r>
            <a:r>
              <a:rPr lang="en-US" altLang="zh-CN" sz="2400" b="1"/>
              <a:t>) </a:t>
            </a:r>
          </a:p>
          <a:p>
            <a:pPr>
              <a:spcBef>
                <a:spcPct val="50000"/>
              </a:spcBef>
            </a:pPr>
            <a:r>
              <a:rPr lang="zh-CN" altLang="en-US" sz="2400" b="1"/>
              <a:t>九月九日望乡台，他席他乡送客杯。</a:t>
            </a:r>
            <a:endParaRPr lang="en-US" altLang="zh-CN" sz="2400" b="1"/>
          </a:p>
          <a:p>
            <a:pPr>
              <a:spcBef>
                <a:spcPct val="50000"/>
              </a:spcBef>
            </a:pPr>
            <a:r>
              <a:rPr lang="zh-CN" altLang="en-US" sz="2400" b="1"/>
              <a:t>人情已厌南中苦，鸿雁那从北地来？</a:t>
            </a:r>
            <a:endParaRPr lang="en-US" altLang="zh-CN" sz="2400" b="1"/>
          </a:p>
          <a:p>
            <a:pPr>
              <a:spcBef>
                <a:spcPct val="50000"/>
              </a:spcBef>
            </a:pPr>
            <a:r>
              <a:rPr lang="en-US" altLang="zh-CN" sz="2400" b="1"/>
              <a:t>[</a:t>
            </a:r>
            <a:r>
              <a:rPr lang="zh-CN" altLang="en-US" sz="2400" b="1"/>
              <a:t>注</a:t>
            </a:r>
            <a:r>
              <a:rPr lang="en-US" altLang="zh-CN" sz="2400" b="1"/>
              <a:t>]</a:t>
            </a:r>
            <a:r>
              <a:rPr lang="zh-CN" altLang="en-US" sz="2400" b="1"/>
              <a:t>那：奈何，为什么   </a:t>
            </a:r>
            <a:br>
              <a:rPr lang="zh-CN" altLang="en-US" sz="2400" b="1"/>
            </a:br>
            <a:r>
              <a:rPr lang="zh-CN" altLang="en-US" sz="2400" b="1">
                <a:solidFill>
                  <a:srgbClr val="FF00FF"/>
                </a:solidFill>
              </a:rPr>
              <a:t>       前人在评价这首诗时说：“‘人情已厌南中苦，鸿雁那从北地来’，读之，初似常语，久而自知其妙。”你认为这两句妙不妙？为什么？   </a:t>
            </a:r>
            <a:r>
              <a:rPr lang="zh-CN" altLang="en-US" sz="2400" b="1"/>
              <a:t/>
            </a:r>
            <a:br>
              <a:rPr lang="zh-CN" altLang="en-US" sz="2400" b="1"/>
            </a:br>
            <a:r>
              <a:rPr lang="zh-CN" altLang="en-US" sz="2400" b="1"/>
              <a:t/>
            </a:r>
            <a:br>
              <a:rPr lang="zh-CN" altLang="en-US" sz="2400" b="1"/>
            </a:br>
            <a:r>
              <a:rPr lang="zh-CN" altLang="en-US" sz="2400" b="1"/>
              <a:t/>
            </a:r>
            <a:br>
              <a:rPr lang="zh-CN" altLang="en-US" sz="2400" b="1"/>
            </a:br>
            <a:endParaRPr lang="zh-CN" altLang="en-US" sz="2400" b="1"/>
          </a:p>
        </p:txBody>
      </p:sp>
      <p:sp>
        <p:nvSpPr>
          <p:cNvPr id="3" name="TextBox 2"/>
          <p:cNvSpPr txBox="1">
            <a:spLocks noChangeArrowheads="1"/>
          </p:cNvSpPr>
          <p:nvPr/>
        </p:nvSpPr>
        <p:spPr bwMode="auto">
          <a:xfrm>
            <a:off x="357188" y="4071938"/>
            <a:ext cx="8001000" cy="2678112"/>
          </a:xfrm>
          <a:prstGeom prst="rect">
            <a:avLst/>
          </a:prstGeom>
          <a:noFill/>
          <a:ln w="9525">
            <a:noFill/>
            <a:miter lim="800000"/>
            <a:headEnd/>
            <a:tailEnd/>
          </a:ln>
        </p:spPr>
        <p:txBody>
          <a:bodyPr>
            <a:spAutoFit/>
          </a:bodyPr>
          <a:lstStyle/>
          <a:p>
            <a:r>
              <a:rPr lang="zh-CN" altLang="en-US" sz="2400" b="1">
                <a:solidFill>
                  <a:srgbClr val="0000FF"/>
                </a:solidFill>
              </a:rPr>
              <a:t>答：很妙。因为本诗抒发了佳节思亲的感情，九日登高，遥望故乡，客中送客，愁思倍加，忽见一对鸿雁从北方飞来，不禁脱口而问，我想北归不得，你为何还要南来，形成强烈</a:t>
            </a:r>
            <a:r>
              <a:rPr lang="zh-CN" altLang="en-US" sz="2400" b="1">
                <a:solidFill>
                  <a:srgbClr val="FF00FF"/>
                </a:solidFill>
              </a:rPr>
              <a:t>对比</a:t>
            </a:r>
            <a:r>
              <a:rPr lang="zh-CN" altLang="en-US" sz="2400" b="1">
                <a:solidFill>
                  <a:srgbClr val="0000FF"/>
                </a:solidFill>
              </a:rPr>
              <a:t>，把思乡的愁绪推到高峰。问得虽然无理，却</a:t>
            </a:r>
            <a:r>
              <a:rPr lang="zh-CN" altLang="en-US" sz="2400" b="1">
                <a:solidFill>
                  <a:srgbClr val="FF00FF"/>
                </a:solidFill>
              </a:rPr>
              <a:t>烘托</a:t>
            </a:r>
            <a:r>
              <a:rPr lang="zh-CN" altLang="en-US" sz="2400" b="1">
                <a:solidFill>
                  <a:srgbClr val="0000FF"/>
                </a:solidFill>
              </a:rPr>
              <a:t>了感情的真挚，给人以强烈的感染。   </a:t>
            </a:r>
            <a:br>
              <a:rPr lang="zh-CN" altLang="en-US" sz="2400" b="1">
                <a:solidFill>
                  <a:srgbClr val="0000FF"/>
                </a:solidFill>
              </a:rPr>
            </a:br>
            <a:r>
              <a:rPr lang="zh-CN" altLang="en-US" sz="2400" b="1">
                <a:solidFill>
                  <a:srgbClr val="0000FF"/>
                </a:solidFill>
              </a:rPr>
              <a:t>（要点：抒发佳节思亲的感情；不得北归，偏要南来，形成对比；无理之问烘托真情）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2529"/>
                                        </p:tgtEl>
                                        <p:attrNameLst>
                                          <p:attrName>style.visibility</p:attrName>
                                        </p:attrNameLst>
                                      </p:cBhvr>
                                      <p:to>
                                        <p:strVal val="visible"/>
                                      </p:to>
                                    </p:set>
                                    <p:animEffect transition="in" filter="circle(in)">
                                      <p:cBhvr>
                                        <p:cTn id="7" dur="2000"/>
                                        <p:tgtEl>
                                          <p:spTgt spid="2252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9"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4"/>
          <p:cNvSpPr txBox="1">
            <a:spLocks noChangeArrowheads="1"/>
          </p:cNvSpPr>
          <p:nvPr/>
        </p:nvSpPr>
        <p:spPr bwMode="auto">
          <a:xfrm>
            <a:off x="468313" y="404813"/>
            <a:ext cx="8135937" cy="3378200"/>
          </a:xfrm>
          <a:prstGeom prst="rect">
            <a:avLst/>
          </a:prstGeom>
          <a:noFill/>
          <a:ln w="9525">
            <a:noFill/>
            <a:miter lim="800000"/>
            <a:headEnd/>
            <a:tailEnd/>
          </a:ln>
        </p:spPr>
        <p:txBody>
          <a:bodyPr>
            <a:spAutoFit/>
          </a:bodyPr>
          <a:lstStyle/>
          <a:p>
            <a:pPr>
              <a:spcBef>
                <a:spcPct val="50000"/>
              </a:spcBef>
            </a:pPr>
            <a:r>
              <a:rPr lang="en-US" altLang="zh-CN" sz="2400" b="1"/>
              <a:t>6 </a:t>
            </a:r>
            <a:r>
              <a:rPr lang="zh-CN" altLang="en-US" sz="2400" b="1"/>
              <a:t>阅读下面两首唐诗，然后回答问题   </a:t>
            </a:r>
            <a:br>
              <a:rPr lang="zh-CN" altLang="en-US" sz="2400" b="1"/>
            </a:br>
            <a:r>
              <a:rPr lang="zh-CN" altLang="en-US" sz="2400" b="1"/>
              <a:t>题红叶    唐</a:t>
            </a:r>
            <a:r>
              <a:rPr lang="en-US" altLang="zh-CN" sz="2400" b="1"/>
              <a:t>•</a:t>
            </a:r>
            <a:r>
              <a:rPr lang="zh-CN" altLang="en-US" sz="2400" b="1"/>
              <a:t>韩氏   </a:t>
            </a:r>
            <a:br>
              <a:rPr lang="zh-CN" altLang="en-US" sz="2400" b="1"/>
            </a:br>
            <a:r>
              <a:rPr lang="zh-CN" altLang="en-US" sz="2400" b="1"/>
              <a:t>流水何大急，深宫尽日闲， 殷勤谢红叶，好去到人间。</a:t>
            </a:r>
          </a:p>
          <a:p>
            <a:pPr>
              <a:spcBef>
                <a:spcPct val="50000"/>
              </a:spcBef>
            </a:pPr>
            <a:r>
              <a:rPr lang="zh-CN" altLang="en-US" sz="2400" b="1"/>
              <a:t>行 宫    唐</a:t>
            </a:r>
            <a:r>
              <a:rPr lang="en-US" altLang="zh-CN" sz="2400" b="1"/>
              <a:t>•</a:t>
            </a:r>
            <a:r>
              <a:rPr lang="zh-CN" altLang="en-US" sz="2400" b="1"/>
              <a:t>元稹   </a:t>
            </a:r>
            <a:br>
              <a:rPr lang="zh-CN" altLang="en-US" sz="2400" b="1"/>
            </a:br>
            <a:r>
              <a:rPr lang="zh-CN" altLang="en-US" sz="2400" b="1"/>
              <a:t>寥落古行宫，宫花寂寞红。 白头宫女在，闲坐说玄宗。</a:t>
            </a:r>
            <a:endParaRPr lang="en-US" altLang="zh-CN" sz="2400" b="1"/>
          </a:p>
          <a:p>
            <a:pPr>
              <a:spcBef>
                <a:spcPct val="50000"/>
              </a:spcBef>
            </a:pPr>
            <a:r>
              <a:rPr lang="zh-CN" altLang="en-US" sz="2400" b="1">
                <a:solidFill>
                  <a:srgbClr val="FF00FF"/>
                </a:solidFill>
              </a:rPr>
              <a:t>两诗在表现手法及情感表达方面有什么异同？ </a:t>
            </a:r>
            <a:r>
              <a:rPr lang="zh-CN" altLang="en-US" sz="2400" b="1"/>
              <a:t>  </a:t>
            </a:r>
            <a:br>
              <a:rPr lang="zh-CN" altLang="en-US" sz="2400" b="1"/>
            </a:br>
            <a:r>
              <a:rPr lang="zh-CN" altLang="en-US" sz="2400" b="1"/>
              <a:t/>
            </a:r>
            <a:br>
              <a:rPr lang="zh-CN" altLang="en-US" sz="2400" b="1"/>
            </a:br>
            <a:endParaRPr lang="zh-CN" altLang="en-US" sz="2400" b="1"/>
          </a:p>
        </p:txBody>
      </p:sp>
      <p:sp>
        <p:nvSpPr>
          <p:cNvPr id="3" name="TextBox 2"/>
          <p:cNvSpPr txBox="1">
            <a:spLocks noChangeArrowheads="1"/>
          </p:cNvSpPr>
          <p:nvPr/>
        </p:nvSpPr>
        <p:spPr bwMode="auto">
          <a:xfrm>
            <a:off x="395288" y="3284538"/>
            <a:ext cx="8429625" cy="3013075"/>
          </a:xfrm>
          <a:prstGeom prst="rect">
            <a:avLst/>
          </a:prstGeom>
          <a:noFill/>
          <a:ln w="9525">
            <a:noFill/>
            <a:miter lim="800000"/>
            <a:headEnd/>
            <a:tailEnd/>
          </a:ln>
        </p:spPr>
        <p:txBody>
          <a:bodyPr>
            <a:spAutoFit/>
          </a:bodyPr>
          <a:lstStyle/>
          <a:p>
            <a:r>
              <a:rPr lang="en-US" altLang="zh-CN" sz="2400" b="1">
                <a:solidFill>
                  <a:srgbClr val="0000FF"/>
                </a:solidFill>
              </a:rPr>
              <a:t>(1)</a:t>
            </a:r>
            <a:r>
              <a:rPr lang="zh-CN" altLang="en-US" sz="2400" b="1">
                <a:solidFill>
                  <a:srgbClr val="0000FF"/>
                </a:solidFill>
              </a:rPr>
              <a:t>韩氏诗运用了</a:t>
            </a:r>
            <a:r>
              <a:rPr lang="zh-CN" altLang="en-US" sz="2400" b="1">
                <a:solidFill>
                  <a:srgbClr val="FF00FF"/>
                </a:solidFill>
              </a:rPr>
              <a:t>托物言情</a:t>
            </a:r>
            <a:r>
              <a:rPr lang="zh-CN" altLang="en-US" sz="2400" b="1">
                <a:solidFill>
                  <a:srgbClr val="0000FF"/>
                </a:solidFill>
              </a:rPr>
              <a:t>或寄情于物 手法写宫女心事，显得 委婉、含蓄 与韩愈诗中“还有小园桃李在，留花不发待郎归。”的写法相近；元稹诗则采用了</a:t>
            </a:r>
            <a:r>
              <a:rPr lang="zh-CN" altLang="en-US" sz="2400" b="1">
                <a:solidFill>
                  <a:srgbClr val="FF00FF"/>
                </a:solidFill>
              </a:rPr>
              <a:t>乐景写哀</a:t>
            </a:r>
            <a:r>
              <a:rPr lang="en-US" altLang="zh-CN" sz="2400" b="1">
                <a:solidFill>
                  <a:srgbClr val="FF00FF"/>
                </a:solidFill>
              </a:rPr>
              <a:t>(</a:t>
            </a:r>
            <a:r>
              <a:rPr lang="zh-CN" altLang="en-US" sz="2400" b="1">
                <a:solidFill>
                  <a:srgbClr val="FF00FF"/>
                </a:solidFill>
              </a:rPr>
              <a:t>反衬</a:t>
            </a:r>
            <a:r>
              <a:rPr lang="en-US" altLang="zh-CN" sz="2400" b="1">
                <a:solidFill>
                  <a:srgbClr val="FF00FF"/>
                </a:solidFill>
              </a:rPr>
              <a:t>)</a:t>
            </a:r>
            <a:r>
              <a:rPr lang="zh-CN" altLang="en-US" sz="2400" b="1">
                <a:solidFill>
                  <a:srgbClr val="0000FF"/>
                </a:solidFill>
              </a:rPr>
              <a:t>手法写宫女命运，和陆游诗中“伤心桥下春波绿，曾是惊鸿照影来。”的写法相似。   </a:t>
            </a:r>
            <a:br>
              <a:rPr lang="zh-CN" altLang="en-US" sz="2400" b="1">
                <a:solidFill>
                  <a:srgbClr val="0000FF"/>
                </a:solidFill>
              </a:rPr>
            </a:br>
            <a:r>
              <a:rPr lang="en-US" altLang="zh-CN" sz="2400" b="1">
                <a:solidFill>
                  <a:srgbClr val="0000FF"/>
                </a:solidFill>
              </a:rPr>
              <a:t>(2)</a:t>
            </a:r>
            <a:r>
              <a:rPr lang="zh-CN" altLang="en-US" sz="2400" b="1">
                <a:solidFill>
                  <a:srgbClr val="0000FF"/>
                </a:solidFill>
              </a:rPr>
              <a:t> 两首诗都表达了宫女寂寞、哀怨的感情。韩诗表现了宫女对自由生活的憧憬以及冲破樊笼的愿望。而元诗流露出无可奈何，怀旧度日以了残生的情绪。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3553"/>
                                        </p:tgtEl>
                                        <p:attrNameLst>
                                          <p:attrName>style.visibility</p:attrName>
                                        </p:attrNameLst>
                                      </p:cBhvr>
                                      <p:to>
                                        <p:strVal val="visible"/>
                                      </p:to>
                                    </p:set>
                                    <p:animEffect transition="in" filter="circle(in)">
                                      <p:cBhvr>
                                        <p:cTn id="7" dur="2000"/>
                                        <p:tgtEl>
                                          <p:spTgt spid="2355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3"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4"/>
          <p:cNvSpPr txBox="1">
            <a:spLocks noChangeArrowheads="1"/>
          </p:cNvSpPr>
          <p:nvPr/>
        </p:nvSpPr>
        <p:spPr bwMode="auto">
          <a:xfrm>
            <a:off x="395288" y="549275"/>
            <a:ext cx="8208962" cy="4400550"/>
          </a:xfrm>
          <a:prstGeom prst="rect">
            <a:avLst/>
          </a:prstGeom>
          <a:noFill/>
          <a:ln w="9525">
            <a:noFill/>
            <a:miter lim="800000"/>
            <a:headEnd/>
            <a:tailEnd/>
          </a:ln>
        </p:spPr>
        <p:txBody>
          <a:bodyPr>
            <a:spAutoFit/>
          </a:bodyPr>
          <a:lstStyle/>
          <a:p>
            <a:pPr>
              <a:spcBef>
                <a:spcPct val="50000"/>
              </a:spcBef>
            </a:pPr>
            <a:r>
              <a:rPr lang="en-US" altLang="zh-CN" sz="2800" b="1"/>
              <a:t>7</a:t>
            </a:r>
            <a:r>
              <a:rPr lang="zh-CN" altLang="en-US" sz="2800" b="1"/>
              <a:t>、谢亭送别 许浑   </a:t>
            </a:r>
            <a:br>
              <a:rPr lang="zh-CN" altLang="en-US" sz="2800" b="1"/>
            </a:br>
            <a:r>
              <a:rPr lang="zh-CN" altLang="en-US" sz="2800" b="1"/>
              <a:t> </a:t>
            </a:r>
            <a:endParaRPr lang="en-US" altLang="zh-CN" sz="2800" b="1"/>
          </a:p>
          <a:p>
            <a:pPr>
              <a:spcBef>
                <a:spcPct val="50000"/>
              </a:spcBef>
            </a:pPr>
            <a:r>
              <a:rPr lang="zh-CN" altLang="en-US" sz="2800" b="1"/>
              <a:t>劳歌一曲解行舟，红叶青山水急流。</a:t>
            </a:r>
            <a:endParaRPr lang="en-US" altLang="zh-CN" sz="2800" b="1"/>
          </a:p>
          <a:p>
            <a:pPr>
              <a:spcBef>
                <a:spcPct val="50000"/>
              </a:spcBef>
            </a:pPr>
            <a:r>
              <a:rPr lang="zh-CN" altLang="en-US" sz="2800" b="1"/>
              <a:t>日暮酒醒人已远，满天风雨下西楼。   </a:t>
            </a:r>
            <a:br>
              <a:rPr lang="zh-CN" altLang="en-US" sz="2800" b="1"/>
            </a:br>
            <a:r>
              <a:rPr lang="zh-CN" altLang="en-US" sz="2800" b="1"/>
              <a:t/>
            </a:r>
            <a:br>
              <a:rPr lang="zh-CN" altLang="en-US" sz="2800" b="1"/>
            </a:br>
            <a:r>
              <a:rPr lang="zh-CN" altLang="en-US" sz="2800" b="1">
                <a:solidFill>
                  <a:srgbClr val="FF00FF"/>
                </a:solidFill>
              </a:rPr>
              <a:t>诗中有两处描写自然景物，其作用有什么不同？   </a:t>
            </a:r>
            <a:br>
              <a:rPr lang="zh-CN" altLang="en-US" sz="2800" b="1">
                <a:solidFill>
                  <a:srgbClr val="FF00FF"/>
                </a:solidFill>
              </a:rPr>
            </a:br>
            <a:r>
              <a:rPr lang="zh-CN" altLang="en-US" sz="2800" b="1"/>
              <a:t/>
            </a:r>
            <a:br>
              <a:rPr lang="zh-CN" altLang="en-US" sz="2800" b="1"/>
            </a:br>
            <a:r>
              <a:rPr lang="zh-CN" altLang="en-US" sz="2800" b="1"/>
              <a:t/>
            </a:r>
            <a:br>
              <a:rPr lang="zh-CN" altLang="en-US" sz="2800" b="1"/>
            </a:br>
            <a:endParaRPr lang="zh-CN" altLang="en-US" sz="2800" b="1"/>
          </a:p>
        </p:txBody>
      </p:sp>
      <p:sp>
        <p:nvSpPr>
          <p:cNvPr id="3" name="TextBox 2"/>
          <p:cNvSpPr txBox="1">
            <a:spLocks noChangeArrowheads="1"/>
          </p:cNvSpPr>
          <p:nvPr/>
        </p:nvSpPr>
        <p:spPr bwMode="auto">
          <a:xfrm>
            <a:off x="285750" y="4286250"/>
            <a:ext cx="7858125" cy="1816100"/>
          </a:xfrm>
          <a:prstGeom prst="rect">
            <a:avLst/>
          </a:prstGeom>
          <a:noFill/>
          <a:ln w="9525">
            <a:noFill/>
            <a:miter lim="800000"/>
            <a:headEnd/>
            <a:tailEnd/>
          </a:ln>
        </p:spPr>
        <p:txBody>
          <a:bodyPr>
            <a:spAutoFit/>
          </a:bodyPr>
          <a:lstStyle/>
          <a:p>
            <a:r>
              <a:rPr lang="zh-CN" altLang="en-US" sz="2800" b="1">
                <a:solidFill>
                  <a:srgbClr val="0000FF"/>
                </a:solidFill>
              </a:rPr>
              <a:t>答：前者写红叶青山的美景，是</a:t>
            </a:r>
            <a:r>
              <a:rPr lang="zh-CN" altLang="en-US" sz="2800" b="1">
                <a:solidFill>
                  <a:srgbClr val="FF00FF"/>
                </a:solidFill>
              </a:rPr>
              <a:t>衬托</a:t>
            </a:r>
            <a:r>
              <a:rPr lang="zh-CN" altLang="en-US" sz="2800" b="1">
                <a:solidFill>
                  <a:srgbClr val="0000FF"/>
                </a:solidFill>
              </a:rPr>
              <a:t>朋友的留恋之情；后者描写满天风雨，是</a:t>
            </a:r>
            <a:r>
              <a:rPr lang="zh-CN" altLang="en-US" sz="2800" b="1">
                <a:solidFill>
                  <a:srgbClr val="FF00FF"/>
                </a:solidFill>
              </a:rPr>
              <a:t>烘托</a:t>
            </a:r>
            <a:r>
              <a:rPr lang="zh-CN" altLang="en-US" sz="2800" b="1">
                <a:solidFill>
                  <a:srgbClr val="0000FF"/>
                </a:solidFill>
              </a:rPr>
              <a:t>黯然神伤的离别之情。   </a:t>
            </a:r>
            <a:br>
              <a:rPr lang="zh-CN" altLang="en-US" sz="2800" b="1">
                <a:solidFill>
                  <a:srgbClr val="0000FF"/>
                </a:solidFill>
              </a:rPr>
            </a:br>
            <a:endParaRPr lang="zh-CN" altLang="en-US" sz="28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4577"/>
                                        </p:tgtEl>
                                        <p:attrNameLst>
                                          <p:attrName>style.visibility</p:attrName>
                                        </p:attrNameLst>
                                      </p:cBhvr>
                                      <p:to>
                                        <p:strVal val="visible"/>
                                      </p:to>
                                    </p:set>
                                    <p:animEffect transition="in" filter="circle(in)">
                                      <p:cBhvr>
                                        <p:cTn id="7" dur="2000"/>
                                        <p:tgtEl>
                                          <p:spTgt spid="2457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7"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4"/>
          <p:cNvSpPr txBox="1">
            <a:spLocks noChangeArrowheads="1"/>
          </p:cNvSpPr>
          <p:nvPr/>
        </p:nvSpPr>
        <p:spPr bwMode="auto">
          <a:xfrm>
            <a:off x="468313" y="476250"/>
            <a:ext cx="7991475" cy="3970338"/>
          </a:xfrm>
          <a:prstGeom prst="rect">
            <a:avLst/>
          </a:prstGeom>
          <a:noFill/>
          <a:ln w="9525">
            <a:noFill/>
            <a:miter lim="800000"/>
            <a:headEnd/>
            <a:tailEnd/>
          </a:ln>
        </p:spPr>
        <p:txBody>
          <a:bodyPr>
            <a:spAutoFit/>
          </a:bodyPr>
          <a:lstStyle/>
          <a:p>
            <a:pPr>
              <a:spcBef>
                <a:spcPct val="50000"/>
              </a:spcBef>
            </a:pPr>
            <a:r>
              <a:rPr lang="en-US" altLang="zh-CN" sz="2400" b="1"/>
              <a:t>8</a:t>
            </a:r>
            <a:r>
              <a:rPr lang="zh-CN" altLang="en-US" sz="2400" b="1"/>
              <a:t>、西 楼子 曾 巩   </a:t>
            </a:r>
            <a:br>
              <a:rPr lang="zh-CN" altLang="en-US" sz="2400" b="1"/>
            </a:br>
            <a:endParaRPr lang="en-US" altLang="zh-CN" sz="2400" b="1"/>
          </a:p>
          <a:p>
            <a:pPr>
              <a:spcBef>
                <a:spcPct val="50000"/>
              </a:spcBef>
            </a:pPr>
            <a:r>
              <a:rPr lang="zh-CN" altLang="en-US" sz="2400" b="1"/>
              <a:t>海浪如云去却回，北风吹起数声雷。</a:t>
            </a:r>
            <a:endParaRPr lang="en-US" altLang="zh-CN" sz="2400" b="1"/>
          </a:p>
          <a:p>
            <a:pPr>
              <a:spcBef>
                <a:spcPct val="50000"/>
              </a:spcBef>
            </a:pPr>
            <a:r>
              <a:rPr lang="zh-CN" altLang="en-US" sz="2400" b="1"/>
              <a:t>朱楼四面钩疏箔，卧看千山急雨来。   </a:t>
            </a:r>
            <a:br>
              <a:rPr lang="zh-CN" altLang="en-US" sz="2400" b="1"/>
            </a:br>
            <a:r>
              <a:rPr lang="zh-CN" altLang="en-US" sz="2400" b="1"/>
              <a:t>（注）钩疏箔：把帘子挂起。   </a:t>
            </a:r>
            <a:br>
              <a:rPr lang="zh-CN" altLang="en-US" sz="2400" b="1"/>
            </a:br>
            <a:endParaRPr lang="en-US" altLang="zh-CN" sz="2400" b="1"/>
          </a:p>
          <a:p>
            <a:pPr>
              <a:spcBef>
                <a:spcPct val="50000"/>
              </a:spcBef>
            </a:pPr>
            <a:r>
              <a:rPr lang="zh-CN" altLang="en-US" sz="2400" b="1"/>
              <a:t>   </a:t>
            </a:r>
            <a:r>
              <a:rPr lang="zh-CN" altLang="en-US" sz="2400" b="1">
                <a:solidFill>
                  <a:srgbClr val="FF00FF"/>
                </a:solidFill>
              </a:rPr>
              <a:t>这首诗描写了什么景象？诗的前两句从什么角度来渲染这种景象？   </a:t>
            </a:r>
            <a:r>
              <a:rPr lang="zh-CN" altLang="en-US" sz="2400" b="1"/>
              <a:t/>
            </a:r>
            <a:br>
              <a:rPr lang="zh-CN" altLang="en-US" sz="2400" b="1"/>
            </a:br>
            <a:endParaRPr lang="zh-CN" altLang="en-US" sz="2400" b="1"/>
          </a:p>
        </p:txBody>
      </p:sp>
      <p:sp>
        <p:nvSpPr>
          <p:cNvPr id="28674" name="TextBox 2"/>
          <p:cNvSpPr txBox="1">
            <a:spLocks noChangeArrowheads="1"/>
          </p:cNvSpPr>
          <p:nvPr/>
        </p:nvSpPr>
        <p:spPr bwMode="auto">
          <a:xfrm>
            <a:off x="571500" y="4179888"/>
            <a:ext cx="7715250" cy="2678112"/>
          </a:xfrm>
          <a:prstGeom prst="rect">
            <a:avLst/>
          </a:prstGeom>
          <a:noFill/>
          <a:ln w="9525">
            <a:noFill/>
            <a:miter lim="800000"/>
            <a:headEnd/>
            <a:tailEnd/>
          </a:ln>
        </p:spPr>
        <p:txBody>
          <a:bodyPr>
            <a:spAutoFit/>
          </a:bodyPr>
          <a:lstStyle/>
          <a:p>
            <a:r>
              <a:rPr lang="zh-CN" altLang="en-US" sz="2800" b="1">
                <a:solidFill>
                  <a:srgbClr val="0000FF"/>
                </a:solidFill>
              </a:rPr>
              <a:t>答：这首诗描写了海滨暴风雨来临前的壮美景象。诗的第一、二句分别从视觉与听觉两个方面写浪卷、云涌、风吹、雷鸣，渲染了“山雨欲来风满楼”的雄伟气势。   </a:t>
            </a:r>
            <a:br>
              <a:rPr lang="zh-CN" altLang="en-US" sz="2800" b="1">
                <a:solidFill>
                  <a:srgbClr val="0000FF"/>
                </a:solidFill>
              </a:rPr>
            </a:br>
            <a:r>
              <a:rPr lang="zh-CN" altLang="en-US" sz="2800" b="1">
                <a:solidFill>
                  <a:srgbClr val="0000FF"/>
                </a:solidFill>
              </a:rPr>
              <a:t/>
            </a:r>
            <a:br>
              <a:rPr lang="zh-CN" altLang="en-US" sz="2800" b="1">
                <a:solidFill>
                  <a:srgbClr val="0000FF"/>
                </a:solidFill>
              </a:rPr>
            </a:br>
            <a:endParaRPr lang="zh-CN" altLang="en-US" sz="2800" b="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601"/>
                                        </p:tgtEl>
                                        <p:attrNameLst>
                                          <p:attrName>style.visibility</p:attrName>
                                        </p:attrNameLst>
                                      </p:cBhvr>
                                      <p:to>
                                        <p:strVal val="visible"/>
                                      </p:to>
                                    </p:set>
                                    <p:animEffect transition="in" filter="checkerboard(across)">
                                      <p:cBhvr>
                                        <p:cTn id="7" dur="500"/>
                                        <p:tgtEl>
                                          <p:spTgt spid="25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4"/>
          <p:cNvSpPr txBox="1">
            <a:spLocks noChangeArrowheads="1"/>
          </p:cNvSpPr>
          <p:nvPr/>
        </p:nvSpPr>
        <p:spPr bwMode="auto">
          <a:xfrm>
            <a:off x="468313" y="549275"/>
            <a:ext cx="8207375" cy="3416300"/>
          </a:xfrm>
          <a:prstGeom prst="rect">
            <a:avLst/>
          </a:prstGeom>
          <a:noFill/>
          <a:ln w="9525">
            <a:noFill/>
            <a:miter lim="800000"/>
            <a:headEnd/>
            <a:tailEnd/>
          </a:ln>
        </p:spPr>
        <p:txBody>
          <a:bodyPr>
            <a:spAutoFit/>
          </a:bodyPr>
          <a:lstStyle/>
          <a:p>
            <a:pPr>
              <a:spcBef>
                <a:spcPct val="50000"/>
              </a:spcBef>
            </a:pPr>
            <a:r>
              <a:rPr lang="en-US" altLang="zh-CN" sz="2400" b="1"/>
              <a:t>9</a:t>
            </a:r>
            <a:r>
              <a:rPr lang="zh-CN" altLang="en-US" sz="2400" b="1"/>
              <a:t>、武昌阻风（宋）方泽   </a:t>
            </a:r>
            <a:br>
              <a:rPr lang="zh-CN" altLang="en-US" sz="2400" b="1"/>
            </a:br>
            <a:r>
              <a:rPr lang="zh-CN" altLang="en-US" sz="2400" b="1"/>
              <a:t>江上春风留客舟，无穷归思满东流。与君尽日闲临水，贪看飞花忘却愁。   </a:t>
            </a:r>
            <a:br>
              <a:rPr lang="zh-CN" altLang="en-US" sz="2400" b="1"/>
            </a:br>
            <a:r>
              <a:rPr lang="zh-CN" altLang="en-US" sz="2400" b="1">
                <a:solidFill>
                  <a:srgbClr val="FF00FF"/>
                </a:solidFill>
              </a:rPr>
              <a:t>（</a:t>
            </a:r>
            <a:r>
              <a:rPr lang="en-US" altLang="zh-CN" sz="2400" b="1">
                <a:solidFill>
                  <a:srgbClr val="FF00FF"/>
                </a:solidFill>
              </a:rPr>
              <a:t>1</a:t>
            </a:r>
            <a:r>
              <a:rPr lang="zh-CN" altLang="en-US" sz="2400" b="1">
                <a:solidFill>
                  <a:srgbClr val="FF00FF"/>
                </a:solidFill>
              </a:rPr>
              <a:t>）诗人用什么艺术手法表达了什么样的思想感情？（</a:t>
            </a:r>
            <a:r>
              <a:rPr lang="en-US" altLang="zh-CN" sz="2400" b="1">
                <a:solidFill>
                  <a:srgbClr val="FF00FF"/>
                </a:solidFill>
              </a:rPr>
              <a:t>3</a:t>
            </a:r>
            <a:r>
              <a:rPr lang="zh-CN" altLang="en-US" sz="2400" b="1">
                <a:solidFill>
                  <a:srgbClr val="FF00FF"/>
                </a:solidFill>
              </a:rPr>
              <a:t>分）   </a:t>
            </a:r>
            <a:br>
              <a:rPr lang="zh-CN" altLang="en-US" sz="2400" b="1">
                <a:solidFill>
                  <a:srgbClr val="FF00FF"/>
                </a:solidFill>
              </a:rPr>
            </a:br>
            <a:r>
              <a:rPr lang="zh-CN" altLang="en-US" sz="2400" b="1">
                <a:solidFill>
                  <a:srgbClr val="FF00FF"/>
                </a:solidFill>
              </a:rPr>
              <a:t/>
            </a:r>
            <a:br>
              <a:rPr lang="zh-CN" altLang="en-US" sz="2400" b="1">
                <a:solidFill>
                  <a:srgbClr val="FF00FF"/>
                </a:solidFill>
              </a:rPr>
            </a:br>
            <a:r>
              <a:rPr lang="zh-CN" altLang="en-US" sz="2400" b="1">
                <a:solidFill>
                  <a:srgbClr val="FF00FF"/>
                </a:solidFill>
              </a:rPr>
              <a:t>（</a:t>
            </a:r>
            <a:r>
              <a:rPr lang="en-US" altLang="zh-CN" sz="2400" b="1">
                <a:solidFill>
                  <a:srgbClr val="FF00FF"/>
                </a:solidFill>
              </a:rPr>
              <a:t>2</a:t>
            </a:r>
            <a:r>
              <a:rPr lang="zh-CN" altLang="en-US" sz="2400" b="1">
                <a:solidFill>
                  <a:srgbClr val="FF00FF"/>
                </a:solidFill>
              </a:rPr>
              <a:t>）前后两层意思是否相悖？这样写妙在何处？（</a:t>
            </a:r>
            <a:r>
              <a:rPr lang="en-US" altLang="zh-CN" sz="2400" b="1">
                <a:solidFill>
                  <a:srgbClr val="FF00FF"/>
                </a:solidFill>
              </a:rPr>
              <a:t>3</a:t>
            </a:r>
            <a:r>
              <a:rPr lang="zh-CN" altLang="en-US" sz="2400" b="1">
                <a:solidFill>
                  <a:srgbClr val="FF00FF"/>
                </a:solidFill>
              </a:rPr>
              <a:t>分）   </a:t>
            </a:r>
            <a:br>
              <a:rPr lang="zh-CN" altLang="en-US" sz="2400" b="1">
                <a:solidFill>
                  <a:srgbClr val="FF00FF"/>
                </a:solidFill>
              </a:rPr>
            </a:br>
            <a:r>
              <a:rPr lang="zh-CN" altLang="en-US" sz="2400" b="1"/>
              <a:t/>
            </a:r>
            <a:br>
              <a:rPr lang="zh-CN" altLang="en-US" sz="2400" b="1"/>
            </a:br>
            <a:endParaRPr lang="zh-CN" altLang="en-US" sz="2400" b="1"/>
          </a:p>
        </p:txBody>
      </p:sp>
      <p:sp>
        <p:nvSpPr>
          <p:cNvPr id="3" name="TextBox 2"/>
          <p:cNvSpPr txBox="1">
            <a:spLocks noChangeArrowheads="1"/>
          </p:cNvSpPr>
          <p:nvPr/>
        </p:nvSpPr>
        <p:spPr bwMode="auto">
          <a:xfrm>
            <a:off x="571500" y="3571875"/>
            <a:ext cx="8072438" cy="830263"/>
          </a:xfrm>
          <a:prstGeom prst="rect">
            <a:avLst/>
          </a:prstGeom>
          <a:noFill/>
          <a:ln w="9525">
            <a:noFill/>
            <a:miter lim="800000"/>
            <a:headEnd/>
            <a:tailEnd/>
          </a:ln>
        </p:spPr>
        <p:txBody>
          <a:bodyPr>
            <a:spAutoFit/>
          </a:bodyPr>
          <a:lstStyle/>
          <a:p>
            <a:r>
              <a:rPr lang="zh-CN" altLang="en-US" sz="2400" b="1">
                <a:solidFill>
                  <a:srgbClr val="0000FF"/>
                </a:solidFill>
              </a:rPr>
              <a:t>答</a:t>
            </a:r>
            <a:r>
              <a:rPr lang="zh-CN" altLang="en-US" sz="2400" b="1">
                <a:solidFill>
                  <a:srgbClr val="0000FF"/>
                </a:solidFill>
                <a:sym typeface="Wingdings" pitchFamily="2" charset="2"/>
              </a:rPr>
              <a:t>（</a:t>
            </a:r>
            <a:r>
              <a:rPr lang="en-US" altLang="zh-CN" sz="2400" b="1">
                <a:solidFill>
                  <a:srgbClr val="0000FF"/>
                </a:solidFill>
                <a:sym typeface="Wingdings" pitchFamily="2" charset="2"/>
              </a:rPr>
              <a:t>1</a:t>
            </a:r>
            <a:r>
              <a:rPr lang="zh-CN" altLang="en-US" sz="2400" b="1">
                <a:solidFill>
                  <a:srgbClr val="0000FF"/>
                </a:solidFill>
                <a:sym typeface="Wingdings" pitchFamily="2" charset="2"/>
              </a:rPr>
              <a:t>）</a:t>
            </a:r>
            <a:r>
              <a:rPr lang="zh-CN" altLang="en-US" sz="2400" b="1">
                <a:solidFill>
                  <a:srgbClr val="0000FF"/>
                </a:solidFill>
              </a:rPr>
              <a:t>）情景交融或正话反说，以乐写哀，欲抑先扬。②表达了诗人满腹的乡思和愁绪。  </a:t>
            </a:r>
          </a:p>
        </p:txBody>
      </p:sp>
      <p:sp>
        <p:nvSpPr>
          <p:cNvPr id="4" name="TextBox 3"/>
          <p:cNvSpPr txBox="1">
            <a:spLocks noChangeArrowheads="1"/>
          </p:cNvSpPr>
          <p:nvPr/>
        </p:nvSpPr>
        <p:spPr bwMode="auto">
          <a:xfrm>
            <a:off x="500063" y="4929188"/>
            <a:ext cx="7858125" cy="1200150"/>
          </a:xfrm>
          <a:prstGeom prst="rect">
            <a:avLst/>
          </a:prstGeom>
          <a:noFill/>
          <a:ln w="9525">
            <a:noFill/>
            <a:miter lim="800000"/>
            <a:headEnd/>
            <a:tailEnd/>
          </a:ln>
        </p:spPr>
        <p:txBody>
          <a:bodyPr>
            <a:spAutoFit/>
          </a:bodyPr>
          <a:lstStyle/>
          <a:p>
            <a:r>
              <a:rPr lang="zh-CN" altLang="en-US" sz="2400" b="1">
                <a:solidFill>
                  <a:srgbClr val="0000FF"/>
                </a:solidFill>
              </a:rPr>
              <a:t>答</a:t>
            </a:r>
            <a:r>
              <a:rPr lang="zh-CN" altLang="en-US" sz="2400" b="1">
                <a:solidFill>
                  <a:srgbClr val="0000FF"/>
                </a:solidFill>
                <a:sym typeface="Wingdings" pitchFamily="2" charset="2"/>
              </a:rPr>
              <a:t>（</a:t>
            </a:r>
            <a:r>
              <a:rPr lang="en-US" altLang="zh-CN" sz="2400" b="1">
                <a:solidFill>
                  <a:srgbClr val="0000FF"/>
                </a:solidFill>
                <a:sym typeface="Wingdings" pitchFamily="2" charset="2"/>
              </a:rPr>
              <a:t>2</a:t>
            </a:r>
            <a:r>
              <a:rPr lang="zh-CN" altLang="en-US" sz="2400" b="1">
                <a:solidFill>
                  <a:srgbClr val="0000FF"/>
                </a:solidFill>
                <a:sym typeface="Wingdings" pitchFamily="2" charset="2"/>
              </a:rPr>
              <a:t>）</a:t>
            </a:r>
            <a:r>
              <a:rPr lang="zh-CN" altLang="en-US" sz="2400" b="1">
                <a:solidFill>
                  <a:srgbClr val="0000FF"/>
                </a:solidFill>
              </a:rPr>
              <a:t>并不相悖，而使诗更显构思精巧，以闲适写哀愁，含蓄委婉或从侧面表达了诗人浓浓思乡之情。  </a:t>
            </a:r>
            <a:br>
              <a:rPr lang="zh-CN" altLang="en-US" sz="2400" b="1">
                <a:solidFill>
                  <a:srgbClr val="0000FF"/>
                </a:solidFill>
              </a:rPr>
            </a:br>
            <a:endParaRPr lang="zh-CN" altLang="en-US" sz="2400" b="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Effect transition="in" filter="diamond(in)">
                                      <p:cBhvr>
                                        <p:cTn id="7" dur="2000"/>
                                        <p:tgtEl>
                                          <p:spTgt spid="2764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1" nodeType="clickEffect">
                                  <p:stCondLst>
                                    <p:cond delay="0"/>
                                  </p:stCondLst>
                                  <p:childTnLst>
                                    <p:set>
                                      <p:cBhvr>
                                        <p:cTn id="11" dur="1" fill="hold">
                                          <p:stCondLst>
                                            <p:cond delay="0"/>
                                          </p:stCondLst>
                                        </p:cTn>
                                        <p:tgtEl>
                                          <p:spTgt spid="27649"/>
                                        </p:tgtEl>
                                        <p:attrNameLst>
                                          <p:attrName>style.visibility</p:attrName>
                                        </p:attrNameLst>
                                      </p:cBhvr>
                                      <p:to>
                                        <p:strVal val="visible"/>
                                      </p:to>
                                    </p:set>
                                    <p:animEffect transition="in" filter="diamond(in)">
                                      <p:cBhvr>
                                        <p:cTn id="12" dur="2000"/>
                                        <p:tgtEl>
                                          <p:spTgt spid="27649"/>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amond(in)">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amond(in)">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p:bldP spid="27649" grpId="1"/>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4"/>
          <p:cNvSpPr txBox="1">
            <a:spLocks noChangeArrowheads="1"/>
          </p:cNvSpPr>
          <p:nvPr/>
        </p:nvSpPr>
        <p:spPr bwMode="auto">
          <a:xfrm>
            <a:off x="323850" y="549275"/>
            <a:ext cx="8135938" cy="3232150"/>
          </a:xfrm>
          <a:prstGeom prst="rect">
            <a:avLst/>
          </a:prstGeom>
          <a:noFill/>
          <a:ln w="9525">
            <a:noFill/>
            <a:miter lim="800000"/>
            <a:headEnd/>
            <a:tailEnd/>
          </a:ln>
        </p:spPr>
        <p:txBody>
          <a:bodyPr>
            <a:spAutoFit/>
          </a:bodyPr>
          <a:lstStyle/>
          <a:p>
            <a:pPr>
              <a:spcBef>
                <a:spcPct val="50000"/>
              </a:spcBef>
            </a:pPr>
            <a:r>
              <a:rPr lang="zh-CN" altLang="en-US" sz="2400" b="1"/>
              <a:t> </a:t>
            </a:r>
            <a:r>
              <a:rPr lang="en-US" altLang="zh-CN" sz="2400" b="1"/>
              <a:t>10</a:t>
            </a:r>
            <a:r>
              <a:rPr lang="zh-CN" altLang="en-US" sz="2400" b="1"/>
              <a:t>、江 南 （ 李煜）   </a:t>
            </a:r>
            <a:br>
              <a:rPr lang="zh-CN" altLang="en-US" sz="2400" b="1"/>
            </a:br>
            <a:r>
              <a:rPr lang="zh-CN" altLang="en-US" sz="2400" b="1"/>
              <a:t>多少恨，昨夜梦魂中。还似旧时游上苑，车如流水马如龙，花月正春风。   </a:t>
            </a:r>
            <a:br>
              <a:rPr lang="zh-CN" altLang="en-US" sz="2400" b="1"/>
            </a:br>
            <a:r>
              <a:rPr lang="zh-CN" altLang="en-US" sz="2400" b="1">
                <a:solidFill>
                  <a:srgbClr val="FF00FF"/>
                </a:solidFill>
              </a:rPr>
              <a:t>这是南唐李后主亡国人宋后写的词。有人说这是一首极尽故国繁华之作；有人说这是一段凄凉无限之吟唱。</a:t>
            </a:r>
            <a:r>
              <a:rPr lang="zh-CN" altLang="en-US" sz="2400" b="1"/>
              <a:t>   </a:t>
            </a:r>
            <a:br>
              <a:rPr lang="zh-CN" altLang="en-US" sz="2400" b="1"/>
            </a:br>
            <a:r>
              <a:rPr lang="zh-CN" altLang="en-US" sz="2400" b="1">
                <a:solidFill>
                  <a:srgbClr val="FF00FF"/>
                </a:solidFill>
              </a:rPr>
              <a:t>（</a:t>
            </a:r>
            <a:r>
              <a:rPr lang="en-US" altLang="zh-CN" sz="2400" b="1">
                <a:solidFill>
                  <a:srgbClr val="FF00FF"/>
                </a:solidFill>
              </a:rPr>
              <a:t>1</a:t>
            </a:r>
            <a:r>
              <a:rPr lang="zh-CN" altLang="en-US" sz="2400" b="1">
                <a:solidFill>
                  <a:srgbClr val="FF00FF"/>
                </a:solidFill>
              </a:rPr>
              <a:t>）你读出了什么呢？</a:t>
            </a:r>
            <a:endParaRPr lang="en-US" altLang="zh-CN" sz="2400" b="1">
              <a:solidFill>
                <a:srgbClr val="FF00FF"/>
              </a:solidFill>
            </a:endParaRPr>
          </a:p>
          <a:p>
            <a:pPr>
              <a:spcBef>
                <a:spcPct val="50000"/>
              </a:spcBef>
            </a:pPr>
            <a:r>
              <a:rPr lang="zh-CN" altLang="en-US" sz="2400" b="1">
                <a:solidFill>
                  <a:srgbClr val="FF00FF"/>
                </a:solidFill>
              </a:rPr>
              <a:t>（</a:t>
            </a:r>
            <a:r>
              <a:rPr lang="en-US" altLang="zh-CN" sz="2400" b="1">
                <a:solidFill>
                  <a:srgbClr val="FF00FF"/>
                </a:solidFill>
              </a:rPr>
              <a:t>2</a:t>
            </a:r>
            <a:r>
              <a:rPr lang="zh-CN" altLang="en-US" sz="2400" b="1">
                <a:solidFill>
                  <a:srgbClr val="FF00FF"/>
                </a:solidFill>
              </a:rPr>
              <a:t>）请从艺术手法运用的角度谈谈你对这首词的看法。   </a:t>
            </a:r>
            <a:r>
              <a:rPr lang="zh-CN" altLang="en-US" sz="2400" b="1"/>
              <a:t/>
            </a:r>
            <a:br>
              <a:rPr lang="zh-CN" altLang="en-US" sz="2400" b="1"/>
            </a:br>
            <a:endParaRPr lang="zh-CN" altLang="en-US" sz="2400" b="1"/>
          </a:p>
        </p:txBody>
      </p:sp>
      <p:sp>
        <p:nvSpPr>
          <p:cNvPr id="3" name="TextBox 2"/>
          <p:cNvSpPr txBox="1">
            <a:spLocks noChangeArrowheads="1"/>
          </p:cNvSpPr>
          <p:nvPr/>
        </p:nvSpPr>
        <p:spPr bwMode="auto">
          <a:xfrm>
            <a:off x="357188" y="3357563"/>
            <a:ext cx="7929562" cy="2862262"/>
          </a:xfrm>
          <a:prstGeom prst="rect">
            <a:avLst/>
          </a:prstGeom>
          <a:noFill/>
          <a:ln w="9525">
            <a:noFill/>
            <a:miter lim="800000"/>
            <a:headEnd/>
            <a:tailEnd/>
          </a:ln>
        </p:spPr>
        <p:txBody>
          <a:bodyPr>
            <a:spAutoFit/>
          </a:bodyPr>
          <a:lstStyle/>
          <a:p>
            <a:r>
              <a:rPr lang="zh-CN" altLang="en-US" sz="2000" b="1">
                <a:solidFill>
                  <a:srgbClr val="0000FF"/>
                </a:solidFill>
              </a:rPr>
              <a:t>答：从表面看（特别是后三句），这首词写的是对往昔繁华的眷恋，但实际是表达梦醒后其处境无限凄凉。作者通篇不对当前处境作正面描写，而是通过这场繁华生活的梦境进行有力的</a:t>
            </a:r>
            <a:r>
              <a:rPr lang="zh-CN" altLang="en-US" sz="2000" b="1">
                <a:solidFill>
                  <a:srgbClr val="FF00FF"/>
                </a:solidFill>
              </a:rPr>
              <a:t>反衬</a:t>
            </a:r>
            <a:r>
              <a:rPr lang="zh-CN" altLang="en-US" sz="2000" b="1">
                <a:solidFill>
                  <a:srgbClr val="0000FF"/>
                </a:solidFill>
              </a:rPr>
              <a:t>。梦境越是繁华热闹，梦醒后的悲哀便越是浓重；对旧日繁华的眷恋越深，今日处境越凄凉。   </a:t>
            </a:r>
            <a:br>
              <a:rPr lang="zh-CN" altLang="en-US" sz="2000" b="1">
                <a:solidFill>
                  <a:srgbClr val="0000FF"/>
                </a:solidFill>
              </a:rPr>
            </a:br>
            <a:r>
              <a:rPr lang="zh-CN" altLang="en-US" sz="2000" b="1">
                <a:solidFill>
                  <a:srgbClr val="0000FF"/>
                </a:solidFill>
              </a:rPr>
              <a:t>（答案应包括三个方面：（</a:t>
            </a:r>
            <a:r>
              <a:rPr lang="en-US" altLang="zh-CN" sz="2000" b="1">
                <a:solidFill>
                  <a:srgbClr val="0000FF"/>
                </a:solidFill>
              </a:rPr>
              <a:t>1</a:t>
            </a:r>
            <a:r>
              <a:rPr lang="zh-CN" altLang="en-US" sz="2000" b="1">
                <a:solidFill>
                  <a:srgbClr val="0000FF"/>
                </a:solidFill>
              </a:rPr>
              <a:t>）读出了什么。（表达梦醒后其在境无限凄凉；表达了对往昔繁华的眷恋、怀念、思念；极尽故国的繁华热闹）；（</a:t>
            </a:r>
            <a:r>
              <a:rPr lang="en-US" altLang="zh-CN" sz="2000" b="1">
                <a:solidFill>
                  <a:srgbClr val="0000FF"/>
                </a:solidFill>
              </a:rPr>
              <a:t>2</a:t>
            </a:r>
            <a:r>
              <a:rPr lang="zh-CN" altLang="en-US" sz="2000" b="1">
                <a:solidFill>
                  <a:srgbClr val="0000FF"/>
                </a:solidFill>
              </a:rPr>
              <a:t>）运用了什么艺术手法。（反衬或以虚写实）；（</a:t>
            </a:r>
            <a:r>
              <a:rPr lang="en-US" altLang="zh-CN" sz="2000" b="1">
                <a:solidFill>
                  <a:srgbClr val="0000FF"/>
                </a:solidFill>
              </a:rPr>
              <a:t>3</a:t>
            </a:r>
            <a:r>
              <a:rPr lang="zh-CN" altLang="en-US" sz="2000" b="1">
                <a:solidFill>
                  <a:srgbClr val="0000FF"/>
                </a:solidFill>
              </a:rPr>
              <a:t>）艺术手法的表达效果。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8673"/>
                                        </p:tgtEl>
                                        <p:attrNameLst>
                                          <p:attrName>style.visibility</p:attrName>
                                        </p:attrNameLst>
                                      </p:cBhvr>
                                      <p:to>
                                        <p:strVal val="visible"/>
                                      </p:to>
                                    </p:set>
                                    <p:animEffect transition="in" filter="diamond(in)">
                                      <p:cBhvr>
                                        <p:cTn id="7" dur="2000"/>
                                        <p:tgtEl>
                                          <p:spTgt spid="2867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4"/>
          <p:cNvSpPr txBox="1">
            <a:spLocks noChangeArrowheads="1"/>
          </p:cNvSpPr>
          <p:nvPr/>
        </p:nvSpPr>
        <p:spPr bwMode="auto">
          <a:xfrm>
            <a:off x="323850" y="620713"/>
            <a:ext cx="8605838" cy="2678112"/>
          </a:xfrm>
          <a:prstGeom prst="rect">
            <a:avLst/>
          </a:prstGeom>
          <a:noFill/>
          <a:ln w="9525">
            <a:noFill/>
            <a:miter lim="800000"/>
            <a:headEnd/>
            <a:tailEnd/>
          </a:ln>
        </p:spPr>
        <p:txBody>
          <a:bodyPr>
            <a:spAutoFit/>
          </a:bodyPr>
          <a:lstStyle/>
          <a:p>
            <a:pPr>
              <a:spcBef>
                <a:spcPct val="50000"/>
              </a:spcBef>
            </a:pPr>
            <a:r>
              <a:rPr lang="en-US" altLang="zh-CN" sz="2400" b="1" dirty="0" smtClean="0"/>
              <a:t>11</a:t>
            </a:r>
            <a:r>
              <a:rPr lang="zh-CN" altLang="en-US" sz="2400" b="1" dirty="0" smtClean="0"/>
              <a:t>、夜</a:t>
            </a:r>
            <a:r>
              <a:rPr lang="zh-CN" altLang="en-US" sz="2400" b="1" dirty="0"/>
              <a:t>书所见 叶绍翁  </a:t>
            </a:r>
            <a:br>
              <a:rPr lang="zh-CN" altLang="en-US" sz="2400" b="1" dirty="0"/>
            </a:br>
            <a:r>
              <a:rPr lang="zh-CN" altLang="en-US" sz="2400" b="1" dirty="0"/>
              <a:t> 萧萧梧叶送寒声，江上秋风动客情。  </a:t>
            </a:r>
            <a:br>
              <a:rPr lang="zh-CN" altLang="en-US" sz="2400" b="1" dirty="0"/>
            </a:br>
            <a:r>
              <a:rPr lang="zh-CN" altLang="en-US" sz="2400" b="1" dirty="0"/>
              <a:t> 知有儿童挑促织，夜深篱落一灯明。  </a:t>
            </a:r>
            <a:br>
              <a:rPr lang="zh-CN" altLang="en-US" sz="2400" b="1" dirty="0"/>
            </a:br>
            <a:r>
              <a:rPr lang="zh-CN" altLang="en-US" sz="2400" b="1" dirty="0"/>
              <a:t/>
            </a:r>
            <a:br>
              <a:rPr lang="zh-CN" altLang="en-US" sz="2400" b="1" dirty="0"/>
            </a:br>
            <a:r>
              <a:rPr lang="zh-CN" altLang="en-US" sz="2400" b="1" dirty="0">
                <a:solidFill>
                  <a:srgbClr val="FF00FF"/>
                </a:solidFill>
              </a:rPr>
              <a:t> </a:t>
            </a:r>
            <a:r>
              <a:rPr lang="en-US" altLang="zh-CN" sz="2400" b="1" dirty="0">
                <a:solidFill>
                  <a:srgbClr val="FF00FF"/>
                </a:solidFill>
              </a:rPr>
              <a:t>(2)</a:t>
            </a:r>
            <a:r>
              <a:rPr lang="zh-CN" altLang="en-US" sz="2400" b="1" dirty="0">
                <a:solidFill>
                  <a:srgbClr val="FF00FF"/>
                </a:solidFill>
              </a:rPr>
              <a:t>这首诗运用了多种表现手法，请选取一种，作具体分析。</a:t>
            </a:r>
            <a:r>
              <a:rPr lang="zh-CN" altLang="en-US" sz="2400" b="1" dirty="0"/>
              <a:t>  </a:t>
            </a:r>
            <a:br>
              <a:rPr lang="zh-CN" altLang="en-US" sz="2400" b="1" dirty="0"/>
            </a:br>
            <a:r>
              <a:rPr lang="zh-CN" altLang="en-US" sz="2400" b="1" dirty="0"/>
              <a:t/>
            </a:r>
            <a:br>
              <a:rPr lang="zh-CN" altLang="en-US" sz="2400" b="1" dirty="0"/>
            </a:br>
            <a:endParaRPr lang="zh-CN" altLang="en-US" sz="2400" b="1" dirty="0"/>
          </a:p>
        </p:txBody>
      </p:sp>
      <p:sp>
        <p:nvSpPr>
          <p:cNvPr id="32770" name="Text Box 5"/>
          <p:cNvSpPr txBox="1">
            <a:spLocks noChangeArrowheads="1"/>
          </p:cNvSpPr>
          <p:nvPr/>
        </p:nvSpPr>
        <p:spPr bwMode="auto">
          <a:xfrm>
            <a:off x="357188" y="2571750"/>
            <a:ext cx="7993062" cy="1323975"/>
          </a:xfrm>
          <a:prstGeom prst="rect">
            <a:avLst/>
          </a:prstGeom>
          <a:noFill/>
          <a:ln w="9525">
            <a:noFill/>
            <a:miter lim="800000"/>
            <a:headEnd/>
            <a:tailEnd/>
          </a:ln>
        </p:spPr>
        <p:txBody>
          <a:bodyPr>
            <a:spAutoFit/>
          </a:bodyPr>
          <a:lstStyle/>
          <a:p>
            <a:pPr>
              <a:spcBef>
                <a:spcPct val="50000"/>
              </a:spcBef>
            </a:pPr>
            <a:r>
              <a:rPr lang="zh-CN" altLang="en-US" sz="2000" b="1">
                <a:solidFill>
                  <a:srgbClr val="0000FF"/>
                </a:solidFill>
              </a:rPr>
              <a:t> ①以景写情。萧萧寒声，儿童夜捉促织，相互映衬，以此表现诗人客居他乡的孤寂之情或思乡之情。  </a:t>
            </a:r>
            <a:br>
              <a:rPr lang="zh-CN" altLang="en-US" sz="2000" b="1">
                <a:solidFill>
                  <a:srgbClr val="0000FF"/>
                </a:solidFill>
              </a:rPr>
            </a:br>
            <a:r>
              <a:rPr lang="zh-CN" altLang="en-US" sz="2000" b="1">
                <a:solidFill>
                  <a:srgbClr val="0000FF"/>
                </a:solidFill>
              </a:rPr>
              <a:t/>
            </a:r>
            <a:br>
              <a:rPr lang="zh-CN" altLang="en-US" sz="2000" b="1">
                <a:solidFill>
                  <a:srgbClr val="0000FF"/>
                </a:solidFill>
              </a:rPr>
            </a:br>
            <a:endParaRPr lang="zh-CN" altLang="en-US" sz="2000" b="1">
              <a:solidFill>
                <a:srgbClr val="0000FF"/>
              </a:solidFill>
            </a:endParaRPr>
          </a:p>
        </p:txBody>
      </p:sp>
      <p:sp>
        <p:nvSpPr>
          <p:cNvPr id="32771" name="Text Box 6"/>
          <p:cNvSpPr txBox="1">
            <a:spLocks noChangeArrowheads="1"/>
          </p:cNvSpPr>
          <p:nvPr/>
        </p:nvSpPr>
        <p:spPr bwMode="auto">
          <a:xfrm>
            <a:off x="357188" y="3429000"/>
            <a:ext cx="7920037" cy="400050"/>
          </a:xfrm>
          <a:prstGeom prst="rect">
            <a:avLst/>
          </a:prstGeom>
          <a:noFill/>
          <a:ln w="9525">
            <a:noFill/>
            <a:miter lim="800000"/>
            <a:headEnd/>
            <a:tailEnd/>
          </a:ln>
        </p:spPr>
        <p:txBody>
          <a:bodyPr>
            <a:spAutoFit/>
          </a:bodyPr>
          <a:lstStyle/>
          <a:p>
            <a:pPr>
              <a:spcBef>
                <a:spcPct val="50000"/>
              </a:spcBef>
            </a:pPr>
            <a:r>
              <a:rPr lang="zh-CN" altLang="en-US" sz="2000" b="1">
                <a:solidFill>
                  <a:srgbClr val="0000FF"/>
                </a:solidFill>
              </a:rPr>
              <a:t> ②动静结合。萧萧梧叶声、风声，衬出秋夜的寂静。  </a:t>
            </a:r>
          </a:p>
        </p:txBody>
      </p:sp>
      <p:sp>
        <p:nvSpPr>
          <p:cNvPr id="32772" name="Text Box 7"/>
          <p:cNvSpPr txBox="1">
            <a:spLocks noChangeArrowheads="1"/>
          </p:cNvSpPr>
          <p:nvPr/>
        </p:nvSpPr>
        <p:spPr bwMode="auto">
          <a:xfrm>
            <a:off x="357188" y="4000500"/>
            <a:ext cx="7848600" cy="400050"/>
          </a:xfrm>
          <a:prstGeom prst="rect">
            <a:avLst/>
          </a:prstGeom>
          <a:noFill/>
          <a:ln w="9525">
            <a:noFill/>
            <a:miter lim="800000"/>
            <a:headEnd/>
            <a:tailEnd/>
          </a:ln>
        </p:spPr>
        <p:txBody>
          <a:bodyPr>
            <a:spAutoFit/>
          </a:bodyPr>
          <a:lstStyle/>
          <a:p>
            <a:pPr>
              <a:spcBef>
                <a:spcPct val="50000"/>
              </a:spcBef>
            </a:pPr>
            <a:r>
              <a:rPr lang="zh-CN" altLang="en-US" sz="2000" b="1">
                <a:solidFill>
                  <a:srgbClr val="0000FF"/>
                </a:solidFill>
              </a:rPr>
              <a:t> ③悲欢对比。儿童夜捉促织，乐景反衬悲情。 </a:t>
            </a:r>
          </a:p>
        </p:txBody>
      </p:sp>
      <p:sp>
        <p:nvSpPr>
          <p:cNvPr id="32773" name="Text Box 8"/>
          <p:cNvSpPr txBox="1">
            <a:spLocks noChangeArrowheads="1"/>
          </p:cNvSpPr>
          <p:nvPr/>
        </p:nvSpPr>
        <p:spPr bwMode="auto">
          <a:xfrm>
            <a:off x="395288" y="4581525"/>
            <a:ext cx="7848600" cy="400050"/>
          </a:xfrm>
          <a:prstGeom prst="rect">
            <a:avLst/>
          </a:prstGeom>
          <a:noFill/>
          <a:ln w="9525">
            <a:noFill/>
            <a:miter lim="800000"/>
            <a:headEnd/>
            <a:tailEnd/>
          </a:ln>
        </p:spPr>
        <p:txBody>
          <a:bodyPr>
            <a:spAutoFit/>
          </a:bodyPr>
          <a:lstStyle/>
          <a:p>
            <a:pPr>
              <a:spcBef>
                <a:spcPct val="50000"/>
              </a:spcBef>
            </a:pPr>
            <a:r>
              <a:rPr lang="zh-CN" altLang="en-US" sz="2000" b="1">
                <a:solidFill>
                  <a:srgbClr val="0000FF"/>
                </a:solidFill>
              </a:rPr>
              <a:t> ④通感运用。萧萧的声音，引起秋寒之感，用听觉引起触觉。  </a:t>
            </a:r>
          </a:p>
        </p:txBody>
      </p:sp>
      <p:sp>
        <p:nvSpPr>
          <p:cNvPr id="32774" name="Text Box 9"/>
          <p:cNvSpPr txBox="1">
            <a:spLocks noChangeArrowheads="1"/>
          </p:cNvSpPr>
          <p:nvPr/>
        </p:nvSpPr>
        <p:spPr bwMode="auto">
          <a:xfrm>
            <a:off x="395288" y="5373688"/>
            <a:ext cx="7993062" cy="1323975"/>
          </a:xfrm>
          <a:prstGeom prst="rect">
            <a:avLst/>
          </a:prstGeom>
          <a:noFill/>
          <a:ln w="9525">
            <a:noFill/>
            <a:miter lim="800000"/>
            <a:headEnd/>
            <a:tailEnd/>
          </a:ln>
        </p:spPr>
        <p:txBody>
          <a:bodyPr>
            <a:spAutoFit/>
          </a:bodyPr>
          <a:lstStyle/>
          <a:p>
            <a:pPr>
              <a:spcBef>
                <a:spcPct val="50000"/>
              </a:spcBef>
            </a:pPr>
            <a:r>
              <a:rPr lang="zh-CN" altLang="en-US" sz="2000" b="1">
                <a:solidFill>
                  <a:srgbClr val="0000FF"/>
                </a:solidFill>
              </a:rPr>
              <a:t> ⑤巧用典故。诗人暗用张翰典故</a:t>
            </a:r>
            <a:r>
              <a:rPr lang="en-US" altLang="zh-CN" sz="2000" b="1">
                <a:solidFill>
                  <a:srgbClr val="0000FF"/>
                </a:solidFill>
              </a:rPr>
              <a:t>(</a:t>
            </a:r>
            <a:r>
              <a:rPr lang="zh-CN" altLang="en-US" sz="2000" b="1">
                <a:solidFill>
                  <a:srgbClr val="0000FF"/>
                </a:solidFill>
              </a:rPr>
              <a:t>秋风：晋人张翰，在洛阳做官，见秋风起，因思故乡，辞官回乡</a:t>
            </a:r>
            <a:r>
              <a:rPr lang="en-US" altLang="zh-CN" sz="2000" b="1">
                <a:solidFill>
                  <a:srgbClr val="0000FF"/>
                </a:solidFill>
              </a:rPr>
              <a:t>)</a:t>
            </a:r>
            <a:r>
              <a:rPr lang="zh-CN" altLang="en-US" sz="2000" b="1">
                <a:solidFill>
                  <a:srgbClr val="0000FF"/>
                </a:solidFill>
              </a:rPr>
              <a:t>，不露痕迹。  </a:t>
            </a:r>
            <a:br>
              <a:rPr lang="zh-CN" altLang="en-US" sz="2000" b="1">
                <a:solidFill>
                  <a:srgbClr val="0000FF"/>
                </a:solidFill>
              </a:rPr>
            </a:br>
            <a:r>
              <a:rPr lang="zh-CN" altLang="en-US" sz="2000" b="1">
                <a:solidFill>
                  <a:srgbClr val="0000FF"/>
                </a:solidFill>
              </a:rPr>
              <a:t/>
            </a:r>
            <a:br>
              <a:rPr lang="zh-CN" altLang="en-US" sz="2000" b="1">
                <a:solidFill>
                  <a:srgbClr val="0000FF"/>
                </a:solidFill>
              </a:rPr>
            </a:br>
            <a:endParaRPr lang="zh-CN" altLang="en-US" sz="2000" b="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2769"/>
                                        </p:tgtEl>
                                        <p:attrNameLst>
                                          <p:attrName>style.visibility</p:attrName>
                                        </p:attrNameLst>
                                      </p:cBhvr>
                                      <p:to>
                                        <p:strVal val="visible"/>
                                      </p:to>
                                    </p:set>
                                    <p:animEffect transition="in" filter="diamond(in)">
                                      <p:cBhvr>
                                        <p:cTn id="7" dur="2000"/>
                                        <p:tgtEl>
                                          <p:spTgt spid="3276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2770"/>
                                        </p:tgtEl>
                                        <p:attrNameLst>
                                          <p:attrName>style.visibility</p:attrName>
                                        </p:attrNameLst>
                                      </p:cBhvr>
                                      <p:to>
                                        <p:strVal val="visible"/>
                                      </p:to>
                                    </p:set>
                                    <p:animEffect transition="in" filter="diamond(in)">
                                      <p:cBhvr>
                                        <p:cTn id="12" dur="2000"/>
                                        <p:tgtEl>
                                          <p:spTgt spid="32770"/>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2771"/>
                                        </p:tgtEl>
                                        <p:attrNameLst>
                                          <p:attrName>style.visibility</p:attrName>
                                        </p:attrNameLst>
                                      </p:cBhvr>
                                      <p:to>
                                        <p:strVal val="visible"/>
                                      </p:to>
                                    </p:set>
                                    <p:animEffect transition="in" filter="diamond(in)">
                                      <p:cBhvr>
                                        <p:cTn id="17" dur="2000"/>
                                        <p:tgtEl>
                                          <p:spTgt spid="32771"/>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2772"/>
                                        </p:tgtEl>
                                        <p:attrNameLst>
                                          <p:attrName>style.visibility</p:attrName>
                                        </p:attrNameLst>
                                      </p:cBhvr>
                                      <p:to>
                                        <p:strVal val="visible"/>
                                      </p:to>
                                    </p:set>
                                    <p:animEffect transition="in" filter="diamond(in)">
                                      <p:cBhvr>
                                        <p:cTn id="22" dur="2000"/>
                                        <p:tgtEl>
                                          <p:spTgt spid="32772"/>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2773"/>
                                        </p:tgtEl>
                                        <p:attrNameLst>
                                          <p:attrName>style.visibility</p:attrName>
                                        </p:attrNameLst>
                                      </p:cBhvr>
                                      <p:to>
                                        <p:strVal val="visible"/>
                                      </p:to>
                                    </p:set>
                                    <p:animEffect transition="in" filter="diamond(in)">
                                      <p:cBhvr>
                                        <p:cTn id="27" dur="2000"/>
                                        <p:tgtEl>
                                          <p:spTgt spid="32773"/>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2774"/>
                                        </p:tgtEl>
                                        <p:attrNameLst>
                                          <p:attrName>style.visibility</p:attrName>
                                        </p:attrNameLst>
                                      </p:cBhvr>
                                      <p:to>
                                        <p:strVal val="visible"/>
                                      </p:to>
                                    </p:set>
                                    <p:animEffect transition="in" filter="diamond(in)">
                                      <p:cBhvr>
                                        <p:cTn id="32" dur="2000"/>
                                        <p:tgtEl>
                                          <p:spTgt spid="32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9" grpId="0"/>
      <p:bldP spid="32770" grpId="0"/>
      <p:bldP spid="32771" grpId="0"/>
      <p:bldP spid="32772" grpId="0"/>
      <p:bldP spid="32773" grpId="0"/>
      <p:bldP spid="3277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357188" y="571500"/>
            <a:ext cx="8643937" cy="3375025"/>
          </a:xfrm>
          <a:prstGeom prst="rect">
            <a:avLst/>
          </a:prstGeom>
          <a:noFill/>
          <a:ln w="9525">
            <a:noFill/>
            <a:miter lim="800000"/>
            <a:headEnd/>
            <a:tailEnd/>
          </a:ln>
        </p:spPr>
        <p:txBody>
          <a:bodyPr>
            <a:spAutoFit/>
          </a:bodyPr>
          <a:lstStyle/>
          <a:p>
            <a:pPr>
              <a:lnSpc>
                <a:spcPts val="3200"/>
              </a:lnSpc>
            </a:pPr>
            <a:r>
              <a:rPr lang="en-US" altLang="zh-CN" sz="2400" b="1"/>
              <a:t>12.</a:t>
            </a:r>
            <a:r>
              <a:rPr lang="zh-CN" altLang="zh-CN" sz="2400" b="1"/>
              <a:t>阅读下面这首诗，然后回答问题。</a:t>
            </a:r>
            <a:r>
              <a:rPr lang="en-US" altLang="zh-CN" sz="2400" b="1"/>
              <a:t>2010</a:t>
            </a:r>
            <a:r>
              <a:rPr lang="zh-CN" altLang="zh-CN" sz="2400" b="1"/>
              <a:t>全国卷（</a:t>
            </a:r>
            <a:r>
              <a:rPr lang="en-US" altLang="zh-CN" sz="2400" b="1"/>
              <a:t>8</a:t>
            </a:r>
            <a:r>
              <a:rPr lang="zh-CN" altLang="zh-CN" sz="2400" b="1"/>
              <a:t>分）</a:t>
            </a:r>
          </a:p>
          <a:p>
            <a:pPr algn="ctr">
              <a:lnSpc>
                <a:spcPts val="3200"/>
              </a:lnSpc>
            </a:pPr>
            <a:r>
              <a:rPr lang="zh-CN" altLang="zh-CN" sz="2400" b="1"/>
              <a:t>咏素蝶诗</a:t>
            </a:r>
            <a:r>
              <a:rPr lang="en-US" altLang="zh-CN" sz="2400" b="1"/>
              <a:t>  </a:t>
            </a:r>
            <a:r>
              <a:rPr lang="zh-CN" altLang="zh-CN" sz="2400" b="1"/>
              <a:t>刘孝绰</a:t>
            </a:r>
          </a:p>
          <a:p>
            <a:pPr>
              <a:lnSpc>
                <a:spcPts val="3200"/>
              </a:lnSpc>
            </a:pPr>
            <a:r>
              <a:rPr lang="zh-CN" altLang="zh-CN" sz="2400" b="1"/>
              <a:t>随蜂绕绿蕙，避雀隐青薇。映日忽争起，因风乍共归。</a:t>
            </a:r>
          </a:p>
          <a:p>
            <a:pPr>
              <a:lnSpc>
                <a:spcPts val="3200"/>
              </a:lnSpc>
            </a:pPr>
            <a:r>
              <a:rPr lang="zh-CN" altLang="zh-CN" sz="2400" b="1"/>
              <a:t>出没花中见，参差叶际飞 。芳华幸勿谢，嘉树欲相依。</a:t>
            </a:r>
          </a:p>
          <a:p>
            <a:pPr>
              <a:lnSpc>
                <a:spcPts val="3200"/>
              </a:lnSpc>
            </a:pPr>
            <a:r>
              <a:rPr lang="zh-CN" altLang="zh-CN" sz="2000" b="1"/>
              <a:t>｛注｝刘孝绰（</a:t>
            </a:r>
            <a:r>
              <a:rPr lang="en-US" altLang="zh-CN" sz="2000" b="1"/>
              <a:t>481-539</a:t>
            </a:r>
            <a:r>
              <a:rPr lang="zh-CN" altLang="zh-CN" sz="2000" b="1"/>
              <a:t>）：南朝梁文学家，彭城（今江苏徐州）人。文名颇盛，因恃才傲物，而为人所忌恨，仕途数起数伏。</a:t>
            </a:r>
          </a:p>
          <a:p>
            <a:pPr>
              <a:lnSpc>
                <a:spcPts val="3200"/>
              </a:lnSpc>
            </a:pPr>
            <a:r>
              <a:rPr lang="zh-CN" altLang="zh-CN" sz="2400" b="1">
                <a:solidFill>
                  <a:srgbClr val="FF00FF"/>
                </a:solidFill>
              </a:rPr>
              <a:t>（</a:t>
            </a:r>
            <a:r>
              <a:rPr lang="en-US" altLang="zh-CN" sz="2400" b="1">
                <a:solidFill>
                  <a:srgbClr val="FF00FF"/>
                </a:solidFill>
              </a:rPr>
              <a:t>1</a:t>
            </a:r>
            <a:r>
              <a:rPr lang="zh-CN" altLang="zh-CN" sz="2400" b="1">
                <a:solidFill>
                  <a:srgbClr val="FF00FF"/>
                </a:solidFill>
              </a:rPr>
              <a:t>）这首咏物诗描写了素蝶的哪些活动？是怎样描写的？</a:t>
            </a:r>
          </a:p>
          <a:p>
            <a:pPr>
              <a:lnSpc>
                <a:spcPts val="3200"/>
              </a:lnSpc>
            </a:pPr>
            <a:r>
              <a:rPr lang="en-US" altLang="zh-CN" sz="2400" b="1">
                <a:solidFill>
                  <a:srgbClr val="FF00FF"/>
                </a:solidFill>
              </a:rPr>
              <a:t>   (2)</a:t>
            </a:r>
            <a:r>
              <a:rPr lang="zh-CN" altLang="zh-CN" sz="2400" b="1">
                <a:solidFill>
                  <a:srgbClr val="FF00FF"/>
                </a:solidFill>
              </a:rPr>
              <a:t>这首诗有什么含意？采用了什么表现手法？</a:t>
            </a:r>
          </a:p>
        </p:txBody>
      </p:sp>
      <p:sp>
        <p:nvSpPr>
          <p:cNvPr id="3" name="TextBox 2"/>
          <p:cNvSpPr txBox="1">
            <a:spLocks noChangeArrowheads="1"/>
          </p:cNvSpPr>
          <p:nvPr/>
        </p:nvSpPr>
        <p:spPr bwMode="auto">
          <a:xfrm>
            <a:off x="357188" y="3929063"/>
            <a:ext cx="8358187" cy="1016000"/>
          </a:xfrm>
          <a:prstGeom prst="rect">
            <a:avLst/>
          </a:prstGeom>
          <a:noFill/>
          <a:ln w="9525">
            <a:noFill/>
            <a:miter lim="800000"/>
            <a:headEnd/>
            <a:tailEnd/>
          </a:ln>
        </p:spPr>
        <p:txBody>
          <a:bodyPr>
            <a:spAutoFit/>
          </a:bodyPr>
          <a:lstStyle/>
          <a:p>
            <a:r>
              <a:rPr lang="en-US" altLang="zh-CN" sz="2000" b="1">
                <a:solidFill>
                  <a:srgbClr val="0000FF"/>
                </a:solidFill>
                <a:sym typeface="Wingdings" pitchFamily="2" charset="2"/>
              </a:rPr>
              <a:t>(1) </a:t>
            </a:r>
            <a:r>
              <a:rPr lang="zh-CN" altLang="zh-CN" sz="2000" b="1">
                <a:solidFill>
                  <a:srgbClr val="0000FF"/>
                </a:solidFill>
              </a:rPr>
              <a:t>这首诗歌描写了素蝶有蜂悠游，遇雀躲藏；映衬日光腾起，顺着风势返回；在花丛中时出时没，于树叶间上下翻飞。是通过素蝶和周围事物的关系，对不同情况</a:t>
            </a:r>
            <a:r>
              <a:rPr lang="zh-CN" altLang="en-US" sz="2000" b="1">
                <a:solidFill>
                  <a:srgbClr val="0000FF"/>
                </a:solidFill>
              </a:rPr>
              <a:t>的</a:t>
            </a:r>
            <a:r>
              <a:rPr lang="zh-CN" altLang="zh-CN" sz="2000" b="1">
                <a:solidFill>
                  <a:srgbClr val="0000FF"/>
                </a:solidFill>
              </a:rPr>
              <a:t>反应来描写的。</a:t>
            </a:r>
            <a:endParaRPr lang="zh-CN" altLang="en-US" sz="2000">
              <a:solidFill>
                <a:srgbClr val="0000FF"/>
              </a:solidFill>
            </a:endParaRPr>
          </a:p>
        </p:txBody>
      </p:sp>
      <p:sp>
        <p:nvSpPr>
          <p:cNvPr id="4" name="TextBox 3"/>
          <p:cNvSpPr txBox="1">
            <a:spLocks noChangeArrowheads="1"/>
          </p:cNvSpPr>
          <p:nvPr/>
        </p:nvSpPr>
        <p:spPr bwMode="auto">
          <a:xfrm>
            <a:off x="428625" y="5000625"/>
            <a:ext cx="8429625" cy="1938338"/>
          </a:xfrm>
          <a:prstGeom prst="rect">
            <a:avLst/>
          </a:prstGeom>
          <a:noFill/>
          <a:ln w="9525">
            <a:noFill/>
            <a:miter lim="800000"/>
            <a:headEnd/>
            <a:tailEnd/>
          </a:ln>
        </p:spPr>
        <p:txBody>
          <a:bodyPr>
            <a:spAutoFit/>
          </a:bodyPr>
          <a:lstStyle/>
          <a:p>
            <a:r>
              <a:rPr lang="en-US" altLang="zh-CN" sz="2000" b="1">
                <a:solidFill>
                  <a:srgbClr val="0000FF"/>
                </a:solidFill>
              </a:rPr>
              <a:t>(2) </a:t>
            </a:r>
            <a:r>
              <a:rPr lang="zh-CN" altLang="zh-CN" sz="2000" b="1">
                <a:solidFill>
                  <a:srgbClr val="0000FF"/>
                </a:solidFill>
              </a:rPr>
              <a:t>这首诗歌通过素蝶</a:t>
            </a:r>
            <a:r>
              <a:rPr lang="zh-CN" altLang="en-US" sz="2000" b="1">
                <a:solidFill>
                  <a:srgbClr val="0000FF"/>
                </a:solidFill>
              </a:rPr>
              <a:t>在</a:t>
            </a:r>
            <a:r>
              <a:rPr lang="zh-CN" altLang="zh-CN" sz="2000" b="1">
                <a:solidFill>
                  <a:srgbClr val="0000FF"/>
                </a:solidFill>
              </a:rPr>
              <a:t>花</a:t>
            </a:r>
            <a:r>
              <a:rPr lang="zh-CN" altLang="en-US" sz="2000" b="1">
                <a:solidFill>
                  <a:srgbClr val="0000FF"/>
                </a:solidFill>
              </a:rPr>
              <a:t>丛</a:t>
            </a:r>
            <a:r>
              <a:rPr lang="zh-CN" altLang="zh-CN" sz="2000" b="1">
                <a:solidFill>
                  <a:srgbClr val="0000FF"/>
                </a:solidFill>
              </a:rPr>
              <a:t>中</a:t>
            </a:r>
            <a:r>
              <a:rPr lang="zh-CN" altLang="en-US" sz="2000" b="1">
                <a:solidFill>
                  <a:srgbClr val="0000FF"/>
                </a:solidFill>
              </a:rPr>
              <a:t>乍起乍归时出时没</a:t>
            </a:r>
            <a:r>
              <a:rPr lang="zh-CN" altLang="zh-CN" sz="2000" b="1">
                <a:solidFill>
                  <a:srgbClr val="0000FF"/>
                </a:solidFill>
              </a:rPr>
              <a:t>的活动描写，表达了诗人在现实生活中的悲欢沉浮，最后两句突出了作者对美好事物的依恋和向往，采用了托物言志的手法。</a:t>
            </a:r>
            <a:r>
              <a:rPr lang="zh-CN" altLang="en-US" sz="2000" b="1">
                <a:solidFill>
                  <a:srgbClr val="0000FF"/>
                </a:solidFill>
              </a:rPr>
              <a:t>（</a:t>
            </a:r>
            <a:r>
              <a:rPr lang="zh-CN" altLang="zh-CN" sz="2000" b="1">
                <a:solidFill>
                  <a:srgbClr val="0000FF"/>
                </a:solidFill>
              </a:rPr>
              <a:t>此诗在形式上采用了白描手法描写蝴蝶在风中、花中的飞舞的情况，同时运用了对比手法，以及动态描写和静态描写相结合的方法将蝴蝶飞舞的姿态描写得十分形象和逼真。</a:t>
            </a:r>
            <a:r>
              <a:rPr lang="zh-CN" altLang="en-US" sz="2000" b="1">
                <a:solidFill>
                  <a:srgbClr val="0000FF"/>
                </a:solidFill>
              </a:rPr>
              <a:t>）</a:t>
            </a:r>
            <a:endParaRPr lang="zh-CN" altLang="zh-CN" sz="2000" b="1">
              <a:solidFill>
                <a:srgbClr val="0000FF"/>
              </a:solidFill>
            </a:endParaRPr>
          </a:p>
          <a:p>
            <a:endParaRPr lang="zh-CN" altLang="en-US" sz="2000" b="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amond(in)">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amond(in)">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50" y="214313"/>
            <a:ext cx="8215313" cy="5232400"/>
          </a:xfrm>
          <a:prstGeom prst="rect">
            <a:avLst/>
          </a:prstGeom>
          <a:noFill/>
        </p:spPr>
        <p:txBody>
          <a:bodyPr>
            <a:spAutoFit/>
          </a:bodyPr>
          <a:lstStyle/>
          <a:p>
            <a:pPr>
              <a:defRPr/>
            </a:pPr>
            <a:r>
              <a:rPr lang="en-US" altLang="zh-CN" b="1" dirty="0">
                <a:latin typeface="+mn-lt"/>
              </a:rPr>
              <a:t> </a:t>
            </a:r>
            <a:endParaRPr lang="zh-CN" altLang="zh-CN" b="1" dirty="0">
              <a:latin typeface="+mn-lt"/>
            </a:endParaRPr>
          </a:p>
          <a:p>
            <a:pPr>
              <a:defRPr/>
            </a:pPr>
            <a:r>
              <a:rPr lang="zh-CN" altLang="zh-CN" b="1" dirty="0">
                <a:latin typeface="+mn-lt"/>
              </a:rPr>
              <a:t>阅读下面的诗歌，然后回答问题。（</a:t>
            </a:r>
            <a:r>
              <a:rPr lang="en-US" altLang="zh-CN" b="1" dirty="0">
                <a:latin typeface="+mn-lt"/>
              </a:rPr>
              <a:t>2008</a:t>
            </a:r>
            <a:r>
              <a:rPr lang="zh-CN" altLang="zh-CN" b="1" dirty="0">
                <a:latin typeface="+mn-lt"/>
              </a:rPr>
              <a:t>年广东卷）（</a:t>
            </a:r>
            <a:r>
              <a:rPr lang="en-US" altLang="zh-CN" b="1" dirty="0">
                <a:latin typeface="+mn-lt"/>
              </a:rPr>
              <a:t>7</a:t>
            </a:r>
            <a:r>
              <a:rPr lang="zh-CN" altLang="zh-CN" b="1" dirty="0">
                <a:latin typeface="+mn-lt"/>
              </a:rPr>
              <a:t>分）</a:t>
            </a:r>
          </a:p>
          <a:p>
            <a:pPr>
              <a:defRPr/>
            </a:pPr>
            <a:r>
              <a:rPr lang="en-US" altLang="zh-CN" b="1" dirty="0">
                <a:latin typeface="+mn-lt"/>
              </a:rPr>
              <a:t> </a:t>
            </a:r>
            <a:endParaRPr lang="zh-CN" altLang="zh-CN" b="1" dirty="0">
              <a:latin typeface="+mn-lt"/>
            </a:endParaRPr>
          </a:p>
          <a:p>
            <a:pPr algn="ctr">
              <a:defRPr/>
            </a:pPr>
            <a:r>
              <a:rPr lang="zh-CN" altLang="zh-CN" sz="2000" b="1" dirty="0">
                <a:latin typeface="+mn-lt"/>
              </a:rPr>
              <a:t>木芙蓉</a:t>
            </a:r>
            <a:r>
              <a:rPr lang="en-US" altLang="zh-CN" sz="2000" b="1" dirty="0">
                <a:latin typeface="+mn-lt"/>
              </a:rPr>
              <a:t>    </a:t>
            </a:r>
            <a:r>
              <a:rPr lang="zh-CN" altLang="zh-CN" sz="2000" b="1" dirty="0">
                <a:latin typeface="+mn-lt"/>
              </a:rPr>
              <a:t>吕本中</a:t>
            </a:r>
          </a:p>
          <a:p>
            <a:pPr>
              <a:defRPr/>
            </a:pPr>
            <a:r>
              <a:rPr lang="en-US" altLang="zh-CN" b="1" dirty="0">
                <a:latin typeface="+mn-lt"/>
              </a:rPr>
              <a:t> </a:t>
            </a:r>
            <a:endParaRPr lang="zh-CN" altLang="zh-CN" b="1" dirty="0">
              <a:latin typeface="+mn-lt"/>
            </a:endParaRPr>
          </a:p>
          <a:p>
            <a:pPr>
              <a:defRPr/>
            </a:pPr>
            <a:r>
              <a:rPr lang="zh-CN" altLang="zh-CN" sz="2000" b="1" dirty="0">
                <a:latin typeface="+mn-lt"/>
              </a:rPr>
              <a:t>小池南畔木芙蓉，雨后霜前着意红。犹胜无言旧桃李，一生开落任东风。</a:t>
            </a:r>
          </a:p>
          <a:p>
            <a:pPr>
              <a:defRPr/>
            </a:pPr>
            <a:r>
              <a:rPr lang="en-US" altLang="zh-CN" b="1" dirty="0">
                <a:latin typeface="+mn-lt"/>
              </a:rPr>
              <a:t> </a:t>
            </a:r>
            <a:endParaRPr lang="zh-CN" altLang="zh-CN" b="1" dirty="0">
              <a:latin typeface="+mn-lt"/>
            </a:endParaRPr>
          </a:p>
          <a:p>
            <a:pPr algn="ctr">
              <a:defRPr/>
            </a:pPr>
            <a:r>
              <a:rPr lang="zh-CN" altLang="zh-CN" sz="2000" b="1" dirty="0">
                <a:latin typeface="+mn-lt"/>
              </a:rPr>
              <a:t>窗前木芙蓉　</a:t>
            </a:r>
            <a:r>
              <a:rPr lang="en-US" altLang="zh-CN" sz="2000" b="1" dirty="0">
                <a:latin typeface="+mn-lt"/>
              </a:rPr>
              <a:t>    </a:t>
            </a:r>
            <a:r>
              <a:rPr lang="zh-CN" altLang="zh-CN" sz="2000" b="1" dirty="0">
                <a:latin typeface="+mn-lt"/>
              </a:rPr>
              <a:t>范成大</a:t>
            </a:r>
          </a:p>
          <a:p>
            <a:pPr>
              <a:defRPr/>
            </a:pPr>
            <a:r>
              <a:rPr lang="en-US" altLang="zh-CN" sz="2000" b="1" dirty="0">
                <a:latin typeface="+mn-lt"/>
              </a:rPr>
              <a:t> </a:t>
            </a:r>
            <a:endParaRPr lang="zh-CN" altLang="zh-CN" sz="2000" b="1" dirty="0">
              <a:latin typeface="+mn-lt"/>
            </a:endParaRPr>
          </a:p>
          <a:p>
            <a:pPr>
              <a:defRPr/>
            </a:pPr>
            <a:r>
              <a:rPr lang="zh-CN" altLang="zh-CN" sz="2000" b="1" dirty="0">
                <a:latin typeface="+mn-lt"/>
              </a:rPr>
              <a:t>辛苦孤花破小寒，花心应似客心酸。更凭青女①留连得，未作愁红怨绿看。</a:t>
            </a:r>
          </a:p>
          <a:p>
            <a:pPr>
              <a:defRPr/>
            </a:pPr>
            <a:r>
              <a:rPr lang="en-US" altLang="zh-CN" b="1" dirty="0">
                <a:latin typeface="+mn-lt"/>
              </a:rPr>
              <a:t> </a:t>
            </a:r>
            <a:endParaRPr lang="zh-CN" altLang="zh-CN" b="1" dirty="0">
              <a:latin typeface="+mn-lt"/>
            </a:endParaRPr>
          </a:p>
          <a:p>
            <a:pPr>
              <a:defRPr/>
            </a:pPr>
            <a:r>
              <a:rPr lang="en-US" altLang="zh-CN" b="1" dirty="0">
                <a:latin typeface="+mn-lt"/>
              </a:rPr>
              <a:t>[</a:t>
            </a:r>
            <a:r>
              <a:rPr lang="zh-CN" altLang="zh-CN" b="1" dirty="0">
                <a:latin typeface="+mn-lt"/>
              </a:rPr>
              <a:t>注</a:t>
            </a:r>
            <a:r>
              <a:rPr lang="en-US" altLang="zh-CN" b="1" dirty="0">
                <a:latin typeface="+mn-lt"/>
              </a:rPr>
              <a:t>]</a:t>
            </a:r>
            <a:r>
              <a:rPr lang="zh-CN" altLang="zh-CN" b="1" dirty="0">
                <a:latin typeface="+mn-lt"/>
              </a:rPr>
              <a:t>①青女：传说中掌管霜雪的女神。</a:t>
            </a:r>
          </a:p>
          <a:p>
            <a:pPr>
              <a:defRPr/>
            </a:pPr>
            <a:r>
              <a:rPr lang="en-US" altLang="zh-CN" b="1" dirty="0">
                <a:latin typeface="+mn-lt"/>
              </a:rPr>
              <a:t> </a:t>
            </a:r>
            <a:endParaRPr lang="zh-CN" altLang="zh-CN" b="1" dirty="0">
              <a:latin typeface="+mn-lt"/>
            </a:endParaRPr>
          </a:p>
          <a:p>
            <a:pPr>
              <a:defRPr/>
            </a:pPr>
            <a:r>
              <a:rPr lang="zh-CN" altLang="zh-CN" b="1" dirty="0">
                <a:latin typeface="+mn-lt"/>
              </a:rPr>
              <a:t>　</a:t>
            </a:r>
            <a:r>
              <a:rPr lang="zh-CN" altLang="zh-CN" b="1" dirty="0">
                <a:solidFill>
                  <a:srgbClr val="FF00FF"/>
                </a:solidFill>
                <a:latin typeface="+mn-lt"/>
              </a:rPr>
              <a:t>⑴这两首诗都描述了木芙蓉的</a:t>
            </a:r>
            <a:r>
              <a:rPr lang="zh-CN" altLang="zh-CN" b="1" dirty="0" smtClean="0">
                <a:solidFill>
                  <a:srgbClr val="FF00FF"/>
                </a:solidFill>
                <a:latin typeface="+mn-lt"/>
              </a:rPr>
              <a:t>什么属性</a:t>
            </a:r>
            <a:r>
              <a:rPr lang="zh-CN" altLang="zh-CN" b="1" dirty="0">
                <a:solidFill>
                  <a:srgbClr val="FF00FF"/>
                </a:solidFill>
                <a:latin typeface="+mn-lt"/>
              </a:rPr>
              <a:t>？都运用了哪种修辞手法？（</a:t>
            </a:r>
            <a:r>
              <a:rPr lang="en-US" altLang="zh-CN" b="1" dirty="0">
                <a:solidFill>
                  <a:srgbClr val="FF00FF"/>
                </a:solidFill>
                <a:latin typeface="+mn-lt"/>
              </a:rPr>
              <a:t>2</a:t>
            </a:r>
            <a:r>
              <a:rPr lang="zh-CN" altLang="zh-CN" b="1" dirty="0">
                <a:solidFill>
                  <a:srgbClr val="FF00FF"/>
                </a:solidFill>
                <a:latin typeface="+mn-lt"/>
              </a:rPr>
              <a:t>分）</a:t>
            </a:r>
          </a:p>
          <a:p>
            <a:pPr>
              <a:defRPr/>
            </a:pPr>
            <a:r>
              <a:rPr lang="en-US" altLang="zh-CN" b="1" dirty="0">
                <a:solidFill>
                  <a:srgbClr val="FF00FF"/>
                </a:solidFill>
                <a:latin typeface="+mn-lt"/>
              </a:rPr>
              <a:t> </a:t>
            </a:r>
            <a:endParaRPr lang="zh-CN" altLang="zh-CN" b="1" dirty="0">
              <a:solidFill>
                <a:srgbClr val="FF00FF"/>
              </a:solidFill>
              <a:latin typeface="+mn-lt"/>
            </a:endParaRPr>
          </a:p>
          <a:p>
            <a:pPr>
              <a:defRPr/>
            </a:pPr>
            <a:r>
              <a:rPr lang="zh-CN" altLang="zh-CN" b="1" dirty="0">
                <a:solidFill>
                  <a:srgbClr val="FF00FF"/>
                </a:solidFill>
                <a:latin typeface="+mn-lt"/>
              </a:rPr>
              <a:t>　　⑵两首诗中木芙蓉的形象有什么不同？（</a:t>
            </a:r>
            <a:r>
              <a:rPr lang="en-US" altLang="zh-CN" b="1" dirty="0">
                <a:solidFill>
                  <a:srgbClr val="FF00FF"/>
                </a:solidFill>
                <a:latin typeface="+mn-lt"/>
              </a:rPr>
              <a:t>5</a:t>
            </a:r>
            <a:r>
              <a:rPr lang="zh-CN" altLang="zh-CN" b="1" dirty="0">
                <a:solidFill>
                  <a:srgbClr val="FF00FF"/>
                </a:solidFill>
                <a:latin typeface="+mn-lt"/>
              </a:rPr>
              <a:t>分） 　　</a:t>
            </a:r>
          </a:p>
          <a:p>
            <a:pPr>
              <a:defRPr/>
            </a:pPr>
            <a:r>
              <a:rPr lang="en-US" altLang="zh-CN" b="1" dirty="0">
                <a:solidFill>
                  <a:srgbClr val="FF00FF"/>
                </a:solidFill>
                <a:latin typeface="+mn-lt"/>
              </a:rPr>
              <a:t> </a:t>
            </a:r>
            <a:endParaRPr lang="zh-CN" altLang="zh-CN" b="1" dirty="0">
              <a:solidFill>
                <a:srgbClr val="FF00FF"/>
              </a:solidFill>
              <a:latin typeface="+mn-lt"/>
            </a:endParaRPr>
          </a:p>
        </p:txBody>
      </p:sp>
      <p:sp>
        <p:nvSpPr>
          <p:cNvPr id="3" name="TextBox 2"/>
          <p:cNvSpPr txBox="1">
            <a:spLocks noChangeArrowheads="1"/>
          </p:cNvSpPr>
          <p:nvPr/>
        </p:nvSpPr>
        <p:spPr bwMode="auto">
          <a:xfrm>
            <a:off x="214313" y="5072063"/>
            <a:ext cx="8143875" cy="2655887"/>
          </a:xfrm>
          <a:prstGeom prst="rect">
            <a:avLst/>
          </a:prstGeom>
          <a:noFill/>
          <a:ln w="9525">
            <a:noFill/>
            <a:miter lim="800000"/>
            <a:headEnd/>
            <a:tailEnd/>
          </a:ln>
        </p:spPr>
        <p:txBody>
          <a:bodyPr>
            <a:spAutoFit/>
          </a:bodyPr>
          <a:lstStyle/>
          <a:p>
            <a:pPr>
              <a:lnSpc>
                <a:spcPts val="2900"/>
              </a:lnSpc>
            </a:pPr>
            <a:r>
              <a:rPr lang="zh-CN" altLang="zh-CN" b="1">
                <a:solidFill>
                  <a:srgbClr val="0000FF"/>
                </a:solidFill>
              </a:rPr>
              <a:t>（</a:t>
            </a:r>
            <a:r>
              <a:rPr lang="en-US" altLang="zh-CN" b="1">
                <a:solidFill>
                  <a:srgbClr val="0000FF"/>
                </a:solidFill>
              </a:rPr>
              <a:t>1</a:t>
            </a:r>
            <a:r>
              <a:rPr lang="zh-CN" altLang="zh-CN" b="1">
                <a:solidFill>
                  <a:srgbClr val="0000FF"/>
                </a:solidFill>
              </a:rPr>
              <a:t>）描述了木芙蓉开花的自然属性。运用了拟人手法。</a:t>
            </a:r>
          </a:p>
          <a:p>
            <a:pPr>
              <a:lnSpc>
                <a:spcPts val="2900"/>
              </a:lnSpc>
            </a:pPr>
            <a:r>
              <a:rPr lang="zh-CN" altLang="zh-CN" b="1">
                <a:solidFill>
                  <a:srgbClr val="0000FF"/>
                </a:solidFill>
              </a:rPr>
              <a:t>（</a:t>
            </a:r>
            <a:r>
              <a:rPr lang="en-US" altLang="zh-CN" b="1">
                <a:solidFill>
                  <a:srgbClr val="0000FF"/>
                </a:solidFill>
              </a:rPr>
              <a:t>2</a:t>
            </a:r>
            <a:r>
              <a:rPr lang="zh-CN" altLang="zh-CN" b="1">
                <a:solidFill>
                  <a:srgbClr val="0000FF"/>
                </a:solidFill>
              </a:rPr>
              <a:t>）吕诗着重描写的是逍遥闲适，任由风吹雨打的形象；范诗写的木芙蓉孤苦、心酸，处境凄凉，但作者并没有把这花看作愁苦。前者是闲适之士的豪迈与大度的形象，后者是在凄苦孤独的环境中的乐观者形象。</a:t>
            </a:r>
          </a:p>
          <a:p>
            <a:pPr>
              <a:lnSpc>
                <a:spcPts val="2900"/>
              </a:lnSpc>
            </a:pPr>
            <a:r>
              <a:rPr lang="en-US" altLang="zh-CN" b="1">
                <a:solidFill>
                  <a:srgbClr val="0000FF"/>
                </a:solidFill>
              </a:rPr>
              <a:t> </a:t>
            </a:r>
            <a:endParaRPr lang="zh-CN" altLang="zh-CN" b="1">
              <a:solidFill>
                <a:srgbClr val="0000FF"/>
              </a:solidFill>
            </a:endParaRPr>
          </a:p>
          <a:p>
            <a:pPr>
              <a:lnSpc>
                <a:spcPts val="2900"/>
              </a:lnSpc>
            </a:pPr>
            <a:endParaRPr lang="zh-CN" altLang="en-US" b="1">
              <a:solidFill>
                <a:srgbClr val="0000FF"/>
              </a:solidFill>
            </a:endParaRPr>
          </a:p>
          <a:p>
            <a:pPr>
              <a:lnSpc>
                <a:spcPts val="2900"/>
              </a:lnSpc>
            </a:pPr>
            <a:endParaRPr lang="zh-CN" altLang="en-US" b="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Box 1"/>
          <p:cNvSpPr txBox="1">
            <a:spLocks noChangeArrowheads="1"/>
          </p:cNvSpPr>
          <p:nvPr/>
        </p:nvSpPr>
        <p:spPr bwMode="auto">
          <a:xfrm>
            <a:off x="285750" y="500063"/>
            <a:ext cx="8501063" cy="3232150"/>
          </a:xfrm>
          <a:prstGeom prst="rect">
            <a:avLst/>
          </a:prstGeom>
          <a:noFill/>
          <a:ln w="9525">
            <a:noFill/>
            <a:miter lim="800000"/>
            <a:headEnd/>
            <a:tailEnd/>
          </a:ln>
        </p:spPr>
        <p:txBody>
          <a:bodyPr>
            <a:spAutoFit/>
          </a:bodyPr>
          <a:lstStyle/>
          <a:p>
            <a:r>
              <a:rPr lang="zh-CN" altLang="zh-CN" sz="2400" b="1">
                <a:solidFill>
                  <a:srgbClr val="FF00FF"/>
                </a:solidFill>
              </a:rPr>
              <a:t>阅读下面的宋词，然后回答问题。（</a:t>
            </a:r>
            <a:r>
              <a:rPr lang="en-US" altLang="zh-CN" sz="2400" b="1">
                <a:solidFill>
                  <a:srgbClr val="FF00FF"/>
                </a:solidFill>
              </a:rPr>
              <a:t>2010</a:t>
            </a:r>
            <a:r>
              <a:rPr lang="zh-CN" altLang="en-US" sz="2400" b="1">
                <a:solidFill>
                  <a:srgbClr val="FF00FF"/>
                </a:solidFill>
              </a:rPr>
              <a:t>广东高考题，</a:t>
            </a:r>
            <a:r>
              <a:rPr lang="en-US" altLang="zh-CN" sz="2400" b="1">
                <a:solidFill>
                  <a:srgbClr val="FF00FF"/>
                </a:solidFill>
              </a:rPr>
              <a:t>7</a:t>
            </a:r>
            <a:r>
              <a:rPr lang="zh-CN" altLang="zh-CN" sz="2400" b="1">
                <a:solidFill>
                  <a:srgbClr val="FF00FF"/>
                </a:solidFill>
              </a:rPr>
              <a:t>分）</a:t>
            </a:r>
          </a:p>
          <a:p>
            <a:pPr algn="ctr"/>
            <a:r>
              <a:rPr lang="zh-CN" altLang="zh-CN" sz="2000" b="1"/>
              <a:t>望江东</a:t>
            </a:r>
          </a:p>
          <a:p>
            <a:pPr algn="ctr"/>
            <a:r>
              <a:rPr lang="zh-CN" altLang="zh-CN" sz="2000" b="1"/>
              <a:t>黄庭坚</a:t>
            </a:r>
          </a:p>
          <a:p>
            <a:r>
              <a:rPr lang="zh-CN" altLang="zh-CN" sz="2000" b="1"/>
              <a:t>江水西头隔烟树，望不见、江东路。思量只有梦来去。更不怕、江阑①住。</a:t>
            </a:r>
          </a:p>
          <a:p>
            <a:r>
              <a:rPr lang="zh-CN" altLang="zh-CN" sz="2000" b="1"/>
              <a:t>灯前写了书无数，算没个、人传与。直饶寻得雁分付②，又还是、秋将暮。</a:t>
            </a:r>
          </a:p>
          <a:p>
            <a:r>
              <a:rPr lang="zh-CN" altLang="zh-CN" sz="2000" b="1"/>
              <a:t>【注】①阑：阻隔；阻拦。 ②直饶：纵使。分付：交付。</a:t>
            </a:r>
            <a:endParaRPr lang="en-US" altLang="zh-CN" sz="2000" b="1"/>
          </a:p>
          <a:p>
            <a:endParaRPr lang="zh-CN" altLang="zh-CN" sz="2000" b="1"/>
          </a:p>
          <a:p>
            <a:r>
              <a:rPr lang="zh-CN" altLang="zh-CN" sz="2000" b="1"/>
              <a:t>　　</a:t>
            </a:r>
            <a:r>
              <a:rPr lang="zh-CN" altLang="zh-CN" sz="2000" b="1">
                <a:solidFill>
                  <a:srgbClr val="FF00FF"/>
                </a:solidFill>
              </a:rPr>
              <a:t>（</a:t>
            </a:r>
            <a:r>
              <a:rPr lang="en-US" altLang="zh-CN" sz="2000" b="1">
                <a:solidFill>
                  <a:srgbClr val="FF00FF"/>
                </a:solidFill>
              </a:rPr>
              <a:t>1</a:t>
            </a:r>
            <a:r>
              <a:rPr lang="zh-CN" altLang="zh-CN" sz="2000" b="1">
                <a:solidFill>
                  <a:srgbClr val="FF00FF"/>
                </a:solidFill>
              </a:rPr>
              <a:t>） 简析</a:t>
            </a:r>
            <a:r>
              <a:rPr lang="en-US" altLang="zh-CN" sz="2000" b="1">
                <a:solidFill>
                  <a:srgbClr val="FF00FF"/>
                </a:solidFill>
              </a:rPr>
              <a:t>“</a:t>
            </a:r>
            <a:r>
              <a:rPr lang="zh-CN" altLang="zh-CN" sz="2000" b="1">
                <a:solidFill>
                  <a:srgbClr val="FF00FF"/>
                </a:solidFill>
              </a:rPr>
              <a:t>隔</a:t>
            </a:r>
            <a:r>
              <a:rPr lang="en-US" altLang="zh-CN" sz="2000" b="1">
                <a:solidFill>
                  <a:srgbClr val="FF00FF"/>
                </a:solidFill>
              </a:rPr>
              <a:t>”</a:t>
            </a:r>
            <a:r>
              <a:rPr lang="zh-CN" altLang="zh-CN" sz="2000" b="1">
                <a:solidFill>
                  <a:srgbClr val="FF00FF"/>
                </a:solidFill>
              </a:rPr>
              <a:t>字的双重意蕴。（</a:t>
            </a:r>
            <a:r>
              <a:rPr lang="en-US" altLang="zh-CN" sz="2000" b="1">
                <a:solidFill>
                  <a:srgbClr val="FF00FF"/>
                </a:solidFill>
              </a:rPr>
              <a:t>3</a:t>
            </a:r>
            <a:r>
              <a:rPr lang="zh-CN" altLang="zh-CN" sz="2000" b="1">
                <a:solidFill>
                  <a:srgbClr val="FF00FF"/>
                </a:solidFill>
              </a:rPr>
              <a:t>分）</a:t>
            </a:r>
          </a:p>
          <a:p>
            <a:r>
              <a:rPr lang="zh-CN" altLang="zh-CN" sz="2000" b="1">
                <a:solidFill>
                  <a:srgbClr val="FF00FF"/>
                </a:solidFill>
              </a:rPr>
              <a:t>　　（</a:t>
            </a:r>
            <a:r>
              <a:rPr lang="en-US" altLang="zh-CN" sz="2000" b="1">
                <a:solidFill>
                  <a:srgbClr val="FF00FF"/>
                </a:solidFill>
              </a:rPr>
              <a:t>2</a:t>
            </a:r>
            <a:r>
              <a:rPr lang="zh-CN" altLang="zh-CN" sz="2000" b="1">
                <a:solidFill>
                  <a:srgbClr val="FF00FF"/>
                </a:solidFill>
              </a:rPr>
              <a:t>） 请从虚实关系的角度分析这首词的上片或下片。（</a:t>
            </a:r>
            <a:r>
              <a:rPr lang="en-US" altLang="zh-CN" sz="2000" b="1">
                <a:solidFill>
                  <a:srgbClr val="FF00FF"/>
                </a:solidFill>
              </a:rPr>
              <a:t>4</a:t>
            </a:r>
            <a:r>
              <a:rPr lang="zh-CN" altLang="zh-CN" sz="2000" b="1">
                <a:solidFill>
                  <a:srgbClr val="FF00FF"/>
                </a:solidFill>
              </a:rPr>
              <a:t>分）</a:t>
            </a:r>
          </a:p>
          <a:p>
            <a:endParaRPr lang="zh-CN" altLang="en-US" sz="2000" b="1"/>
          </a:p>
        </p:txBody>
      </p:sp>
      <p:sp>
        <p:nvSpPr>
          <p:cNvPr id="17410" name="TextBox 2"/>
          <p:cNvSpPr txBox="1">
            <a:spLocks noChangeArrowheads="1"/>
          </p:cNvSpPr>
          <p:nvPr/>
        </p:nvSpPr>
        <p:spPr bwMode="auto">
          <a:xfrm>
            <a:off x="500063" y="3571875"/>
            <a:ext cx="8143875" cy="2862263"/>
          </a:xfrm>
          <a:prstGeom prst="rect">
            <a:avLst/>
          </a:prstGeom>
          <a:noFill/>
          <a:ln w="9525">
            <a:noFill/>
            <a:miter lim="800000"/>
            <a:headEnd/>
            <a:tailEnd/>
          </a:ln>
        </p:spPr>
        <p:txBody>
          <a:bodyPr>
            <a:spAutoFit/>
          </a:bodyPr>
          <a:lstStyle/>
          <a:p>
            <a:r>
              <a:rPr lang="zh-CN" altLang="zh-CN" sz="2000" b="1">
                <a:solidFill>
                  <a:srgbClr val="0000FF"/>
                </a:solidFill>
              </a:rPr>
              <a:t>（</a:t>
            </a:r>
            <a:r>
              <a:rPr lang="en-US" altLang="zh-CN" sz="2000" b="1">
                <a:solidFill>
                  <a:srgbClr val="0000FF"/>
                </a:solidFill>
              </a:rPr>
              <a:t>1</a:t>
            </a:r>
            <a:r>
              <a:rPr lang="zh-CN" altLang="zh-CN" sz="2000" b="1">
                <a:solidFill>
                  <a:srgbClr val="0000FF"/>
                </a:solidFill>
              </a:rPr>
              <a:t>）隔，隔断、阻隔之意。诗人身处江西，目光被树阻隔而难望见江东。同时，也是自身被阻隔，而回不到江东。一语双关，增强对江东思恋之情。</a:t>
            </a:r>
            <a:endParaRPr lang="zh-CN" altLang="zh-CN" sz="2000">
              <a:solidFill>
                <a:srgbClr val="0000FF"/>
              </a:solidFill>
            </a:endParaRPr>
          </a:p>
          <a:p>
            <a:endParaRPr lang="en-US" altLang="zh-CN" sz="2000" b="1">
              <a:solidFill>
                <a:srgbClr val="0000FF"/>
              </a:solidFill>
            </a:endParaRPr>
          </a:p>
          <a:p>
            <a:r>
              <a:rPr lang="zh-CN" altLang="zh-CN" sz="2000" b="1">
                <a:solidFill>
                  <a:srgbClr val="0000FF"/>
                </a:solidFill>
              </a:rPr>
              <a:t>（</a:t>
            </a:r>
            <a:r>
              <a:rPr lang="en-US" altLang="zh-CN" sz="2000" b="1">
                <a:solidFill>
                  <a:srgbClr val="0000FF"/>
                </a:solidFill>
              </a:rPr>
              <a:t>2</a:t>
            </a:r>
            <a:r>
              <a:rPr lang="zh-CN" altLang="zh-CN" sz="2000" b="1">
                <a:solidFill>
                  <a:srgbClr val="0000FF"/>
                </a:solidFill>
              </a:rPr>
              <a:t>）上片：词人触景生情，实写江边目光阻隔感受，虚写梦中回到江东。抒发不忍离去之愁。</a:t>
            </a:r>
            <a:endParaRPr lang="zh-CN" altLang="zh-CN" sz="2000">
              <a:solidFill>
                <a:srgbClr val="0000FF"/>
              </a:solidFill>
            </a:endParaRPr>
          </a:p>
          <a:p>
            <a:r>
              <a:rPr lang="en-US" altLang="zh-CN" sz="2000" b="1">
                <a:solidFill>
                  <a:srgbClr val="0000FF"/>
                </a:solidFill>
              </a:rPr>
              <a:t>          </a:t>
            </a:r>
            <a:r>
              <a:rPr lang="zh-CN" altLang="zh-CN" sz="2000" b="1">
                <a:solidFill>
                  <a:srgbClr val="0000FF"/>
                </a:solidFill>
              </a:rPr>
              <a:t>下片：词人实写灯下写书信，虚写希望大雁捎带思念，却是节令已过。流露浓重的牵挂不舍愁绪及深深的无奈之情。</a:t>
            </a:r>
            <a:endParaRPr lang="zh-CN" altLang="zh-CN" sz="2000">
              <a:solidFill>
                <a:srgbClr val="0000FF"/>
              </a:solidFill>
            </a:endParaRPr>
          </a:p>
          <a:p>
            <a:endParaRPr lang="zh-CN" altLang="en-US" sz="2000">
              <a:solidFill>
                <a:srgbClr val="0000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5"/>
          <p:cNvSpPr txBox="1">
            <a:spLocks noChangeArrowheads="1"/>
          </p:cNvSpPr>
          <p:nvPr/>
        </p:nvSpPr>
        <p:spPr bwMode="auto">
          <a:xfrm>
            <a:off x="323850" y="549275"/>
            <a:ext cx="8351838" cy="6183313"/>
          </a:xfrm>
          <a:prstGeom prst="rect">
            <a:avLst/>
          </a:prstGeom>
          <a:noFill/>
          <a:ln w="9525">
            <a:noFill/>
            <a:miter lim="800000"/>
            <a:headEnd/>
            <a:tailEnd/>
          </a:ln>
        </p:spPr>
        <p:txBody>
          <a:bodyPr>
            <a:spAutoFit/>
          </a:bodyPr>
          <a:lstStyle/>
          <a:p>
            <a:pPr>
              <a:lnSpc>
                <a:spcPct val="130000"/>
              </a:lnSpc>
            </a:pPr>
            <a:r>
              <a:rPr lang="zh-CN" altLang="en-US" sz="3600" b="1">
                <a:solidFill>
                  <a:schemeClr val="hlink"/>
                </a:solidFill>
              </a:rPr>
              <a:t>    </a:t>
            </a:r>
            <a:r>
              <a:rPr lang="zh-CN" altLang="en-US" sz="4400" b="1">
                <a:solidFill>
                  <a:srgbClr val="FF00FF"/>
                </a:solidFill>
              </a:rPr>
              <a:t>表达技巧</a:t>
            </a:r>
            <a:r>
              <a:rPr lang="zh-CN" altLang="en-US" sz="3600" b="1">
                <a:solidFill>
                  <a:schemeClr val="hlink"/>
                </a:solidFill>
              </a:rPr>
              <a:t>是指作者在塑造形象、创造意境、表达思想感情时所采取的表现手法。对表达技巧的鉴赏，就是辨识诗歌中所使用的修辞手法、表达方式、表现手法或艺术构思，分析其本身的艺术效果，评价其对表现诗人的思想感情所起到的作用。</a:t>
            </a:r>
          </a:p>
          <a:p>
            <a:pPr>
              <a:lnSpc>
                <a:spcPct val="120000"/>
              </a:lnSpc>
              <a:spcBef>
                <a:spcPct val="50000"/>
              </a:spcBef>
            </a:pPr>
            <a:endParaRPr lang="zh-CN" altLang="en-US" sz="360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5361"/>
                                        </p:tgtEl>
                                        <p:attrNameLst>
                                          <p:attrName>style.visibility</p:attrName>
                                        </p:attrNameLst>
                                      </p:cBhvr>
                                      <p:to>
                                        <p:strVal val="visible"/>
                                      </p:to>
                                    </p:set>
                                    <p:animEffect transition="in" filter="circle(in)">
                                      <p:cBhvr>
                                        <p:cTn id="7" dur="2000"/>
                                        <p:tgtEl>
                                          <p:spTgt spid="15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4"/>
          <p:cNvSpPr txBox="1">
            <a:spLocks noChangeArrowheads="1"/>
          </p:cNvSpPr>
          <p:nvPr/>
        </p:nvSpPr>
        <p:spPr bwMode="auto">
          <a:xfrm>
            <a:off x="323850" y="188913"/>
            <a:ext cx="8280400" cy="579437"/>
          </a:xfrm>
          <a:prstGeom prst="rect">
            <a:avLst/>
          </a:prstGeom>
          <a:noFill/>
          <a:ln w="9525">
            <a:noFill/>
            <a:miter lim="800000"/>
            <a:headEnd/>
            <a:tailEnd/>
          </a:ln>
        </p:spPr>
        <p:txBody>
          <a:bodyPr>
            <a:spAutoFit/>
          </a:bodyPr>
          <a:lstStyle/>
          <a:p>
            <a:pPr>
              <a:spcBef>
                <a:spcPct val="50000"/>
              </a:spcBef>
            </a:pPr>
            <a:r>
              <a:rPr lang="zh-CN" altLang="en-US" sz="3200" b="1">
                <a:solidFill>
                  <a:srgbClr val="FF00FF"/>
                </a:solidFill>
              </a:rPr>
              <a:t>表达技巧的种类</a:t>
            </a:r>
            <a:r>
              <a:rPr lang="en-US" altLang="zh-CN" sz="3200" b="1">
                <a:solidFill>
                  <a:srgbClr val="FF00FF"/>
                </a:solidFill>
              </a:rPr>
              <a:t>(</a:t>
            </a:r>
            <a:r>
              <a:rPr lang="zh-CN" altLang="en-US" sz="3200" b="1">
                <a:solidFill>
                  <a:srgbClr val="FF00FF"/>
                </a:solidFill>
              </a:rPr>
              <a:t>明概念，理关系）</a:t>
            </a:r>
          </a:p>
        </p:txBody>
      </p:sp>
      <p:sp>
        <p:nvSpPr>
          <p:cNvPr id="17410" name="Text Box 5"/>
          <p:cNvSpPr txBox="1">
            <a:spLocks noChangeArrowheads="1"/>
          </p:cNvSpPr>
          <p:nvPr/>
        </p:nvSpPr>
        <p:spPr bwMode="auto">
          <a:xfrm>
            <a:off x="0" y="4941888"/>
            <a:ext cx="3240088" cy="457200"/>
          </a:xfrm>
          <a:prstGeom prst="rect">
            <a:avLst/>
          </a:prstGeom>
          <a:noFill/>
          <a:ln w="9525">
            <a:noFill/>
            <a:miter lim="800000"/>
            <a:headEnd/>
            <a:tailEnd/>
          </a:ln>
        </p:spPr>
        <p:txBody>
          <a:bodyPr>
            <a:spAutoFit/>
          </a:bodyPr>
          <a:lstStyle/>
          <a:p>
            <a:r>
              <a:rPr lang="zh-CN" altLang="en-US" sz="2400" b="1">
                <a:solidFill>
                  <a:srgbClr val="FF00FF"/>
                </a:solidFill>
              </a:rPr>
              <a:t>（三）表现手法：</a:t>
            </a:r>
          </a:p>
        </p:txBody>
      </p:sp>
      <p:sp>
        <p:nvSpPr>
          <p:cNvPr id="17411" name="Text Box 6"/>
          <p:cNvSpPr txBox="1">
            <a:spLocks noChangeArrowheads="1"/>
          </p:cNvSpPr>
          <p:nvPr/>
        </p:nvSpPr>
        <p:spPr bwMode="auto">
          <a:xfrm>
            <a:off x="0" y="908050"/>
            <a:ext cx="5040313" cy="457200"/>
          </a:xfrm>
          <a:prstGeom prst="rect">
            <a:avLst/>
          </a:prstGeom>
          <a:noFill/>
          <a:ln w="9525">
            <a:noFill/>
            <a:miter lim="800000"/>
            <a:headEnd/>
            <a:tailEnd/>
          </a:ln>
        </p:spPr>
        <p:txBody>
          <a:bodyPr>
            <a:spAutoFit/>
          </a:bodyPr>
          <a:lstStyle/>
          <a:p>
            <a:pPr>
              <a:spcBef>
                <a:spcPct val="50000"/>
              </a:spcBef>
            </a:pPr>
            <a:r>
              <a:rPr lang="zh-CN" altLang="en-US" sz="2400" b="1">
                <a:solidFill>
                  <a:srgbClr val="FF00FF"/>
                </a:solidFill>
              </a:rPr>
              <a:t>（一）表达方式：</a:t>
            </a:r>
          </a:p>
        </p:txBody>
      </p:sp>
      <p:sp>
        <p:nvSpPr>
          <p:cNvPr id="17412" name="Text Box 7"/>
          <p:cNvSpPr txBox="1">
            <a:spLocks noChangeArrowheads="1"/>
          </p:cNvSpPr>
          <p:nvPr/>
        </p:nvSpPr>
        <p:spPr bwMode="auto">
          <a:xfrm>
            <a:off x="2484438" y="908050"/>
            <a:ext cx="6335712" cy="2100263"/>
          </a:xfrm>
          <a:prstGeom prst="rect">
            <a:avLst/>
          </a:prstGeom>
          <a:noFill/>
          <a:ln w="9525">
            <a:noFill/>
            <a:miter lim="800000"/>
            <a:headEnd/>
            <a:tailEnd/>
          </a:ln>
        </p:spPr>
        <p:txBody>
          <a:bodyPr>
            <a:spAutoFit/>
          </a:bodyPr>
          <a:lstStyle/>
          <a:p>
            <a:r>
              <a:rPr lang="zh-CN" altLang="en-US" sz="2400" b="1">
                <a:solidFill>
                  <a:schemeClr val="hlink"/>
                </a:solidFill>
              </a:rPr>
              <a:t>记叙、描写、说明、议论、抒情等方式。这其中描写、抒情是考查的重点。抒情可分为直抒胸臆（直接抒情）和间接抒情</a:t>
            </a:r>
            <a:r>
              <a:rPr lang="en-US" altLang="zh-CN" sz="2400" b="1">
                <a:solidFill>
                  <a:schemeClr val="hlink"/>
                </a:solidFill>
              </a:rPr>
              <a:t>(</a:t>
            </a:r>
            <a:r>
              <a:rPr lang="zh-CN" altLang="en-US" sz="2400" b="1">
                <a:solidFill>
                  <a:schemeClr val="hlink"/>
                </a:solidFill>
              </a:rPr>
              <a:t>手法常是借景抒情、情景交融、托物言志等</a:t>
            </a:r>
            <a:r>
              <a:rPr lang="en-US" altLang="zh-CN" sz="2400" b="1">
                <a:solidFill>
                  <a:schemeClr val="hlink"/>
                </a:solidFill>
              </a:rPr>
              <a:t>)</a:t>
            </a:r>
            <a:r>
              <a:rPr lang="zh-CN" altLang="en-US" sz="2400" b="1">
                <a:solidFill>
                  <a:schemeClr val="hlink"/>
                </a:solidFill>
              </a:rPr>
              <a:t>。</a:t>
            </a:r>
          </a:p>
          <a:p>
            <a:pPr>
              <a:spcBef>
                <a:spcPct val="50000"/>
              </a:spcBef>
            </a:pPr>
            <a:endParaRPr lang="zh-CN" altLang="en-US" sz="2400">
              <a:solidFill>
                <a:schemeClr val="hlink"/>
              </a:solidFill>
            </a:endParaRPr>
          </a:p>
        </p:txBody>
      </p:sp>
      <p:sp>
        <p:nvSpPr>
          <p:cNvPr id="17413" name="Text Box 8"/>
          <p:cNvSpPr txBox="1">
            <a:spLocks noChangeArrowheads="1"/>
          </p:cNvSpPr>
          <p:nvPr/>
        </p:nvSpPr>
        <p:spPr bwMode="auto">
          <a:xfrm>
            <a:off x="0" y="2781300"/>
            <a:ext cx="3167063" cy="457200"/>
          </a:xfrm>
          <a:prstGeom prst="rect">
            <a:avLst/>
          </a:prstGeom>
          <a:noFill/>
          <a:ln w="9525">
            <a:noFill/>
            <a:miter lim="800000"/>
            <a:headEnd/>
            <a:tailEnd/>
          </a:ln>
        </p:spPr>
        <p:txBody>
          <a:bodyPr>
            <a:spAutoFit/>
          </a:bodyPr>
          <a:lstStyle/>
          <a:p>
            <a:pPr>
              <a:spcBef>
                <a:spcPct val="50000"/>
              </a:spcBef>
            </a:pPr>
            <a:r>
              <a:rPr lang="zh-CN" altLang="en-US" sz="2400" b="1">
                <a:solidFill>
                  <a:srgbClr val="FF00FF"/>
                </a:solidFill>
              </a:rPr>
              <a:t>（二）修辞手法：</a:t>
            </a:r>
          </a:p>
        </p:txBody>
      </p:sp>
      <p:sp>
        <p:nvSpPr>
          <p:cNvPr id="17414" name="Text Box 9"/>
          <p:cNvSpPr txBox="1">
            <a:spLocks noChangeArrowheads="1"/>
          </p:cNvSpPr>
          <p:nvPr/>
        </p:nvSpPr>
        <p:spPr bwMode="auto">
          <a:xfrm>
            <a:off x="2484438" y="2781300"/>
            <a:ext cx="6480175" cy="2465388"/>
          </a:xfrm>
          <a:prstGeom prst="rect">
            <a:avLst/>
          </a:prstGeom>
          <a:noFill/>
          <a:ln w="9525">
            <a:noFill/>
            <a:miter lim="800000"/>
            <a:headEnd/>
            <a:tailEnd/>
          </a:ln>
        </p:spPr>
        <p:txBody>
          <a:bodyPr>
            <a:spAutoFit/>
          </a:bodyPr>
          <a:lstStyle/>
          <a:p>
            <a:r>
              <a:rPr lang="zh-CN" altLang="en-US" sz="2400" b="1" u="sng">
                <a:solidFill>
                  <a:schemeClr val="hlink"/>
                </a:solidFill>
              </a:rPr>
              <a:t>凡是使句子更加生动形象富有表现力和艺术美感的方法（或手段）都称修辞手法</a:t>
            </a:r>
            <a:r>
              <a:rPr lang="zh-CN" altLang="en-US" sz="2400" b="1">
                <a:solidFill>
                  <a:schemeClr val="hlink"/>
                </a:solidFill>
              </a:rPr>
              <a:t>。如比喻、比拟、排比、对比、借代、反复、拟人、夸张、反问、设问、对偶、叠字、互文等。在实际的运用中，多种修辞又往往是一起连用的。</a:t>
            </a:r>
          </a:p>
          <a:p>
            <a:pPr>
              <a:spcBef>
                <a:spcPct val="50000"/>
              </a:spcBef>
            </a:pPr>
            <a:endParaRPr lang="zh-CN" altLang="en-US" sz="2400">
              <a:solidFill>
                <a:schemeClr val="hlink"/>
              </a:solidFill>
            </a:endParaRPr>
          </a:p>
        </p:txBody>
      </p:sp>
      <p:sp>
        <p:nvSpPr>
          <p:cNvPr id="17415" name="Text Box 10"/>
          <p:cNvSpPr txBox="1">
            <a:spLocks noChangeArrowheads="1"/>
          </p:cNvSpPr>
          <p:nvPr/>
        </p:nvSpPr>
        <p:spPr bwMode="auto">
          <a:xfrm>
            <a:off x="2555875" y="4868863"/>
            <a:ext cx="6337300" cy="2032000"/>
          </a:xfrm>
          <a:prstGeom prst="rect">
            <a:avLst/>
          </a:prstGeom>
          <a:noFill/>
          <a:ln w="9525">
            <a:noFill/>
            <a:miter lim="800000"/>
            <a:headEnd/>
            <a:tailEnd/>
          </a:ln>
        </p:spPr>
        <p:txBody>
          <a:bodyPr>
            <a:spAutoFit/>
          </a:bodyPr>
          <a:lstStyle/>
          <a:p>
            <a:r>
              <a:rPr lang="zh-CN" altLang="en-US" sz="2800" b="1" u="sng">
                <a:solidFill>
                  <a:schemeClr val="hlink"/>
                </a:solidFill>
              </a:rPr>
              <a:t>凡是能使文章整体或部分产生鲜明强烈的印象，达到感染读者艺术效果的手段或方法都可视为表现手法</a:t>
            </a:r>
            <a:r>
              <a:rPr lang="zh-CN" altLang="en-US" sz="2800" b="1">
                <a:solidFill>
                  <a:schemeClr val="hlink"/>
                </a:solidFill>
              </a:rPr>
              <a:t>。</a:t>
            </a:r>
          </a:p>
          <a:p>
            <a:pPr>
              <a:spcBef>
                <a:spcPct val="50000"/>
              </a:spcBef>
            </a:pPr>
            <a:endParaRPr lang="zh-CN" altLang="en-US" sz="2800" b="1">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7409"/>
                                        </p:tgtEl>
                                        <p:attrNameLst>
                                          <p:attrName>style.visibility</p:attrName>
                                        </p:attrNameLst>
                                      </p:cBhvr>
                                      <p:to>
                                        <p:strVal val="visible"/>
                                      </p:to>
                                    </p:set>
                                    <p:animEffect transition="in" filter="diamond(in)">
                                      <p:cBhvr>
                                        <p:cTn id="7" dur="2000"/>
                                        <p:tgtEl>
                                          <p:spTgt spid="17409"/>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wedge">
                                      <p:cBhvr>
                                        <p:cTn id="12" dur="2000"/>
                                        <p:tgtEl>
                                          <p:spTgt spid="17411"/>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17412"/>
                                        </p:tgtEl>
                                        <p:attrNameLst>
                                          <p:attrName>style.visibility</p:attrName>
                                        </p:attrNameLst>
                                      </p:cBhvr>
                                      <p:to>
                                        <p:strVal val="visible"/>
                                      </p:to>
                                    </p:set>
                                    <p:animEffect transition="in" filter="wedge">
                                      <p:cBhvr>
                                        <p:cTn id="17" dur="2000"/>
                                        <p:tgtEl>
                                          <p:spTgt spid="17412"/>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17413"/>
                                        </p:tgtEl>
                                        <p:attrNameLst>
                                          <p:attrName>style.visibility</p:attrName>
                                        </p:attrNameLst>
                                      </p:cBhvr>
                                      <p:to>
                                        <p:strVal val="visible"/>
                                      </p:to>
                                    </p:set>
                                    <p:animEffect transition="in" filter="wedge">
                                      <p:cBhvr>
                                        <p:cTn id="22" dur="2000"/>
                                        <p:tgtEl>
                                          <p:spTgt spid="17413"/>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grpId="0" nodeType="clickEffect">
                                  <p:stCondLst>
                                    <p:cond delay="0"/>
                                  </p:stCondLst>
                                  <p:childTnLst>
                                    <p:set>
                                      <p:cBhvr>
                                        <p:cTn id="26" dur="1" fill="hold">
                                          <p:stCondLst>
                                            <p:cond delay="0"/>
                                          </p:stCondLst>
                                        </p:cTn>
                                        <p:tgtEl>
                                          <p:spTgt spid="17414"/>
                                        </p:tgtEl>
                                        <p:attrNameLst>
                                          <p:attrName>style.visibility</p:attrName>
                                        </p:attrNameLst>
                                      </p:cBhvr>
                                      <p:to>
                                        <p:strVal val="visible"/>
                                      </p:to>
                                    </p:set>
                                    <p:animEffect transition="in" filter="wedge">
                                      <p:cBhvr>
                                        <p:cTn id="27" dur="2000"/>
                                        <p:tgtEl>
                                          <p:spTgt spid="17414"/>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grpId="0" nodeType="clickEffect">
                                  <p:stCondLst>
                                    <p:cond delay="0"/>
                                  </p:stCondLst>
                                  <p:childTnLst>
                                    <p:set>
                                      <p:cBhvr>
                                        <p:cTn id="31" dur="1" fill="hold">
                                          <p:stCondLst>
                                            <p:cond delay="0"/>
                                          </p:stCondLst>
                                        </p:cTn>
                                        <p:tgtEl>
                                          <p:spTgt spid="17410"/>
                                        </p:tgtEl>
                                        <p:attrNameLst>
                                          <p:attrName>style.visibility</p:attrName>
                                        </p:attrNameLst>
                                      </p:cBhvr>
                                      <p:to>
                                        <p:strVal val="visible"/>
                                      </p:to>
                                    </p:set>
                                    <p:animEffect transition="in" filter="wedge">
                                      <p:cBhvr>
                                        <p:cTn id="32" dur="2000"/>
                                        <p:tgtEl>
                                          <p:spTgt spid="17410"/>
                                        </p:tgtEl>
                                      </p:cBhvr>
                                    </p:animEffect>
                                  </p:childTnLst>
                                </p:cTn>
                              </p:par>
                            </p:childTnLst>
                          </p:cTn>
                        </p:par>
                      </p:childTnLst>
                    </p:cTn>
                  </p:par>
                  <p:par>
                    <p:cTn id="33" fill="hold">
                      <p:stCondLst>
                        <p:cond delay="indefinite"/>
                      </p:stCondLst>
                      <p:childTnLst>
                        <p:par>
                          <p:cTn id="34" fill="hold">
                            <p:stCondLst>
                              <p:cond delay="0"/>
                            </p:stCondLst>
                            <p:childTnLst>
                              <p:par>
                                <p:cTn id="35" presetID="20" presetClass="entr" presetSubtype="0" fill="hold" grpId="0" nodeType="clickEffect">
                                  <p:stCondLst>
                                    <p:cond delay="0"/>
                                  </p:stCondLst>
                                  <p:childTnLst>
                                    <p:set>
                                      <p:cBhvr>
                                        <p:cTn id="36" dur="1" fill="hold">
                                          <p:stCondLst>
                                            <p:cond delay="0"/>
                                          </p:stCondLst>
                                        </p:cTn>
                                        <p:tgtEl>
                                          <p:spTgt spid="17415"/>
                                        </p:tgtEl>
                                        <p:attrNameLst>
                                          <p:attrName>style.visibility</p:attrName>
                                        </p:attrNameLst>
                                      </p:cBhvr>
                                      <p:to>
                                        <p:strVal val="visible"/>
                                      </p:to>
                                    </p:set>
                                    <p:animEffect transition="in" filter="wedge">
                                      <p:cBhvr>
                                        <p:cTn id="37" dur="20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 grpId="0"/>
      <p:bldP spid="17410" grpId="0"/>
      <p:bldP spid="17411" grpId="0"/>
      <p:bldP spid="17412" grpId="0"/>
      <p:bldP spid="17413" grpId="0"/>
      <p:bldP spid="17414" grpId="0"/>
      <p:bldP spid="174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4"/>
          <p:cNvSpPr txBox="1">
            <a:spLocks noChangeArrowheads="1"/>
          </p:cNvSpPr>
          <p:nvPr/>
        </p:nvSpPr>
        <p:spPr bwMode="auto">
          <a:xfrm>
            <a:off x="323850" y="404813"/>
            <a:ext cx="8351838" cy="579437"/>
          </a:xfrm>
          <a:prstGeom prst="rect">
            <a:avLst/>
          </a:prstGeom>
          <a:noFill/>
          <a:ln w="9525">
            <a:noFill/>
            <a:miter lim="800000"/>
            <a:headEnd/>
            <a:tailEnd/>
          </a:ln>
        </p:spPr>
        <p:txBody>
          <a:bodyPr>
            <a:spAutoFit/>
          </a:bodyPr>
          <a:lstStyle/>
          <a:p>
            <a:r>
              <a:rPr lang="zh-CN" altLang="en-US" sz="3200" b="1">
                <a:solidFill>
                  <a:srgbClr val="FF00FF"/>
                </a:solidFill>
              </a:rPr>
              <a:t>表现手法就指表达技巧所涵盖的内容，即： </a:t>
            </a:r>
          </a:p>
        </p:txBody>
      </p:sp>
      <p:sp>
        <p:nvSpPr>
          <p:cNvPr id="18434" name="Text Box 5"/>
          <p:cNvSpPr txBox="1">
            <a:spLocks noChangeArrowheads="1"/>
          </p:cNvSpPr>
          <p:nvPr/>
        </p:nvSpPr>
        <p:spPr bwMode="auto">
          <a:xfrm>
            <a:off x="395288" y="1268413"/>
            <a:ext cx="8569325" cy="5946775"/>
          </a:xfrm>
          <a:prstGeom prst="rect">
            <a:avLst/>
          </a:prstGeom>
          <a:noFill/>
          <a:ln w="9525">
            <a:noFill/>
            <a:miter lim="800000"/>
            <a:headEnd/>
            <a:tailEnd/>
          </a:ln>
        </p:spPr>
        <p:txBody>
          <a:bodyPr>
            <a:spAutoFit/>
          </a:bodyPr>
          <a:lstStyle/>
          <a:p>
            <a:pPr>
              <a:lnSpc>
                <a:spcPct val="120000"/>
              </a:lnSpc>
            </a:pPr>
            <a:r>
              <a:rPr lang="zh-CN" altLang="en-US" sz="2800" b="1">
                <a:solidFill>
                  <a:schemeClr val="hlink"/>
                </a:solidFill>
              </a:rPr>
              <a:t>①抒情手法中的：借景抒情、情景交融、托物言志、用典抒情、借古讽今等。</a:t>
            </a:r>
          </a:p>
          <a:p>
            <a:pPr>
              <a:lnSpc>
                <a:spcPct val="120000"/>
              </a:lnSpc>
            </a:pPr>
            <a:r>
              <a:rPr lang="zh-CN" altLang="en-US" sz="2800" b="1">
                <a:solidFill>
                  <a:schemeClr val="hlink"/>
                </a:solidFill>
              </a:rPr>
              <a:t>②描写手法中的：渲染、烘托、衬托（正衬、反衬）、动静、抑扬、正侧、白描、细节、虚实。</a:t>
            </a:r>
          </a:p>
          <a:p>
            <a:pPr>
              <a:lnSpc>
                <a:spcPct val="120000"/>
              </a:lnSpc>
            </a:pPr>
            <a:r>
              <a:rPr lang="zh-CN" altLang="en-US" sz="2800" b="1">
                <a:solidFill>
                  <a:schemeClr val="hlink"/>
                </a:solidFill>
              </a:rPr>
              <a:t>③结构方法中的：悬念、铺垫、照应等。</a:t>
            </a:r>
          </a:p>
          <a:p>
            <a:pPr>
              <a:lnSpc>
                <a:spcPct val="120000"/>
              </a:lnSpc>
            </a:pPr>
            <a:r>
              <a:rPr lang="zh-CN" altLang="en-US" sz="2800" b="1">
                <a:solidFill>
                  <a:schemeClr val="hlink"/>
                </a:solidFill>
              </a:rPr>
              <a:t>④修辞手法中的：比喻、比拟、排比、对比、借代、拟人、夸张等。</a:t>
            </a:r>
          </a:p>
          <a:p>
            <a:pPr>
              <a:lnSpc>
                <a:spcPct val="120000"/>
              </a:lnSpc>
            </a:pPr>
            <a:r>
              <a:rPr lang="zh-CN" altLang="en-US" sz="2800" b="1">
                <a:solidFill>
                  <a:schemeClr val="hlink"/>
                </a:solidFill>
              </a:rPr>
              <a:t>赋比兴、联想（由一事物想起有关的他事物）、想象（创造新事物）、象征等等。</a:t>
            </a:r>
          </a:p>
          <a:p>
            <a:pPr>
              <a:lnSpc>
                <a:spcPct val="120000"/>
              </a:lnSpc>
            </a:pPr>
            <a:endParaRPr lang="zh-CN" altLang="en-US" sz="2800" b="1">
              <a:solidFill>
                <a:schemeClr val="hlink"/>
              </a:solidFill>
            </a:endParaRPr>
          </a:p>
          <a:p>
            <a:pPr>
              <a:lnSpc>
                <a:spcPct val="120000"/>
              </a:lnSpc>
              <a:spcBef>
                <a:spcPct val="50000"/>
              </a:spcBef>
            </a:pPr>
            <a:endParaRPr lang="zh-CN" altLang="en-US" sz="2800" b="1">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8433"/>
                                        </p:tgtEl>
                                        <p:attrNameLst>
                                          <p:attrName>style.visibility</p:attrName>
                                        </p:attrNameLst>
                                      </p:cBhvr>
                                      <p:to>
                                        <p:strVal val="visible"/>
                                      </p:to>
                                    </p:set>
                                    <p:animEffect transition="in" filter="wedge">
                                      <p:cBhvr>
                                        <p:cTn id="7" dur="2000"/>
                                        <p:tgtEl>
                                          <p:spTgt spid="1843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8434"/>
                                        </p:tgtEl>
                                        <p:attrNameLst>
                                          <p:attrName>style.visibility</p:attrName>
                                        </p:attrNameLst>
                                      </p:cBhvr>
                                      <p:to>
                                        <p:strVal val="visible"/>
                                      </p:to>
                                    </p:set>
                                    <p:animEffect transition="in" filter="circle(in)">
                                      <p:cBhvr>
                                        <p:cTn id="12" dur="20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 grpId="0"/>
      <p:bldP spid="184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4"/>
          <p:cNvSpPr txBox="1">
            <a:spLocks noChangeArrowheads="1"/>
          </p:cNvSpPr>
          <p:nvPr/>
        </p:nvSpPr>
        <p:spPr bwMode="auto">
          <a:xfrm>
            <a:off x="323850" y="620713"/>
            <a:ext cx="8208963" cy="3232150"/>
          </a:xfrm>
          <a:prstGeom prst="rect">
            <a:avLst/>
          </a:prstGeom>
          <a:noFill/>
          <a:ln w="9525">
            <a:noFill/>
            <a:miter lim="800000"/>
            <a:headEnd/>
            <a:tailEnd/>
          </a:ln>
        </p:spPr>
        <p:txBody>
          <a:bodyPr>
            <a:spAutoFit/>
          </a:bodyPr>
          <a:lstStyle/>
          <a:p>
            <a:pPr>
              <a:spcBef>
                <a:spcPct val="50000"/>
              </a:spcBef>
            </a:pPr>
            <a:r>
              <a:rPr lang="en-US" altLang="zh-CN" sz="2400" b="1"/>
              <a:t>1</a:t>
            </a:r>
            <a:r>
              <a:rPr lang="zh-CN" altLang="en-US" sz="2400" b="1"/>
              <a:t>、南乡子</a:t>
            </a:r>
            <a:r>
              <a:rPr lang="en-US" altLang="zh-CN" sz="2400" b="1"/>
              <a:t>[</a:t>
            </a:r>
            <a:r>
              <a:rPr lang="zh-CN" altLang="en-US" sz="2400" b="1"/>
              <a:t>唐</a:t>
            </a:r>
            <a:r>
              <a:rPr lang="en-US" altLang="zh-CN" sz="2400" b="1"/>
              <a:t>•</a:t>
            </a:r>
            <a:r>
              <a:rPr lang="zh-CN" altLang="en-US" sz="2400" b="1"/>
              <a:t>李王旬</a:t>
            </a:r>
            <a:r>
              <a:rPr lang="en-US" altLang="zh-CN" sz="2400" b="1"/>
              <a:t>]  </a:t>
            </a:r>
            <a:br>
              <a:rPr lang="en-US" altLang="zh-CN" sz="2400" b="1"/>
            </a:br>
            <a:r>
              <a:rPr lang="zh-CN" altLang="en-US" sz="2400" b="1"/>
              <a:t>烟漠漠，雨凄凄，岸花零落鹧鸪啼。远客扁舟临野渡，思乡处，潮退水平春色暮。  </a:t>
            </a:r>
            <a:br>
              <a:rPr lang="zh-CN" altLang="en-US" sz="2400" b="1"/>
            </a:br>
            <a:r>
              <a:rPr lang="zh-CN" altLang="en-US" sz="2400" b="1"/>
              <a:t>①这首词所要表现的主旨是＿＿＿＿＿＿＿＿＿＿。 （</a:t>
            </a:r>
            <a:r>
              <a:rPr lang="en-US" altLang="zh-CN" sz="2400" b="1"/>
              <a:t>2</a:t>
            </a:r>
            <a:r>
              <a:rPr lang="zh-CN" altLang="en-US" sz="2400" b="1"/>
              <a:t>分）②词的前三句主要是写景，请简述写景的作用：</a:t>
            </a:r>
            <a:r>
              <a:rPr lang="en-US" altLang="zh-CN" sz="2400" b="1"/>
              <a:t>_____________________</a:t>
            </a:r>
            <a:r>
              <a:rPr lang="zh-CN" altLang="en-US" sz="2400" b="1"/>
              <a:t>。（</a:t>
            </a:r>
            <a:r>
              <a:rPr lang="en-US" altLang="zh-CN" sz="2400" b="1"/>
              <a:t>2</a:t>
            </a:r>
            <a:r>
              <a:rPr lang="zh-CN" altLang="en-US" sz="2400" b="1"/>
              <a:t>分）</a:t>
            </a:r>
          </a:p>
          <a:p>
            <a:pPr>
              <a:spcBef>
                <a:spcPct val="50000"/>
              </a:spcBef>
            </a:pPr>
            <a:r>
              <a:rPr lang="zh-CN" altLang="en-US" sz="2400" b="1"/>
              <a:t>③</a:t>
            </a:r>
            <a:r>
              <a:rPr lang="en-US" altLang="zh-CN" sz="2400" b="1"/>
              <a:t>"</a:t>
            </a:r>
            <a:r>
              <a:rPr lang="zh-CN" altLang="en-US" sz="2400" b="1"/>
              <a:t>思乡处，潮退水平春色暮</a:t>
            </a:r>
            <a:r>
              <a:rPr lang="en-US" altLang="zh-CN" sz="2400" b="1"/>
              <a:t>"</a:t>
            </a:r>
            <a:r>
              <a:rPr lang="zh-CN" altLang="en-US" sz="2400" b="1"/>
              <a:t>在本词中的含义和作用是什么</a:t>
            </a:r>
            <a:r>
              <a:rPr lang="en-US" altLang="zh-CN" sz="2400" b="1"/>
              <a:t>?</a:t>
            </a:r>
            <a:r>
              <a:rPr lang="zh-CN" altLang="en-US" sz="2400" b="1"/>
              <a:t>请作简要回答。（</a:t>
            </a:r>
            <a:r>
              <a:rPr lang="en-US" altLang="zh-CN" sz="2400" b="1"/>
              <a:t>2</a:t>
            </a:r>
            <a:r>
              <a:rPr lang="zh-CN" altLang="en-US" sz="2400" b="1"/>
              <a:t>分）  </a:t>
            </a:r>
          </a:p>
        </p:txBody>
      </p:sp>
      <p:sp>
        <p:nvSpPr>
          <p:cNvPr id="16386" name="Text Box 5"/>
          <p:cNvSpPr txBox="1">
            <a:spLocks noChangeArrowheads="1"/>
          </p:cNvSpPr>
          <p:nvPr/>
        </p:nvSpPr>
        <p:spPr bwMode="auto">
          <a:xfrm>
            <a:off x="395288" y="3860800"/>
            <a:ext cx="7561262" cy="457200"/>
          </a:xfrm>
          <a:prstGeom prst="rect">
            <a:avLst/>
          </a:prstGeom>
          <a:noFill/>
          <a:ln w="9525">
            <a:noFill/>
            <a:miter lim="800000"/>
            <a:headEnd/>
            <a:tailEnd/>
          </a:ln>
        </p:spPr>
        <p:txBody>
          <a:bodyPr>
            <a:spAutoFit/>
          </a:bodyPr>
          <a:lstStyle/>
          <a:p>
            <a:pPr>
              <a:spcBef>
                <a:spcPct val="50000"/>
              </a:spcBef>
            </a:pPr>
            <a:r>
              <a:rPr lang="zh-CN" altLang="en-US" sz="2400" b="1">
                <a:solidFill>
                  <a:schemeClr val="hlink"/>
                </a:solidFill>
              </a:rPr>
              <a:t>答案：①离愁别恨（或思乡之愁，或离恨）（２分） </a:t>
            </a:r>
          </a:p>
        </p:txBody>
      </p:sp>
      <p:sp>
        <p:nvSpPr>
          <p:cNvPr id="16387" name="Text Box 6"/>
          <p:cNvSpPr txBox="1">
            <a:spLocks noChangeArrowheads="1"/>
          </p:cNvSpPr>
          <p:nvPr/>
        </p:nvSpPr>
        <p:spPr bwMode="auto">
          <a:xfrm>
            <a:off x="468313" y="4365625"/>
            <a:ext cx="7488237" cy="822325"/>
          </a:xfrm>
          <a:prstGeom prst="rect">
            <a:avLst/>
          </a:prstGeom>
          <a:noFill/>
          <a:ln w="9525">
            <a:noFill/>
            <a:miter lim="800000"/>
            <a:headEnd/>
            <a:tailEnd/>
          </a:ln>
        </p:spPr>
        <p:txBody>
          <a:bodyPr>
            <a:spAutoFit/>
          </a:bodyPr>
          <a:lstStyle/>
          <a:p>
            <a:pPr>
              <a:spcBef>
                <a:spcPct val="50000"/>
              </a:spcBef>
            </a:pPr>
            <a:r>
              <a:rPr lang="zh-CN" altLang="en-US" sz="2400" b="1">
                <a:solidFill>
                  <a:schemeClr val="hlink"/>
                </a:solidFill>
              </a:rPr>
              <a:t>②借景抒情，用烟、雨、落花以及鹧鸪的叫声来渲染出思乡之情（２分，</a:t>
            </a:r>
            <a:r>
              <a:rPr lang="en-US" altLang="zh-CN" sz="2400" b="1">
                <a:solidFill>
                  <a:schemeClr val="hlink"/>
                </a:solidFill>
              </a:rPr>
              <a:t>"</a:t>
            </a:r>
            <a:r>
              <a:rPr lang="zh-CN" altLang="en-US" sz="2400" b="1">
                <a:solidFill>
                  <a:schemeClr val="hlink"/>
                </a:solidFill>
              </a:rPr>
              <a:t>景</a:t>
            </a:r>
            <a:r>
              <a:rPr lang="en-US" altLang="zh-CN" sz="2400" b="1">
                <a:solidFill>
                  <a:schemeClr val="hlink"/>
                </a:solidFill>
              </a:rPr>
              <a:t>"</a:t>
            </a:r>
            <a:r>
              <a:rPr lang="zh-CN" altLang="en-US" sz="2400" b="1">
                <a:solidFill>
                  <a:schemeClr val="hlink"/>
                </a:solidFill>
              </a:rPr>
              <a:t>１分，</a:t>
            </a:r>
            <a:r>
              <a:rPr lang="en-US" altLang="zh-CN" sz="2400" b="1">
                <a:solidFill>
                  <a:schemeClr val="hlink"/>
                </a:solidFill>
              </a:rPr>
              <a:t>"</a:t>
            </a:r>
            <a:r>
              <a:rPr lang="zh-CN" altLang="en-US" sz="2400" b="1">
                <a:solidFill>
                  <a:schemeClr val="hlink"/>
                </a:solidFill>
              </a:rPr>
              <a:t>作用</a:t>
            </a:r>
            <a:r>
              <a:rPr lang="en-US" altLang="zh-CN" sz="2400" b="1">
                <a:solidFill>
                  <a:schemeClr val="hlink"/>
                </a:solidFill>
              </a:rPr>
              <a:t>"</a:t>
            </a:r>
            <a:r>
              <a:rPr lang="zh-CN" altLang="en-US" sz="2400" b="1">
                <a:solidFill>
                  <a:schemeClr val="hlink"/>
                </a:solidFill>
              </a:rPr>
              <a:t>１分） </a:t>
            </a:r>
          </a:p>
        </p:txBody>
      </p:sp>
      <p:sp>
        <p:nvSpPr>
          <p:cNvPr id="16388" name="Text Box 7"/>
          <p:cNvSpPr txBox="1">
            <a:spLocks noChangeArrowheads="1"/>
          </p:cNvSpPr>
          <p:nvPr/>
        </p:nvSpPr>
        <p:spPr bwMode="auto">
          <a:xfrm>
            <a:off x="395288" y="5305425"/>
            <a:ext cx="8280400" cy="1570038"/>
          </a:xfrm>
          <a:prstGeom prst="rect">
            <a:avLst/>
          </a:prstGeom>
          <a:noFill/>
          <a:ln w="9525">
            <a:noFill/>
            <a:miter lim="800000"/>
            <a:headEnd/>
            <a:tailEnd/>
          </a:ln>
        </p:spPr>
        <p:txBody>
          <a:bodyPr>
            <a:spAutoFit/>
          </a:bodyPr>
          <a:lstStyle/>
          <a:p>
            <a:pPr>
              <a:spcBef>
                <a:spcPct val="50000"/>
              </a:spcBef>
            </a:pPr>
            <a:r>
              <a:rPr lang="zh-CN" altLang="en-US" sz="2400" b="1">
                <a:solidFill>
                  <a:schemeClr val="hlink"/>
                </a:solidFill>
              </a:rPr>
              <a:t>③ 情景交融，潮退了，天晚了，思乡而不得归乡，更突出强化了思乡之情（２分，含义与作用各１分）  </a:t>
            </a:r>
            <a:br>
              <a:rPr lang="zh-CN" altLang="en-US" sz="2400" b="1">
                <a:solidFill>
                  <a:schemeClr val="hlink"/>
                </a:solidFill>
              </a:rPr>
            </a:br>
            <a:r>
              <a:rPr lang="zh-CN" altLang="en-US" sz="2400" b="1">
                <a:solidFill>
                  <a:schemeClr val="hlink"/>
                </a:solidFill>
              </a:rPr>
              <a:t/>
            </a:r>
            <a:br>
              <a:rPr lang="zh-CN" altLang="en-US" sz="2400" b="1">
                <a:solidFill>
                  <a:schemeClr val="hlink"/>
                </a:solidFill>
              </a:rPr>
            </a:br>
            <a:endParaRPr lang="zh-CN" altLang="en-US" sz="2400" b="1">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6385"/>
                                        </p:tgtEl>
                                        <p:attrNameLst>
                                          <p:attrName>style.visibility</p:attrName>
                                        </p:attrNameLst>
                                      </p:cBhvr>
                                      <p:to>
                                        <p:strVal val="visible"/>
                                      </p:to>
                                    </p:set>
                                    <p:animEffect transition="in" filter="circle(in)">
                                      <p:cBhvr>
                                        <p:cTn id="7" dur="2000"/>
                                        <p:tgtEl>
                                          <p:spTgt spid="16385"/>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wedge">
                                      <p:cBhvr>
                                        <p:cTn id="12" dur="2000"/>
                                        <p:tgtEl>
                                          <p:spTgt spid="16386"/>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16387"/>
                                        </p:tgtEl>
                                        <p:attrNameLst>
                                          <p:attrName>style.visibility</p:attrName>
                                        </p:attrNameLst>
                                      </p:cBhvr>
                                      <p:to>
                                        <p:strVal val="visible"/>
                                      </p:to>
                                    </p:set>
                                    <p:animEffect transition="in" filter="wedge">
                                      <p:cBhvr>
                                        <p:cTn id="17" dur="2000"/>
                                        <p:tgtEl>
                                          <p:spTgt spid="16387"/>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16388"/>
                                        </p:tgtEl>
                                        <p:attrNameLst>
                                          <p:attrName>style.visibility</p:attrName>
                                        </p:attrNameLst>
                                      </p:cBhvr>
                                      <p:to>
                                        <p:strVal val="visible"/>
                                      </p:to>
                                    </p:set>
                                    <p:animEffect transition="in" filter="wedge">
                                      <p:cBhvr>
                                        <p:cTn id="22" dur="20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 grpId="0"/>
      <p:bldP spid="16386" grpId="0"/>
      <p:bldP spid="16387" grpId="0"/>
      <p:bldP spid="1638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4"/>
          <p:cNvSpPr txBox="1">
            <a:spLocks noChangeArrowheads="1"/>
          </p:cNvSpPr>
          <p:nvPr/>
        </p:nvSpPr>
        <p:spPr bwMode="auto">
          <a:xfrm>
            <a:off x="468313" y="476250"/>
            <a:ext cx="7991475" cy="3600450"/>
          </a:xfrm>
          <a:prstGeom prst="rect">
            <a:avLst/>
          </a:prstGeom>
          <a:noFill/>
          <a:ln w="9525">
            <a:noFill/>
            <a:miter lim="800000"/>
            <a:headEnd/>
            <a:tailEnd/>
          </a:ln>
        </p:spPr>
        <p:txBody>
          <a:bodyPr>
            <a:spAutoFit/>
          </a:bodyPr>
          <a:lstStyle/>
          <a:p>
            <a:pPr>
              <a:spcBef>
                <a:spcPct val="50000"/>
              </a:spcBef>
            </a:pPr>
            <a:r>
              <a:rPr lang="en-US" altLang="zh-CN" sz="2400" b="1"/>
              <a:t>2</a:t>
            </a:r>
            <a:r>
              <a:rPr lang="zh-CN" altLang="en-US" sz="2400" b="1"/>
              <a:t>、青玉案（宋） 辛弃疾   </a:t>
            </a:r>
            <a:br>
              <a:rPr lang="zh-CN" altLang="en-US" sz="2400" b="1"/>
            </a:br>
            <a:r>
              <a:rPr lang="zh-CN" altLang="en-US" sz="2400" b="1"/>
              <a:t>     东风夜放花千树，更吹落，星如雨。宝马雕车香满路。凤箫声动，玉壶光转，一夜鱼龙舞。   </a:t>
            </a:r>
            <a:br>
              <a:rPr lang="zh-CN" altLang="en-US" sz="2400" b="1"/>
            </a:br>
            <a:r>
              <a:rPr lang="zh-CN" altLang="en-US" sz="2400" b="1"/>
              <a:t>      蛾儿雪柳黄金缕，笑语盈盈暗香去。众里寻他千百度，蓦然回首，那人却在，灯火阑珊处。  </a:t>
            </a:r>
            <a:br>
              <a:rPr lang="zh-CN" altLang="en-US" sz="2400" b="1"/>
            </a:br>
            <a:r>
              <a:rPr lang="zh-CN" altLang="en-US" sz="2400" b="1"/>
              <a:t>注释：蛾儿、雪柳，都是妇女的头饰。   </a:t>
            </a:r>
            <a:br>
              <a:rPr lang="zh-CN" altLang="en-US" sz="2400" b="1"/>
            </a:br>
            <a:r>
              <a:rPr lang="zh-CN" altLang="en-US" sz="2400" b="1"/>
              <a:t>（</a:t>
            </a:r>
            <a:r>
              <a:rPr lang="en-US" altLang="zh-CN" sz="2400" b="1"/>
              <a:t>1</a:t>
            </a:r>
            <a:r>
              <a:rPr lang="zh-CN" altLang="en-US" sz="2400" b="1"/>
              <a:t>）这首词描写的是我国哪一个传统节日？</a:t>
            </a:r>
          </a:p>
          <a:p>
            <a:pPr>
              <a:spcBef>
                <a:spcPct val="50000"/>
              </a:spcBef>
            </a:pPr>
            <a:r>
              <a:rPr lang="zh-CN" altLang="en-US" sz="2400" b="1"/>
              <a:t>（</a:t>
            </a:r>
            <a:r>
              <a:rPr lang="en-US" altLang="zh-CN" sz="2400" b="1"/>
              <a:t>2</a:t>
            </a:r>
            <a:r>
              <a:rPr lang="zh-CN" altLang="en-US" sz="2400" b="1"/>
              <a:t>）全词主要运用了哪种表现手法？表达了作者怎样的感情？（</a:t>
            </a:r>
            <a:r>
              <a:rPr lang="en-US" altLang="zh-CN" sz="2400" b="1"/>
              <a:t>4</a:t>
            </a:r>
            <a:r>
              <a:rPr lang="zh-CN" altLang="en-US" sz="2400" b="1"/>
              <a:t>分）   </a:t>
            </a:r>
          </a:p>
        </p:txBody>
      </p:sp>
      <p:sp>
        <p:nvSpPr>
          <p:cNvPr id="19458" name="Text Box 5"/>
          <p:cNvSpPr txBox="1">
            <a:spLocks noChangeArrowheads="1"/>
          </p:cNvSpPr>
          <p:nvPr/>
        </p:nvSpPr>
        <p:spPr bwMode="auto">
          <a:xfrm>
            <a:off x="214313" y="4143375"/>
            <a:ext cx="8572500" cy="1384300"/>
          </a:xfrm>
          <a:prstGeom prst="rect">
            <a:avLst/>
          </a:prstGeom>
          <a:noFill/>
          <a:ln w="9525">
            <a:noFill/>
            <a:miter lim="800000"/>
            <a:headEnd/>
            <a:tailEnd/>
          </a:ln>
        </p:spPr>
        <p:txBody>
          <a:bodyPr>
            <a:spAutoFit/>
          </a:bodyPr>
          <a:lstStyle/>
          <a:p>
            <a:pPr>
              <a:spcBef>
                <a:spcPct val="50000"/>
              </a:spcBef>
            </a:pPr>
            <a:r>
              <a:rPr lang="zh-CN" altLang="en-US" sz="2800" b="1">
                <a:solidFill>
                  <a:schemeClr val="hlink"/>
                </a:solidFill>
              </a:rPr>
              <a:t>（</a:t>
            </a:r>
            <a:r>
              <a:rPr lang="en-US" altLang="zh-CN" sz="2800" b="1">
                <a:solidFill>
                  <a:schemeClr val="hlink"/>
                </a:solidFill>
              </a:rPr>
              <a:t>1</a:t>
            </a:r>
            <a:r>
              <a:rPr lang="zh-CN" altLang="en-US" sz="2800" b="1">
                <a:solidFill>
                  <a:schemeClr val="hlink"/>
                </a:solidFill>
              </a:rPr>
              <a:t>）元宵节或“上元节”、“灯节”、“元夜”、“元夕”）   </a:t>
            </a:r>
            <a:br>
              <a:rPr lang="zh-CN" altLang="en-US" sz="2800" b="1">
                <a:solidFill>
                  <a:schemeClr val="hlink"/>
                </a:solidFill>
              </a:rPr>
            </a:br>
            <a:endParaRPr lang="zh-CN" altLang="en-US" sz="2800" b="1">
              <a:solidFill>
                <a:schemeClr val="hlink"/>
              </a:solidFill>
            </a:endParaRPr>
          </a:p>
        </p:txBody>
      </p:sp>
      <p:sp>
        <p:nvSpPr>
          <p:cNvPr id="19459" name="Text Box 6"/>
          <p:cNvSpPr txBox="1">
            <a:spLocks noChangeArrowheads="1"/>
          </p:cNvSpPr>
          <p:nvPr/>
        </p:nvSpPr>
        <p:spPr bwMode="auto">
          <a:xfrm>
            <a:off x="357188" y="5000625"/>
            <a:ext cx="8350250" cy="2678113"/>
          </a:xfrm>
          <a:prstGeom prst="rect">
            <a:avLst/>
          </a:prstGeom>
          <a:noFill/>
          <a:ln w="9525">
            <a:noFill/>
            <a:miter lim="800000"/>
            <a:headEnd/>
            <a:tailEnd/>
          </a:ln>
        </p:spPr>
        <p:txBody>
          <a:bodyPr>
            <a:spAutoFit/>
          </a:bodyPr>
          <a:lstStyle/>
          <a:p>
            <a:pPr>
              <a:spcBef>
                <a:spcPct val="50000"/>
              </a:spcBef>
            </a:pPr>
            <a:r>
              <a:rPr lang="zh-CN" altLang="en-US" sz="2800" b="1">
                <a:solidFill>
                  <a:srgbClr val="0000FF"/>
                </a:solidFill>
              </a:rPr>
              <a:t>（</a:t>
            </a:r>
            <a:r>
              <a:rPr lang="en-US" altLang="zh-CN" sz="2800" b="1">
                <a:solidFill>
                  <a:srgbClr val="0000FF"/>
                </a:solidFill>
              </a:rPr>
              <a:t>2</a:t>
            </a:r>
            <a:r>
              <a:rPr lang="zh-CN" altLang="en-US" sz="2800" b="1">
                <a:solidFill>
                  <a:srgbClr val="0000FF"/>
                </a:solidFill>
              </a:rPr>
              <a:t>）词作极力渲染元宵节绚丽多彩的热闹场面，</a:t>
            </a:r>
            <a:r>
              <a:rPr lang="zh-CN" altLang="en-US" sz="2800" b="1">
                <a:solidFill>
                  <a:srgbClr val="FF00FF"/>
                </a:solidFill>
              </a:rPr>
              <a:t>反衬</a:t>
            </a:r>
            <a:r>
              <a:rPr lang="zh-CN" altLang="en-US" sz="2800" b="1">
                <a:solidFill>
                  <a:srgbClr val="0000FF"/>
                </a:solidFill>
              </a:rPr>
              <a:t>出一个孤高淡泊、超群拔俗、不同于金翠脂粉的女性形象，寄托着作者政治失意后，不愿与世俗同流合污的孤高品格。   </a:t>
            </a:r>
            <a:br>
              <a:rPr lang="zh-CN" altLang="en-US" sz="2800" b="1">
                <a:solidFill>
                  <a:srgbClr val="0000FF"/>
                </a:solidFill>
              </a:rPr>
            </a:br>
            <a:r>
              <a:rPr lang="zh-CN" altLang="en-US" sz="2800" b="1">
                <a:solidFill>
                  <a:srgbClr val="0000FF"/>
                </a:solidFill>
              </a:rPr>
              <a:t/>
            </a:r>
            <a:br>
              <a:rPr lang="zh-CN" altLang="en-US" sz="2800" b="1">
                <a:solidFill>
                  <a:srgbClr val="0000FF"/>
                </a:solidFill>
              </a:rPr>
            </a:br>
            <a:endParaRPr lang="zh-CN" altLang="en-US" sz="2800" b="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9457"/>
                                        </p:tgtEl>
                                        <p:attrNameLst>
                                          <p:attrName>style.visibility</p:attrName>
                                        </p:attrNameLst>
                                      </p:cBhvr>
                                      <p:to>
                                        <p:strVal val="visible"/>
                                      </p:to>
                                    </p:set>
                                    <p:animEffect transition="in" filter="circle(in)">
                                      <p:cBhvr>
                                        <p:cTn id="7" dur="2000"/>
                                        <p:tgtEl>
                                          <p:spTgt spid="19457"/>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19458"/>
                                        </p:tgtEl>
                                        <p:attrNameLst>
                                          <p:attrName>style.visibility</p:attrName>
                                        </p:attrNameLst>
                                      </p:cBhvr>
                                      <p:to>
                                        <p:strVal val="visible"/>
                                      </p:to>
                                    </p:set>
                                    <p:animEffect transition="in" filter="wedge">
                                      <p:cBhvr>
                                        <p:cTn id="12" dur="2000"/>
                                        <p:tgtEl>
                                          <p:spTgt spid="19458"/>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19459"/>
                                        </p:tgtEl>
                                        <p:attrNameLst>
                                          <p:attrName>style.visibility</p:attrName>
                                        </p:attrNameLst>
                                      </p:cBhvr>
                                      <p:to>
                                        <p:strVal val="visible"/>
                                      </p:to>
                                    </p:set>
                                    <p:animEffect transition="in" filter="wedge">
                                      <p:cBhvr>
                                        <p:cTn id="17" dur="20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p:bldP spid="19458" grpId="0"/>
      <p:bldP spid="1945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4"/>
          <p:cNvSpPr txBox="1">
            <a:spLocks noChangeArrowheads="1"/>
          </p:cNvSpPr>
          <p:nvPr/>
        </p:nvSpPr>
        <p:spPr bwMode="auto">
          <a:xfrm>
            <a:off x="468313" y="620713"/>
            <a:ext cx="8207375" cy="3046412"/>
          </a:xfrm>
          <a:prstGeom prst="rect">
            <a:avLst/>
          </a:prstGeom>
          <a:noFill/>
          <a:ln w="9525">
            <a:noFill/>
            <a:miter lim="800000"/>
            <a:headEnd/>
            <a:tailEnd/>
          </a:ln>
        </p:spPr>
        <p:txBody>
          <a:bodyPr>
            <a:spAutoFit/>
          </a:bodyPr>
          <a:lstStyle/>
          <a:p>
            <a:r>
              <a:rPr lang="en-US" altLang="zh-CN" sz="2400" b="1"/>
              <a:t>3</a:t>
            </a:r>
            <a:r>
              <a:rPr lang="zh-CN" altLang="en-US" sz="2400" b="1"/>
              <a:t>、山房春事二首（其二） 岑 参   </a:t>
            </a:r>
            <a:br>
              <a:rPr lang="zh-CN" altLang="en-US" sz="2400" b="1"/>
            </a:br>
            <a:endParaRPr lang="en-US" altLang="zh-CN" sz="2400" b="1"/>
          </a:p>
          <a:p>
            <a:r>
              <a:rPr lang="zh-CN" altLang="en-US" sz="2400" b="1"/>
              <a:t>梁园日暮乱飞鸦，极目萧条三两家。</a:t>
            </a:r>
            <a:endParaRPr lang="en-US" altLang="zh-CN" sz="2400" b="1"/>
          </a:p>
          <a:p>
            <a:r>
              <a:rPr lang="zh-CN" altLang="en-US" sz="2400" b="1"/>
              <a:t>庭树不知人去尽，春来还发旧时花。   </a:t>
            </a:r>
            <a:br>
              <a:rPr lang="zh-CN" altLang="en-US" sz="2400" b="1"/>
            </a:br>
            <a:r>
              <a:rPr lang="zh-CN" altLang="en-US" sz="2400" b="1"/>
              <a:t>   </a:t>
            </a:r>
          </a:p>
          <a:p>
            <a:r>
              <a:rPr lang="zh-CN" altLang="en-US" sz="2400" b="1"/>
              <a:t>（</a:t>
            </a:r>
            <a:r>
              <a:rPr lang="en-US" altLang="zh-CN" sz="2400" b="1">
                <a:solidFill>
                  <a:srgbClr val="FF00FF"/>
                </a:solidFill>
              </a:rPr>
              <a:t>1</a:t>
            </a:r>
            <a:r>
              <a:rPr lang="zh-CN" altLang="en-US" sz="2400" b="1">
                <a:solidFill>
                  <a:srgbClr val="FF00FF"/>
                </a:solidFill>
              </a:rPr>
              <a:t>）三四两句运用了什么写法？有怎样的表达效果？   </a:t>
            </a:r>
            <a:br>
              <a:rPr lang="zh-CN" altLang="en-US" sz="2400" b="1">
                <a:solidFill>
                  <a:srgbClr val="FF00FF"/>
                </a:solidFill>
              </a:rPr>
            </a:br>
            <a:r>
              <a:rPr lang="zh-CN" altLang="en-US" sz="2400" b="1">
                <a:solidFill>
                  <a:srgbClr val="FF00FF"/>
                </a:solidFill>
              </a:rPr>
              <a:t>   </a:t>
            </a:r>
            <a:br>
              <a:rPr lang="zh-CN" altLang="en-US" sz="2400" b="1">
                <a:solidFill>
                  <a:srgbClr val="FF00FF"/>
                </a:solidFill>
              </a:rPr>
            </a:br>
            <a:r>
              <a:rPr lang="zh-CN" altLang="en-US" sz="2400" b="1">
                <a:solidFill>
                  <a:srgbClr val="FF00FF"/>
                </a:solidFill>
              </a:rPr>
              <a:t>（</a:t>
            </a:r>
            <a:r>
              <a:rPr lang="en-US" altLang="zh-CN" sz="2400" b="1">
                <a:solidFill>
                  <a:srgbClr val="FF00FF"/>
                </a:solidFill>
              </a:rPr>
              <a:t>2</a:t>
            </a:r>
            <a:r>
              <a:rPr lang="zh-CN" altLang="en-US" sz="2400" b="1">
                <a:solidFill>
                  <a:srgbClr val="FF00FF"/>
                </a:solidFill>
              </a:rPr>
              <a:t>）这首诗抒发了怎样的感慨？</a:t>
            </a:r>
          </a:p>
        </p:txBody>
      </p:sp>
      <p:sp>
        <p:nvSpPr>
          <p:cNvPr id="3" name="TextBox 2"/>
          <p:cNvSpPr txBox="1">
            <a:spLocks noChangeArrowheads="1"/>
          </p:cNvSpPr>
          <p:nvPr/>
        </p:nvSpPr>
        <p:spPr bwMode="auto">
          <a:xfrm>
            <a:off x="571500" y="3929063"/>
            <a:ext cx="7786688" cy="830262"/>
          </a:xfrm>
          <a:prstGeom prst="rect">
            <a:avLst/>
          </a:prstGeom>
          <a:noFill/>
          <a:ln w="9525">
            <a:noFill/>
            <a:miter lim="800000"/>
            <a:headEnd/>
            <a:tailEnd/>
          </a:ln>
        </p:spPr>
        <p:txBody>
          <a:bodyPr>
            <a:spAutoFit/>
          </a:bodyPr>
          <a:lstStyle/>
          <a:p>
            <a:r>
              <a:rPr lang="zh-CN" altLang="en-US" sz="2400" b="1">
                <a:solidFill>
                  <a:srgbClr val="0000FF"/>
                </a:solidFill>
              </a:rPr>
              <a:t> </a:t>
            </a:r>
            <a:r>
              <a:rPr lang="en-US" altLang="zh-CN" sz="2400" b="1">
                <a:solidFill>
                  <a:srgbClr val="0000FF"/>
                </a:solidFill>
              </a:rPr>
              <a:t>1</a:t>
            </a:r>
            <a:r>
              <a:rPr lang="zh-CN" altLang="en-US" sz="2400" b="1">
                <a:solidFill>
                  <a:srgbClr val="0000FF"/>
                </a:solidFill>
              </a:rPr>
              <a:t>、三四句用了反衬手法，以乐景写哀情，衬托得梁园更加萧条。</a:t>
            </a:r>
          </a:p>
        </p:txBody>
      </p:sp>
      <p:sp>
        <p:nvSpPr>
          <p:cNvPr id="4" name="TextBox 3"/>
          <p:cNvSpPr txBox="1">
            <a:spLocks noChangeArrowheads="1"/>
          </p:cNvSpPr>
          <p:nvPr/>
        </p:nvSpPr>
        <p:spPr bwMode="auto">
          <a:xfrm>
            <a:off x="642938" y="5072063"/>
            <a:ext cx="6715125" cy="461962"/>
          </a:xfrm>
          <a:prstGeom prst="rect">
            <a:avLst/>
          </a:prstGeom>
          <a:noFill/>
          <a:ln w="9525">
            <a:noFill/>
            <a:miter lim="800000"/>
            <a:headEnd/>
            <a:tailEnd/>
          </a:ln>
        </p:spPr>
        <p:txBody>
          <a:bodyPr>
            <a:spAutoFit/>
          </a:bodyPr>
          <a:lstStyle/>
          <a:p>
            <a:r>
              <a:rPr lang="en-US" altLang="zh-CN" sz="2400" b="1">
                <a:solidFill>
                  <a:srgbClr val="0000FF"/>
                </a:solidFill>
              </a:rPr>
              <a:t>2</a:t>
            </a:r>
            <a:r>
              <a:rPr lang="zh-CN" altLang="en-US" sz="2400" b="1">
                <a:solidFill>
                  <a:srgbClr val="0000FF"/>
                </a:solidFill>
              </a:rPr>
              <a:t>、这首诗抒发了物是人非，盛衰无常的感慨。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0481"/>
                                        </p:tgtEl>
                                        <p:attrNameLst>
                                          <p:attrName>style.visibility</p:attrName>
                                        </p:attrNameLst>
                                      </p:cBhvr>
                                      <p:to>
                                        <p:strVal val="visible"/>
                                      </p:to>
                                    </p:set>
                                    <p:animEffect transition="in" filter="diamond(in)">
                                      <p:cBhvr>
                                        <p:cTn id="7" dur="2000"/>
                                        <p:tgtEl>
                                          <p:spTgt spid="2048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 grpId="0"/>
      <p:bldP spid="3" grpId="0"/>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TotalTime>
  <Words>1636</Words>
  <Application>Microsoft Office PowerPoint</Application>
  <PresentationFormat>全屏显示(4:3)</PresentationFormat>
  <Paragraphs>114</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诗歌鉴赏—— 表达技巧</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如何鉴赏诗歌常见的表现手法</dc:title>
  <dc:creator>USER</dc:creator>
  <cp:lastModifiedBy>USER</cp:lastModifiedBy>
  <cp:revision>37</cp:revision>
  <dcterms:created xsi:type="dcterms:W3CDTF">2012-03-13T03:50:21Z</dcterms:created>
  <dcterms:modified xsi:type="dcterms:W3CDTF">2012-03-16T00:11:27Z</dcterms:modified>
</cp:coreProperties>
</file>