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95" r:id="rId2"/>
    <p:sldId id="256" r:id="rId3"/>
    <p:sldId id="257" r:id="rId4"/>
    <p:sldId id="258" r:id="rId5"/>
    <p:sldId id="259" r:id="rId6"/>
    <p:sldId id="260" r:id="rId7"/>
    <p:sldId id="263" r:id="rId8"/>
    <p:sldId id="264" r:id="rId9"/>
    <p:sldId id="269" r:id="rId10"/>
    <p:sldId id="270"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1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wmf"/><Relationship Id="rId2" Type="http://schemas.openxmlformats.org/officeDocument/2006/relationships/image" Target="../media/image8.png"/><Relationship Id="rId1" Type="http://schemas.openxmlformats.org/officeDocument/2006/relationships/image" Target="../media/image7.png"/><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8914"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38915" name="Rectangle 3"/>
          <p:cNvSpPr>
            <a:spLocks noGrp="1" noRot="1" noChangeArrowheads="1"/>
          </p:cNvSpPr>
          <p:nvPr>
            <p:ph type="subTitle" idx="1"/>
          </p:nvPr>
        </p:nvSpPr>
        <p:spPr>
          <a:xfrm>
            <a:off x="1371600" y="3886200"/>
            <a:ext cx="6400800" cy="1752600"/>
          </a:xfrm>
        </p:spPr>
        <p:txBody>
          <a:bodyPr/>
          <a:lstStyle>
            <a:lvl1pPr marL="0" indent="0" algn="ctr">
              <a:buFont typeface="Wingdings 2" pitchFamily="18" charset="2"/>
              <a:buNone/>
              <a:defRPr/>
            </a:lvl1pPr>
          </a:lstStyle>
          <a:p>
            <a:pPr lvl="0"/>
            <a:r>
              <a:rPr lang="zh-CN" altLang="en-US" noProof="0" smtClean="0"/>
              <a:t>单击此处编辑母版副标题样式</a:t>
            </a:r>
          </a:p>
        </p:txBody>
      </p:sp>
      <p:sp>
        <p:nvSpPr>
          <p:cNvPr id="38916" name="Rectangle 4"/>
          <p:cNvSpPr>
            <a:spLocks noGrp="1" noChangeArrowheads="1"/>
          </p:cNvSpPr>
          <p:nvPr>
            <p:ph type="dt" sz="half" idx="2"/>
          </p:nvPr>
        </p:nvSpPr>
        <p:spPr/>
        <p:txBody>
          <a:bodyPr/>
          <a:lstStyle>
            <a:lvl1pPr>
              <a:defRPr/>
            </a:lvl1pPr>
          </a:lstStyle>
          <a:p>
            <a:endParaRPr lang="en-US" altLang="zh-CN"/>
          </a:p>
        </p:txBody>
      </p:sp>
      <p:sp>
        <p:nvSpPr>
          <p:cNvPr id="38917" name="Rectangle 5"/>
          <p:cNvSpPr>
            <a:spLocks noGrp="1" noChangeArrowheads="1"/>
          </p:cNvSpPr>
          <p:nvPr>
            <p:ph type="ftr" sz="quarter" idx="3"/>
          </p:nvPr>
        </p:nvSpPr>
        <p:spPr/>
        <p:txBody>
          <a:bodyPr/>
          <a:lstStyle>
            <a:lvl1pPr>
              <a:defRPr/>
            </a:lvl1pPr>
          </a:lstStyle>
          <a:p>
            <a:endParaRPr lang="en-US" altLang="zh-CN"/>
          </a:p>
        </p:txBody>
      </p:sp>
      <p:sp>
        <p:nvSpPr>
          <p:cNvPr id="38918" name="Rectangle 6"/>
          <p:cNvSpPr>
            <a:spLocks noGrp="1" noChangeArrowheads="1"/>
          </p:cNvSpPr>
          <p:nvPr>
            <p:ph type="sldNum" sz="quarter" idx="4"/>
          </p:nvPr>
        </p:nvSpPr>
        <p:spPr/>
        <p:txBody>
          <a:bodyPr/>
          <a:lstStyle>
            <a:lvl1pPr>
              <a:defRPr/>
            </a:lvl1pPr>
          </a:lstStyle>
          <a:p>
            <a:fld id="{85216D3A-BCEB-4586-8F0E-7155AAF7ABB1}" type="slidenum">
              <a:rPr lang="en-US" altLang="zh-CN"/>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9C309CE-3029-448F-B93D-BB356781E1D7}" type="slidenum">
              <a:rPr lang="en-US" altLang="zh-CN"/>
              <a:pPr/>
              <a:t>‹#›</a:t>
            </a:fld>
            <a:endParaRPr lang="en-US" altLang="zh-CN"/>
          </a:p>
        </p:txBody>
      </p:sp>
    </p:spTree>
    <p:extLst>
      <p:ext uri="{BB962C8B-B14F-4D97-AF65-F5344CB8AC3E}">
        <p14:creationId xmlns:p14="http://schemas.microsoft.com/office/powerpoint/2010/main" val="76142443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614C4C4-3DB1-4D50-B95B-46A89F887E2C}" type="slidenum">
              <a:rPr lang="en-US" altLang="zh-CN"/>
              <a:pPr/>
              <a:t>‹#›</a:t>
            </a:fld>
            <a:endParaRPr lang="en-US" altLang="zh-CN"/>
          </a:p>
        </p:txBody>
      </p:sp>
    </p:spTree>
    <p:extLst>
      <p:ext uri="{BB962C8B-B14F-4D97-AF65-F5344CB8AC3E}">
        <p14:creationId xmlns:p14="http://schemas.microsoft.com/office/powerpoint/2010/main" val="359697834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01625" y="228600"/>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01625" y="1600200"/>
            <a:ext cx="4194175" cy="2173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194175" cy="2173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301625" y="3925888"/>
            <a:ext cx="4194175" cy="2173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25888"/>
            <a:ext cx="4194175" cy="2173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8" name="页脚占位符 7"/>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5225"/>
            <a:ext cx="2289175" cy="476250"/>
          </a:xfrm>
        </p:spPr>
        <p:txBody>
          <a:bodyPr/>
          <a:lstStyle>
            <a:lvl1pPr>
              <a:defRPr/>
            </a:lvl1pPr>
          </a:lstStyle>
          <a:p>
            <a:fld id="{C5E92B17-E939-45C9-BAED-D8F96B64FB57}" type="slidenum">
              <a:rPr lang="en-US" altLang="zh-CN"/>
              <a:pPr/>
              <a:t>‹#›</a:t>
            </a:fld>
            <a:endParaRPr lang="en-US" altLang="zh-CN"/>
          </a:p>
        </p:txBody>
      </p:sp>
    </p:spTree>
    <p:extLst>
      <p:ext uri="{BB962C8B-B14F-4D97-AF65-F5344CB8AC3E}">
        <p14:creationId xmlns:p14="http://schemas.microsoft.com/office/powerpoint/2010/main" val="306766263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194175" cy="2173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25888"/>
            <a:ext cx="4194175" cy="2173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289175" cy="476250"/>
          </a:xfrm>
        </p:spPr>
        <p:txBody>
          <a:bodyPr/>
          <a:lstStyle>
            <a:lvl1pPr>
              <a:defRPr/>
            </a:lvl1pPr>
          </a:lstStyle>
          <a:p>
            <a:fld id="{C65955E6-DB83-4806-B247-8519AEC60BCA}" type="slidenum">
              <a:rPr lang="en-US" altLang="zh-CN"/>
              <a:pPr/>
              <a:t>‹#›</a:t>
            </a:fld>
            <a:endParaRPr lang="en-US" altLang="zh-CN"/>
          </a:p>
        </p:txBody>
      </p:sp>
    </p:spTree>
    <p:extLst>
      <p:ext uri="{BB962C8B-B14F-4D97-AF65-F5344CB8AC3E}">
        <p14:creationId xmlns:p14="http://schemas.microsoft.com/office/powerpoint/2010/main" val="27374548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6AEAC06-9713-4563-9DDE-14C2819A8E41}" type="slidenum">
              <a:rPr lang="en-US" altLang="zh-CN"/>
              <a:pPr/>
              <a:t>‹#›</a:t>
            </a:fld>
            <a:endParaRPr lang="en-US" altLang="zh-CN"/>
          </a:p>
        </p:txBody>
      </p:sp>
    </p:spTree>
    <p:extLst>
      <p:ext uri="{BB962C8B-B14F-4D97-AF65-F5344CB8AC3E}">
        <p14:creationId xmlns:p14="http://schemas.microsoft.com/office/powerpoint/2010/main" val="14449144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7BC5BC2-8AD4-43D0-BD17-D6F2A5EB34C5}" type="slidenum">
              <a:rPr lang="en-US" altLang="zh-CN"/>
              <a:pPr/>
              <a:t>‹#›</a:t>
            </a:fld>
            <a:endParaRPr lang="en-US" altLang="zh-CN"/>
          </a:p>
        </p:txBody>
      </p:sp>
    </p:spTree>
    <p:extLst>
      <p:ext uri="{BB962C8B-B14F-4D97-AF65-F5344CB8AC3E}">
        <p14:creationId xmlns:p14="http://schemas.microsoft.com/office/powerpoint/2010/main" val="218524734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5BC93BF-0669-415F-8905-D9A85A6BAB3D}" type="slidenum">
              <a:rPr lang="en-US" altLang="zh-CN"/>
              <a:pPr/>
              <a:t>‹#›</a:t>
            </a:fld>
            <a:endParaRPr lang="en-US" altLang="zh-CN"/>
          </a:p>
        </p:txBody>
      </p:sp>
    </p:spTree>
    <p:extLst>
      <p:ext uri="{BB962C8B-B14F-4D97-AF65-F5344CB8AC3E}">
        <p14:creationId xmlns:p14="http://schemas.microsoft.com/office/powerpoint/2010/main" val="40649468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118E7CA-F6B2-40F0-A9E4-60B03FCC5684}" type="slidenum">
              <a:rPr lang="en-US" altLang="zh-CN"/>
              <a:pPr/>
              <a:t>‹#›</a:t>
            </a:fld>
            <a:endParaRPr lang="en-US" altLang="zh-CN"/>
          </a:p>
        </p:txBody>
      </p:sp>
    </p:spTree>
    <p:extLst>
      <p:ext uri="{BB962C8B-B14F-4D97-AF65-F5344CB8AC3E}">
        <p14:creationId xmlns:p14="http://schemas.microsoft.com/office/powerpoint/2010/main" val="86941016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5AF35C5-4F51-4CE4-BD38-121BB7F9245E}" type="slidenum">
              <a:rPr lang="en-US" altLang="zh-CN"/>
              <a:pPr/>
              <a:t>‹#›</a:t>
            </a:fld>
            <a:endParaRPr lang="en-US" altLang="zh-CN"/>
          </a:p>
        </p:txBody>
      </p:sp>
    </p:spTree>
    <p:extLst>
      <p:ext uri="{BB962C8B-B14F-4D97-AF65-F5344CB8AC3E}">
        <p14:creationId xmlns:p14="http://schemas.microsoft.com/office/powerpoint/2010/main" val="273687629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C3271C0-D56B-44D9-B9B3-3E8CB3FC17EB}" type="slidenum">
              <a:rPr lang="en-US" altLang="zh-CN"/>
              <a:pPr/>
              <a:t>‹#›</a:t>
            </a:fld>
            <a:endParaRPr lang="en-US" altLang="zh-CN"/>
          </a:p>
        </p:txBody>
      </p:sp>
    </p:spTree>
    <p:extLst>
      <p:ext uri="{BB962C8B-B14F-4D97-AF65-F5344CB8AC3E}">
        <p14:creationId xmlns:p14="http://schemas.microsoft.com/office/powerpoint/2010/main" val="116131026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3E0A5C5-5E3D-4F5D-A451-F26F47C4F6CE}" type="slidenum">
              <a:rPr lang="en-US" altLang="zh-CN"/>
              <a:pPr/>
              <a:t>‹#›</a:t>
            </a:fld>
            <a:endParaRPr lang="en-US" altLang="zh-CN"/>
          </a:p>
        </p:txBody>
      </p:sp>
    </p:spTree>
    <p:extLst>
      <p:ext uri="{BB962C8B-B14F-4D97-AF65-F5344CB8AC3E}">
        <p14:creationId xmlns:p14="http://schemas.microsoft.com/office/powerpoint/2010/main" val="7045879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1E22864-5647-4982-BBEE-7EEC4BF5D87A}" type="slidenum">
              <a:rPr lang="en-US" altLang="zh-CN"/>
              <a:pPr/>
              <a:t>‹#›</a:t>
            </a:fld>
            <a:endParaRPr lang="en-US" altLang="zh-CN"/>
          </a:p>
        </p:txBody>
      </p:sp>
    </p:spTree>
    <p:extLst>
      <p:ext uri="{BB962C8B-B14F-4D97-AF65-F5344CB8AC3E}">
        <p14:creationId xmlns:p14="http://schemas.microsoft.com/office/powerpoint/2010/main" val="126434004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7891" name="Rectangle 3"/>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7892"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789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37894"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CF6DAB1-83E8-4F9E-90A0-DD2E0AB9E23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folHlink"/>
        </a:buClr>
        <a:buSzPct val="85000"/>
        <a:buFont typeface="Wingdings 2" pitchFamily="18" charset="2"/>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folHlink"/>
        </a:buClr>
        <a:buSzPct val="90000"/>
        <a:buFont typeface="Wingdings 2" pitchFamily="18" charset="2"/>
        <a:buChar char="¡"/>
        <a:defRPr sz="2400">
          <a:solidFill>
            <a:schemeClr val="tx1"/>
          </a:solidFill>
          <a:latin typeface="+mn-lt"/>
          <a:ea typeface="+mn-ea"/>
        </a:defRPr>
      </a:lvl3pPr>
      <a:lvl4pPr marL="1600200" indent="-228600" algn="l" rtl="0" fontAlgn="base">
        <a:spcBef>
          <a:spcPct val="20000"/>
        </a:spcBef>
        <a:spcAft>
          <a:spcPct val="0"/>
        </a:spcAft>
        <a:buClr>
          <a:schemeClr val="hlink"/>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1.wmf"/><Relationship Id="rId2" Type="http://schemas.openxmlformats.org/officeDocument/2006/relationships/slideLayout" Target="../slideLayouts/slideLayout7.xml"/><Relationship Id="rId16" Type="http://schemas.openxmlformats.org/officeDocument/2006/relationships/image" Target="../media/image13.wmf"/><Relationship Id="rId1" Type="http://schemas.openxmlformats.org/officeDocument/2006/relationships/vmlDrawing" Target="../drawings/vmlDrawing4.vml"/><Relationship Id="rId6" Type="http://schemas.openxmlformats.org/officeDocument/2006/relationships/image" Target="../media/image8.png"/><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oleObject" Target="../embeddings/oleObject8.bin"/><Relationship Id="rId1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8.bin"/><Relationship Id="rId18" Type="http://schemas.openxmlformats.org/officeDocument/2006/relationships/image" Target="../media/image21.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9.wmf"/><Relationship Id="rId17" Type="http://schemas.openxmlformats.org/officeDocument/2006/relationships/oleObject" Target="../embeddings/oleObject21.bin"/><Relationship Id="rId2" Type="http://schemas.openxmlformats.org/officeDocument/2006/relationships/slideLayout" Target="../slideLayouts/slideLayout7.xml"/><Relationship Id="rId16" Type="http://schemas.openxmlformats.org/officeDocument/2006/relationships/oleObject" Target="../embeddings/oleObject20.bin"/><Relationship Id="rId1" Type="http://schemas.openxmlformats.org/officeDocument/2006/relationships/vmlDrawing" Target="../drawings/vmlDrawing6.vml"/><Relationship Id="rId6" Type="http://schemas.openxmlformats.org/officeDocument/2006/relationships/image" Target="../media/image16.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image" Target="../media/image20.wmf"/><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6.bin"/><Relationship Id="rId14"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5.bin"/><Relationship Id="rId5" Type="http://schemas.openxmlformats.org/officeDocument/2006/relationships/image" Target="../media/image25.wmf"/><Relationship Id="rId4" Type="http://schemas.openxmlformats.org/officeDocument/2006/relationships/oleObject" Target="../embeddings/oleObject24.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9.wmf"/><Relationship Id="rId5" Type="http://schemas.openxmlformats.org/officeDocument/2006/relationships/oleObject" Target="../embeddings/oleObject27.bin"/><Relationship Id="rId4" Type="http://schemas.openxmlformats.org/officeDocument/2006/relationships/image" Target="../media/image28.wmf"/></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2.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33.wmf"/></Relationships>
</file>

<file path=ppt/slides/_rels/slide2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39134;&#26426;&#25237;&#24377;.swf"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24179;&#25243;&#29289;&#20307;&#30340;&#36816;&#21160;.av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43&#24179;&#25243;&#36816;&#21160;&#19982;&#33258;&#30001;&#33853;&#20307;&#36816;&#21160;&#30340;&#31561;&#26102;&#24615;.avi" TargetMode="External"/><Relationship Id="rId2" Type="http://schemas.openxmlformats.org/officeDocument/2006/relationships/hyperlink" Target="44&#24179;&#25243;&#36816;&#21160;&#19982;&#27700;&#24179;&#21248;&#36895;&#36816;&#21160;&#30340;&#31561;&#26102;&#24615;.avi" TargetMode="External"/><Relationship Id="rId1" Type="http://schemas.openxmlformats.org/officeDocument/2006/relationships/slideLayout" Target="../slideLayouts/slideLayout2.xml"/><Relationship Id="rId4" Type="http://schemas.openxmlformats.org/officeDocument/2006/relationships/hyperlink" Target="&#24179;&#25243;&#36816;&#21160;(181K).sw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39134;&#26426;&#25237;&#24377;2.swf" TargetMode="Externa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0182" name="Rectangle 6"/>
          <p:cNvSpPr>
            <a:spLocks noChangeArrowheads="1"/>
          </p:cNvSpPr>
          <p:nvPr/>
        </p:nvSpPr>
        <p:spPr bwMode="auto">
          <a:xfrm>
            <a:off x="1981200" y="4924425"/>
            <a:ext cx="531495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4800">
                <a:solidFill>
                  <a:srgbClr val="003399"/>
                </a:solidFill>
                <a:latin typeface="隶书" pitchFamily="49" charset="-122"/>
                <a:ea typeface="隶书" pitchFamily="49" charset="-122"/>
              </a:rPr>
              <a:t>第五章  曲线运动</a:t>
            </a:r>
            <a:r>
              <a:rPr lang="zh-CN" altLang="en-US" sz="4000">
                <a:solidFill>
                  <a:srgbClr val="003399"/>
                </a:solidFill>
                <a:latin typeface="隶书" pitchFamily="49" charset="-122"/>
                <a:ea typeface="隶书" pitchFamily="49" charset="-122"/>
              </a:rPr>
              <a:t> </a:t>
            </a:r>
          </a:p>
          <a:p>
            <a:pPr algn="ctr"/>
            <a:r>
              <a:rPr lang="zh-CN" altLang="en-US" sz="4000">
                <a:solidFill>
                  <a:srgbClr val="003399"/>
                </a:solidFill>
                <a:latin typeface="隶书" pitchFamily="49" charset="-122"/>
                <a:ea typeface="隶书" pitchFamily="49" charset="-122"/>
              </a:rPr>
              <a:t>第二节  平抛运动</a:t>
            </a:r>
          </a:p>
        </p:txBody>
      </p:sp>
      <p:sp>
        <p:nvSpPr>
          <p:cNvPr id="50183" name="Text Box 7"/>
          <p:cNvSpPr txBox="1">
            <a:spLocks noChangeArrowheads="1"/>
          </p:cNvSpPr>
          <p:nvPr/>
        </p:nvSpPr>
        <p:spPr bwMode="auto">
          <a:xfrm>
            <a:off x="533400" y="13716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3399"/>
                </a:solidFill>
              </a:rPr>
              <a:t>人教版必修</a:t>
            </a:r>
            <a:r>
              <a:rPr lang="en-US" altLang="zh-CN" b="1">
                <a:solidFill>
                  <a:srgbClr val="003399"/>
                </a:solidFill>
              </a:rPr>
              <a:t>2</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76200" y="152400"/>
            <a:ext cx="6172200" cy="685800"/>
          </a:xfrm>
        </p:spPr>
        <p:txBody>
          <a:bodyPr/>
          <a:lstStyle/>
          <a:p>
            <a:r>
              <a:rPr lang="zh-CN" altLang="en-US" sz="3600" b="1">
                <a:solidFill>
                  <a:srgbClr val="0000FF"/>
                </a:solidFill>
              </a:rPr>
              <a:t>一、平抛运动规律</a:t>
            </a:r>
          </a:p>
        </p:txBody>
      </p:sp>
      <p:sp>
        <p:nvSpPr>
          <p:cNvPr id="18435" name="Oval 3"/>
          <p:cNvSpPr>
            <a:spLocks noChangeArrowheads="1"/>
          </p:cNvSpPr>
          <p:nvPr/>
        </p:nvSpPr>
        <p:spPr bwMode="auto">
          <a:xfrm>
            <a:off x="466725" y="2276475"/>
            <a:ext cx="288925" cy="288925"/>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6" name="Line 4"/>
          <p:cNvSpPr>
            <a:spLocks noChangeShapeType="1"/>
          </p:cNvSpPr>
          <p:nvPr/>
        </p:nvSpPr>
        <p:spPr bwMode="auto">
          <a:xfrm>
            <a:off x="611188" y="2420938"/>
            <a:ext cx="9366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 name="Text Box 5"/>
          <p:cNvSpPr txBox="1">
            <a:spLocks noChangeArrowheads="1"/>
          </p:cNvSpPr>
          <p:nvPr/>
        </p:nvSpPr>
        <p:spPr bwMode="auto">
          <a:xfrm>
            <a:off x="1547813" y="2133600"/>
            <a:ext cx="6080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tx2"/>
                </a:solidFill>
              </a:rPr>
              <a:t>V</a:t>
            </a:r>
            <a:r>
              <a:rPr lang="en-US" altLang="zh-CN" sz="2800" b="1" baseline="-25000">
                <a:solidFill>
                  <a:schemeClr val="tx2"/>
                </a:solidFill>
              </a:rPr>
              <a:t>O</a:t>
            </a:r>
          </a:p>
        </p:txBody>
      </p:sp>
      <p:sp>
        <p:nvSpPr>
          <p:cNvPr id="18438" name="Line 6"/>
          <p:cNvSpPr>
            <a:spLocks noChangeShapeType="1"/>
          </p:cNvSpPr>
          <p:nvPr/>
        </p:nvSpPr>
        <p:spPr bwMode="auto">
          <a:xfrm>
            <a:off x="611188" y="2420938"/>
            <a:ext cx="0" cy="9366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9" name="Text Box 7"/>
          <p:cNvSpPr txBox="1">
            <a:spLocks noChangeArrowheads="1"/>
          </p:cNvSpPr>
          <p:nvPr/>
        </p:nvSpPr>
        <p:spPr bwMode="auto">
          <a:xfrm>
            <a:off x="395288" y="3284538"/>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tx2"/>
                </a:solidFill>
              </a:rPr>
              <a:t>mg</a:t>
            </a:r>
          </a:p>
        </p:txBody>
      </p:sp>
      <p:sp>
        <p:nvSpPr>
          <p:cNvPr id="18440" name="Freeform 8"/>
          <p:cNvSpPr>
            <a:spLocks/>
          </p:cNvSpPr>
          <p:nvPr/>
        </p:nvSpPr>
        <p:spPr bwMode="auto">
          <a:xfrm>
            <a:off x="611188" y="2384425"/>
            <a:ext cx="2520950" cy="3349625"/>
          </a:xfrm>
          <a:custGeom>
            <a:avLst/>
            <a:gdLst>
              <a:gd name="T0" fmla="*/ 0 w 1043"/>
              <a:gd name="T1" fmla="*/ 23 h 930"/>
              <a:gd name="T2" fmla="*/ 408 w 1043"/>
              <a:gd name="T3" fmla="*/ 68 h 930"/>
              <a:gd name="T4" fmla="*/ 817 w 1043"/>
              <a:gd name="T5" fmla="*/ 431 h 930"/>
              <a:gd name="T6" fmla="*/ 1043 w 1043"/>
              <a:gd name="T7" fmla="*/ 930 h 930"/>
            </a:gdLst>
            <a:ahLst/>
            <a:cxnLst>
              <a:cxn ang="0">
                <a:pos x="T0" y="T1"/>
              </a:cxn>
              <a:cxn ang="0">
                <a:pos x="T2" y="T3"/>
              </a:cxn>
              <a:cxn ang="0">
                <a:pos x="T4" y="T5"/>
              </a:cxn>
              <a:cxn ang="0">
                <a:pos x="T6" y="T7"/>
              </a:cxn>
            </a:cxnLst>
            <a:rect l="0" t="0" r="r" b="b"/>
            <a:pathLst>
              <a:path w="1043" h="930">
                <a:moveTo>
                  <a:pt x="0" y="23"/>
                </a:moveTo>
                <a:cubicBezTo>
                  <a:pt x="136" y="11"/>
                  <a:pt x="272" y="0"/>
                  <a:pt x="408" y="68"/>
                </a:cubicBezTo>
                <a:cubicBezTo>
                  <a:pt x="544" y="136"/>
                  <a:pt x="711" y="287"/>
                  <a:pt x="817" y="431"/>
                </a:cubicBezTo>
                <a:cubicBezTo>
                  <a:pt x="923" y="575"/>
                  <a:pt x="983" y="752"/>
                  <a:pt x="1043" y="930"/>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1" name="Line 9"/>
          <p:cNvSpPr>
            <a:spLocks noChangeShapeType="1"/>
          </p:cNvSpPr>
          <p:nvPr/>
        </p:nvSpPr>
        <p:spPr bwMode="auto">
          <a:xfrm>
            <a:off x="611188" y="2420938"/>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2" name="Line 10"/>
          <p:cNvSpPr>
            <a:spLocks noChangeShapeType="1"/>
          </p:cNvSpPr>
          <p:nvPr/>
        </p:nvSpPr>
        <p:spPr bwMode="auto">
          <a:xfrm>
            <a:off x="611188" y="2420938"/>
            <a:ext cx="331311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3" name="Line 11"/>
          <p:cNvSpPr>
            <a:spLocks noChangeShapeType="1"/>
          </p:cNvSpPr>
          <p:nvPr/>
        </p:nvSpPr>
        <p:spPr bwMode="auto">
          <a:xfrm>
            <a:off x="611188" y="2420938"/>
            <a:ext cx="0" cy="35290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4" name="Text Box 12"/>
          <p:cNvSpPr txBox="1">
            <a:spLocks noChangeArrowheads="1"/>
          </p:cNvSpPr>
          <p:nvPr/>
        </p:nvSpPr>
        <p:spPr bwMode="auto">
          <a:xfrm>
            <a:off x="468313" y="1844675"/>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o</a:t>
            </a:r>
          </a:p>
        </p:txBody>
      </p:sp>
      <p:sp>
        <p:nvSpPr>
          <p:cNvPr id="18445" name="Text Box 13"/>
          <p:cNvSpPr txBox="1">
            <a:spLocks noChangeArrowheads="1"/>
          </p:cNvSpPr>
          <p:nvPr/>
        </p:nvSpPr>
        <p:spPr bwMode="auto">
          <a:xfrm>
            <a:off x="3563938" y="184467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t>x</a:t>
            </a:r>
          </a:p>
        </p:txBody>
      </p:sp>
      <p:sp>
        <p:nvSpPr>
          <p:cNvPr id="18446" name="Text Box 14"/>
          <p:cNvSpPr txBox="1">
            <a:spLocks noChangeArrowheads="1"/>
          </p:cNvSpPr>
          <p:nvPr/>
        </p:nvSpPr>
        <p:spPr bwMode="auto">
          <a:xfrm>
            <a:off x="185738" y="566102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t>y</a:t>
            </a:r>
          </a:p>
        </p:txBody>
      </p:sp>
      <p:sp>
        <p:nvSpPr>
          <p:cNvPr id="18447" name="Oval 15"/>
          <p:cNvSpPr>
            <a:spLocks noChangeArrowheads="1"/>
          </p:cNvSpPr>
          <p:nvPr/>
        </p:nvSpPr>
        <p:spPr bwMode="auto">
          <a:xfrm>
            <a:off x="2339975" y="3573463"/>
            <a:ext cx="288925" cy="288925"/>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8" name="Line 16"/>
          <p:cNvSpPr>
            <a:spLocks noChangeShapeType="1"/>
          </p:cNvSpPr>
          <p:nvPr/>
        </p:nvSpPr>
        <p:spPr bwMode="auto">
          <a:xfrm>
            <a:off x="2484438" y="3716338"/>
            <a:ext cx="6477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9" name="Line 17"/>
          <p:cNvSpPr>
            <a:spLocks noChangeShapeType="1"/>
          </p:cNvSpPr>
          <p:nvPr/>
        </p:nvSpPr>
        <p:spPr bwMode="auto">
          <a:xfrm>
            <a:off x="2484438" y="3716338"/>
            <a:ext cx="0" cy="144145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0" name="Line 18"/>
          <p:cNvSpPr>
            <a:spLocks noChangeShapeType="1"/>
          </p:cNvSpPr>
          <p:nvPr/>
        </p:nvSpPr>
        <p:spPr bwMode="auto">
          <a:xfrm>
            <a:off x="2484438" y="3716338"/>
            <a:ext cx="647700" cy="144145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1" name="Line 19"/>
          <p:cNvSpPr>
            <a:spLocks noChangeShapeType="1"/>
          </p:cNvSpPr>
          <p:nvPr/>
        </p:nvSpPr>
        <p:spPr bwMode="auto">
          <a:xfrm flipV="1">
            <a:off x="3132138" y="3716338"/>
            <a:ext cx="0" cy="136842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2" name="Line 20"/>
          <p:cNvSpPr>
            <a:spLocks noChangeShapeType="1"/>
          </p:cNvSpPr>
          <p:nvPr/>
        </p:nvSpPr>
        <p:spPr bwMode="auto">
          <a:xfrm flipH="1">
            <a:off x="2484438" y="5157788"/>
            <a:ext cx="6477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3" name="Text Box 21"/>
          <p:cNvSpPr txBox="1">
            <a:spLocks noChangeArrowheads="1"/>
          </p:cNvSpPr>
          <p:nvPr/>
        </p:nvSpPr>
        <p:spPr bwMode="auto">
          <a:xfrm>
            <a:off x="3184525" y="3159125"/>
            <a:ext cx="46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v</a:t>
            </a:r>
            <a:r>
              <a:rPr lang="en-US" altLang="zh-CN" sz="2400" b="1" baseline="-25000">
                <a:solidFill>
                  <a:srgbClr val="FF0000"/>
                </a:solidFill>
              </a:rPr>
              <a:t>x</a:t>
            </a:r>
          </a:p>
        </p:txBody>
      </p:sp>
      <p:sp>
        <p:nvSpPr>
          <p:cNvPr id="18454" name="Text Box 22"/>
          <p:cNvSpPr txBox="1">
            <a:spLocks noChangeArrowheads="1"/>
          </p:cNvSpPr>
          <p:nvPr/>
        </p:nvSpPr>
        <p:spPr bwMode="auto">
          <a:xfrm>
            <a:off x="2051050" y="4940300"/>
            <a:ext cx="46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v</a:t>
            </a:r>
            <a:r>
              <a:rPr lang="en-US" altLang="zh-CN" sz="2400" b="1" baseline="-25000">
                <a:solidFill>
                  <a:srgbClr val="FF0000"/>
                </a:solidFill>
              </a:rPr>
              <a:t>y</a:t>
            </a:r>
          </a:p>
        </p:txBody>
      </p:sp>
      <p:sp>
        <p:nvSpPr>
          <p:cNvPr id="18455" name="Text Box 23"/>
          <p:cNvSpPr txBox="1">
            <a:spLocks noChangeArrowheads="1"/>
          </p:cNvSpPr>
          <p:nvPr/>
        </p:nvSpPr>
        <p:spPr bwMode="auto">
          <a:xfrm>
            <a:off x="3132138" y="4941888"/>
            <a:ext cx="382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rPr>
              <a:t>v</a:t>
            </a:r>
          </a:p>
        </p:txBody>
      </p:sp>
      <p:sp>
        <p:nvSpPr>
          <p:cNvPr id="18456" name="Text Box 24"/>
          <p:cNvSpPr txBox="1">
            <a:spLocks noChangeArrowheads="1"/>
          </p:cNvSpPr>
          <p:nvPr/>
        </p:nvSpPr>
        <p:spPr bwMode="auto">
          <a:xfrm>
            <a:off x="1908175" y="2636838"/>
            <a:ext cx="303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rPr>
              <a:t>t</a:t>
            </a:r>
          </a:p>
        </p:txBody>
      </p:sp>
      <p:sp>
        <p:nvSpPr>
          <p:cNvPr id="18457" name="Text Box 25"/>
          <p:cNvSpPr txBox="1">
            <a:spLocks noChangeArrowheads="1"/>
          </p:cNvSpPr>
          <p:nvPr/>
        </p:nvSpPr>
        <p:spPr bwMode="auto">
          <a:xfrm>
            <a:off x="0" y="692150"/>
            <a:ext cx="777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1</a:t>
            </a:r>
            <a:r>
              <a:rPr lang="zh-CN" altLang="en-US" sz="2800" b="1"/>
              <a:t>、平抛物体在 </a:t>
            </a:r>
            <a:r>
              <a:rPr lang="en-US" altLang="zh-CN" sz="2800" b="1"/>
              <a:t>t </a:t>
            </a:r>
            <a:r>
              <a:rPr lang="zh-CN" altLang="en-US" sz="2800" b="1"/>
              <a:t>时刻的</a:t>
            </a:r>
            <a:r>
              <a:rPr lang="zh-CN" altLang="en-US" sz="2800" b="1">
                <a:solidFill>
                  <a:srgbClr val="FF3300"/>
                </a:solidFill>
              </a:rPr>
              <a:t>瞬时速度：</a:t>
            </a:r>
            <a:r>
              <a:rPr lang="zh-CN" altLang="en-US" sz="4000" b="1">
                <a:solidFill>
                  <a:schemeClr val="folHlink"/>
                </a:solidFill>
              </a:rPr>
              <a:t> </a:t>
            </a:r>
          </a:p>
        </p:txBody>
      </p:sp>
      <p:sp>
        <p:nvSpPr>
          <p:cNvPr id="18458" name="Text Box 26"/>
          <p:cNvSpPr txBox="1">
            <a:spLocks noChangeArrowheads="1"/>
          </p:cNvSpPr>
          <p:nvPr/>
        </p:nvSpPr>
        <p:spPr bwMode="auto">
          <a:xfrm>
            <a:off x="4572000" y="1341438"/>
            <a:ext cx="2857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0000"/>
                </a:solidFill>
              </a:rPr>
              <a:t>水平方向：</a:t>
            </a:r>
            <a:r>
              <a:rPr lang="en-US" altLang="zh-CN" sz="2800" b="1"/>
              <a:t>v</a:t>
            </a:r>
            <a:r>
              <a:rPr lang="en-US" altLang="zh-CN" sz="2800" b="1" baseline="-25000"/>
              <a:t>x</a:t>
            </a:r>
            <a:r>
              <a:rPr lang="en-US" altLang="zh-CN" sz="2800" b="1"/>
              <a:t>=v</a:t>
            </a:r>
            <a:r>
              <a:rPr lang="en-US" altLang="zh-CN" sz="2800" b="1" baseline="-25000"/>
              <a:t>o</a:t>
            </a:r>
          </a:p>
        </p:txBody>
      </p:sp>
      <p:sp>
        <p:nvSpPr>
          <p:cNvPr id="18459" name="Text Box 27"/>
          <p:cNvSpPr txBox="1">
            <a:spLocks noChangeArrowheads="1"/>
          </p:cNvSpPr>
          <p:nvPr/>
        </p:nvSpPr>
        <p:spPr bwMode="auto">
          <a:xfrm>
            <a:off x="4572000" y="2060575"/>
            <a:ext cx="3124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00"/>
                </a:solidFill>
              </a:rPr>
              <a:t>竖直方向：</a:t>
            </a:r>
            <a:r>
              <a:rPr lang="en-US" altLang="zh-CN" sz="2800" b="1"/>
              <a:t>v</a:t>
            </a:r>
            <a:r>
              <a:rPr lang="en-US" altLang="zh-CN" sz="2800" b="1" baseline="-25000"/>
              <a:t>y</a:t>
            </a:r>
            <a:r>
              <a:rPr lang="en-US" altLang="zh-CN" sz="2800" b="1"/>
              <a:t>=gt</a:t>
            </a:r>
            <a:r>
              <a:rPr lang="en-US" altLang="zh-CN" sz="3600" b="1"/>
              <a:t> </a:t>
            </a:r>
          </a:p>
        </p:txBody>
      </p:sp>
      <p:sp>
        <p:nvSpPr>
          <p:cNvPr id="18460" name="AutoShape 28"/>
          <p:cNvSpPr>
            <a:spLocks/>
          </p:cNvSpPr>
          <p:nvPr/>
        </p:nvSpPr>
        <p:spPr bwMode="auto">
          <a:xfrm>
            <a:off x="4211638" y="1628775"/>
            <a:ext cx="287337" cy="773113"/>
          </a:xfrm>
          <a:prstGeom prst="leftBrace">
            <a:avLst>
              <a:gd name="adj1" fmla="val 22422"/>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1" name="Text Box 29"/>
          <p:cNvSpPr txBox="1">
            <a:spLocks noChangeArrowheads="1"/>
          </p:cNvSpPr>
          <p:nvPr/>
        </p:nvSpPr>
        <p:spPr bwMode="auto">
          <a:xfrm>
            <a:off x="4211638" y="2781300"/>
            <a:ext cx="2646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00"/>
                </a:solidFill>
              </a:rPr>
              <a:t>   </a:t>
            </a:r>
            <a:r>
              <a:rPr lang="zh-CN" altLang="en-US" sz="2800" b="1">
                <a:solidFill>
                  <a:srgbClr val="FF0000"/>
                </a:solidFill>
              </a:rPr>
              <a:t>速度大小： </a:t>
            </a:r>
            <a:endParaRPr lang="zh-CN" altLang="en-US" sz="2800" b="1" baseline="30000">
              <a:solidFill>
                <a:srgbClr val="FF0000"/>
              </a:solidFill>
            </a:endParaRPr>
          </a:p>
        </p:txBody>
      </p:sp>
      <p:sp>
        <p:nvSpPr>
          <p:cNvPr id="18462" name="Text Box 30"/>
          <p:cNvSpPr txBox="1">
            <a:spLocks noChangeArrowheads="1"/>
          </p:cNvSpPr>
          <p:nvPr/>
        </p:nvSpPr>
        <p:spPr bwMode="auto">
          <a:xfrm>
            <a:off x="4500563" y="4221163"/>
            <a:ext cx="5321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00"/>
                </a:solidFill>
              </a:rPr>
              <a:t>速度方向</a:t>
            </a:r>
            <a:r>
              <a:rPr lang="en-US" altLang="zh-CN" sz="2800" b="1">
                <a:solidFill>
                  <a:srgbClr val="FF0000"/>
                </a:solidFill>
              </a:rPr>
              <a:t>:</a:t>
            </a:r>
          </a:p>
          <a:p>
            <a:r>
              <a:rPr lang="en-US" altLang="zh-CN" sz="2800" b="1"/>
              <a:t>tan </a:t>
            </a:r>
            <a:r>
              <a:rPr lang="en-US" altLang="zh-CN" b="1"/>
              <a:t>α</a:t>
            </a:r>
            <a:r>
              <a:rPr lang="en-US" altLang="zh-CN"/>
              <a:t> </a:t>
            </a:r>
            <a:r>
              <a:rPr lang="en-US" altLang="zh-CN" sz="2800" b="1">
                <a:cs typeface="Arial" charset="0"/>
              </a:rPr>
              <a:t>=v</a:t>
            </a:r>
            <a:r>
              <a:rPr lang="en-US" altLang="zh-CN" sz="2800" b="1" baseline="-25000">
                <a:cs typeface="Arial" charset="0"/>
              </a:rPr>
              <a:t>y</a:t>
            </a:r>
            <a:r>
              <a:rPr lang="en-US" altLang="zh-CN" sz="2800" b="1">
                <a:cs typeface="Arial" charset="0"/>
              </a:rPr>
              <a:t>/v</a:t>
            </a:r>
            <a:r>
              <a:rPr lang="en-US" altLang="zh-CN" sz="2800" b="1" baseline="-25000">
                <a:cs typeface="Arial" charset="0"/>
              </a:rPr>
              <a:t>x</a:t>
            </a:r>
            <a:r>
              <a:rPr lang="en-US" altLang="zh-CN" sz="2800" b="1">
                <a:cs typeface="Arial" charset="0"/>
              </a:rPr>
              <a:t>=gt/v</a:t>
            </a:r>
            <a:r>
              <a:rPr lang="en-US" altLang="zh-CN" sz="2800" b="1" baseline="-25000">
                <a:cs typeface="Arial" charset="0"/>
              </a:rPr>
              <a:t>o</a:t>
            </a:r>
            <a:r>
              <a:rPr lang="en-US" altLang="zh-CN" sz="3600" b="1" baseline="-25000">
                <a:solidFill>
                  <a:srgbClr val="FF0000"/>
                </a:solidFill>
                <a:cs typeface="Arial" charset="0"/>
              </a:rPr>
              <a:t>                                   </a:t>
            </a:r>
          </a:p>
        </p:txBody>
      </p:sp>
      <p:sp>
        <p:nvSpPr>
          <p:cNvPr id="18463" name="Text Box 31"/>
          <p:cNvSpPr txBox="1">
            <a:spLocks noChangeArrowheads="1"/>
          </p:cNvSpPr>
          <p:nvPr/>
        </p:nvSpPr>
        <p:spPr bwMode="auto">
          <a:xfrm>
            <a:off x="2484438" y="3716338"/>
            <a:ext cx="541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rPr>
              <a:t>α</a:t>
            </a:r>
          </a:p>
        </p:txBody>
      </p:sp>
      <p:graphicFrame>
        <p:nvGraphicFramePr>
          <p:cNvPr id="18464" name="Object 32"/>
          <p:cNvGraphicFramePr>
            <a:graphicFrameLocks noChangeAspect="1"/>
          </p:cNvGraphicFramePr>
          <p:nvPr>
            <p:ph idx="1"/>
          </p:nvPr>
        </p:nvGraphicFramePr>
        <p:xfrm>
          <a:off x="4427538" y="3429000"/>
          <a:ext cx="4321175" cy="668338"/>
        </p:xfrm>
        <a:graphic>
          <a:graphicData uri="http://schemas.openxmlformats.org/presentationml/2006/ole">
            <mc:AlternateContent xmlns:mc="http://schemas.openxmlformats.org/markup-compatibility/2006">
              <mc:Choice xmlns:v="urn:schemas-microsoft-com:vml" Requires="v">
                <p:oleObj spid="_x0000_s18470" name="Equation" r:id="rId3" imgW="3200400" imgH="495000" progId="Equation.3">
                  <p:embed/>
                </p:oleObj>
              </mc:Choice>
              <mc:Fallback>
                <p:oleObj name="Equation" r:id="rId3" imgW="3200400" imgH="49500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3429000"/>
                        <a:ext cx="4321175" cy="66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65" name="Text Box 33"/>
          <p:cNvSpPr txBox="1">
            <a:spLocks noChangeArrowheads="1"/>
          </p:cNvSpPr>
          <p:nvPr/>
        </p:nvSpPr>
        <p:spPr bwMode="auto">
          <a:xfrm>
            <a:off x="3851275" y="5729288"/>
            <a:ext cx="48974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注意夹角</a:t>
            </a:r>
            <a:r>
              <a:rPr lang="en-US" altLang="zh-CN" sz="2800" b="1"/>
              <a:t>α</a:t>
            </a:r>
            <a:r>
              <a:rPr lang="zh-CN" altLang="en-US" sz="2800" b="1"/>
              <a:t>的位置</a:t>
            </a:r>
          </a:p>
        </p:txBody>
      </p:sp>
      <p:sp>
        <p:nvSpPr>
          <p:cNvPr id="18466" name="AutoShape 34"/>
          <p:cNvSpPr>
            <a:spLocks noChangeArrowheads="1"/>
          </p:cNvSpPr>
          <p:nvPr/>
        </p:nvSpPr>
        <p:spPr bwMode="auto">
          <a:xfrm>
            <a:off x="3492500" y="5805488"/>
            <a:ext cx="287338" cy="431800"/>
          </a:xfrm>
          <a:prstGeom prst="star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7" name="Text Box 35"/>
          <p:cNvSpPr txBox="1">
            <a:spLocks noChangeArrowheads="1"/>
          </p:cNvSpPr>
          <p:nvPr/>
        </p:nvSpPr>
        <p:spPr bwMode="auto">
          <a:xfrm>
            <a:off x="5638800" y="228600"/>
            <a:ext cx="3325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3300"/>
                </a:solidFill>
              </a:rPr>
              <a:t>做题方法：画对示意图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44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45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44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845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845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845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844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845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844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845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845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845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846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845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845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8461"/>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8463"/>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18462"/>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49" presetClass="entr" presetSubtype="0" decel="100000" fill="hold" nodeType="clickEffect">
                                  <p:stCondLst>
                                    <p:cond delay="0"/>
                                  </p:stCondLst>
                                  <p:childTnLst>
                                    <p:set>
                                      <p:cBhvr>
                                        <p:cTn id="94" dur="1" fill="hold">
                                          <p:stCondLst>
                                            <p:cond delay="0"/>
                                          </p:stCondLst>
                                        </p:cTn>
                                        <p:tgtEl>
                                          <p:spTgt spid="18464"/>
                                        </p:tgtEl>
                                        <p:attrNameLst>
                                          <p:attrName>style.visibility</p:attrName>
                                        </p:attrNameLst>
                                      </p:cBhvr>
                                      <p:to>
                                        <p:strVal val="visible"/>
                                      </p:to>
                                    </p:set>
                                    <p:anim calcmode="lin" valueType="num">
                                      <p:cBhvr>
                                        <p:cTn id="95" dur="500" fill="hold"/>
                                        <p:tgtEl>
                                          <p:spTgt spid="18464"/>
                                        </p:tgtEl>
                                        <p:attrNameLst>
                                          <p:attrName>ppt_w</p:attrName>
                                        </p:attrNameLst>
                                      </p:cBhvr>
                                      <p:tavLst>
                                        <p:tav tm="0">
                                          <p:val>
                                            <p:fltVal val="0"/>
                                          </p:val>
                                        </p:tav>
                                        <p:tav tm="100000">
                                          <p:val>
                                            <p:strVal val="#ppt_w"/>
                                          </p:val>
                                        </p:tav>
                                      </p:tavLst>
                                    </p:anim>
                                    <p:anim calcmode="lin" valueType="num">
                                      <p:cBhvr>
                                        <p:cTn id="96" dur="500" fill="hold"/>
                                        <p:tgtEl>
                                          <p:spTgt spid="18464"/>
                                        </p:tgtEl>
                                        <p:attrNameLst>
                                          <p:attrName>ppt_h</p:attrName>
                                        </p:attrNameLst>
                                      </p:cBhvr>
                                      <p:tavLst>
                                        <p:tav tm="0">
                                          <p:val>
                                            <p:fltVal val="0"/>
                                          </p:val>
                                        </p:tav>
                                        <p:tav tm="100000">
                                          <p:val>
                                            <p:strVal val="#ppt_h"/>
                                          </p:val>
                                        </p:tav>
                                      </p:tavLst>
                                    </p:anim>
                                    <p:anim calcmode="lin" valueType="num">
                                      <p:cBhvr>
                                        <p:cTn id="97" dur="500" fill="hold"/>
                                        <p:tgtEl>
                                          <p:spTgt spid="18464"/>
                                        </p:tgtEl>
                                        <p:attrNameLst>
                                          <p:attrName>style.rotation</p:attrName>
                                        </p:attrNameLst>
                                      </p:cBhvr>
                                      <p:tavLst>
                                        <p:tav tm="0">
                                          <p:val>
                                            <p:fltVal val="360"/>
                                          </p:val>
                                        </p:tav>
                                        <p:tav tm="100000">
                                          <p:val>
                                            <p:fltVal val="0"/>
                                          </p:val>
                                        </p:tav>
                                      </p:tavLst>
                                    </p:anim>
                                    <p:animEffect transition="in" filter="fade">
                                      <p:cBhvr>
                                        <p:cTn id="98" dur="500"/>
                                        <p:tgtEl>
                                          <p:spTgt spid="18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 grpId="0" animBg="1"/>
      <p:bldP spid="18443" grpId="0" animBg="1"/>
      <p:bldP spid="18444" grpId="0" autoUpdateAnimBg="0"/>
      <p:bldP spid="18445" grpId="0" autoUpdateAnimBg="0"/>
      <p:bldP spid="18446" grpId="0" autoUpdateAnimBg="0"/>
      <p:bldP spid="18447" grpId="0" animBg="1"/>
      <p:bldP spid="18448" grpId="0" animBg="1"/>
      <p:bldP spid="18449" grpId="0" animBg="1"/>
      <p:bldP spid="18450" grpId="0" animBg="1"/>
      <p:bldP spid="18451" grpId="0" animBg="1"/>
      <p:bldP spid="18452" grpId="0" animBg="1"/>
      <p:bldP spid="18453" grpId="0" autoUpdateAnimBg="0"/>
      <p:bldP spid="18454" grpId="0" autoUpdateAnimBg="0"/>
      <p:bldP spid="18455" grpId="0" autoUpdateAnimBg="0"/>
      <p:bldP spid="18456" grpId="0" autoUpdateAnimBg="0"/>
      <p:bldP spid="18457" grpId="0" autoUpdateAnimBg="0"/>
      <p:bldP spid="18458" grpId="0" autoUpdateAnimBg="0"/>
      <p:bldP spid="18459" grpId="0" autoUpdateAnimBg="0"/>
      <p:bldP spid="18460" grpId="0" animBg="1"/>
      <p:bldP spid="18461" grpId="0" autoUpdateAnimBg="0"/>
      <p:bldP spid="18462" grpId="0" autoUpdateAnimBg="0"/>
      <p:bldP spid="1846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val 2"/>
          <p:cNvSpPr>
            <a:spLocks noChangeArrowheads="1"/>
          </p:cNvSpPr>
          <p:nvPr/>
        </p:nvSpPr>
        <p:spPr bwMode="auto">
          <a:xfrm>
            <a:off x="466725" y="2276475"/>
            <a:ext cx="288925" cy="288925"/>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 name="Line 3"/>
          <p:cNvSpPr>
            <a:spLocks noChangeShapeType="1"/>
          </p:cNvSpPr>
          <p:nvPr/>
        </p:nvSpPr>
        <p:spPr bwMode="auto">
          <a:xfrm>
            <a:off x="611188" y="2420938"/>
            <a:ext cx="9366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 name="Text Box 4"/>
          <p:cNvSpPr txBox="1">
            <a:spLocks noChangeArrowheads="1"/>
          </p:cNvSpPr>
          <p:nvPr/>
        </p:nvSpPr>
        <p:spPr bwMode="auto">
          <a:xfrm>
            <a:off x="1547813" y="2133600"/>
            <a:ext cx="6080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tx2"/>
                </a:solidFill>
              </a:rPr>
              <a:t>V</a:t>
            </a:r>
            <a:r>
              <a:rPr lang="en-US" altLang="zh-CN" sz="2800" b="1" baseline="-25000">
                <a:solidFill>
                  <a:schemeClr val="tx2"/>
                </a:solidFill>
              </a:rPr>
              <a:t>O</a:t>
            </a:r>
          </a:p>
        </p:txBody>
      </p:sp>
      <p:sp>
        <p:nvSpPr>
          <p:cNvPr id="20485" name="Line 5"/>
          <p:cNvSpPr>
            <a:spLocks noChangeShapeType="1"/>
          </p:cNvSpPr>
          <p:nvPr/>
        </p:nvSpPr>
        <p:spPr bwMode="auto">
          <a:xfrm>
            <a:off x="611188" y="2420938"/>
            <a:ext cx="0" cy="9366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 name="Text Box 6"/>
          <p:cNvSpPr txBox="1">
            <a:spLocks noChangeArrowheads="1"/>
          </p:cNvSpPr>
          <p:nvPr/>
        </p:nvSpPr>
        <p:spPr bwMode="auto">
          <a:xfrm>
            <a:off x="395288" y="3284538"/>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tx2"/>
                </a:solidFill>
              </a:rPr>
              <a:t>mg</a:t>
            </a:r>
          </a:p>
        </p:txBody>
      </p:sp>
      <p:sp>
        <p:nvSpPr>
          <p:cNvPr id="20487" name="Freeform 7"/>
          <p:cNvSpPr>
            <a:spLocks/>
          </p:cNvSpPr>
          <p:nvPr/>
        </p:nvSpPr>
        <p:spPr bwMode="auto">
          <a:xfrm>
            <a:off x="611188" y="2384425"/>
            <a:ext cx="2520950" cy="3349625"/>
          </a:xfrm>
          <a:custGeom>
            <a:avLst/>
            <a:gdLst>
              <a:gd name="T0" fmla="*/ 0 w 1043"/>
              <a:gd name="T1" fmla="*/ 23 h 930"/>
              <a:gd name="T2" fmla="*/ 408 w 1043"/>
              <a:gd name="T3" fmla="*/ 68 h 930"/>
              <a:gd name="T4" fmla="*/ 817 w 1043"/>
              <a:gd name="T5" fmla="*/ 431 h 930"/>
              <a:gd name="T6" fmla="*/ 1043 w 1043"/>
              <a:gd name="T7" fmla="*/ 930 h 930"/>
            </a:gdLst>
            <a:ahLst/>
            <a:cxnLst>
              <a:cxn ang="0">
                <a:pos x="T0" y="T1"/>
              </a:cxn>
              <a:cxn ang="0">
                <a:pos x="T2" y="T3"/>
              </a:cxn>
              <a:cxn ang="0">
                <a:pos x="T4" y="T5"/>
              </a:cxn>
              <a:cxn ang="0">
                <a:pos x="T6" y="T7"/>
              </a:cxn>
            </a:cxnLst>
            <a:rect l="0" t="0" r="r" b="b"/>
            <a:pathLst>
              <a:path w="1043" h="930">
                <a:moveTo>
                  <a:pt x="0" y="23"/>
                </a:moveTo>
                <a:cubicBezTo>
                  <a:pt x="136" y="11"/>
                  <a:pt x="272" y="0"/>
                  <a:pt x="408" y="68"/>
                </a:cubicBezTo>
                <a:cubicBezTo>
                  <a:pt x="544" y="136"/>
                  <a:pt x="711" y="287"/>
                  <a:pt x="817" y="431"/>
                </a:cubicBezTo>
                <a:cubicBezTo>
                  <a:pt x="923" y="575"/>
                  <a:pt x="983" y="752"/>
                  <a:pt x="1043" y="930"/>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8" name="Line 8"/>
          <p:cNvSpPr>
            <a:spLocks noChangeShapeType="1"/>
          </p:cNvSpPr>
          <p:nvPr/>
        </p:nvSpPr>
        <p:spPr bwMode="auto">
          <a:xfrm>
            <a:off x="611188" y="2420938"/>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9" name="Line 9"/>
          <p:cNvSpPr>
            <a:spLocks noChangeShapeType="1"/>
          </p:cNvSpPr>
          <p:nvPr/>
        </p:nvSpPr>
        <p:spPr bwMode="auto">
          <a:xfrm>
            <a:off x="611188" y="2420938"/>
            <a:ext cx="331311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0" name="Line 10"/>
          <p:cNvSpPr>
            <a:spLocks noChangeShapeType="1"/>
          </p:cNvSpPr>
          <p:nvPr/>
        </p:nvSpPr>
        <p:spPr bwMode="auto">
          <a:xfrm>
            <a:off x="611188" y="2420938"/>
            <a:ext cx="0" cy="35290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1" name="Text Box 11"/>
          <p:cNvSpPr txBox="1">
            <a:spLocks noChangeArrowheads="1"/>
          </p:cNvSpPr>
          <p:nvPr/>
        </p:nvSpPr>
        <p:spPr bwMode="auto">
          <a:xfrm>
            <a:off x="468313" y="1844675"/>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o</a:t>
            </a:r>
          </a:p>
        </p:txBody>
      </p:sp>
      <p:sp>
        <p:nvSpPr>
          <p:cNvPr id="20492" name="Text Box 12"/>
          <p:cNvSpPr txBox="1">
            <a:spLocks noChangeArrowheads="1"/>
          </p:cNvSpPr>
          <p:nvPr/>
        </p:nvSpPr>
        <p:spPr bwMode="auto">
          <a:xfrm>
            <a:off x="3563938" y="184467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t>x</a:t>
            </a:r>
          </a:p>
        </p:txBody>
      </p:sp>
      <p:sp>
        <p:nvSpPr>
          <p:cNvPr id="20493" name="Text Box 13"/>
          <p:cNvSpPr txBox="1">
            <a:spLocks noChangeArrowheads="1"/>
          </p:cNvSpPr>
          <p:nvPr/>
        </p:nvSpPr>
        <p:spPr bwMode="auto">
          <a:xfrm>
            <a:off x="185738" y="566102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t>y</a:t>
            </a:r>
          </a:p>
        </p:txBody>
      </p:sp>
      <p:sp>
        <p:nvSpPr>
          <p:cNvPr id="20494" name="Oval 14"/>
          <p:cNvSpPr>
            <a:spLocks noChangeArrowheads="1"/>
          </p:cNvSpPr>
          <p:nvPr/>
        </p:nvSpPr>
        <p:spPr bwMode="auto">
          <a:xfrm>
            <a:off x="2339975" y="3573463"/>
            <a:ext cx="288925" cy="288925"/>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5" name="Line 15"/>
          <p:cNvSpPr>
            <a:spLocks noChangeShapeType="1"/>
          </p:cNvSpPr>
          <p:nvPr/>
        </p:nvSpPr>
        <p:spPr bwMode="auto">
          <a:xfrm>
            <a:off x="611188" y="2420938"/>
            <a:ext cx="1944687"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6" name="Line 16"/>
          <p:cNvSpPr>
            <a:spLocks noChangeShapeType="1"/>
          </p:cNvSpPr>
          <p:nvPr/>
        </p:nvSpPr>
        <p:spPr bwMode="auto">
          <a:xfrm>
            <a:off x="611188" y="2420938"/>
            <a:ext cx="1873250" cy="1295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7" name="Line 17"/>
          <p:cNvSpPr>
            <a:spLocks noChangeShapeType="1"/>
          </p:cNvSpPr>
          <p:nvPr/>
        </p:nvSpPr>
        <p:spPr bwMode="auto">
          <a:xfrm flipV="1">
            <a:off x="2484438" y="2420938"/>
            <a:ext cx="0" cy="1223962"/>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8" name="Line 18"/>
          <p:cNvSpPr>
            <a:spLocks noChangeShapeType="1"/>
          </p:cNvSpPr>
          <p:nvPr/>
        </p:nvSpPr>
        <p:spPr bwMode="auto">
          <a:xfrm flipH="1">
            <a:off x="611188" y="3644900"/>
            <a:ext cx="18732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9" name="Line 19"/>
          <p:cNvSpPr>
            <a:spLocks noChangeShapeType="1"/>
          </p:cNvSpPr>
          <p:nvPr/>
        </p:nvSpPr>
        <p:spPr bwMode="auto">
          <a:xfrm>
            <a:off x="609600" y="2438400"/>
            <a:ext cx="0" cy="122396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0" name="Text Box 20"/>
          <p:cNvSpPr txBox="1">
            <a:spLocks noChangeArrowheads="1"/>
          </p:cNvSpPr>
          <p:nvPr/>
        </p:nvSpPr>
        <p:spPr bwMode="auto">
          <a:xfrm>
            <a:off x="663575" y="366395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y</a:t>
            </a:r>
            <a:endParaRPr lang="en-US" altLang="zh-CN" sz="2400" b="1" baseline="-25000">
              <a:solidFill>
                <a:srgbClr val="FF0000"/>
              </a:solidFill>
            </a:endParaRPr>
          </a:p>
        </p:txBody>
      </p:sp>
      <p:sp>
        <p:nvSpPr>
          <p:cNvPr id="20501" name="Text Box 21"/>
          <p:cNvSpPr txBox="1">
            <a:spLocks noChangeArrowheads="1"/>
          </p:cNvSpPr>
          <p:nvPr/>
        </p:nvSpPr>
        <p:spPr bwMode="auto">
          <a:xfrm>
            <a:off x="2319338" y="17192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x</a:t>
            </a:r>
            <a:endParaRPr lang="en-US" altLang="zh-CN" sz="2400" b="1" baseline="-25000">
              <a:solidFill>
                <a:srgbClr val="FF0000"/>
              </a:solidFill>
            </a:endParaRPr>
          </a:p>
        </p:txBody>
      </p:sp>
      <p:sp>
        <p:nvSpPr>
          <p:cNvPr id="20502" name="Text Box 22"/>
          <p:cNvSpPr txBox="1">
            <a:spLocks noChangeArrowheads="1"/>
          </p:cNvSpPr>
          <p:nvPr/>
        </p:nvSpPr>
        <p:spPr bwMode="auto">
          <a:xfrm>
            <a:off x="1116013" y="2781300"/>
            <a:ext cx="382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rPr>
              <a:t>s</a:t>
            </a:r>
          </a:p>
        </p:txBody>
      </p:sp>
      <p:sp>
        <p:nvSpPr>
          <p:cNvPr id="20503" name="Text Box 23"/>
          <p:cNvSpPr txBox="1">
            <a:spLocks noChangeArrowheads="1"/>
          </p:cNvSpPr>
          <p:nvPr/>
        </p:nvSpPr>
        <p:spPr bwMode="auto">
          <a:xfrm>
            <a:off x="1908175" y="2636838"/>
            <a:ext cx="303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rPr>
              <a:t>t</a:t>
            </a:r>
          </a:p>
        </p:txBody>
      </p:sp>
      <p:sp>
        <p:nvSpPr>
          <p:cNvPr id="20504" name="Text Box 24"/>
          <p:cNvSpPr txBox="1">
            <a:spLocks noChangeArrowheads="1"/>
          </p:cNvSpPr>
          <p:nvPr/>
        </p:nvSpPr>
        <p:spPr bwMode="auto">
          <a:xfrm>
            <a:off x="179388" y="188913"/>
            <a:ext cx="6629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2</a:t>
            </a:r>
            <a:r>
              <a:rPr lang="zh-CN" altLang="en-US" sz="2800" b="1"/>
              <a:t>、平抛物体在</a:t>
            </a:r>
            <a:r>
              <a:rPr lang="zh-CN" altLang="en-US" sz="2800" b="1">
                <a:solidFill>
                  <a:srgbClr val="FF3300"/>
                </a:solidFill>
              </a:rPr>
              <a:t> </a:t>
            </a:r>
            <a:r>
              <a:rPr lang="en-US" altLang="zh-CN" sz="2800" b="1">
                <a:solidFill>
                  <a:srgbClr val="FF3300"/>
                </a:solidFill>
              </a:rPr>
              <a:t>t </a:t>
            </a:r>
            <a:r>
              <a:rPr lang="zh-CN" altLang="en-US" sz="2800" b="1">
                <a:solidFill>
                  <a:srgbClr val="FF3300"/>
                </a:solidFill>
              </a:rPr>
              <a:t>时刻的位移：</a:t>
            </a:r>
            <a:r>
              <a:rPr lang="zh-CN" altLang="en-US"/>
              <a:t> </a:t>
            </a:r>
          </a:p>
        </p:txBody>
      </p:sp>
      <p:sp>
        <p:nvSpPr>
          <p:cNvPr id="20505" name="Text Box 25"/>
          <p:cNvSpPr txBox="1">
            <a:spLocks noChangeArrowheads="1"/>
          </p:cNvSpPr>
          <p:nvPr/>
        </p:nvSpPr>
        <p:spPr bwMode="auto">
          <a:xfrm>
            <a:off x="4427538" y="692150"/>
            <a:ext cx="3067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0000"/>
                </a:solidFill>
              </a:rPr>
              <a:t>水平方向：</a:t>
            </a:r>
            <a:r>
              <a:rPr lang="zh-CN" altLang="en-US" sz="2800" b="1"/>
              <a:t> </a:t>
            </a:r>
            <a:r>
              <a:rPr lang="en-US" altLang="zh-CN" sz="2800" b="1"/>
              <a:t>x=v</a:t>
            </a:r>
            <a:r>
              <a:rPr lang="en-US" altLang="zh-CN" sz="2800" b="1" baseline="-25000"/>
              <a:t>o</a:t>
            </a:r>
            <a:r>
              <a:rPr lang="en-US" altLang="zh-CN" sz="2800" b="1"/>
              <a:t>t</a:t>
            </a:r>
            <a:r>
              <a:rPr lang="en-US" altLang="zh-CN" sz="3600" b="1"/>
              <a:t> </a:t>
            </a:r>
          </a:p>
        </p:txBody>
      </p:sp>
      <p:sp>
        <p:nvSpPr>
          <p:cNvPr id="20506" name="Text Box 26"/>
          <p:cNvSpPr txBox="1">
            <a:spLocks noChangeArrowheads="1"/>
          </p:cNvSpPr>
          <p:nvPr/>
        </p:nvSpPr>
        <p:spPr bwMode="auto">
          <a:xfrm>
            <a:off x="4427538" y="1484313"/>
            <a:ext cx="47164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00"/>
                </a:solidFill>
              </a:rPr>
              <a:t>竖直方向：</a:t>
            </a:r>
            <a:r>
              <a:rPr lang="en-US" altLang="zh-CN" sz="2800" b="1"/>
              <a:t>y=1/2gt</a:t>
            </a:r>
            <a:r>
              <a:rPr lang="en-US" altLang="zh-CN" sz="2800" b="1" baseline="30000"/>
              <a:t>2</a:t>
            </a:r>
            <a:r>
              <a:rPr lang="en-US" altLang="zh-CN" sz="3600" b="1"/>
              <a:t> </a:t>
            </a:r>
          </a:p>
        </p:txBody>
      </p:sp>
      <p:sp>
        <p:nvSpPr>
          <p:cNvPr id="20507" name="AutoShape 27"/>
          <p:cNvSpPr>
            <a:spLocks/>
          </p:cNvSpPr>
          <p:nvPr/>
        </p:nvSpPr>
        <p:spPr bwMode="auto">
          <a:xfrm>
            <a:off x="4067175" y="958850"/>
            <a:ext cx="317500" cy="946150"/>
          </a:xfrm>
          <a:prstGeom prst="leftBrace">
            <a:avLst>
              <a:gd name="adj1" fmla="val 2483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8" name="Text Box 28"/>
          <p:cNvSpPr txBox="1">
            <a:spLocks noChangeArrowheads="1"/>
          </p:cNvSpPr>
          <p:nvPr/>
        </p:nvSpPr>
        <p:spPr bwMode="auto">
          <a:xfrm>
            <a:off x="4419600" y="2133600"/>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00"/>
                </a:solidFill>
              </a:rPr>
              <a:t>位移大小</a:t>
            </a:r>
            <a:r>
              <a:rPr lang="en-US" altLang="zh-CN" sz="2800" b="1">
                <a:solidFill>
                  <a:srgbClr val="FF0000"/>
                </a:solidFill>
              </a:rPr>
              <a:t>:</a:t>
            </a:r>
            <a:endParaRPr lang="en-US" altLang="zh-CN" sz="3600"/>
          </a:p>
        </p:txBody>
      </p:sp>
      <p:sp>
        <p:nvSpPr>
          <p:cNvPr id="20509" name="Text Box 29"/>
          <p:cNvSpPr txBox="1">
            <a:spLocks noChangeArrowheads="1"/>
          </p:cNvSpPr>
          <p:nvPr/>
        </p:nvSpPr>
        <p:spPr bwMode="auto">
          <a:xfrm>
            <a:off x="4267200" y="3549650"/>
            <a:ext cx="5029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00"/>
                </a:solidFill>
              </a:rPr>
              <a:t>位移方向</a:t>
            </a:r>
            <a:r>
              <a:rPr lang="en-US" altLang="zh-CN" sz="2800" b="1">
                <a:solidFill>
                  <a:srgbClr val="FF0000"/>
                </a:solidFill>
              </a:rPr>
              <a:t>:</a:t>
            </a:r>
          </a:p>
          <a:p>
            <a:r>
              <a:rPr lang="en-US" altLang="zh-CN" sz="2800" b="1"/>
              <a:t>tan</a:t>
            </a:r>
            <a:r>
              <a:rPr lang="en-US" altLang="zh-CN" sz="2800" b="1">
                <a:cs typeface="Arial" charset="0"/>
              </a:rPr>
              <a:t>ß=y/x</a:t>
            </a:r>
            <a:r>
              <a:rPr lang="en-US" altLang="zh-CN" sz="2800" b="1" baseline="-25000">
                <a:cs typeface="Arial" charset="0"/>
              </a:rPr>
              <a:t> </a:t>
            </a:r>
            <a:r>
              <a:rPr lang="en-US" altLang="zh-CN" sz="2800" b="1">
                <a:cs typeface="Arial" charset="0"/>
              </a:rPr>
              <a:t>=</a:t>
            </a:r>
            <a:r>
              <a:rPr lang="en-US" altLang="zh-CN" sz="2800" b="1" baseline="-25000">
                <a:cs typeface="Arial" charset="0"/>
              </a:rPr>
              <a:t> </a:t>
            </a:r>
            <a:r>
              <a:rPr lang="en-US" altLang="zh-CN" sz="2800" b="1"/>
              <a:t>gt/2v</a:t>
            </a:r>
            <a:r>
              <a:rPr lang="en-US" altLang="zh-CN" sz="2800" b="1" baseline="-25000"/>
              <a:t>o</a:t>
            </a:r>
          </a:p>
          <a:p>
            <a:endParaRPr lang="en-US" altLang="zh-CN" sz="3600" b="1" baseline="-25000">
              <a:solidFill>
                <a:srgbClr val="FF0000"/>
              </a:solidFill>
            </a:endParaRPr>
          </a:p>
        </p:txBody>
      </p:sp>
      <p:sp>
        <p:nvSpPr>
          <p:cNvPr id="20510" name="Text Box 30"/>
          <p:cNvSpPr txBox="1">
            <a:spLocks noChangeArrowheads="1"/>
          </p:cNvSpPr>
          <p:nvPr/>
        </p:nvSpPr>
        <p:spPr bwMode="auto">
          <a:xfrm>
            <a:off x="7164388" y="24209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20511" name="Text Box 31"/>
          <p:cNvSpPr txBox="1">
            <a:spLocks noChangeArrowheads="1"/>
          </p:cNvSpPr>
          <p:nvPr/>
        </p:nvSpPr>
        <p:spPr bwMode="auto">
          <a:xfrm>
            <a:off x="914400" y="23622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rPr>
              <a:t>β</a:t>
            </a:r>
          </a:p>
        </p:txBody>
      </p:sp>
      <p:graphicFrame>
        <p:nvGraphicFramePr>
          <p:cNvPr id="20512" name="Object 3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554" name="Equation" r:id="rId3" imgW="114120" imgH="215640" progId="Equation.3">
                  <p:embed/>
                </p:oleObj>
              </mc:Choice>
              <mc:Fallback>
                <p:oleObj name="Equation" r:id="rId3" imgW="114120" imgH="21564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13" name="Text Box 33"/>
          <p:cNvSpPr txBox="1">
            <a:spLocks noChangeArrowheads="1"/>
          </p:cNvSpPr>
          <p:nvPr/>
        </p:nvSpPr>
        <p:spPr bwMode="auto">
          <a:xfrm>
            <a:off x="4876800" y="5084763"/>
            <a:ext cx="426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FF0000"/>
                </a:solidFill>
              </a:rPr>
              <a:t> </a:t>
            </a:r>
            <a:r>
              <a:rPr lang="en-US" altLang="zh-CN" sz="2800" b="1"/>
              <a:t>tan </a:t>
            </a:r>
            <a:r>
              <a:rPr lang="en-US" altLang="zh-CN" b="1"/>
              <a:t>α</a:t>
            </a:r>
            <a:r>
              <a:rPr lang="en-US" altLang="zh-CN"/>
              <a:t> </a:t>
            </a:r>
            <a:r>
              <a:rPr lang="en-US" altLang="zh-CN" sz="2800" b="1">
                <a:cs typeface="Arial" charset="0"/>
              </a:rPr>
              <a:t>=2 </a:t>
            </a:r>
            <a:r>
              <a:rPr lang="en-US" altLang="zh-CN" sz="2800" b="1"/>
              <a:t>tan</a:t>
            </a:r>
            <a:r>
              <a:rPr lang="en-US" altLang="zh-CN" sz="2800" b="1">
                <a:cs typeface="Arial" charset="0"/>
              </a:rPr>
              <a:t>ß</a:t>
            </a:r>
          </a:p>
        </p:txBody>
      </p:sp>
      <p:grpSp>
        <p:nvGrpSpPr>
          <p:cNvPr id="20514" name="Group 34"/>
          <p:cNvGrpSpPr>
            <a:grpSpLocks noChangeAspect="1"/>
          </p:cNvGrpSpPr>
          <p:nvPr/>
        </p:nvGrpSpPr>
        <p:grpSpPr bwMode="auto">
          <a:xfrm>
            <a:off x="4356100" y="2708275"/>
            <a:ext cx="3873500" cy="809625"/>
            <a:chOff x="1429" y="1071"/>
            <a:chExt cx="2440" cy="510"/>
          </a:xfrm>
        </p:grpSpPr>
        <p:sp>
          <p:nvSpPr>
            <p:cNvPr id="20515" name="AutoShape 35"/>
            <p:cNvSpPr>
              <a:spLocks noChangeAspect="1" noChangeArrowheads="1" noTextEdit="1"/>
            </p:cNvSpPr>
            <p:nvPr/>
          </p:nvSpPr>
          <p:spPr bwMode="auto">
            <a:xfrm>
              <a:off x="1429" y="1071"/>
              <a:ext cx="24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16" name="Line 36"/>
            <p:cNvSpPr>
              <a:spLocks noChangeShapeType="1"/>
            </p:cNvSpPr>
            <p:nvPr/>
          </p:nvSpPr>
          <p:spPr bwMode="auto">
            <a:xfrm flipV="1">
              <a:off x="1723" y="1336"/>
              <a:ext cx="27" cy="1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7" name="Line 37"/>
            <p:cNvSpPr>
              <a:spLocks noChangeShapeType="1"/>
            </p:cNvSpPr>
            <p:nvPr/>
          </p:nvSpPr>
          <p:spPr bwMode="auto">
            <a:xfrm>
              <a:off x="1750" y="1338"/>
              <a:ext cx="39" cy="9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8" name="Line 38"/>
            <p:cNvSpPr>
              <a:spLocks noChangeShapeType="1"/>
            </p:cNvSpPr>
            <p:nvPr/>
          </p:nvSpPr>
          <p:spPr bwMode="auto">
            <a:xfrm flipV="1">
              <a:off x="1791" y="1185"/>
              <a:ext cx="45" cy="24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9" name="Line 39"/>
            <p:cNvSpPr>
              <a:spLocks noChangeShapeType="1"/>
            </p:cNvSpPr>
            <p:nvPr/>
          </p:nvSpPr>
          <p:spPr bwMode="auto">
            <a:xfrm>
              <a:off x="1836" y="1185"/>
              <a:ext cx="562"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0" name="Line 40"/>
            <p:cNvSpPr>
              <a:spLocks noChangeShapeType="1"/>
            </p:cNvSpPr>
            <p:nvPr/>
          </p:nvSpPr>
          <p:spPr bwMode="auto">
            <a:xfrm>
              <a:off x="3395" y="1327"/>
              <a:ext cx="10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1" name="Line 41"/>
            <p:cNvSpPr>
              <a:spLocks noChangeShapeType="1"/>
            </p:cNvSpPr>
            <p:nvPr/>
          </p:nvSpPr>
          <p:spPr bwMode="auto">
            <a:xfrm flipV="1">
              <a:off x="2604" y="1358"/>
              <a:ext cx="27" cy="1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2" name="Line 42"/>
            <p:cNvSpPr>
              <a:spLocks noChangeShapeType="1"/>
            </p:cNvSpPr>
            <p:nvPr/>
          </p:nvSpPr>
          <p:spPr bwMode="auto">
            <a:xfrm>
              <a:off x="2631" y="1360"/>
              <a:ext cx="39" cy="16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3" name="Line 43"/>
            <p:cNvSpPr>
              <a:spLocks noChangeShapeType="1"/>
            </p:cNvSpPr>
            <p:nvPr/>
          </p:nvSpPr>
          <p:spPr bwMode="auto">
            <a:xfrm flipV="1">
              <a:off x="2672" y="1092"/>
              <a:ext cx="45" cy="43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4" name="Line 44"/>
            <p:cNvSpPr>
              <a:spLocks noChangeShapeType="1"/>
            </p:cNvSpPr>
            <p:nvPr/>
          </p:nvSpPr>
          <p:spPr bwMode="auto">
            <a:xfrm>
              <a:off x="2717" y="1092"/>
              <a:ext cx="1129"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5" name="Rectangle 45"/>
            <p:cNvSpPr>
              <a:spLocks noChangeArrowheads="1"/>
            </p:cNvSpPr>
            <p:nvPr/>
          </p:nvSpPr>
          <p:spPr bwMode="auto">
            <a:xfrm>
              <a:off x="3769" y="1189"/>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Times New Roman" pitchFamily="18" charset="0"/>
                </a:rPr>
                <a:t>2</a:t>
              </a:r>
              <a:endParaRPr lang="en-US" altLang="zh-CN"/>
            </a:p>
          </p:txBody>
        </p:sp>
        <p:sp>
          <p:nvSpPr>
            <p:cNvPr id="20526" name="Rectangle 46"/>
            <p:cNvSpPr>
              <a:spLocks noChangeArrowheads="1"/>
            </p:cNvSpPr>
            <p:nvPr/>
          </p:nvSpPr>
          <p:spPr bwMode="auto">
            <a:xfrm>
              <a:off x="3077" y="1189"/>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Times New Roman" pitchFamily="18" charset="0"/>
                </a:rPr>
                <a:t>2</a:t>
              </a:r>
              <a:endParaRPr lang="en-US" altLang="zh-CN"/>
            </a:p>
          </p:txBody>
        </p:sp>
        <p:sp>
          <p:nvSpPr>
            <p:cNvPr id="20527" name="Rectangle 47"/>
            <p:cNvSpPr>
              <a:spLocks noChangeArrowheads="1"/>
            </p:cNvSpPr>
            <p:nvPr/>
          </p:nvSpPr>
          <p:spPr bwMode="auto">
            <a:xfrm>
              <a:off x="2877" y="132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Times New Roman" pitchFamily="18" charset="0"/>
                </a:rPr>
                <a:t>0</a:t>
              </a:r>
              <a:endParaRPr lang="en-US" altLang="zh-CN"/>
            </a:p>
          </p:txBody>
        </p:sp>
        <p:sp>
          <p:nvSpPr>
            <p:cNvPr id="20528" name="Rectangle 48"/>
            <p:cNvSpPr>
              <a:spLocks noChangeArrowheads="1"/>
            </p:cNvSpPr>
            <p:nvPr/>
          </p:nvSpPr>
          <p:spPr bwMode="auto">
            <a:xfrm>
              <a:off x="2322" y="1189"/>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Times New Roman" pitchFamily="18" charset="0"/>
                </a:rPr>
                <a:t>2</a:t>
              </a:r>
              <a:endParaRPr lang="en-US" altLang="zh-CN"/>
            </a:p>
          </p:txBody>
        </p:sp>
        <p:sp>
          <p:nvSpPr>
            <p:cNvPr id="20529" name="Rectangle 49"/>
            <p:cNvSpPr>
              <a:spLocks noChangeArrowheads="1"/>
            </p:cNvSpPr>
            <p:nvPr/>
          </p:nvSpPr>
          <p:spPr bwMode="auto">
            <a:xfrm>
              <a:off x="2309" y="1323"/>
              <a:ext cx="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p>
          </p:txBody>
        </p:sp>
        <p:sp>
          <p:nvSpPr>
            <p:cNvPr id="20530" name="Rectangle 50"/>
            <p:cNvSpPr>
              <a:spLocks noChangeArrowheads="1"/>
            </p:cNvSpPr>
            <p:nvPr/>
          </p:nvSpPr>
          <p:spPr bwMode="auto">
            <a:xfrm>
              <a:off x="1955" y="1189"/>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Times New Roman" pitchFamily="18" charset="0"/>
                </a:rPr>
                <a:t>2</a:t>
              </a:r>
              <a:endParaRPr lang="en-US" altLang="zh-CN"/>
            </a:p>
          </p:txBody>
        </p:sp>
        <p:sp>
          <p:nvSpPr>
            <p:cNvPr id="20531" name="Rectangle 51"/>
            <p:cNvSpPr>
              <a:spLocks noChangeArrowheads="1"/>
            </p:cNvSpPr>
            <p:nvPr/>
          </p:nvSpPr>
          <p:spPr bwMode="auto">
            <a:xfrm>
              <a:off x="1942" y="1323"/>
              <a:ext cx="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p>
          </p:txBody>
        </p:sp>
        <p:sp>
          <p:nvSpPr>
            <p:cNvPr id="20532" name="Rectangle 52"/>
            <p:cNvSpPr>
              <a:spLocks noChangeArrowheads="1"/>
            </p:cNvSpPr>
            <p:nvPr/>
          </p:nvSpPr>
          <p:spPr bwMode="auto">
            <a:xfrm>
              <a:off x="3696" y="1204"/>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a:t>
              </a:r>
              <a:endParaRPr lang="en-US" altLang="zh-CN"/>
            </a:p>
          </p:txBody>
        </p:sp>
        <p:sp>
          <p:nvSpPr>
            <p:cNvPr id="20533" name="Rectangle 53"/>
            <p:cNvSpPr>
              <a:spLocks noChangeArrowheads="1"/>
            </p:cNvSpPr>
            <p:nvPr/>
          </p:nvSpPr>
          <p:spPr bwMode="auto">
            <a:xfrm>
              <a:off x="3400" y="135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2</a:t>
              </a:r>
              <a:endParaRPr lang="en-US" altLang="zh-CN"/>
            </a:p>
          </p:txBody>
        </p:sp>
        <p:sp>
          <p:nvSpPr>
            <p:cNvPr id="20534" name="Rectangle 54"/>
            <p:cNvSpPr>
              <a:spLocks noChangeArrowheads="1"/>
            </p:cNvSpPr>
            <p:nvPr/>
          </p:nvSpPr>
          <p:spPr bwMode="auto">
            <a:xfrm>
              <a:off x="3397" y="108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1</a:t>
              </a:r>
              <a:endParaRPr lang="en-US" altLang="zh-CN"/>
            </a:p>
          </p:txBody>
        </p:sp>
        <p:sp>
          <p:nvSpPr>
            <p:cNvPr id="20535" name="Rectangle 55"/>
            <p:cNvSpPr>
              <a:spLocks noChangeArrowheads="1"/>
            </p:cNvSpPr>
            <p:nvPr/>
          </p:nvSpPr>
          <p:spPr bwMode="auto">
            <a:xfrm>
              <a:off x="3322" y="1204"/>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a:t>
              </a:r>
              <a:endParaRPr lang="en-US" altLang="zh-CN"/>
            </a:p>
          </p:txBody>
        </p:sp>
        <p:sp>
          <p:nvSpPr>
            <p:cNvPr id="20536" name="Rectangle 56"/>
            <p:cNvSpPr>
              <a:spLocks noChangeArrowheads="1"/>
            </p:cNvSpPr>
            <p:nvPr/>
          </p:nvSpPr>
          <p:spPr bwMode="auto">
            <a:xfrm>
              <a:off x="3003" y="1204"/>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a:t>
              </a:r>
              <a:endParaRPr lang="en-US" altLang="zh-CN"/>
            </a:p>
          </p:txBody>
        </p:sp>
        <p:sp>
          <p:nvSpPr>
            <p:cNvPr id="20537" name="Rectangle 57"/>
            <p:cNvSpPr>
              <a:spLocks noChangeArrowheads="1"/>
            </p:cNvSpPr>
            <p:nvPr/>
          </p:nvSpPr>
          <p:spPr bwMode="auto">
            <a:xfrm>
              <a:off x="2727" y="1204"/>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a:t>
              </a:r>
              <a:endParaRPr lang="en-US" altLang="zh-CN"/>
            </a:p>
          </p:txBody>
        </p:sp>
        <p:sp>
          <p:nvSpPr>
            <p:cNvPr id="20538" name="Rectangle 58"/>
            <p:cNvSpPr>
              <a:spLocks noChangeArrowheads="1"/>
            </p:cNvSpPr>
            <p:nvPr/>
          </p:nvSpPr>
          <p:spPr bwMode="auto">
            <a:xfrm>
              <a:off x="3534" y="1204"/>
              <a:ext cx="14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i="1">
                  <a:solidFill>
                    <a:srgbClr val="000000"/>
                  </a:solidFill>
                  <a:latin typeface="Times New Roman" pitchFamily="18" charset="0"/>
                </a:rPr>
                <a:t>gt</a:t>
              </a:r>
              <a:endParaRPr lang="en-US" altLang="zh-CN"/>
            </a:p>
          </p:txBody>
        </p:sp>
        <p:sp>
          <p:nvSpPr>
            <p:cNvPr id="20539" name="Rectangle 59"/>
            <p:cNvSpPr>
              <a:spLocks noChangeArrowheads="1"/>
            </p:cNvSpPr>
            <p:nvPr/>
          </p:nvSpPr>
          <p:spPr bwMode="auto">
            <a:xfrm>
              <a:off x="2937" y="1204"/>
              <a:ext cx="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i="1">
                  <a:solidFill>
                    <a:srgbClr val="000000"/>
                  </a:solidFill>
                  <a:latin typeface="Times New Roman" pitchFamily="18" charset="0"/>
                </a:rPr>
                <a:t>t</a:t>
              </a:r>
              <a:endParaRPr lang="en-US" altLang="zh-CN"/>
            </a:p>
          </p:txBody>
        </p:sp>
        <p:sp>
          <p:nvSpPr>
            <p:cNvPr id="20540" name="Rectangle 60"/>
            <p:cNvSpPr>
              <a:spLocks noChangeArrowheads="1"/>
            </p:cNvSpPr>
            <p:nvPr/>
          </p:nvSpPr>
          <p:spPr bwMode="auto">
            <a:xfrm>
              <a:off x="2793" y="1204"/>
              <a:ext cx="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i="1">
                  <a:solidFill>
                    <a:srgbClr val="000000"/>
                  </a:solidFill>
                  <a:latin typeface="Times New Roman" pitchFamily="18" charset="0"/>
                </a:rPr>
                <a:t>v</a:t>
              </a:r>
              <a:endParaRPr lang="en-US" altLang="zh-CN"/>
            </a:p>
          </p:txBody>
        </p:sp>
        <p:sp>
          <p:nvSpPr>
            <p:cNvPr id="20541" name="Rectangle 61"/>
            <p:cNvSpPr>
              <a:spLocks noChangeArrowheads="1"/>
            </p:cNvSpPr>
            <p:nvPr/>
          </p:nvSpPr>
          <p:spPr bwMode="auto">
            <a:xfrm>
              <a:off x="2221" y="1204"/>
              <a:ext cx="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i="1">
                  <a:solidFill>
                    <a:srgbClr val="000000"/>
                  </a:solidFill>
                  <a:latin typeface="Times New Roman" pitchFamily="18" charset="0"/>
                </a:rPr>
                <a:t>y</a:t>
              </a:r>
              <a:endParaRPr lang="en-US" altLang="zh-CN"/>
            </a:p>
          </p:txBody>
        </p:sp>
        <p:sp>
          <p:nvSpPr>
            <p:cNvPr id="20542" name="Rectangle 62"/>
            <p:cNvSpPr>
              <a:spLocks noChangeArrowheads="1"/>
            </p:cNvSpPr>
            <p:nvPr/>
          </p:nvSpPr>
          <p:spPr bwMode="auto">
            <a:xfrm>
              <a:off x="1857" y="1204"/>
              <a:ext cx="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i="1">
                  <a:solidFill>
                    <a:srgbClr val="000000"/>
                  </a:solidFill>
                  <a:latin typeface="Times New Roman" pitchFamily="18" charset="0"/>
                </a:rPr>
                <a:t>x</a:t>
              </a:r>
              <a:endParaRPr lang="en-US" altLang="zh-CN"/>
            </a:p>
          </p:txBody>
        </p:sp>
        <p:sp>
          <p:nvSpPr>
            <p:cNvPr id="20543" name="Rectangle 63"/>
            <p:cNvSpPr>
              <a:spLocks noChangeArrowheads="1"/>
            </p:cNvSpPr>
            <p:nvPr/>
          </p:nvSpPr>
          <p:spPr bwMode="auto">
            <a:xfrm>
              <a:off x="1445" y="1204"/>
              <a:ext cx="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i="1">
                  <a:solidFill>
                    <a:srgbClr val="000000"/>
                  </a:solidFill>
                  <a:latin typeface="Times New Roman" pitchFamily="18" charset="0"/>
                </a:rPr>
                <a:t>s</a:t>
              </a:r>
              <a:endParaRPr lang="en-US" altLang="zh-CN"/>
            </a:p>
          </p:txBody>
        </p:sp>
        <p:sp>
          <p:nvSpPr>
            <p:cNvPr id="20544" name="Rectangle 64"/>
            <p:cNvSpPr>
              <a:spLocks noChangeArrowheads="1"/>
            </p:cNvSpPr>
            <p:nvPr/>
          </p:nvSpPr>
          <p:spPr bwMode="auto">
            <a:xfrm>
              <a:off x="3184" y="118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Symbol" pitchFamily="18" charset="2"/>
                </a:rPr>
                <a:t>+</a:t>
              </a:r>
              <a:endParaRPr lang="en-US" altLang="zh-CN"/>
            </a:p>
          </p:txBody>
        </p:sp>
        <p:sp>
          <p:nvSpPr>
            <p:cNvPr id="20545" name="Rectangle 65"/>
            <p:cNvSpPr>
              <a:spLocks noChangeArrowheads="1"/>
            </p:cNvSpPr>
            <p:nvPr/>
          </p:nvSpPr>
          <p:spPr bwMode="auto">
            <a:xfrm>
              <a:off x="2449" y="118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Symbol" pitchFamily="18" charset="2"/>
                </a:rPr>
                <a:t>=</a:t>
              </a:r>
              <a:endParaRPr lang="en-US" altLang="zh-CN"/>
            </a:p>
          </p:txBody>
        </p:sp>
        <p:sp>
          <p:nvSpPr>
            <p:cNvPr id="20546" name="Rectangle 66"/>
            <p:cNvSpPr>
              <a:spLocks noChangeArrowheads="1"/>
            </p:cNvSpPr>
            <p:nvPr/>
          </p:nvSpPr>
          <p:spPr bwMode="auto">
            <a:xfrm>
              <a:off x="2062" y="118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Symbol" pitchFamily="18" charset="2"/>
                </a:rPr>
                <a:t>+</a:t>
              </a:r>
              <a:endParaRPr lang="en-US" altLang="zh-CN"/>
            </a:p>
          </p:txBody>
        </p:sp>
        <p:sp>
          <p:nvSpPr>
            <p:cNvPr id="20547" name="Rectangle 67"/>
            <p:cNvSpPr>
              <a:spLocks noChangeArrowheads="1"/>
            </p:cNvSpPr>
            <p:nvPr/>
          </p:nvSpPr>
          <p:spPr bwMode="auto">
            <a:xfrm>
              <a:off x="1568" y="118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Symbol" pitchFamily="18" charset="2"/>
                </a:rPr>
                <a:t>=</a:t>
              </a:r>
              <a:endParaRPr lang="en-US" altLang="zh-CN"/>
            </a:p>
          </p:txBody>
        </p:sp>
      </p:grpSp>
      <p:sp>
        <p:nvSpPr>
          <p:cNvPr id="20548" name="Text Box 68"/>
          <p:cNvSpPr txBox="1">
            <a:spLocks noChangeArrowheads="1"/>
          </p:cNvSpPr>
          <p:nvPr/>
        </p:nvSpPr>
        <p:spPr bwMode="auto">
          <a:xfrm>
            <a:off x="3276600" y="4581525"/>
            <a:ext cx="2014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3300"/>
                </a:solidFill>
              </a:rPr>
              <a:t>由上图知：</a:t>
            </a:r>
          </a:p>
        </p:txBody>
      </p:sp>
      <p:sp>
        <p:nvSpPr>
          <p:cNvPr id="20549" name="Rectangle 69"/>
          <p:cNvSpPr>
            <a:spLocks noChangeArrowheads="1"/>
          </p:cNvSpPr>
          <p:nvPr/>
        </p:nvSpPr>
        <p:spPr bwMode="auto">
          <a:xfrm>
            <a:off x="5435600" y="4529138"/>
            <a:ext cx="3305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tan α</a:t>
            </a:r>
            <a:r>
              <a:rPr lang="en-US" altLang="zh-CN" sz="2800"/>
              <a:t> </a:t>
            </a:r>
            <a:r>
              <a:rPr lang="en-US" altLang="zh-CN" sz="2800" b="1"/>
              <a:t>=v</a:t>
            </a:r>
            <a:r>
              <a:rPr lang="en-US" altLang="zh-CN" sz="2800" b="1" baseline="-25000"/>
              <a:t>y</a:t>
            </a:r>
            <a:r>
              <a:rPr lang="en-US" altLang="zh-CN" sz="2800" b="1"/>
              <a:t>/v</a:t>
            </a:r>
            <a:r>
              <a:rPr lang="en-US" altLang="zh-CN" sz="2800" b="1" baseline="-25000"/>
              <a:t>x</a:t>
            </a:r>
            <a:r>
              <a:rPr lang="en-US" altLang="zh-CN" sz="2800" b="1"/>
              <a:t>=gt/vo</a:t>
            </a:r>
          </a:p>
        </p:txBody>
      </p:sp>
      <p:sp>
        <p:nvSpPr>
          <p:cNvPr id="20550" name="AutoShape 70"/>
          <p:cNvSpPr>
            <a:spLocks noChangeArrowheads="1"/>
          </p:cNvSpPr>
          <p:nvPr/>
        </p:nvSpPr>
        <p:spPr bwMode="auto">
          <a:xfrm>
            <a:off x="3708400" y="5300663"/>
            <a:ext cx="1081088" cy="360362"/>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1" name="Text Box 71"/>
          <p:cNvSpPr txBox="1">
            <a:spLocks noChangeArrowheads="1"/>
          </p:cNvSpPr>
          <p:nvPr/>
        </p:nvSpPr>
        <p:spPr bwMode="auto">
          <a:xfrm>
            <a:off x="3203575" y="5791200"/>
            <a:ext cx="373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00FF"/>
                </a:solidFill>
              </a:rPr>
              <a:t>注意区别</a:t>
            </a:r>
            <a:r>
              <a:rPr lang="en-US" altLang="zh-CN" sz="2400" b="1">
                <a:solidFill>
                  <a:srgbClr val="0000FF"/>
                </a:solidFill>
              </a:rPr>
              <a:t>α</a:t>
            </a:r>
            <a:r>
              <a:rPr lang="zh-CN" altLang="en-US" sz="2400" b="1">
                <a:solidFill>
                  <a:srgbClr val="0000FF"/>
                </a:solidFill>
              </a:rPr>
              <a:t>、</a:t>
            </a:r>
            <a:r>
              <a:rPr lang="en-US" altLang="zh-CN" sz="2400" b="1">
                <a:solidFill>
                  <a:srgbClr val="0000FF"/>
                </a:solidFill>
              </a:rPr>
              <a:t>ß</a:t>
            </a:r>
            <a:r>
              <a:rPr lang="zh-CN" altLang="en-US" sz="2400" b="1">
                <a:solidFill>
                  <a:srgbClr val="0000FF"/>
                </a:solidFill>
              </a:rPr>
              <a:t>角的不同</a:t>
            </a:r>
          </a:p>
        </p:txBody>
      </p:sp>
      <p:sp>
        <p:nvSpPr>
          <p:cNvPr id="20552" name="AutoShape 72"/>
          <p:cNvSpPr>
            <a:spLocks noChangeArrowheads="1"/>
          </p:cNvSpPr>
          <p:nvPr/>
        </p:nvSpPr>
        <p:spPr bwMode="auto">
          <a:xfrm>
            <a:off x="2843213" y="5734050"/>
            <a:ext cx="215900" cy="574675"/>
          </a:xfrm>
          <a:prstGeom prst="star4">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3" name="AutoShape 73"/>
          <p:cNvSpPr>
            <a:spLocks noChangeArrowheads="1"/>
          </p:cNvSpPr>
          <p:nvPr/>
        </p:nvSpPr>
        <p:spPr bwMode="auto">
          <a:xfrm>
            <a:off x="539750" y="981075"/>
            <a:ext cx="431800" cy="576263"/>
          </a:xfrm>
          <a:prstGeom prst="star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5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4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50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4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50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49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049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050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050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050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050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050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051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051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49" presetClass="entr" presetSubtype="0" decel="100000" fill="hold" grpId="0" nodeType="clickEffect">
                                  <p:stCondLst>
                                    <p:cond delay="0"/>
                                  </p:stCondLst>
                                  <p:iterate type="lt">
                                    <p:tmPct val="0"/>
                                  </p:iterate>
                                  <p:childTnLst>
                                    <p:set>
                                      <p:cBhvr>
                                        <p:cTn id="70" dur="1" fill="hold">
                                          <p:stCondLst>
                                            <p:cond delay="0"/>
                                          </p:stCondLst>
                                        </p:cTn>
                                        <p:tgtEl>
                                          <p:spTgt spid="20548"/>
                                        </p:tgtEl>
                                        <p:attrNameLst>
                                          <p:attrName>style.visibility</p:attrName>
                                        </p:attrNameLst>
                                      </p:cBhvr>
                                      <p:to>
                                        <p:strVal val="visible"/>
                                      </p:to>
                                    </p:set>
                                    <p:anim calcmode="lin" valueType="num">
                                      <p:cBhvr>
                                        <p:cTn id="71" dur="500" fill="hold"/>
                                        <p:tgtEl>
                                          <p:spTgt spid="20548"/>
                                        </p:tgtEl>
                                        <p:attrNameLst>
                                          <p:attrName>ppt_w</p:attrName>
                                        </p:attrNameLst>
                                      </p:cBhvr>
                                      <p:tavLst>
                                        <p:tav tm="0">
                                          <p:val>
                                            <p:fltVal val="0"/>
                                          </p:val>
                                        </p:tav>
                                        <p:tav tm="100000">
                                          <p:val>
                                            <p:strVal val="#ppt_w"/>
                                          </p:val>
                                        </p:tav>
                                      </p:tavLst>
                                    </p:anim>
                                    <p:anim calcmode="lin" valueType="num">
                                      <p:cBhvr>
                                        <p:cTn id="72" dur="500" fill="hold"/>
                                        <p:tgtEl>
                                          <p:spTgt spid="20548"/>
                                        </p:tgtEl>
                                        <p:attrNameLst>
                                          <p:attrName>ppt_h</p:attrName>
                                        </p:attrNameLst>
                                      </p:cBhvr>
                                      <p:tavLst>
                                        <p:tav tm="0">
                                          <p:val>
                                            <p:fltVal val="0"/>
                                          </p:val>
                                        </p:tav>
                                        <p:tav tm="100000">
                                          <p:val>
                                            <p:strVal val="#ppt_h"/>
                                          </p:val>
                                        </p:tav>
                                      </p:tavLst>
                                    </p:anim>
                                    <p:anim calcmode="lin" valueType="num">
                                      <p:cBhvr>
                                        <p:cTn id="73" dur="500" fill="hold"/>
                                        <p:tgtEl>
                                          <p:spTgt spid="20548"/>
                                        </p:tgtEl>
                                        <p:attrNameLst>
                                          <p:attrName>style.rotation</p:attrName>
                                        </p:attrNameLst>
                                      </p:cBhvr>
                                      <p:tavLst>
                                        <p:tav tm="0">
                                          <p:val>
                                            <p:fltVal val="360"/>
                                          </p:val>
                                        </p:tav>
                                        <p:tav tm="100000">
                                          <p:val>
                                            <p:fltVal val="0"/>
                                          </p:val>
                                        </p:tav>
                                      </p:tavLst>
                                    </p:anim>
                                    <p:animEffect transition="in" filter="fade">
                                      <p:cBhvr>
                                        <p:cTn id="74" dur="500"/>
                                        <p:tgtEl>
                                          <p:spTgt spid="2054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41" presetClass="entr" presetSubtype="0" fill="hold" grpId="0" nodeType="clickEffect">
                                  <p:stCondLst>
                                    <p:cond delay="0"/>
                                  </p:stCondLst>
                                  <p:iterate type="lt">
                                    <p:tmPct val="10000"/>
                                  </p:iterate>
                                  <p:childTnLst>
                                    <p:set>
                                      <p:cBhvr>
                                        <p:cTn id="78" dur="1" fill="hold">
                                          <p:stCondLst>
                                            <p:cond delay="0"/>
                                          </p:stCondLst>
                                        </p:cTn>
                                        <p:tgtEl>
                                          <p:spTgt spid="20549"/>
                                        </p:tgtEl>
                                        <p:attrNameLst>
                                          <p:attrName>style.visibility</p:attrName>
                                        </p:attrNameLst>
                                      </p:cBhvr>
                                      <p:to>
                                        <p:strVal val="visible"/>
                                      </p:to>
                                    </p:set>
                                    <p:anim calcmode="lin" valueType="num">
                                      <p:cBhvr>
                                        <p:cTn id="79" dur="500" fill="hold"/>
                                        <p:tgtEl>
                                          <p:spTgt spid="20549"/>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20549"/>
                                        </p:tgtEl>
                                        <p:attrNameLst>
                                          <p:attrName>ppt_y</p:attrName>
                                        </p:attrNameLst>
                                      </p:cBhvr>
                                      <p:tavLst>
                                        <p:tav tm="0">
                                          <p:val>
                                            <p:strVal val="#ppt_y"/>
                                          </p:val>
                                        </p:tav>
                                        <p:tav tm="100000">
                                          <p:val>
                                            <p:strVal val="#ppt_y"/>
                                          </p:val>
                                        </p:tav>
                                      </p:tavLst>
                                    </p:anim>
                                    <p:anim calcmode="lin" valueType="num">
                                      <p:cBhvr>
                                        <p:cTn id="81" dur="500" fill="hold"/>
                                        <p:tgtEl>
                                          <p:spTgt spid="20549"/>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20549"/>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2054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5" presetClass="entr" presetSubtype="0" fill="hold" grpId="0" nodeType="clickEffect">
                                  <p:stCondLst>
                                    <p:cond delay="0"/>
                                  </p:stCondLst>
                                  <p:childTnLst>
                                    <p:set>
                                      <p:cBhvr>
                                        <p:cTn id="87" dur="1" fill="hold">
                                          <p:stCondLst>
                                            <p:cond delay="0"/>
                                          </p:stCondLst>
                                        </p:cTn>
                                        <p:tgtEl>
                                          <p:spTgt spid="20550"/>
                                        </p:tgtEl>
                                        <p:attrNameLst>
                                          <p:attrName>style.visibility</p:attrName>
                                        </p:attrNameLst>
                                      </p:cBhvr>
                                      <p:to>
                                        <p:strVal val="visible"/>
                                      </p:to>
                                    </p:set>
                                    <p:anim calcmode="lin" valueType="num">
                                      <p:cBhvr>
                                        <p:cTn id="88" dur="1000" fill="hold"/>
                                        <p:tgtEl>
                                          <p:spTgt spid="20550"/>
                                        </p:tgtEl>
                                        <p:attrNameLst>
                                          <p:attrName>ppt_w</p:attrName>
                                        </p:attrNameLst>
                                      </p:cBhvr>
                                      <p:tavLst>
                                        <p:tav tm="0">
                                          <p:val>
                                            <p:fltVal val="0"/>
                                          </p:val>
                                        </p:tav>
                                        <p:tav tm="100000">
                                          <p:val>
                                            <p:strVal val="#ppt_w"/>
                                          </p:val>
                                        </p:tav>
                                      </p:tavLst>
                                    </p:anim>
                                    <p:anim calcmode="lin" valueType="num">
                                      <p:cBhvr>
                                        <p:cTn id="89" dur="1000" fill="hold"/>
                                        <p:tgtEl>
                                          <p:spTgt spid="20550"/>
                                        </p:tgtEl>
                                        <p:attrNameLst>
                                          <p:attrName>ppt_h</p:attrName>
                                        </p:attrNameLst>
                                      </p:cBhvr>
                                      <p:tavLst>
                                        <p:tav tm="0">
                                          <p:val>
                                            <p:fltVal val="0"/>
                                          </p:val>
                                        </p:tav>
                                        <p:tav tm="100000">
                                          <p:val>
                                            <p:strVal val="#ppt_h"/>
                                          </p:val>
                                        </p:tav>
                                      </p:tavLst>
                                    </p:anim>
                                    <p:anim calcmode="lin" valueType="num">
                                      <p:cBhvr>
                                        <p:cTn id="90" dur="1000" fill="hold"/>
                                        <p:tgtEl>
                                          <p:spTgt spid="20550"/>
                                        </p:tgtEl>
                                        <p:attrNameLst>
                                          <p:attrName>ppt_x</p:attrName>
                                        </p:attrNameLst>
                                      </p:cBhvr>
                                      <p:tavLst>
                                        <p:tav tm="0" fmla="#ppt_x+(cos(-2*pi*(1-$))*-#ppt_x-sin(-2*pi*(1-$))*(1-#ppt_y))*(1-$)">
                                          <p:val>
                                            <p:fltVal val="0"/>
                                          </p:val>
                                        </p:tav>
                                        <p:tav tm="100000">
                                          <p:val>
                                            <p:fltVal val="1"/>
                                          </p:val>
                                        </p:tav>
                                      </p:tavLst>
                                    </p:anim>
                                    <p:anim calcmode="lin" valueType="num">
                                      <p:cBhvr>
                                        <p:cTn id="91" dur="1000" fill="hold"/>
                                        <p:tgtEl>
                                          <p:spTgt spid="2055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39" presetClass="entr" presetSubtype="0" accel="100000" fill="hold" grpId="0" nodeType="clickEffect">
                                  <p:stCondLst>
                                    <p:cond delay="0"/>
                                  </p:stCondLst>
                                  <p:childTnLst>
                                    <p:set>
                                      <p:cBhvr>
                                        <p:cTn id="95" dur="1" fill="hold">
                                          <p:stCondLst>
                                            <p:cond delay="0"/>
                                          </p:stCondLst>
                                        </p:cTn>
                                        <p:tgtEl>
                                          <p:spTgt spid="20513"/>
                                        </p:tgtEl>
                                        <p:attrNameLst>
                                          <p:attrName>style.visibility</p:attrName>
                                        </p:attrNameLst>
                                      </p:cBhvr>
                                      <p:to>
                                        <p:strVal val="visible"/>
                                      </p:to>
                                    </p:set>
                                    <p:anim calcmode="lin" valueType="num">
                                      <p:cBhvr>
                                        <p:cTn id="96" dur="500" fill="hold"/>
                                        <p:tgtEl>
                                          <p:spTgt spid="20513"/>
                                        </p:tgtEl>
                                        <p:attrNameLst>
                                          <p:attrName>ppt_h</p:attrName>
                                        </p:attrNameLst>
                                      </p:cBhvr>
                                      <p:tavLst>
                                        <p:tav tm="0">
                                          <p:val>
                                            <p:strVal val="#ppt_h/20"/>
                                          </p:val>
                                        </p:tav>
                                        <p:tav tm="50000">
                                          <p:val>
                                            <p:strVal val="#ppt_h/20"/>
                                          </p:val>
                                        </p:tav>
                                        <p:tav tm="100000">
                                          <p:val>
                                            <p:strVal val="#ppt_h"/>
                                          </p:val>
                                        </p:tav>
                                      </p:tavLst>
                                    </p:anim>
                                    <p:anim calcmode="lin" valueType="num">
                                      <p:cBhvr>
                                        <p:cTn id="97" dur="500" fill="hold"/>
                                        <p:tgtEl>
                                          <p:spTgt spid="20513"/>
                                        </p:tgtEl>
                                        <p:attrNameLst>
                                          <p:attrName>ppt_w</p:attrName>
                                        </p:attrNameLst>
                                      </p:cBhvr>
                                      <p:tavLst>
                                        <p:tav tm="0">
                                          <p:val>
                                            <p:strVal val="#ppt_w+.3"/>
                                          </p:val>
                                        </p:tav>
                                        <p:tav tm="50000">
                                          <p:val>
                                            <p:strVal val="#ppt_w+.3"/>
                                          </p:val>
                                        </p:tav>
                                        <p:tav tm="100000">
                                          <p:val>
                                            <p:strVal val="#ppt_w"/>
                                          </p:val>
                                        </p:tav>
                                      </p:tavLst>
                                    </p:anim>
                                    <p:anim calcmode="lin" valueType="num">
                                      <p:cBhvr>
                                        <p:cTn id="98" dur="500" fill="hold"/>
                                        <p:tgtEl>
                                          <p:spTgt spid="20513"/>
                                        </p:tgtEl>
                                        <p:attrNameLst>
                                          <p:attrName>ppt_x</p:attrName>
                                        </p:attrNameLst>
                                      </p:cBhvr>
                                      <p:tavLst>
                                        <p:tav tm="0">
                                          <p:val>
                                            <p:strVal val="#ppt_x-.3"/>
                                          </p:val>
                                        </p:tav>
                                        <p:tav tm="50000">
                                          <p:val>
                                            <p:strVal val="#ppt_x"/>
                                          </p:val>
                                        </p:tav>
                                        <p:tav tm="100000">
                                          <p:val>
                                            <p:strVal val="#ppt_x"/>
                                          </p:val>
                                        </p:tav>
                                      </p:tavLst>
                                    </p:anim>
                                    <p:anim calcmode="lin" valueType="num">
                                      <p:cBhvr>
                                        <p:cTn id="99" dur="500" fill="hold"/>
                                        <p:tgtEl>
                                          <p:spTgt spid="20513"/>
                                        </p:tgtEl>
                                        <p:attrNameLst>
                                          <p:attrName>ppt_y</p:attrName>
                                        </p:attrNameLst>
                                      </p:cBhvr>
                                      <p:tavLst>
                                        <p:tav tm="0">
                                          <p:val>
                                            <p:strVal val="#ppt_y"/>
                                          </p:val>
                                        </p:tav>
                                        <p:tav tm="100000">
                                          <p:val>
                                            <p:strVal val="#ppt_y"/>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5" presetClass="entr" presetSubtype="0" fill="hold" grpId="0" nodeType="clickEffect">
                                  <p:stCondLst>
                                    <p:cond delay="0"/>
                                  </p:stCondLst>
                                  <p:childTnLst>
                                    <p:set>
                                      <p:cBhvr>
                                        <p:cTn id="103" dur="1" fill="hold">
                                          <p:stCondLst>
                                            <p:cond delay="0"/>
                                          </p:stCondLst>
                                        </p:cTn>
                                        <p:tgtEl>
                                          <p:spTgt spid="20551"/>
                                        </p:tgtEl>
                                        <p:attrNameLst>
                                          <p:attrName>style.visibility</p:attrName>
                                        </p:attrNameLst>
                                      </p:cBhvr>
                                      <p:to>
                                        <p:strVal val="visible"/>
                                      </p:to>
                                    </p:set>
                                    <p:anim calcmode="lin" valueType="num">
                                      <p:cBhvr>
                                        <p:cTn id="104" dur="500" decel="50000" fill="hold">
                                          <p:stCondLst>
                                            <p:cond delay="0"/>
                                          </p:stCondLst>
                                        </p:cTn>
                                        <p:tgtEl>
                                          <p:spTgt spid="20551"/>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20551"/>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20551"/>
                                        </p:tgtEl>
                                        <p:attrNameLst>
                                          <p:attrName>ppt_w</p:attrName>
                                        </p:attrNameLst>
                                      </p:cBhvr>
                                      <p:tavLst>
                                        <p:tav tm="0">
                                          <p:val>
                                            <p:strVal val="#ppt_w*.05"/>
                                          </p:val>
                                        </p:tav>
                                        <p:tav tm="100000">
                                          <p:val>
                                            <p:strVal val="#ppt_w"/>
                                          </p:val>
                                        </p:tav>
                                      </p:tavLst>
                                    </p:anim>
                                    <p:anim calcmode="lin" valueType="num">
                                      <p:cBhvr>
                                        <p:cTn id="107" dur="1000" fill="hold"/>
                                        <p:tgtEl>
                                          <p:spTgt spid="20551"/>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20551"/>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20551"/>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20551"/>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20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5" grpId="0" animBg="1"/>
      <p:bldP spid="20496" grpId="0" animBg="1"/>
      <p:bldP spid="20497" grpId="0" animBg="1"/>
      <p:bldP spid="20498" grpId="0" animBg="1"/>
      <p:bldP spid="20499" grpId="0" animBg="1"/>
      <p:bldP spid="20500" grpId="0" autoUpdateAnimBg="0"/>
      <p:bldP spid="20501" grpId="0" autoUpdateAnimBg="0"/>
      <p:bldP spid="20502" grpId="0" autoUpdateAnimBg="0"/>
      <p:bldP spid="20504" grpId="0" autoUpdateAnimBg="0"/>
      <p:bldP spid="20505" grpId="0" autoUpdateAnimBg="0"/>
      <p:bldP spid="20506" grpId="0" autoUpdateAnimBg="0"/>
      <p:bldP spid="20507" grpId="0" animBg="1"/>
      <p:bldP spid="20508" grpId="0" autoUpdateAnimBg="0"/>
      <p:bldP spid="20509" grpId="0" autoUpdateAnimBg="0"/>
      <p:bldP spid="20511" grpId="0" autoUpdateAnimBg="0"/>
      <p:bldP spid="20513" grpId="0"/>
      <p:bldP spid="20548" grpId="0"/>
      <p:bldP spid="20549" grpId="0"/>
      <p:bldP spid="20550" grpId="0" animBg="1"/>
      <p:bldP spid="205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66713" y="885825"/>
            <a:ext cx="83962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0000"/>
                </a:solidFill>
                <a:latin typeface="华文中宋" pitchFamily="2" charset="-122"/>
                <a:ea typeface="华文中宋" pitchFamily="2" charset="-122"/>
              </a:rPr>
              <a:t>例题：</a:t>
            </a:r>
            <a:r>
              <a:rPr lang="zh-CN" altLang="en-US" sz="2400" b="1">
                <a:solidFill>
                  <a:schemeClr val="tx2"/>
                </a:solidFill>
                <a:latin typeface="华文中宋" pitchFamily="2" charset="-122"/>
                <a:ea typeface="华文中宋" pitchFamily="2" charset="-122"/>
              </a:rPr>
              <a:t>一架老式飞机在高出发面</a:t>
            </a:r>
            <a:r>
              <a:rPr lang="en-US" altLang="zh-CN" sz="2400" b="1">
                <a:solidFill>
                  <a:schemeClr val="tx2"/>
                </a:solidFill>
                <a:latin typeface="华文中宋" pitchFamily="2" charset="-122"/>
                <a:ea typeface="华文中宋" pitchFamily="2" charset="-122"/>
              </a:rPr>
              <a:t>0.81km</a:t>
            </a:r>
            <a:r>
              <a:rPr lang="zh-CN" altLang="en-US" sz="2400" b="1">
                <a:solidFill>
                  <a:schemeClr val="tx2"/>
                </a:solidFill>
                <a:latin typeface="华文中宋" pitchFamily="2" charset="-122"/>
                <a:ea typeface="华文中宋" pitchFamily="2" charset="-122"/>
              </a:rPr>
              <a:t>的高度，以</a:t>
            </a:r>
            <a:r>
              <a:rPr lang="en-US" altLang="zh-CN" sz="2400" b="1">
                <a:solidFill>
                  <a:schemeClr val="tx2"/>
                </a:solidFill>
                <a:latin typeface="华文中宋" pitchFamily="2" charset="-122"/>
                <a:ea typeface="华文中宋" pitchFamily="2" charset="-122"/>
              </a:rPr>
              <a:t>2.5×10</a:t>
            </a:r>
            <a:r>
              <a:rPr lang="en-US" altLang="zh-CN" sz="2400" b="1" baseline="30000">
                <a:solidFill>
                  <a:schemeClr val="tx2"/>
                </a:solidFill>
                <a:latin typeface="华文中宋" pitchFamily="2" charset="-122"/>
                <a:ea typeface="华文中宋" pitchFamily="2" charset="-122"/>
              </a:rPr>
              <a:t>2</a:t>
            </a:r>
            <a:r>
              <a:rPr lang="en-US" altLang="zh-CN" sz="2400" b="1">
                <a:solidFill>
                  <a:schemeClr val="tx2"/>
                </a:solidFill>
                <a:latin typeface="华文中宋" pitchFamily="2" charset="-122"/>
                <a:ea typeface="华文中宋" pitchFamily="2" charset="-122"/>
              </a:rPr>
              <a:t>km/h</a:t>
            </a:r>
            <a:r>
              <a:rPr lang="zh-CN" altLang="en-US" sz="2400" b="1">
                <a:solidFill>
                  <a:schemeClr val="tx2"/>
                </a:solidFill>
                <a:latin typeface="华文中宋" pitchFamily="2" charset="-122"/>
                <a:ea typeface="华文中宋" pitchFamily="2" charset="-122"/>
              </a:rPr>
              <a:t>的速度水平飞行，为了使飞机上投下的炸弹落在指定的目标上，应该在与轰炸目标的水平距离为多远的发方投弹？不计空气阻力</a:t>
            </a:r>
          </a:p>
        </p:txBody>
      </p:sp>
      <p:sp>
        <p:nvSpPr>
          <p:cNvPr id="21507" name="Line 3"/>
          <p:cNvSpPr>
            <a:spLocks noChangeShapeType="1"/>
          </p:cNvSpPr>
          <p:nvPr/>
        </p:nvSpPr>
        <p:spPr bwMode="auto">
          <a:xfrm>
            <a:off x="4724400" y="5521325"/>
            <a:ext cx="43434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8" name="Line 4"/>
          <p:cNvSpPr>
            <a:spLocks noChangeShapeType="1"/>
          </p:cNvSpPr>
          <p:nvPr/>
        </p:nvSpPr>
        <p:spPr bwMode="auto">
          <a:xfrm flipH="1">
            <a:off x="48006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9" name="Line 5"/>
          <p:cNvSpPr>
            <a:spLocks noChangeShapeType="1"/>
          </p:cNvSpPr>
          <p:nvPr/>
        </p:nvSpPr>
        <p:spPr bwMode="auto">
          <a:xfrm flipH="1">
            <a:off x="49530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0" name="Line 6"/>
          <p:cNvSpPr>
            <a:spLocks noChangeShapeType="1"/>
          </p:cNvSpPr>
          <p:nvPr/>
        </p:nvSpPr>
        <p:spPr bwMode="auto">
          <a:xfrm flipH="1">
            <a:off x="51054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1" name="Line 7"/>
          <p:cNvSpPr>
            <a:spLocks noChangeShapeType="1"/>
          </p:cNvSpPr>
          <p:nvPr/>
        </p:nvSpPr>
        <p:spPr bwMode="auto">
          <a:xfrm flipH="1">
            <a:off x="52578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2" name="Line 8"/>
          <p:cNvSpPr>
            <a:spLocks noChangeShapeType="1"/>
          </p:cNvSpPr>
          <p:nvPr/>
        </p:nvSpPr>
        <p:spPr bwMode="auto">
          <a:xfrm flipH="1">
            <a:off x="54102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3" name="Line 9"/>
          <p:cNvSpPr>
            <a:spLocks noChangeShapeType="1"/>
          </p:cNvSpPr>
          <p:nvPr/>
        </p:nvSpPr>
        <p:spPr bwMode="auto">
          <a:xfrm flipH="1">
            <a:off x="55626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4" name="Line 10"/>
          <p:cNvSpPr>
            <a:spLocks noChangeShapeType="1"/>
          </p:cNvSpPr>
          <p:nvPr/>
        </p:nvSpPr>
        <p:spPr bwMode="auto">
          <a:xfrm flipH="1">
            <a:off x="57150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5" name="Line 11"/>
          <p:cNvSpPr>
            <a:spLocks noChangeShapeType="1"/>
          </p:cNvSpPr>
          <p:nvPr/>
        </p:nvSpPr>
        <p:spPr bwMode="auto">
          <a:xfrm flipH="1">
            <a:off x="58674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6" name="Line 12"/>
          <p:cNvSpPr>
            <a:spLocks noChangeShapeType="1"/>
          </p:cNvSpPr>
          <p:nvPr/>
        </p:nvSpPr>
        <p:spPr bwMode="auto">
          <a:xfrm flipH="1">
            <a:off x="60198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7" name="Line 13"/>
          <p:cNvSpPr>
            <a:spLocks noChangeShapeType="1"/>
          </p:cNvSpPr>
          <p:nvPr/>
        </p:nvSpPr>
        <p:spPr bwMode="auto">
          <a:xfrm flipH="1">
            <a:off x="61722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8" name="Line 14"/>
          <p:cNvSpPr>
            <a:spLocks noChangeShapeType="1"/>
          </p:cNvSpPr>
          <p:nvPr/>
        </p:nvSpPr>
        <p:spPr bwMode="auto">
          <a:xfrm flipH="1">
            <a:off x="63246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9" name="Line 15"/>
          <p:cNvSpPr>
            <a:spLocks noChangeShapeType="1"/>
          </p:cNvSpPr>
          <p:nvPr/>
        </p:nvSpPr>
        <p:spPr bwMode="auto">
          <a:xfrm flipH="1">
            <a:off x="64770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20" name="Line 16"/>
          <p:cNvSpPr>
            <a:spLocks noChangeShapeType="1"/>
          </p:cNvSpPr>
          <p:nvPr/>
        </p:nvSpPr>
        <p:spPr bwMode="auto">
          <a:xfrm flipH="1">
            <a:off x="66294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21" name="Line 17"/>
          <p:cNvSpPr>
            <a:spLocks noChangeShapeType="1"/>
          </p:cNvSpPr>
          <p:nvPr/>
        </p:nvSpPr>
        <p:spPr bwMode="auto">
          <a:xfrm flipH="1">
            <a:off x="67818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22" name="Line 18"/>
          <p:cNvSpPr>
            <a:spLocks noChangeShapeType="1"/>
          </p:cNvSpPr>
          <p:nvPr/>
        </p:nvSpPr>
        <p:spPr bwMode="auto">
          <a:xfrm flipH="1">
            <a:off x="69342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23" name="Line 19"/>
          <p:cNvSpPr>
            <a:spLocks noChangeShapeType="1"/>
          </p:cNvSpPr>
          <p:nvPr/>
        </p:nvSpPr>
        <p:spPr bwMode="auto">
          <a:xfrm flipH="1">
            <a:off x="70866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24" name="Line 20"/>
          <p:cNvSpPr>
            <a:spLocks noChangeShapeType="1"/>
          </p:cNvSpPr>
          <p:nvPr/>
        </p:nvSpPr>
        <p:spPr bwMode="auto">
          <a:xfrm flipH="1">
            <a:off x="72390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25" name="Line 21"/>
          <p:cNvSpPr>
            <a:spLocks noChangeShapeType="1"/>
          </p:cNvSpPr>
          <p:nvPr/>
        </p:nvSpPr>
        <p:spPr bwMode="auto">
          <a:xfrm flipH="1">
            <a:off x="73914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26" name="Line 22"/>
          <p:cNvSpPr>
            <a:spLocks noChangeShapeType="1"/>
          </p:cNvSpPr>
          <p:nvPr/>
        </p:nvSpPr>
        <p:spPr bwMode="auto">
          <a:xfrm flipH="1">
            <a:off x="75438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27" name="Line 23"/>
          <p:cNvSpPr>
            <a:spLocks noChangeShapeType="1"/>
          </p:cNvSpPr>
          <p:nvPr/>
        </p:nvSpPr>
        <p:spPr bwMode="auto">
          <a:xfrm flipH="1">
            <a:off x="76962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28" name="Line 24"/>
          <p:cNvSpPr>
            <a:spLocks noChangeShapeType="1"/>
          </p:cNvSpPr>
          <p:nvPr/>
        </p:nvSpPr>
        <p:spPr bwMode="auto">
          <a:xfrm flipH="1">
            <a:off x="78486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29" name="Line 25"/>
          <p:cNvSpPr>
            <a:spLocks noChangeShapeType="1"/>
          </p:cNvSpPr>
          <p:nvPr/>
        </p:nvSpPr>
        <p:spPr bwMode="auto">
          <a:xfrm flipH="1">
            <a:off x="80010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30" name="Line 26"/>
          <p:cNvSpPr>
            <a:spLocks noChangeShapeType="1"/>
          </p:cNvSpPr>
          <p:nvPr/>
        </p:nvSpPr>
        <p:spPr bwMode="auto">
          <a:xfrm flipH="1">
            <a:off x="81534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31" name="Line 27"/>
          <p:cNvSpPr>
            <a:spLocks noChangeShapeType="1"/>
          </p:cNvSpPr>
          <p:nvPr/>
        </p:nvSpPr>
        <p:spPr bwMode="auto">
          <a:xfrm flipH="1">
            <a:off x="83058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32" name="Line 28"/>
          <p:cNvSpPr>
            <a:spLocks noChangeShapeType="1"/>
          </p:cNvSpPr>
          <p:nvPr/>
        </p:nvSpPr>
        <p:spPr bwMode="auto">
          <a:xfrm flipH="1">
            <a:off x="84582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33" name="Line 29"/>
          <p:cNvSpPr>
            <a:spLocks noChangeShapeType="1"/>
          </p:cNvSpPr>
          <p:nvPr/>
        </p:nvSpPr>
        <p:spPr bwMode="auto">
          <a:xfrm flipH="1">
            <a:off x="86106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34" name="Line 30"/>
          <p:cNvSpPr>
            <a:spLocks noChangeShapeType="1"/>
          </p:cNvSpPr>
          <p:nvPr/>
        </p:nvSpPr>
        <p:spPr bwMode="auto">
          <a:xfrm flipH="1">
            <a:off x="8763000" y="5521325"/>
            <a:ext cx="76200" cy="152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35" name="Line 31"/>
          <p:cNvSpPr>
            <a:spLocks noChangeShapeType="1"/>
          </p:cNvSpPr>
          <p:nvPr/>
        </p:nvSpPr>
        <p:spPr bwMode="auto">
          <a:xfrm>
            <a:off x="4800600" y="2701925"/>
            <a:ext cx="0" cy="2819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36" name="Line 32"/>
          <p:cNvSpPr>
            <a:spLocks noChangeShapeType="1"/>
          </p:cNvSpPr>
          <p:nvPr/>
        </p:nvSpPr>
        <p:spPr bwMode="auto">
          <a:xfrm>
            <a:off x="4800600" y="2701925"/>
            <a:ext cx="426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37" name="未知"/>
          <p:cNvSpPr>
            <a:spLocks/>
          </p:cNvSpPr>
          <p:nvPr/>
        </p:nvSpPr>
        <p:spPr bwMode="auto">
          <a:xfrm>
            <a:off x="4800600" y="2701925"/>
            <a:ext cx="3581400" cy="2819400"/>
          </a:xfrm>
          <a:custGeom>
            <a:avLst/>
            <a:gdLst>
              <a:gd name="T0" fmla="*/ 0 w 2256"/>
              <a:gd name="T1" fmla="*/ 0 h 1776"/>
              <a:gd name="T2" fmla="*/ 576 w 2256"/>
              <a:gd name="T3" fmla="*/ 96 h 1776"/>
              <a:gd name="T4" fmla="*/ 1152 w 2256"/>
              <a:gd name="T5" fmla="*/ 336 h 1776"/>
              <a:gd name="T6" fmla="*/ 1728 w 2256"/>
              <a:gd name="T7" fmla="*/ 864 h 1776"/>
              <a:gd name="T8" fmla="*/ 2112 w 2256"/>
              <a:gd name="T9" fmla="*/ 1488 h 1776"/>
              <a:gd name="T10" fmla="*/ 2256 w 2256"/>
              <a:gd name="T11" fmla="*/ 1776 h 1776"/>
            </a:gdLst>
            <a:ahLst/>
            <a:cxnLst>
              <a:cxn ang="0">
                <a:pos x="T0" y="T1"/>
              </a:cxn>
              <a:cxn ang="0">
                <a:pos x="T2" y="T3"/>
              </a:cxn>
              <a:cxn ang="0">
                <a:pos x="T4" y="T5"/>
              </a:cxn>
              <a:cxn ang="0">
                <a:pos x="T6" y="T7"/>
              </a:cxn>
              <a:cxn ang="0">
                <a:pos x="T8" y="T9"/>
              </a:cxn>
              <a:cxn ang="0">
                <a:pos x="T10" y="T11"/>
              </a:cxn>
            </a:cxnLst>
            <a:rect l="0" t="0" r="r" b="b"/>
            <a:pathLst>
              <a:path w="2256" h="1776">
                <a:moveTo>
                  <a:pt x="0" y="0"/>
                </a:moveTo>
                <a:cubicBezTo>
                  <a:pt x="192" y="20"/>
                  <a:pt x="384" y="40"/>
                  <a:pt x="576" y="96"/>
                </a:cubicBezTo>
                <a:cubicBezTo>
                  <a:pt x="768" y="152"/>
                  <a:pt x="960" y="208"/>
                  <a:pt x="1152" y="336"/>
                </a:cubicBezTo>
                <a:cubicBezTo>
                  <a:pt x="1344" y="464"/>
                  <a:pt x="1568" y="672"/>
                  <a:pt x="1728" y="864"/>
                </a:cubicBezTo>
                <a:cubicBezTo>
                  <a:pt x="1888" y="1056"/>
                  <a:pt x="2024" y="1336"/>
                  <a:pt x="2112" y="1488"/>
                </a:cubicBezTo>
                <a:cubicBezTo>
                  <a:pt x="2200" y="1640"/>
                  <a:pt x="2232" y="1728"/>
                  <a:pt x="2256" y="1776"/>
                </a:cubicBezTo>
              </a:path>
            </a:pathLst>
          </a:custGeom>
          <a:noFill/>
          <a:ln w="9525" cap="rnd"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38" name="未知"/>
          <p:cNvSpPr>
            <a:spLocks/>
          </p:cNvSpPr>
          <p:nvPr/>
        </p:nvSpPr>
        <p:spPr bwMode="auto">
          <a:xfrm rot="320584">
            <a:off x="7772400" y="4987925"/>
            <a:ext cx="1066800" cy="533400"/>
          </a:xfrm>
          <a:custGeom>
            <a:avLst/>
            <a:gdLst>
              <a:gd name="T0" fmla="*/ 192 w 624"/>
              <a:gd name="T1" fmla="*/ 336 h 336"/>
              <a:gd name="T2" fmla="*/ 0 w 624"/>
              <a:gd name="T3" fmla="*/ 336 h 336"/>
              <a:gd name="T4" fmla="*/ 144 w 624"/>
              <a:gd name="T5" fmla="*/ 288 h 336"/>
              <a:gd name="T6" fmla="*/ 0 w 624"/>
              <a:gd name="T7" fmla="*/ 288 h 336"/>
              <a:gd name="T8" fmla="*/ 144 w 624"/>
              <a:gd name="T9" fmla="*/ 240 h 336"/>
              <a:gd name="T10" fmla="*/ 48 w 624"/>
              <a:gd name="T11" fmla="*/ 144 h 336"/>
              <a:gd name="T12" fmla="*/ 192 w 624"/>
              <a:gd name="T13" fmla="*/ 192 h 336"/>
              <a:gd name="T14" fmla="*/ 192 w 624"/>
              <a:gd name="T15" fmla="*/ 48 h 336"/>
              <a:gd name="T16" fmla="*/ 240 w 624"/>
              <a:gd name="T17" fmla="*/ 192 h 336"/>
              <a:gd name="T18" fmla="*/ 384 w 624"/>
              <a:gd name="T19" fmla="*/ 0 h 336"/>
              <a:gd name="T20" fmla="*/ 336 w 624"/>
              <a:gd name="T21" fmla="*/ 144 h 336"/>
              <a:gd name="T22" fmla="*/ 480 w 624"/>
              <a:gd name="T23" fmla="*/ 48 h 336"/>
              <a:gd name="T24" fmla="*/ 432 w 624"/>
              <a:gd name="T25" fmla="*/ 192 h 336"/>
              <a:gd name="T26" fmla="*/ 624 w 624"/>
              <a:gd name="T27" fmla="*/ 192 h 336"/>
              <a:gd name="T28" fmla="*/ 480 w 624"/>
              <a:gd name="T29" fmla="*/ 288 h 336"/>
              <a:gd name="T30" fmla="*/ 576 w 624"/>
              <a:gd name="T31" fmla="*/ 28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4" h="336">
                <a:moveTo>
                  <a:pt x="192" y="336"/>
                </a:moveTo>
                <a:lnTo>
                  <a:pt x="0" y="336"/>
                </a:lnTo>
                <a:lnTo>
                  <a:pt x="144" y="288"/>
                </a:lnTo>
                <a:lnTo>
                  <a:pt x="0" y="288"/>
                </a:lnTo>
                <a:lnTo>
                  <a:pt x="144" y="240"/>
                </a:lnTo>
                <a:lnTo>
                  <a:pt x="48" y="144"/>
                </a:lnTo>
                <a:lnTo>
                  <a:pt x="192" y="192"/>
                </a:lnTo>
                <a:lnTo>
                  <a:pt x="192" y="48"/>
                </a:lnTo>
                <a:lnTo>
                  <a:pt x="240" y="192"/>
                </a:lnTo>
                <a:lnTo>
                  <a:pt x="384" y="0"/>
                </a:lnTo>
                <a:lnTo>
                  <a:pt x="336" y="144"/>
                </a:lnTo>
                <a:lnTo>
                  <a:pt x="480" y="48"/>
                </a:lnTo>
                <a:lnTo>
                  <a:pt x="432" y="192"/>
                </a:lnTo>
                <a:lnTo>
                  <a:pt x="624" y="192"/>
                </a:lnTo>
                <a:lnTo>
                  <a:pt x="480" y="288"/>
                </a:lnTo>
                <a:lnTo>
                  <a:pt x="576" y="288"/>
                </a:lnTo>
              </a:path>
            </a:pathLst>
          </a:custGeom>
          <a:solidFill>
            <a:schemeClr val="tx2"/>
          </a:solidFill>
          <a:ln w="9525" cmpd="sng">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1539" name="Group 35"/>
          <p:cNvGrpSpPr>
            <a:grpSpLocks/>
          </p:cNvGrpSpPr>
          <p:nvPr/>
        </p:nvGrpSpPr>
        <p:grpSpPr bwMode="auto">
          <a:xfrm>
            <a:off x="4267200" y="2549525"/>
            <a:ext cx="762000" cy="152400"/>
            <a:chOff x="0" y="0"/>
            <a:chExt cx="864" cy="144"/>
          </a:xfrm>
        </p:grpSpPr>
        <p:sp>
          <p:nvSpPr>
            <p:cNvPr id="21540" name="Oval 36"/>
            <p:cNvSpPr>
              <a:spLocks noChangeArrowheads="1"/>
            </p:cNvSpPr>
            <p:nvPr/>
          </p:nvSpPr>
          <p:spPr bwMode="auto">
            <a:xfrm>
              <a:off x="48" y="48"/>
              <a:ext cx="816" cy="96"/>
            </a:xfrm>
            <a:prstGeom prst="ellipse">
              <a:avLst/>
            </a:prstGeom>
            <a:solidFill>
              <a:srgbClr val="CCFFCC"/>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1" name="未知"/>
            <p:cNvSpPr>
              <a:spLocks/>
            </p:cNvSpPr>
            <p:nvPr/>
          </p:nvSpPr>
          <p:spPr bwMode="auto">
            <a:xfrm>
              <a:off x="0" y="0"/>
              <a:ext cx="192" cy="48"/>
            </a:xfrm>
            <a:custGeom>
              <a:avLst/>
              <a:gdLst>
                <a:gd name="T0" fmla="*/ 96 w 192"/>
                <a:gd name="T1" fmla="*/ 48 h 48"/>
                <a:gd name="T2" fmla="*/ 0 w 192"/>
                <a:gd name="T3" fmla="*/ 0 h 48"/>
                <a:gd name="T4" fmla="*/ 192 w 192"/>
                <a:gd name="T5" fmla="*/ 48 h 48"/>
                <a:gd name="T6" fmla="*/ 96 w 192"/>
                <a:gd name="T7" fmla="*/ 48 h 48"/>
              </a:gdLst>
              <a:ahLst/>
              <a:cxnLst>
                <a:cxn ang="0">
                  <a:pos x="T0" y="T1"/>
                </a:cxn>
                <a:cxn ang="0">
                  <a:pos x="T2" y="T3"/>
                </a:cxn>
                <a:cxn ang="0">
                  <a:pos x="T4" y="T5"/>
                </a:cxn>
                <a:cxn ang="0">
                  <a:pos x="T6" y="T7"/>
                </a:cxn>
              </a:cxnLst>
              <a:rect l="0" t="0" r="r" b="b"/>
              <a:pathLst>
                <a:path w="192" h="48">
                  <a:moveTo>
                    <a:pt x="96" y="48"/>
                  </a:moveTo>
                  <a:lnTo>
                    <a:pt x="0" y="0"/>
                  </a:lnTo>
                  <a:lnTo>
                    <a:pt x="192" y="48"/>
                  </a:lnTo>
                  <a:lnTo>
                    <a:pt x="96" y="48"/>
                  </a:lnTo>
                  <a:close/>
                </a:path>
              </a:pathLst>
            </a:custGeom>
            <a:solidFill>
              <a:srgbClr val="CCFFCC"/>
            </a:solidFill>
            <a:ln w="9525" cmpd="sng">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42" name="未知"/>
            <p:cNvSpPr>
              <a:spLocks/>
            </p:cNvSpPr>
            <p:nvPr/>
          </p:nvSpPr>
          <p:spPr bwMode="auto">
            <a:xfrm>
              <a:off x="214" y="77"/>
              <a:ext cx="314" cy="67"/>
            </a:xfrm>
            <a:custGeom>
              <a:avLst/>
              <a:gdLst>
                <a:gd name="T0" fmla="*/ 314 w 314"/>
                <a:gd name="T1" fmla="*/ 0 h 67"/>
                <a:gd name="T2" fmla="*/ 104 w 314"/>
                <a:gd name="T3" fmla="*/ 17 h 67"/>
                <a:gd name="T4" fmla="*/ 0 w 314"/>
                <a:gd name="T5" fmla="*/ 35 h 67"/>
                <a:gd name="T6" fmla="*/ 314 w 314"/>
                <a:gd name="T7" fmla="*/ 17 h 67"/>
                <a:gd name="T8" fmla="*/ 314 w 314"/>
                <a:gd name="T9" fmla="*/ 0 h 67"/>
              </a:gdLst>
              <a:ahLst/>
              <a:cxnLst>
                <a:cxn ang="0">
                  <a:pos x="T0" y="T1"/>
                </a:cxn>
                <a:cxn ang="0">
                  <a:pos x="T2" y="T3"/>
                </a:cxn>
                <a:cxn ang="0">
                  <a:pos x="T4" y="T5"/>
                </a:cxn>
                <a:cxn ang="0">
                  <a:pos x="T6" y="T7"/>
                </a:cxn>
                <a:cxn ang="0">
                  <a:pos x="T8" y="T9"/>
                </a:cxn>
              </a:cxnLst>
              <a:rect l="0" t="0" r="r" b="b"/>
              <a:pathLst>
                <a:path w="314" h="67">
                  <a:moveTo>
                    <a:pt x="314" y="0"/>
                  </a:moveTo>
                  <a:cubicBezTo>
                    <a:pt x="244" y="6"/>
                    <a:pt x="173" y="5"/>
                    <a:pt x="104" y="17"/>
                  </a:cubicBezTo>
                  <a:cubicBezTo>
                    <a:pt x="69" y="23"/>
                    <a:pt x="0" y="35"/>
                    <a:pt x="0" y="35"/>
                  </a:cubicBezTo>
                  <a:cubicBezTo>
                    <a:pt x="105" y="67"/>
                    <a:pt x="212" y="43"/>
                    <a:pt x="314" y="17"/>
                  </a:cubicBezTo>
                  <a:cubicBezTo>
                    <a:pt x="279" y="5"/>
                    <a:pt x="279" y="11"/>
                    <a:pt x="314" y="0"/>
                  </a:cubicBezTo>
                  <a:close/>
                </a:path>
              </a:pathLst>
            </a:custGeom>
            <a:solidFill>
              <a:srgbClr val="CCFFCC"/>
            </a:solidFill>
            <a:ln w="9525" cmpd="sng">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43" name="Oval 39"/>
            <p:cNvSpPr>
              <a:spLocks noChangeArrowheads="1"/>
            </p:cNvSpPr>
            <p:nvPr/>
          </p:nvSpPr>
          <p:spPr bwMode="auto">
            <a:xfrm>
              <a:off x="576" y="0"/>
              <a:ext cx="288" cy="96"/>
            </a:xfrm>
            <a:prstGeom prst="ellipse">
              <a:avLst/>
            </a:prstGeom>
            <a:solidFill>
              <a:srgbClr val="CCFFCC"/>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544" name="Text Box 40"/>
          <p:cNvSpPr txBox="1">
            <a:spLocks noChangeArrowheads="1"/>
          </p:cNvSpPr>
          <p:nvPr/>
        </p:nvSpPr>
        <p:spPr bwMode="auto">
          <a:xfrm>
            <a:off x="8366125" y="2286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imes New Roman" pitchFamily="18" charset="0"/>
              </a:rPr>
              <a:t>x</a:t>
            </a:r>
          </a:p>
        </p:txBody>
      </p:sp>
      <p:sp>
        <p:nvSpPr>
          <p:cNvPr id="21545" name="Text Box 41"/>
          <p:cNvSpPr txBox="1">
            <a:spLocks noChangeArrowheads="1"/>
          </p:cNvSpPr>
          <p:nvPr/>
        </p:nvSpPr>
        <p:spPr bwMode="auto">
          <a:xfrm>
            <a:off x="4876800" y="4953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imes New Roman" pitchFamily="18" charset="0"/>
              </a:rPr>
              <a:t>y</a:t>
            </a:r>
          </a:p>
        </p:txBody>
      </p:sp>
      <p:sp>
        <p:nvSpPr>
          <p:cNvPr id="21546" name="Line 42"/>
          <p:cNvSpPr>
            <a:spLocks noChangeShapeType="1"/>
          </p:cNvSpPr>
          <p:nvPr/>
        </p:nvSpPr>
        <p:spPr bwMode="auto">
          <a:xfrm>
            <a:off x="6019800" y="2935288"/>
            <a:ext cx="152400" cy="76200"/>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47" name="Line 43"/>
          <p:cNvSpPr>
            <a:spLocks noChangeShapeType="1"/>
          </p:cNvSpPr>
          <p:nvPr/>
        </p:nvSpPr>
        <p:spPr bwMode="auto">
          <a:xfrm rot="1060263">
            <a:off x="6553200" y="3192463"/>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48" name="Line 44"/>
          <p:cNvSpPr>
            <a:spLocks noChangeShapeType="1"/>
          </p:cNvSpPr>
          <p:nvPr/>
        </p:nvSpPr>
        <p:spPr bwMode="auto">
          <a:xfrm rot="1802786">
            <a:off x="7067550" y="3616325"/>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49" name="Line 45"/>
          <p:cNvSpPr>
            <a:spLocks noChangeShapeType="1"/>
          </p:cNvSpPr>
          <p:nvPr/>
        </p:nvSpPr>
        <p:spPr bwMode="auto">
          <a:xfrm rot="2196615">
            <a:off x="7648575" y="4302125"/>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1550" name="Group 46"/>
          <p:cNvGrpSpPr>
            <a:grpSpLocks/>
          </p:cNvGrpSpPr>
          <p:nvPr/>
        </p:nvGrpSpPr>
        <p:grpSpPr bwMode="auto">
          <a:xfrm>
            <a:off x="304800" y="2743200"/>
            <a:ext cx="4648200" cy="3641725"/>
            <a:chOff x="0" y="0"/>
            <a:chExt cx="2928" cy="2294"/>
          </a:xfrm>
        </p:grpSpPr>
        <p:grpSp>
          <p:nvGrpSpPr>
            <p:cNvPr id="21551" name="Group 47"/>
            <p:cNvGrpSpPr>
              <a:grpSpLocks/>
            </p:cNvGrpSpPr>
            <p:nvPr/>
          </p:nvGrpSpPr>
          <p:grpSpPr bwMode="auto">
            <a:xfrm>
              <a:off x="455" y="777"/>
              <a:ext cx="217" cy="464"/>
              <a:chOff x="0" y="0"/>
              <a:chExt cx="217" cy="464"/>
            </a:xfrm>
          </p:grpSpPr>
          <p:sp>
            <p:nvSpPr>
              <p:cNvPr id="21552" name="Text Box 48"/>
              <p:cNvSpPr txBox="1">
                <a:spLocks noChangeArrowheads="1"/>
              </p:cNvSpPr>
              <p:nvPr/>
            </p:nvSpPr>
            <p:spPr bwMode="auto">
              <a:xfrm>
                <a:off x="21"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Times New Roman" pitchFamily="18" charset="0"/>
                  </a:rPr>
                  <a:t>1</a:t>
                </a:r>
              </a:p>
            </p:txBody>
          </p:sp>
          <p:sp>
            <p:nvSpPr>
              <p:cNvPr id="21553" name="Line 49"/>
              <p:cNvSpPr>
                <a:spLocks noChangeShapeType="1"/>
              </p:cNvSpPr>
              <p:nvPr/>
            </p:nvSpPr>
            <p:spPr bwMode="auto">
              <a:xfrm>
                <a:off x="20" y="231"/>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54" name="Text Box 50"/>
              <p:cNvSpPr txBox="1">
                <a:spLocks noChangeArrowheads="1"/>
              </p:cNvSpPr>
              <p:nvPr/>
            </p:nvSpPr>
            <p:spPr bwMode="auto">
              <a:xfrm>
                <a:off x="0" y="214"/>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Times New Roman" pitchFamily="18" charset="0"/>
                  </a:rPr>
                  <a:t>2</a:t>
                </a:r>
              </a:p>
            </p:txBody>
          </p:sp>
        </p:grpSp>
        <p:grpSp>
          <p:nvGrpSpPr>
            <p:cNvPr id="21555" name="Group 51"/>
            <p:cNvGrpSpPr>
              <a:grpSpLocks/>
            </p:cNvGrpSpPr>
            <p:nvPr/>
          </p:nvGrpSpPr>
          <p:grpSpPr bwMode="auto">
            <a:xfrm>
              <a:off x="0" y="0"/>
              <a:ext cx="2928" cy="2294"/>
              <a:chOff x="0" y="0"/>
              <a:chExt cx="2928" cy="2294"/>
            </a:xfrm>
          </p:grpSpPr>
          <p:grpSp>
            <p:nvGrpSpPr>
              <p:cNvPr id="21556" name="Group 52"/>
              <p:cNvGrpSpPr>
                <a:grpSpLocks/>
              </p:cNvGrpSpPr>
              <p:nvPr/>
            </p:nvGrpSpPr>
            <p:grpSpPr bwMode="auto">
              <a:xfrm>
                <a:off x="864" y="1632"/>
                <a:ext cx="432" cy="662"/>
                <a:chOff x="0" y="0"/>
                <a:chExt cx="432" cy="662"/>
              </a:xfrm>
            </p:grpSpPr>
            <p:sp>
              <p:nvSpPr>
                <p:cNvPr id="21557" name="Line 53"/>
                <p:cNvSpPr>
                  <a:spLocks noChangeShapeType="1"/>
                </p:cNvSpPr>
                <p:nvPr/>
              </p:nvSpPr>
              <p:spPr bwMode="auto">
                <a:xfrm>
                  <a:off x="0" y="278"/>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58" name="Line 54"/>
                <p:cNvSpPr>
                  <a:spLocks noChangeShapeType="1"/>
                </p:cNvSpPr>
                <p:nvPr/>
              </p:nvSpPr>
              <p:spPr bwMode="auto">
                <a:xfrm flipV="1">
                  <a:off x="96" y="38"/>
                  <a:ext cx="4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59" name="Line 55"/>
                <p:cNvSpPr>
                  <a:spLocks noChangeShapeType="1"/>
                </p:cNvSpPr>
                <p:nvPr/>
              </p:nvSpPr>
              <p:spPr bwMode="auto">
                <a:xfrm>
                  <a:off x="144" y="3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1560" name="Group 56"/>
                <p:cNvGrpSpPr>
                  <a:grpSpLocks/>
                </p:cNvGrpSpPr>
                <p:nvPr/>
              </p:nvGrpSpPr>
              <p:grpSpPr bwMode="auto">
                <a:xfrm>
                  <a:off x="134" y="0"/>
                  <a:ext cx="298" cy="662"/>
                  <a:chOff x="0" y="0"/>
                  <a:chExt cx="298" cy="662"/>
                </a:xfrm>
              </p:grpSpPr>
              <p:sp>
                <p:nvSpPr>
                  <p:cNvPr id="21561" name="Text Box 57"/>
                  <p:cNvSpPr txBox="1">
                    <a:spLocks noChangeArrowheads="1"/>
                  </p:cNvSpPr>
                  <p:nvPr/>
                </p:nvSpPr>
                <p:spPr bwMode="auto">
                  <a:xfrm>
                    <a:off x="0" y="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Times New Roman" pitchFamily="18" charset="0"/>
                      </a:rPr>
                      <a:t>2y</a:t>
                    </a:r>
                  </a:p>
                </p:txBody>
              </p:sp>
              <p:sp>
                <p:nvSpPr>
                  <p:cNvPr id="21562" name="Line 58"/>
                  <p:cNvSpPr>
                    <a:spLocks noChangeShapeType="1"/>
                  </p:cNvSpPr>
                  <p:nvPr/>
                </p:nvSpPr>
                <p:spPr bwMode="auto">
                  <a:xfrm flipV="1">
                    <a:off x="10" y="231"/>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63" name="Text Box 59"/>
                  <p:cNvSpPr txBox="1">
                    <a:spLocks noChangeArrowheads="1"/>
                  </p:cNvSpPr>
                  <p:nvPr/>
                </p:nvSpPr>
                <p:spPr bwMode="auto">
                  <a:xfrm>
                    <a:off x="49" y="144"/>
                    <a:ext cx="24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latin typeface="Times New Roman" pitchFamily="18" charset="0"/>
                      </a:rPr>
                      <a:t>g	</a:t>
                    </a:r>
                  </a:p>
                </p:txBody>
              </p:sp>
            </p:grpSp>
          </p:grpSp>
          <p:grpSp>
            <p:nvGrpSpPr>
              <p:cNvPr id="21564" name="Group 60"/>
              <p:cNvGrpSpPr>
                <a:grpSpLocks/>
              </p:cNvGrpSpPr>
              <p:nvPr/>
            </p:nvGrpSpPr>
            <p:grpSpPr bwMode="auto">
              <a:xfrm>
                <a:off x="0" y="0"/>
                <a:ext cx="2928" cy="1898"/>
                <a:chOff x="0" y="0"/>
                <a:chExt cx="2928" cy="1898"/>
              </a:xfrm>
            </p:grpSpPr>
            <p:sp>
              <p:nvSpPr>
                <p:cNvPr id="21565" name="Text Box 61"/>
                <p:cNvSpPr txBox="1">
                  <a:spLocks noChangeArrowheads="1"/>
                </p:cNvSpPr>
                <p:nvPr/>
              </p:nvSpPr>
              <p:spPr bwMode="auto">
                <a:xfrm>
                  <a:off x="0" y="0"/>
                  <a:ext cx="2928"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0000"/>
                      </a:solidFill>
                      <a:latin typeface="Times New Roman" pitchFamily="18" charset="0"/>
                    </a:rPr>
                    <a:t>解：</a:t>
                  </a:r>
                  <a:r>
                    <a:rPr lang="zh-CN" altLang="en-US" sz="2400" b="1">
                      <a:latin typeface="Times New Roman" pitchFamily="18" charset="0"/>
                    </a:rPr>
                    <a:t>炸弹落地所需时间上竖直方</a:t>
                  </a:r>
                </a:p>
                <a:p>
                  <a:r>
                    <a:rPr lang="zh-CN" altLang="en-US" sz="2400" b="1">
                      <a:latin typeface="Times New Roman" pitchFamily="18" charset="0"/>
                    </a:rPr>
                    <a:t>向的高度决定，而竖直方向上炸</a:t>
                  </a:r>
                </a:p>
                <a:p>
                  <a:r>
                    <a:rPr lang="zh-CN" altLang="en-US" sz="2400" b="1">
                      <a:latin typeface="Times New Roman" pitchFamily="18" charset="0"/>
                    </a:rPr>
                    <a:t>的运动为自由落体运动，所以</a:t>
                  </a:r>
                </a:p>
                <a:p>
                  <a:r>
                    <a:rPr lang="zh-CN" altLang="en-US" sz="2400" b="1">
                      <a:latin typeface="Times New Roman" pitchFamily="18" charset="0"/>
                    </a:rPr>
                    <a:t>由</a:t>
                  </a:r>
                </a:p>
                <a:p>
                  <a:r>
                    <a:rPr lang="zh-CN" altLang="en-US" sz="2400" b="1">
                      <a:latin typeface="Times New Roman" pitchFamily="18" charset="0"/>
                    </a:rPr>
                    <a:t>    </a:t>
                  </a:r>
                  <a:r>
                    <a:rPr lang="en-US" altLang="zh-CN" sz="2400" b="1">
                      <a:latin typeface="Times New Roman" pitchFamily="18" charset="0"/>
                    </a:rPr>
                    <a:t>y=    gt</a:t>
                  </a:r>
                  <a:r>
                    <a:rPr lang="en-US" altLang="zh-CN" sz="2400" b="1" baseline="30000">
                      <a:latin typeface="Times New Roman" pitchFamily="18" charset="0"/>
                    </a:rPr>
                    <a:t>2</a:t>
                  </a:r>
                  <a:r>
                    <a:rPr lang="en-US" altLang="zh-CN" sz="2400" b="1">
                      <a:latin typeface="Times New Roman" pitchFamily="18" charset="0"/>
                    </a:rPr>
                    <a:t>  </a:t>
                  </a:r>
                  <a:r>
                    <a:rPr lang="zh-CN" altLang="en-US" sz="2400" b="1">
                      <a:latin typeface="Times New Roman" pitchFamily="18" charset="0"/>
                    </a:rPr>
                    <a:t>得：</a:t>
                  </a:r>
                  <a:r>
                    <a:rPr lang="en-US" altLang="zh-CN" sz="2400" b="1">
                      <a:latin typeface="Times New Roman" pitchFamily="18" charset="0"/>
                    </a:rPr>
                    <a:t>t=         .</a:t>
                  </a:r>
                </a:p>
                <a:p>
                  <a:r>
                    <a:rPr lang="zh-CN" altLang="en-US" sz="2400" b="1">
                      <a:latin typeface="Times New Roman" pitchFamily="18" charset="0"/>
                    </a:rPr>
                    <a:t>在此期间炸弹通过的水平距离</a:t>
                  </a:r>
                </a:p>
                <a:p>
                  <a:r>
                    <a:rPr lang="zh-CN" altLang="en-US" sz="2400" b="1">
                      <a:latin typeface="Times New Roman" pitchFamily="18" charset="0"/>
                    </a:rPr>
                    <a:t>为</a:t>
                  </a:r>
                </a:p>
                <a:p>
                  <a:r>
                    <a:rPr lang="zh-CN" altLang="en-US" sz="2400" b="1">
                      <a:latin typeface="Times New Roman" pitchFamily="18" charset="0"/>
                    </a:rPr>
                    <a:t>   </a:t>
                  </a:r>
                  <a:r>
                    <a:rPr lang="en-US" altLang="zh-CN" sz="2400" b="1">
                      <a:latin typeface="Times New Roman" pitchFamily="18" charset="0"/>
                    </a:rPr>
                    <a:t>x=v</a:t>
                  </a:r>
                  <a:r>
                    <a:rPr lang="en-US" altLang="zh-CN" sz="2400" b="1" baseline="-25000">
                      <a:latin typeface="Times New Roman" pitchFamily="18" charset="0"/>
                    </a:rPr>
                    <a:t>0</a:t>
                  </a:r>
                  <a:r>
                    <a:rPr lang="en-US" altLang="zh-CN" sz="2400" b="1">
                      <a:latin typeface="Times New Roman" pitchFamily="18" charset="0"/>
                    </a:rPr>
                    <a:t>t=v</a:t>
                  </a:r>
                  <a:r>
                    <a:rPr lang="en-US" altLang="zh-CN" sz="2400" b="1" baseline="-25000">
                      <a:latin typeface="Times New Roman" pitchFamily="18" charset="0"/>
                    </a:rPr>
                    <a:t>0</a:t>
                  </a:r>
                </a:p>
              </p:txBody>
            </p:sp>
            <p:grpSp>
              <p:nvGrpSpPr>
                <p:cNvPr id="21566" name="Group 62"/>
                <p:cNvGrpSpPr>
                  <a:grpSpLocks/>
                </p:cNvGrpSpPr>
                <p:nvPr/>
              </p:nvGrpSpPr>
              <p:grpSpPr bwMode="auto">
                <a:xfrm>
                  <a:off x="1440" y="816"/>
                  <a:ext cx="432" cy="662"/>
                  <a:chOff x="0" y="0"/>
                  <a:chExt cx="432" cy="662"/>
                </a:xfrm>
              </p:grpSpPr>
              <p:sp>
                <p:nvSpPr>
                  <p:cNvPr id="21567" name="Line 63"/>
                  <p:cNvSpPr>
                    <a:spLocks noChangeShapeType="1"/>
                  </p:cNvSpPr>
                  <p:nvPr/>
                </p:nvSpPr>
                <p:spPr bwMode="auto">
                  <a:xfrm>
                    <a:off x="0" y="278"/>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68" name="Line 64"/>
                  <p:cNvSpPr>
                    <a:spLocks noChangeShapeType="1"/>
                  </p:cNvSpPr>
                  <p:nvPr/>
                </p:nvSpPr>
                <p:spPr bwMode="auto">
                  <a:xfrm flipV="1">
                    <a:off x="96" y="38"/>
                    <a:ext cx="4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69" name="Line 65"/>
                  <p:cNvSpPr>
                    <a:spLocks noChangeShapeType="1"/>
                  </p:cNvSpPr>
                  <p:nvPr/>
                </p:nvSpPr>
                <p:spPr bwMode="auto">
                  <a:xfrm>
                    <a:off x="144" y="3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1570" name="Group 66"/>
                  <p:cNvGrpSpPr>
                    <a:grpSpLocks/>
                  </p:cNvGrpSpPr>
                  <p:nvPr/>
                </p:nvGrpSpPr>
                <p:grpSpPr bwMode="auto">
                  <a:xfrm>
                    <a:off x="134" y="0"/>
                    <a:ext cx="298" cy="662"/>
                    <a:chOff x="0" y="0"/>
                    <a:chExt cx="298" cy="662"/>
                  </a:xfrm>
                </p:grpSpPr>
                <p:sp>
                  <p:nvSpPr>
                    <p:cNvPr id="21571" name="Text Box 67"/>
                    <p:cNvSpPr txBox="1">
                      <a:spLocks noChangeArrowheads="1"/>
                    </p:cNvSpPr>
                    <p:nvPr/>
                  </p:nvSpPr>
                  <p:spPr bwMode="auto">
                    <a:xfrm>
                      <a:off x="0" y="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Times New Roman" pitchFamily="18" charset="0"/>
                        </a:rPr>
                        <a:t>2y</a:t>
                      </a:r>
                    </a:p>
                  </p:txBody>
                </p:sp>
                <p:sp>
                  <p:nvSpPr>
                    <p:cNvPr id="21572" name="Line 68"/>
                    <p:cNvSpPr>
                      <a:spLocks noChangeShapeType="1"/>
                    </p:cNvSpPr>
                    <p:nvPr/>
                  </p:nvSpPr>
                  <p:spPr bwMode="auto">
                    <a:xfrm flipV="1">
                      <a:off x="10" y="231"/>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73" name="Text Box 69"/>
                    <p:cNvSpPr txBox="1">
                      <a:spLocks noChangeArrowheads="1"/>
                    </p:cNvSpPr>
                    <p:nvPr/>
                  </p:nvSpPr>
                  <p:spPr bwMode="auto">
                    <a:xfrm>
                      <a:off x="49" y="144"/>
                      <a:ext cx="24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latin typeface="Times New Roman" pitchFamily="18" charset="0"/>
                        </a:rPr>
                        <a:t>g	</a:t>
                      </a:r>
                    </a:p>
                  </p:txBody>
                </p:sp>
              </p:grpSp>
            </p:grpSp>
          </p:grpSp>
        </p:grpSp>
      </p:grpSp>
      <p:sp>
        <p:nvSpPr>
          <p:cNvPr id="21574" name="Text Box 70"/>
          <p:cNvSpPr txBox="1">
            <a:spLocks noChangeArrowheads="1"/>
          </p:cNvSpPr>
          <p:nvPr/>
        </p:nvSpPr>
        <p:spPr bwMode="auto">
          <a:xfrm>
            <a:off x="609600" y="5943600"/>
            <a:ext cx="3259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Times New Roman" pitchFamily="18" charset="0"/>
              </a:rPr>
              <a:t>代入数值得：</a:t>
            </a:r>
            <a:r>
              <a:rPr lang="en-US" altLang="zh-CN" sz="2400">
                <a:latin typeface="Times New Roman" pitchFamily="18" charset="0"/>
              </a:rPr>
              <a:t>x=0.89km</a:t>
            </a:r>
          </a:p>
        </p:txBody>
      </p:sp>
      <p:grpSp>
        <p:nvGrpSpPr>
          <p:cNvPr id="21575" name="Group 71"/>
          <p:cNvGrpSpPr>
            <a:grpSpLocks/>
          </p:cNvGrpSpPr>
          <p:nvPr/>
        </p:nvGrpSpPr>
        <p:grpSpPr bwMode="auto">
          <a:xfrm>
            <a:off x="5486400" y="2549525"/>
            <a:ext cx="762000" cy="152400"/>
            <a:chOff x="0" y="0"/>
            <a:chExt cx="864" cy="144"/>
          </a:xfrm>
        </p:grpSpPr>
        <p:sp>
          <p:nvSpPr>
            <p:cNvPr id="21576" name="Oval 72"/>
            <p:cNvSpPr>
              <a:spLocks noChangeArrowheads="1"/>
            </p:cNvSpPr>
            <p:nvPr/>
          </p:nvSpPr>
          <p:spPr bwMode="auto">
            <a:xfrm>
              <a:off x="48" y="48"/>
              <a:ext cx="816" cy="96"/>
            </a:xfrm>
            <a:prstGeom prst="ellipse">
              <a:avLst/>
            </a:prstGeom>
            <a:solidFill>
              <a:srgbClr val="CCFFCC"/>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77" name="未知"/>
            <p:cNvSpPr>
              <a:spLocks/>
            </p:cNvSpPr>
            <p:nvPr/>
          </p:nvSpPr>
          <p:spPr bwMode="auto">
            <a:xfrm>
              <a:off x="0" y="0"/>
              <a:ext cx="192" cy="48"/>
            </a:xfrm>
            <a:custGeom>
              <a:avLst/>
              <a:gdLst>
                <a:gd name="T0" fmla="*/ 96 w 192"/>
                <a:gd name="T1" fmla="*/ 48 h 48"/>
                <a:gd name="T2" fmla="*/ 0 w 192"/>
                <a:gd name="T3" fmla="*/ 0 h 48"/>
                <a:gd name="T4" fmla="*/ 192 w 192"/>
                <a:gd name="T5" fmla="*/ 48 h 48"/>
                <a:gd name="T6" fmla="*/ 96 w 192"/>
                <a:gd name="T7" fmla="*/ 48 h 48"/>
              </a:gdLst>
              <a:ahLst/>
              <a:cxnLst>
                <a:cxn ang="0">
                  <a:pos x="T0" y="T1"/>
                </a:cxn>
                <a:cxn ang="0">
                  <a:pos x="T2" y="T3"/>
                </a:cxn>
                <a:cxn ang="0">
                  <a:pos x="T4" y="T5"/>
                </a:cxn>
                <a:cxn ang="0">
                  <a:pos x="T6" y="T7"/>
                </a:cxn>
              </a:cxnLst>
              <a:rect l="0" t="0" r="r" b="b"/>
              <a:pathLst>
                <a:path w="192" h="48">
                  <a:moveTo>
                    <a:pt x="96" y="48"/>
                  </a:moveTo>
                  <a:lnTo>
                    <a:pt x="0" y="0"/>
                  </a:lnTo>
                  <a:lnTo>
                    <a:pt x="192" y="48"/>
                  </a:lnTo>
                  <a:lnTo>
                    <a:pt x="96" y="48"/>
                  </a:lnTo>
                  <a:close/>
                </a:path>
              </a:pathLst>
            </a:custGeom>
            <a:solidFill>
              <a:srgbClr val="CCFFCC"/>
            </a:solidFill>
            <a:ln w="9525" cmpd="sng">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78" name="未知"/>
            <p:cNvSpPr>
              <a:spLocks/>
            </p:cNvSpPr>
            <p:nvPr/>
          </p:nvSpPr>
          <p:spPr bwMode="auto">
            <a:xfrm>
              <a:off x="214" y="77"/>
              <a:ext cx="314" cy="67"/>
            </a:xfrm>
            <a:custGeom>
              <a:avLst/>
              <a:gdLst>
                <a:gd name="T0" fmla="*/ 314 w 314"/>
                <a:gd name="T1" fmla="*/ 0 h 67"/>
                <a:gd name="T2" fmla="*/ 104 w 314"/>
                <a:gd name="T3" fmla="*/ 17 h 67"/>
                <a:gd name="T4" fmla="*/ 0 w 314"/>
                <a:gd name="T5" fmla="*/ 35 h 67"/>
                <a:gd name="T6" fmla="*/ 314 w 314"/>
                <a:gd name="T7" fmla="*/ 17 h 67"/>
                <a:gd name="T8" fmla="*/ 314 w 314"/>
                <a:gd name="T9" fmla="*/ 0 h 67"/>
              </a:gdLst>
              <a:ahLst/>
              <a:cxnLst>
                <a:cxn ang="0">
                  <a:pos x="T0" y="T1"/>
                </a:cxn>
                <a:cxn ang="0">
                  <a:pos x="T2" y="T3"/>
                </a:cxn>
                <a:cxn ang="0">
                  <a:pos x="T4" y="T5"/>
                </a:cxn>
                <a:cxn ang="0">
                  <a:pos x="T6" y="T7"/>
                </a:cxn>
                <a:cxn ang="0">
                  <a:pos x="T8" y="T9"/>
                </a:cxn>
              </a:cxnLst>
              <a:rect l="0" t="0" r="r" b="b"/>
              <a:pathLst>
                <a:path w="314" h="67">
                  <a:moveTo>
                    <a:pt x="314" y="0"/>
                  </a:moveTo>
                  <a:cubicBezTo>
                    <a:pt x="244" y="6"/>
                    <a:pt x="173" y="5"/>
                    <a:pt x="104" y="17"/>
                  </a:cubicBezTo>
                  <a:cubicBezTo>
                    <a:pt x="69" y="23"/>
                    <a:pt x="0" y="35"/>
                    <a:pt x="0" y="35"/>
                  </a:cubicBezTo>
                  <a:cubicBezTo>
                    <a:pt x="105" y="67"/>
                    <a:pt x="212" y="43"/>
                    <a:pt x="314" y="17"/>
                  </a:cubicBezTo>
                  <a:cubicBezTo>
                    <a:pt x="279" y="5"/>
                    <a:pt x="279" y="11"/>
                    <a:pt x="314" y="0"/>
                  </a:cubicBezTo>
                  <a:close/>
                </a:path>
              </a:pathLst>
            </a:custGeom>
            <a:solidFill>
              <a:srgbClr val="CCFFCC"/>
            </a:solidFill>
            <a:ln w="9525" cmpd="sng">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79" name="Oval 75"/>
            <p:cNvSpPr>
              <a:spLocks noChangeArrowheads="1"/>
            </p:cNvSpPr>
            <p:nvPr/>
          </p:nvSpPr>
          <p:spPr bwMode="auto">
            <a:xfrm>
              <a:off x="576" y="0"/>
              <a:ext cx="288" cy="96"/>
            </a:xfrm>
            <a:prstGeom prst="ellipse">
              <a:avLst/>
            </a:prstGeom>
            <a:solidFill>
              <a:srgbClr val="CCFFCC"/>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80" name="Group 76"/>
          <p:cNvGrpSpPr>
            <a:grpSpLocks/>
          </p:cNvGrpSpPr>
          <p:nvPr/>
        </p:nvGrpSpPr>
        <p:grpSpPr bwMode="auto">
          <a:xfrm>
            <a:off x="6705600" y="2549525"/>
            <a:ext cx="762000" cy="152400"/>
            <a:chOff x="0" y="0"/>
            <a:chExt cx="864" cy="144"/>
          </a:xfrm>
        </p:grpSpPr>
        <p:sp>
          <p:nvSpPr>
            <p:cNvPr id="21581" name="Oval 77"/>
            <p:cNvSpPr>
              <a:spLocks noChangeArrowheads="1"/>
            </p:cNvSpPr>
            <p:nvPr/>
          </p:nvSpPr>
          <p:spPr bwMode="auto">
            <a:xfrm>
              <a:off x="48" y="48"/>
              <a:ext cx="816" cy="96"/>
            </a:xfrm>
            <a:prstGeom prst="ellipse">
              <a:avLst/>
            </a:prstGeom>
            <a:solidFill>
              <a:srgbClr val="CCFFCC"/>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82" name="未知"/>
            <p:cNvSpPr>
              <a:spLocks/>
            </p:cNvSpPr>
            <p:nvPr/>
          </p:nvSpPr>
          <p:spPr bwMode="auto">
            <a:xfrm>
              <a:off x="0" y="0"/>
              <a:ext cx="192" cy="48"/>
            </a:xfrm>
            <a:custGeom>
              <a:avLst/>
              <a:gdLst>
                <a:gd name="T0" fmla="*/ 96 w 192"/>
                <a:gd name="T1" fmla="*/ 48 h 48"/>
                <a:gd name="T2" fmla="*/ 0 w 192"/>
                <a:gd name="T3" fmla="*/ 0 h 48"/>
                <a:gd name="T4" fmla="*/ 192 w 192"/>
                <a:gd name="T5" fmla="*/ 48 h 48"/>
                <a:gd name="T6" fmla="*/ 96 w 192"/>
                <a:gd name="T7" fmla="*/ 48 h 48"/>
              </a:gdLst>
              <a:ahLst/>
              <a:cxnLst>
                <a:cxn ang="0">
                  <a:pos x="T0" y="T1"/>
                </a:cxn>
                <a:cxn ang="0">
                  <a:pos x="T2" y="T3"/>
                </a:cxn>
                <a:cxn ang="0">
                  <a:pos x="T4" y="T5"/>
                </a:cxn>
                <a:cxn ang="0">
                  <a:pos x="T6" y="T7"/>
                </a:cxn>
              </a:cxnLst>
              <a:rect l="0" t="0" r="r" b="b"/>
              <a:pathLst>
                <a:path w="192" h="48">
                  <a:moveTo>
                    <a:pt x="96" y="48"/>
                  </a:moveTo>
                  <a:lnTo>
                    <a:pt x="0" y="0"/>
                  </a:lnTo>
                  <a:lnTo>
                    <a:pt x="192" y="48"/>
                  </a:lnTo>
                  <a:lnTo>
                    <a:pt x="96" y="48"/>
                  </a:lnTo>
                  <a:close/>
                </a:path>
              </a:pathLst>
            </a:custGeom>
            <a:solidFill>
              <a:srgbClr val="CCFFCC"/>
            </a:solidFill>
            <a:ln w="9525" cmpd="sng">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83" name="未知"/>
            <p:cNvSpPr>
              <a:spLocks/>
            </p:cNvSpPr>
            <p:nvPr/>
          </p:nvSpPr>
          <p:spPr bwMode="auto">
            <a:xfrm>
              <a:off x="214" y="77"/>
              <a:ext cx="314" cy="67"/>
            </a:xfrm>
            <a:custGeom>
              <a:avLst/>
              <a:gdLst>
                <a:gd name="T0" fmla="*/ 314 w 314"/>
                <a:gd name="T1" fmla="*/ 0 h 67"/>
                <a:gd name="T2" fmla="*/ 104 w 314"/>
                <a:gd name="T3" fmla="*/ 17 h 67"/>
                <a:gd name="T4" fmla="*/ 0 w 314"/>
                <a:gd name="T5" fmla="*/ 35 h 67"/>
                <a:gd name="T6" fmla="*/ 314 w 314"/>
                <a:gd name="T7" fmla="*/ 17 h 67"/>
                <a:gd name="T8" fmla="*/ 314 w 314"/>
                <a:gd name="T9" fmla="*/ 0 h 67"/>
              </a:gdLst>
              <a:ahLst/>
              <a:cxnLst>
                <a:cxn ang="0">
                  <a:pos x="T0" y="T1"/>
                </a:cxn>
                <a:cxn ang="0">
                  <a:pos x="T2" y="T3"/>
                </a:cxn>
                <a:cxn ang="0">
                  <a:pos x="T4" y="T5"/>
                </a:cxn>
                <a:cxn ang="0">
                  <a:pos x="T6" y="T7"/>
                </a:cxn>
                <a:cxn ang="0">
                  <a:pos x="T8" y="T9"/>
                </a:cxn>
              </a:cxnLst>
              <a:rect l="0" t="0" r="r" b="b"/>
              <a:pathLst>
                <a:path w="314" h="67">
                  <a:moveTo>
                    <a:pt x="314" y="0"/>
                  </a:moveTo>
                  <a:cubicBezTo>
                    <a:pt x="244" y="6"/>
                    <a:pt x="173" y="5"/>
                    <a:pt x="104" y="17"/>
                  </a:cubicBezTo>
                  <a:cubicBezTo>
                    <a:pt x="69" y="23"/>
                    <a:pt x="0" y="35"/>
                    <a:pt x="0" y="35"/>
                  </a:cubicBezTo>
                  <a:cubicBezTo>
                    <a:pt x="105" y="67"/>
                    <a:pt x="212" y="43"/>
                    <a:pt x="314" y="17"/>
                  </a:cubicBezTo>
                  <a:cubicBezTo>
                    <a:pt x="279" y="5"/>
                    <a:pt x="279" y="11"/>
                    <a:pt x="314" y="0"/>
                  </a:cubicBezTo>
                  <a:close/>
                </a:path>
              </a:pathLst>
            </a:custGeom>
            <a:solidFill>
              <a:srgbClr val="CCFFCC"/>
            </a:solidFill>
            <a:ln w="9525" cmpd="sng">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84" name="Oval 80"/>
            <p:cNvSpPr>
              <a:spLocks noChangeArrowheads="1"/>
            </p:cNvSpPr>
            <p:nvPr/>
          </p:nvSpPr>
          <p:spPr bwMode="auto">
            <a:xfrm>
              <a:off x="576" y="0"/>
              <a:ext cx="288" cy="96"/>
            </a:xfrm>
            <a:prstGeom prst="ellipse">
              <a:avLst/>
            </a:prstGeom>
            <a:solidFill>
              <a:srgbClr val="CCFFCC"/>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585" name="Text Box 81">
            <a:hlinkClick r:id="rId2" action="ppaction://hlinksldjump"/>
          </p:cNvPr>
          <p:cNvSpPr txBox="1">
            <a:spLocks noChangeArrowheads="1"/>
          </p:cNvSpPr>
          <p:nvPr/>
        </p:nvSpPr>
        <p:spPr bwMode="auto">
          <a:xfrm>
            <a:off x="3492500" y="333375"/>
            <a:ext cx="3097213" cy="466725"/>
          </a:xfrm>
          <a:prstGeom prst="rect">
            <a:avLst/>
          </a:prstGeom>
          <a:solidFill>
            <a:srgbClr val="00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a:latin typeface="宋体" pitchFamily="2" charset="-122"/>
              </a:rPr>
              <a:t>飞机投弹简单模型</a:t>
            </a:r>
          </a:p>
        </p:txBody>
      </p:sp>
      <p:sp>
        <p:nvSpPr>
          <p:cNvPr id="21586" name="Text Box 82"/>
          <p:cNvSpPr txBox="1">
            <a:spLocks noChangeArrowheads="1"/>
          </p:cNvSpPr>
          <p:nvPr/>
        </p:nvSpPr>
        <p:spPr bwMode="auto">
          <a:xfrm>
            <a:off x="250825" y="260350"/>
            <a:ext cx="3492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3300"/>
                </a:solidFill>
                <a:latin typeface="楷体_GB2312" pitchFamily="49" charset="-122"/>
                <a:ea typeface="楷体_GB2312" pitchFamily="49" charset="-122"/>
              </a:rPr>
              <a:t>即时训练 自我检验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550"/>
                                        </p:tgtEl>
                                        <p:attrNameLst>
                                          <p:attrName>style.visibility</p:attrName>
                                        </p:attrNameLst>
                                      </p:cBhvr>
                                      <p:to>
                                        <p:strVal val="visible"/>
                                      </p:to>
                                    </p:set>
                                    <p:animEffect transition="in" filter="dissolve">
                                      <p:cBhvr>
                                        <p:cTn id="7" dur="500"/>
                                        <p:tgtEl>
                                          <p:spTgt spid="215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574"/>
                                        </p:tgtEl>
                                        <p:attrNameLst>
                                          <p:attrName>style.visibility</p:attrName>
                                        </p:attrNameLst>
                                      </p:cBhvr>
                                      <p:to>
                                        <p:strVal val="visible"/>
                                      </p:to>
                                    </p:set>
                                    <p:animEffect transition="in" filter="dissolve">
                                      <p:cBhvr>
                                        <p:cTn id="12" dur="500"/>
                                        <p:tgtEl>
                                          <p:spTgt spid="21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7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r>
              <a:rPr lang="zh-CN" altLang="en-US" sz="3600">
                <a:solidFill>
                  <a:srgbClr val="0000FF"/>
                </a:solidFill>
              </a:rPr>
              <a:t>平抛解题基本要领</a:t>
            </a:r>
          </a:p>
        </p:txBody>
      </p:sp>
      <p:sp>
        <p:nvSpPr>
          <p:cNvPr id="22531" name="Rectangle 3"/>
          <p:cNvSpPr>
            <a:spLocks noGrp="1" noRot="1" noChangeArrowheads="1"/>
          </p:cNvSpPr>
          <p:nvPr>
            <p:ph type="body" idx="1"/>
          </p:nvPr>
        </p:nvSpPr>
        <p:spPr>
          <a:xfrm>
            <a:off x="301625" y="1600200"/>
            <a:ext cx="8540750" cy="2133600"/>
          </a:xfrm>
        </p:spPr>
        <p:txBody>
          <a:bodyPr/>
          <a:lstStyle/>
          <a:p>
            <a:pPr>
              <a:lnSpc>
                <a:spcPct val="90000"/>
              </a:lnSpc>
            </a:pPr>
            <a:r>
              <a:rPr lang="en-US" altLang="zh-CN"/>
              <a:t>1.</a:t>
            </a:r>
            <a:r>
              <a:rPr lang="zh-CN" altLang="en-US"/>
              <a:t>由题意画出平抛运动示意图，（区别</a:t>
            </a:r>
            <a:r>
              <a:rPr lang="zh-CN" altLang="en-US" b="1">
                <a:solidFill>
                  <a:srgbClr val="FF3300"/>
                </a:solidFill>
              </a:rPr>
              <a:t>瞬时速度：还是位移图像</a:t>
            </a:r>
            <a:r>
              <a:rPr lang="zh-CN" altLang="en-US"/>
              <a:t> ）</a:t>
            </a:r>
          </a:p>
          <a:p>
            <a:pPr>
              <a:lnSpc>
                <a:spcPct val="90000"/>
              </a:lnSpc>
            </a:pPr>
            <a:r>
              <a:rPr lang="en-US" altLang="zh-CN"/>
              <a:t>2.</a:t>
            </a:r>
            <a:r>
              <a:rPr lang="zh-CN" altLang="en-US"/>
              <a:t>由平抛运动的水平与竖直分运动来求解。（</a:t>
            </a:r>
            <a:r>
              <a:rPr lang="zh-CN" altLang="en-US" b="1">
                <a:solidFill>
                  <a:srgbClr val="FF3300"/>
                </a:solidFill>
              </a:rPr>
              <a:t>化曲为直</a:t>
            </a:r>
            <a:r>
              <a:rPr lang="zh-CN" altLang="en-US"/>
              <a: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nvGraphicFramePr>
        <p:xfrm>
          <a:off x="1257300" y="3352800"/>
          <a:ext cx="6704013" cy="3236913"/>
        </p:xfrm>
        <a:graphic>
          <a:graphicData uri="http://schemas.openxmlformats.org/presentationml/2006/ole">
            <mc:AlternateContent xmlns:mc="http://schemas.openxmlformats.org/markup-compatibility/2006">
              <mc:Choice xmlns:v="urn:schemas-microsoft-com:vml" Requires="v">
                <p:oleObj spid="_x0000_s23572" name="位图图像" r:id="rId3" imgW="5249008" imgH="3552381" progId="Paint.Picture">
                  <p:embed/>
                </p:oleObj>
              </mc:Choice>
              <mc:Fallback>
                <p:oleObj name="位图图像" r:id="rId3" imgW="5249008" imgH="3552381"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3352800"/>
                        <a:ext cx="6704013" cy="323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6" name="Object 4"/>
          <p:cNvGraphicFramePr>
            <a:graphicFrameLocks noChangeAspect="1"/>
          </p:cNvGraphicFramePr>
          <p:nvPr/>
        </p:nvGraphicFramePr>
        <p:xfrm>
          <a:off x="1258888" y="598488"/>
          <a:ext cx="6705600" cy="2774950"/>
        </p:xfrm>
        <a:graphic>
          <a:graphicData uri="http://schemas.openxmlformats.org/presentationml/2006/ole">
            <mc:AlternateContent xmlns:mc="http://schemas.openxmlformats.org/markup-compatibility/2006">
              <mc:Choice xmlns:v="urn:schemas-microsoft-com:vml" Requires="v">
                <p:oleObj spid="_x0000_s23573" name="位图图像" r:id="rId5" imgW="5152381" imgH="2133898" progId="Paint.Picture">
                  <p:embed/>
                </p:oleObj>
              </mc:Choice>
              <mc:Fallback>
                <p:oleObj name="位图图像" r:id="rId5" imgW="5152381" imgH="2133898" progId="Paint.Picture">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598488"/>
                        <a:ext cx="6705600"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7" name="Text Box 5"/>
          <p:cNvSpPr txBox="1">
            <a:spLocks noChangeArrowheads="1"/>
          </p:cNvSpPr>
          <p:nvPr/>
        </p:nvSpPr>
        <p:spPr bwMode="auto">
          <a:xfrm>
            <a:off x="1357313" y="47625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200" b="1">
              <a:latin typeface="隶书" pitchFamily="49" charset="-122"/>
              <a:ea typeface="隶书" pitchFamily="49" charset="-122"/>
            </a:endParaRPr>
          </a:p>
        </p:txBody>
      </p:sp>
      <p:graphicFrame>
        <p:nvGraphicFramePr>
          <p:cNvPr id="23558" name="Object 6"/>
          <p:cNvGraphicFramePr>
            <a:graphicFrameLocks noChangeAspect="1"/>
          </p:cNvGraphicFramePr>
          <p:nvPr/>
        </p:nvGraphicFramePr>
        <p:xfrm>
          <a:off x="2266950" y="3810000"/>
          <a:ext cx="361950" cy="200025"/>
        </p:xfrm>
        <a:graphic>
          <a:graphicData uri="http://schemas.openxmlformats.org/presentationml/2006/ole">
            <mc:AlternateContent xmlns:mc="http://schemas.openxmlformats.org/markup-compatibility/2006">
              <mc:Choice xmlns:v="urn:schemas-microsoft-com:vml" Requires="v">
                <p:oleObj spid="_x0000_s23574" name="位图图像" r:id="rId7" imgW="361809" imgH="200159" progId="Paint.Picture">
                  <p:embed/>
                </p:oleObj>
              </mc:Choice>
              <mc:Fallback>
                <p:oleObj name="位图图像" r:id="rId7" imgW="361809" imgH="200159" progId="Paint.Picture">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6950" y="3810000"/>
                        <a:ext cx="36195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9" name="Arc 7"/>
          <p:cNvSpPr>
            <a:spLocks/>
          </p:cNvSpPr>
          <p:nvPr/>
        </p:nvSpPr>
        <p:spPr bwMode="auto">
          <a:xfrm>
            <a:off x="2514600" y="3887788"/>
            <a:ext cx="3475038" cy="2438400"/>
          </a:xfrm>
          <a:custGeom>
            <a:avLst/>
            <a:gdLst>
              <a:gd name="G0" fmla="+- 0 0 0"/>
              <a:gd name="G1" fmla="+- 21600 0 0"/>
              <a:gd name="G2" fmla="+- 21600 0 0"/>
              <a:gd name="T0" fmla="*/ 0 w 21410"/>
              <a:gd name="T1" fmla="*/ 0 h 21600"/>
              <a:gd name="T2" fmla="*/ 21410 w 21410"/>
              <a:gd name="T3" fmla="*/ 18741 h 21600"/>
              <a:gd name="T4" fmla="*/ 0 w 21410"/>
              <a:gd name="T5" fmla="*/ 21600 h 21600"/>
            </a:gdLst>
            <a:ahLst/>
            <a:cxnLst>
              <a:cxn ang="0">
                <a:pos x="T0" y="T1"/>
              </a:cxn>
              <a:cxn ang="0">
                <a:pos x="T2" y="T3"/>
              </a:cxn>
              <a:cxn ang="0">
                <a:pos x="T4" y="T5"/>
              </a:cxn>
            </a:cxnLst>
            <a:rect l="0" t="0" r="r" b="b"/>
            <a:pathLst>
              <a:path w="21410" h="21600" fill="none" extrusionOk="0">
                <a:moveTo>
                  <a:pt x="-1" y="0"/>
                </a:moveTo>
                <a:cubicBezTo>
                  <a:pt x="10824" y="0"/>
                  <a:pt x="19977" y="8011"/>
                  <a:pt x="21409" y="18741"/>
                </a:cubicBezTo>
              </a:path>
              <a:path w="21410" h="21600" stroke="0" extrusionOk="0">
                <a:moveTo>
                  <a:pt x="-1" y="0"/>
                </a:moveTo>
                <a:cubicBezTo>
                  <a:pt x="10824" y="0"/>
                  <a:pt x="19977" y="8011"/>
                  <a:pt x="21409" y="18741"/>
                </a:cubicBezTo>
                <a:lnTo>
                  <a:pt x="0" y="21600"/>
                </a:lnTo>
                <a:close/>
              </a:path>
            </a:pathLst>
          </a:cu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560" name="Object 8"/>
          <p:cNvGraphicFramePr>
            <a:graphicFrameLocks noChangeAspect="1"/>
          </p:cNvGraphicFramePr>
          <p:nvPr/>
        </p:nvGraphicFramePr>
        <p:xfrm>
          <a:off x="5486400" y="5391150"/>
          <a:ext cx="866775" cy="695325"/>
        </p:xfrm>
        <a:graphic>
          <a:graphicData uri="http://schemas.openxmlformats.org/presentationml/2006/ole">
            <mc:AlternateContent xmlns:mc="http://schemas.openxmlformats.org/markup-compatibility/2006">
              <mc:Choice xmlns:v="urn:schemas-microsoft-com:vml" Requires="v">
                <p:oleObj spid="_x0000_s23575" name="位图图像" r:id="rId9" imgW="866896" imgH="695238" progId="Paint.Picture">
                  <p:embed/>
                </p:oleObj>
              </mc:Choice>
              <mc:Fallback>
                <p:oleObj name="位图图像" r:id="rId9" imgW="866896" imgH="695238" progId="Paint.Picture">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6400" y="5391150"/>
                        <a:ext cx="8667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561" name="Group 9"/>
          <p:cNvGrpSpPr>
            <a:grpSpLocks/>
          </p:cNvGrpSpPr>
          <p:nvPr/>
        </p:nvGrpSpPr>
        <p:grpSpPr bwMode="auto">
          <a:xfrm>
            <a:off x="1917700" y="3905250"/>
            <a:ext cx="1193800" cy="2133600"/>
            <a:chOff x="1208" y="2460"/>
            <a:chExt cx="752" cy="1344"/>
          </a:xfrm>
        </p:grpSpPr>
        <p:sp>
          <p:nvSpPr>
            <p:cNvPr id="23562" name="Line 10"/>
            <p:cNvSpPr>
              <a:spLocks noChangeShapeType="1"/>
            </p:cNvSpPr>
            <p:nvPr/>
          </p:nvSpPr>
          <p:spPr bwMode="auto">
            <a:xfrm>
              <a:off x="1500" y="2460"/>
              <a:ext cx="0" cy="1344"/>
            </a:xfrm>
            <a:prstGeom prst="line">
              <a:avLst/>
            </a:prstGeom>
            <a:noFill/>
            <a:ln w="9525">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3563" name="Object 11"/>
            <p:cNvGraphicFramePr>
              <a:graphicFrameLocks noChangeAspect="1"/>
            </p:cNvGraphicFramePr>
            <p:nvPr/>
          </p:nvGraphicFramePr>
          <p:xfrm>
            <a:off x="1208" y="2784"/>
            <a:ext cx="752" cy="501"/>
          </p:xfrm>
          <a:graphic>
            <a:graphicData uri="http://schemas.openxmlformats.org/presentationml/2006/ole">
              <mc:AlternateContent xmlns:mc="http://schemas.openxmlformats.org/markup-compatibility/2006">
                <mc:Choice xmlns:v="urn:schemas-microsoft-com:vml" Requires="v">
                  <p:oleObj spid="_x0000_s23576" name="Equation" r:id="rId11" imgW="583920" imgH="393480" progId="Equation.3">
                    <p:embed/>
                  </p:oleObj>
                </mc:Choice>
                <mc:Fallback>
                  <p:oleObj name="Equation" r:id="rId11" imgW="583920" imgH="39348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08" y="2784"/>
                          <a:ext cx="752" cy="5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3564" name="Group 12"/>
          <p:cNvGrpSpPr>
            <a:grpSpLocks/>
          </p:cNvGrpSpPr>
          <p:nvPr/>
        </p:nvGrpSpPr>
        <p:grpSpPr bwMode="auto">
          <a:xfrm>
            <a:off x="2381250" y="6169025"/>
            <a:ext cx="3657600" cy="612775"/>
            <a:chOff x="1500" y="3886"/>
            <a:chExt cx="2304" cy="386"/>
          </a:xfrm>
        </p:grpSpPr>
        <p:sp>
          <p:nvSpPr>
            <p:cNvPr id="23565" name="Line 13"/>
            <p:cNvSpPr>
              <a:spLocks noChangeShapeType="1"/>
            </p:cNvSpPr>
            <p:nvPr/>
          </p:nvSpPr>
          <p:spPr bwMode="auto">
            <a:xfrm>
              <a:off x="1500" y="3924"/>
              <a:ext cx="2304" cy="0"/>
            </a:xfrm>
            <a:prstGeom prst="line">
              <a:avLst/>
            </a:prstGeom>
            <a:noFill/>
            <a:ln w="9525">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3566" name="Object 14"/>
            <p:cNvGraphicFramePr>
              <a:graphicFrameLocks noChangeAspect="1"/>
            </p:cNvGraphicFramePr>
            <p:nvPr/>
          </p:nvGraphicFramePr>
          <p:xfrm>
            <a:off x="2208" y="3886"/>
            <a:ext cx="720" cy="386"/>
          </p:xfrm>
          <a:graphic>
            <a:graphicData uri="http://schemas.openxmlformats.org/presentationml/2006/ole">
              <mc:AlternateContent xmlns:mc="http://schemas.openxmlformats.org/markup-compatibility/2006">
                <mc:Choice xmlns:v="urn:schemas-microsoft-com:vml" Requires="v">
                  <p:oleObj spid="_x0000_s23577" name="Equation" r:id="rId13" imgW="457200" imgH="241200" progId="Equation.3">
                    <p:embed/>
                  </p:oleObj>
                </mc:Choice>
                <mc:Fallback>
                  <p:oleObj name="Equation" r:id="rId13" imgW="457200" imgH="2412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8" y="3886"/>
                          <a:ext cx="720" cy="3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3567" name="Group 15"/>
          <p:cNvGrpSpPr>
            <a:grpSpLocks/>
          </p:cNvGrpSpPr>
          <p:nvPr/>
        </p:nvGrpSpPr>
        <p:grpSpPr bwMode="auto">
          <a:xfrm>
            <a:off x="4191000" y="4724400"/>
            <a:ext cx="1676400" cy="547688"/>
            <a:chOff x="2640" y="2976"/>
            <a:chExt cx="1056" cy="345"/>
          </a:xfrm>
        </p:grpSpPr>
        <p:sp>
          <p:nvSpPr>
            <p:cNvPr id="23568" name="Line 16"/>
            <p:cNvSpPr>
              <a:spLocks noChangeShapeType="1"/>
            </p:cNvSpPr>
            <p:nvPr/>
          </p:nvSpPr>
          <p:spPr bwMode="auto">
            <a:xfrm>
              <a:off x="2640" y="3312"/>
              <a:ext cx="1056" cy="0"/>
            </a:xfrm>
            <a:prstGeom prst="line">
              <a:avLst/>
            </a:prstGeom>
            <a:noFill/>
            <a:ln w="9525">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3569" name="Object 17"/>
            <p:cNvGraphicFramePr>
              <a:graphicFrameLocks noChangeAspect="1"/>
            </p:cNvGraphicFramePr>
            <p:nvPr/>
          </p:nvGraphicFramePr>
          <p:xfrm>
            <a:off x="2738" y="2976"/>
            <a:ext cx="740" cy="345"/>
          </p:xfrm>
          <a:graphic>
            <a:graphicData uri="http://schemas.openxmlformats.org/presentationml/2006/ole">
              <mc:AlternateContent xmlns:mc="http://schemas.openxmlformats.org/markup-compatibility/2006">
                <mc:Choice xmlns:v="urn:schemas-microsoft-com:vml" Requires="v">
                  <p:oleObj spid="_x0000_s23578" name="Equation" r:id="rId15" imgW="469800" imgH="215640" progId="Equation.3">
                    <p:embed/>
                  </p:oleObj>
                </mc:Choice>
                <mc:Fallback>
                  <p:oleObj name="Equation" r:id="rId15" imgW="469800" imgH="21564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38" y="2976"/>
                          <a:ext cx="740"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570" name="Text Box 18"/>
          <p:cNvSpPr txBox="1">
            <a:spLocks noChangeArrowheads="1"/>
          </p:cNvSpPr>
          <p:nvPr/>
        </p:nvSpPr>
        <p:spPr bwMode="auto">
          <a:xfrm>
            <a:off x="136525" y="212725"/>
            <a:ext cx="298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3300"/>
                </a:solidFill>
              </a:rPr>
              <a:t>飞机投弹变式训练</a:t>
            </a:r>
          </a:p>
        </p:txBody>
      </p:sp>
      <p:sp>
        <p:nvSpPr>
          <p:cNvPr id="23571" name="Text Box 19"/>
          <p:cNvSpPr txBox="1">
            <a:spLocks noChangeArrowheads="1"/>
          </p:cNvSpPr>
          <p:nvPr/>
        </p:nvSpPr>
        <p:spPr bwMode="auto">
          <a:xfrm>
            <a:off x="8137525" y="692150"/>
            <a:ext cx="10064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endParaRPr lang="en-US" altLang="zh-CN">
              <a:solidFill>
                <a:srgbClr val="FF3300"/>
              </a:solidFill>
            </a:endParaRPr>
          </a:p>
          <a:p>
            <a:pPr>
              <a:spcBef>
                <a:spcPct val="50000"/>
              </a:spcBef>
            </a:pPr>
            <a:r>
              <a:rPr lang="zh-CN" altLang="en-US" sz="2400" b="1">
                <a:solidFill>
                  <a:srgbClr val="FF3300"/>
                </a:solidFill>
                <a:ea typeface="楷体_GB2312" pitchFamily="49" charset="-122"/>
              </a:rPr>
              <a:t>自我能力测验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slide(fromBottom)">
                                      <p:cBhvr>
                                        <p:cTn id="7" dur="5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23558"/>
                                        </p:tgtEl>
                                        <p:attrNameLst>
                                          <p:attrName>style.visibility</p:attrName>
                                        </p:attrNameLst>
                                      </p:cBhvr>
                                      <p:to>
                                        <p:strVal val="visible"/>
                                      </p:to>
                                    </p:set>
                                    <p:animEffect transition="in" filter="slide(fromTop)">
                                      <p:cBhvr>
                                        <p:cTn id="12" dur="500"/>
                                        <p:tgtEl>
                                          <p:spTgt spid="235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9"/>
                                        </p:tgtEl>
                                        <p:attrNameLst>
                                          <p:attrName>style.visibility</p:attrName>
                                        </p:attrNameLst>
                                      </p:cBhvr>
                                      <p:to>
                                        <p:strVal val="visible"/>
                                      </p:to>
                                    </p:set>
                                    <p:animEffect transition="in" filter="wipe(left)">
                                      <p:cBhvr>
                                        <p:cTn id="17" dur="500"/>
                                        <p:tgtEl>
                                          <p:spTgt spid="235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nodeType="clickEffect">
                                  <p:stCondLst>
                                    <p:cond delay="0"/>
                                  </p:stCondLst>
                                  <p:childTnLst>
                                    <p:set>
                                      <p:cBhvr>
                                        <p:cTn id="21" dur="1" fill="hold">
                                          <p:stCondLst>
                                            <p:cond delay="0"/>
                                          </p:stCondLst>
                                        </p:cTn>
                                        <p:tgtEl>
                                          <p:spTgt spid="23560"/>
                                        </p:tgtEl>
                                        <p:attrNameLst>
                                          <p:attrName>style.visibility</p:attrName>
                                        </p:attrNameLst>
                                      </p:cBhvr>
                                      <p:to>
                                        <p:strVal val="visible"/>
                                      </p:to>
                                    </p:set>
                                    <p:animEffect transition="in" filter="slide(fromLeft)">
                                      <p:cBhvr>
                                        <p:cTn id="22" dur="500"/>
                                        <p:tgtEl>
                                          <p:spTgt spid="235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nodeType="clickEffect">
                                  <p:stCondLst>
                                    <p:cond delay="0"/>
                                  </p:stCondLst>
                                  <p:childTnLst>
                                    <p:set>
                                      <p:cBhvr>
                                        <p:cTn id="26" dur="1" fill="hold">
                                          <p:stCondLst>
                                            <p:cond delay="0"/>
                                          </p:stCondLst>
                                        </p:cTn>
                                        <p:tgtEl>
                                          <p:spTgt spid="23561"/>
                                        </p:tgtEl>
                                        <p:attrNameLst>
                                          <p:attrName>style.visibility</p:attrName>
                                        </p:attrNameLst>
                                      </p:cBhvr>
                                      <p:to>
                                        <p:strVal val="visible"/>
                                      </p:to>
                                    </p:set>
                                    <p:animEffect transition="in" filter="slide(fromLeft)">
                                      <p:cBhvr>
                                        <p:cTn id="27" dur="500"/>
                                        <p:tgtEl>
                                          <p:spTgt spid="235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23564"/>
                                        </p:tgtEl>
                                        <p:attrNameLst>
                                          <p:attrName>style.visibility</p:attrName>
                                        </p:attrNameLst>
                                      </p:cBhvr>
                                      <p:to>
                                        <p:strVal val="visible"/>
                                      </p:to>
                                    </p:set>
                                    <p:animEffect transition="in" filter="slide(fromBottom)">
                                      <p:cBhvr>
                                        <p:cTn id="32" dur="500"/>
                                        <p:tgtEl>
                                          <p:spTgt spid="235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3567"/>
                                        </p:tgtEl>
                                        <p:attrNameLst>
                                          <p:attrName>style.visibility</p:attrName>
                                        </p:attrNameLst>
                                      </p:cBhvr>
                                      <p:to>
                                        <p:strVal val="visible"/>
                                      </p:to>
                                    </p:set>
                                    <p:animEffect transition="in" filter="dissolve">
                                      <p:cBhvr>
                                        <p:cTn id="37" dur="500"/>
                                        <p:tgtEl>
                                          <p:spTgt spid="23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a:grpSpLocks/>
          </p:cNvGrpSpPr>
          <p:nvPr/>
        </p:nvGrpSpPr>
        <p:grpSpPr bwMode="auto">
          <a:xfrm>
            <a:off x="468313" y="476250"/>
            <a:ext cx="8207375" cy="5761038"/>
            <a:chOff x="708" y="528"/>
            <a:chExt cx="4752" cy="3200"/>
          </a:xfrm>
        </p:grpSpPr>
        <p:graphicFrame>
          <p:nvGraphicFramePr>
            <p:cNvPr id="24579" name="Object 3"/>
            <p:cNvGraphicFramePr>
              <a:graphicFrameLocks noChangeAspect="1"/>
            </p:cNvGraphicFramePr>
            <p:nvPr/>
          </p:nvGraphicFramePr>
          <p:xfrm>
            <a:off x="708" y="528"/>
            <a:ext cx="4752" cy="3200"/>
          </p:xfrm>
          <a:graphic>
            <a:graphicData uri="http://schemas.openxmlformats.org/presentationml/2006/ole">
              <mc:AlternateContent xmlns:mc="http://schemas.openxmlformats.org/markup-compatibility/2006">
                <mc:Choice xmlns:v="urn:schemas-microsoft-com:vml" Requires="v">
                  <p:oleObj spid="_x0000_s24581" name="位图图像" r:id="rId3" imgW="5830114" imgH="4161905" progId="Paint.Picture">
                    <p:embed/>
                  </p:oleObj>
                </mc:Choice>
                <mc:Fallback>
                  <p:oleObj name="位图图像" r:id="rId3" imgW="5830114" imgH="4161905"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 y="528"/>
                          <a:ext cx="4752" cy="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0" name="Text Box 4"/>
            <p:cNvSpPr txBox="1">
              <a:spLocks noChangeArrowheads="1"/>
            </p:cNvSpPr>
            <p:nvPr/>
          </p:nvSpPr>
          <p:spPr bwMode="auto">
            <a:xfrm>
              <a:off x="816" y="624"/>
              <a:ext cx="421"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itchFamily="18" charset="0"/>
                </a:rPr>
                <a:t>解</a:t>
              </a:r>
              <a:r>
                <a:rPr kumimoji="1" lang="en-US" altLang="zh-CN" sz="3200" b="1">
                  <a:latin typeface="Times New Roman" pitchFamily="18" charset="0"/>
                </a:rPr>
                <a:t>:</a:t>
              </a:r>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body" idx="1"/>
          </p:nvPr>
        </p:nvSpPr>
        <p:spPr>
          <a:xfrm>
            <a:off x="152400" y="1241425"/>
            <a:ext cx="8839200" cy="2568575"/>
          </a:xfrm>
        </p:spPr>
        <p:txBody>
          <a:bodyPr/>
          <a:lstStyle/>
          <a:p>
            <a:r>
              <a:rPr lang="en-US" altLang="zh-CN" b="1">
                <a:solidFill>
                  <a:srgbClr val="FF0000"/>
                </a:solidFill>
              </a:rPr>
              <a:t>l</a:t>
            </a:r>
            <a:r>
              <a:rPr lang="zh-CN" altLang="en-US" b="1">
                <a:solidFill>
                  <a:srgbClr val="FF0000"/>
                </a:solidFill>
              </a:rPr>
              <a:t>）平抛运动物体的飞行时间由什么量决定？</a:t>
            </a:r>
          </a:p>
          <a:p>
            <a:r>
              <a:rPr lang="en-US" altLang="zh-CN" b="1">
                <a:solidFill>
                  <a:srgbClr val="FF0000"/>
                </a:solidFill>
              </a:rPr>
              <a:t>2</a:t>
            </a:r>
            <a:r>
              <a:rPr lang="zh-CN" altLang="en-US" b="1">
                <a:solidFill>
                  <a:srgbClr val="FF0000"/>
                </a:solidFill>
              </a:rPr>
              <a:t>）平抛运动物体的水平飞行距离由什么量决定？</a:t>
            </a:r>
          </a:p>
          <a:p>
            <a:r>
              <a:rPr lang="en-US" altLang="zh-CN" b="1">
                <a:solidFill>
                  <a:srgbClr val="FF0000"/>
                </a:solidFill>
              </a:rPr>
              <a:t>3</a:t>
            </a:r>
            <a:r>
              <a:rPr lang="zh-CN" altLang="en-US" b="1">
                <a:solidFill>
                  <a:srgbClr val="FF0000"/>
                </a:solidFill>
              </a:rPr>
              <a:t>）平抛运动物体的落地速度由什么量决定？</a:t>
            </a:r>
          </a:p>
        </p:txBody>
      </p:sp>
      <p:sp>
        <p:nvSpPr>
          <p:cNvPr id="25603" name="Rectangle 3"/>
          <p:cNvSpPr>
            <a:spLocks noGrp="1" noRot="1" noChangeArrowheads="1"/>
          </p:cNvSpPr>
          <p:nvPr>
            <p:ph type="title"/>
          </p:nvPr>
        </p:nvSpPr>
        <p:spPr>
          <a:xfrm>
            <a:off x="304800" y="381000"/>
            <a:ext cx="5181600" cy="608013"/>
          </a:xfrm>
        </p:spPr>
        <p:txBody>
          <a:bodyPr/>
          <a:lstStyle/>
          <a:p>
            <a:pPr algn="l"/>
            <a:r>
              <a:rPr lang="zh-CN" altLang="en-US" sz="3600" b="1">
                <a:solidFill>
                  <a:srgbClr val="0000FF"/>
                </a:solidFill>
              </a:rPr>
              <a:t>二、思考</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0" y="2682875"/>
            <a:ext cx="762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27" name="Line 3"/>
          <p:cNvSpPr>
            <a:spLocks noChangeShapeType="1"/>
          </p:cNvSpPr>
          <p:nvPr/>
        </p:nvSpPr>
        <p:spPr bwMode="auto">
          <a:xfrm rot="21060000" flipH="1">
            <a:off x="122238" y="1700213"/>
            <a:ext cx="142875" cy="97155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28" name="Text Box 4"/>
          <p:cNvSpPr txBox="1">
            <a:spLocks noChangeArrowheads="1"/>
          </p:cNvSpPr>
          <p:nvPr/>
        </p:nvSpPr>
        <p:spPr bwMode="auto">
          <a:xfrm>
            <a:off x="0" y="1268413"/>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rPr>
              <a:t>h</a:t>
            </a:r>
          </a:p>
        </p:txBody>
      </p:sp>
      <p:sp>
        <p:nvSpPr>
          <p:cNvPr id="26629" name="Text Box 5"/>
          <p:cNvSpPr txBox="1">
            <a:spLocks noChangeArrowheads="1"/>
          </p:cNvSpPr>
          <p:nvPr/>
        </p:nvSpPr>
        <p:spPr bwMode="auto">
          <a:xfrm>
            <a:off x="4343400" y="6858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latin typeface="Times New Roman" pitchFamily="18" charset="0"/>
              </a:rPr>
              <a:t>（</a:t>
            </a:r>
            <a:r>
              <a:rPr kumimoji="1" lang="en-US" altLang="zh-CN" sz="2400">
                <a:latin typeface="Times New Roman" pitchFamily="18" charset="0"/>
              </a:rPr>
              <a:t>1</a:t>
            </a:r>
            <a:r>
              <a:rPr kumimoji="1" lang="zh-CN" altLang="en-US" sz="2400">
                <a:latin typeface="Times New Roman" pitchFamily="18" charset="0"/>
              </a:rPr>
              <a:t>）由                    得</a:t>
            </a:r>
          </a:p>
        </p:txBody>
      </p:sp>
      <p:graphicFrame>
        <p:nvGraphicFramePr>
          <p:cNvPr id="26630" name="Object 6"/>
          <p:cNvGraphicFramePr>
            <a:graphicFrameLocks noChangeAspect="1"/>
          </p:cNvGraphicFramePr>
          <p:nvPr/>
        </p:nvGraphicFramePr>
        <p:xfrm>
          <a:off x="5562600" y="609600"/>
          <a:ext cx="1295400" cy="719138"/>
        </p:xfrm>
        <a:graphic>
          <a:graphicData uri="http://schemas.openxmlformats.org/presentationml/2006/ole">
            <mc:AlternateContent xmlns:mc="http://schemas.openxmlformats.org/markup-compatibility/2006">
              <mc:Choice xmlns:v="urn:schemas-microsoft-com:vml" Requires="v">
                <p:oleObj spid="_x0000_s26669" name="Equation" r:id="rId3" imgW="583920" imgH="393480" progId="Equation.3">
                  <p:embed/>
                </p:oleObj>
              </mc:Choice>
              <mc:Fallback>
                <p:oleObj name="Equation" r:id="rId3" imgW="583920" imgH="3934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609600"/>
                        <a:ext cx="1295400"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1" name="Object 7"/>
          <p:cNvGraphicFramePr>
            <a:graphicFrameLocks noChangeAspect="1"/>
          </p:cNvGraphicFramePr>
          <p:nvPr/>
        </p:nvGraphicFramePr>
        <p:xfrm>
          <a:off x="7543800" y="609600"/>
          <a:ext cx="882650" cy="758825"/>
        </p:xfrm>
        <a:graphic>
          <a:graphicData uri="http://schemas.openxmlformats.org/presentationml/2006/ole">
            <mc:AlternateContent xmlns:mc="http://schemas.openxmlformats.org/markup-compatibility/2006">
              <mc:Choice xmlns:v="urn:schemas-microsoft-com:vml" Requires="v">
                <p:oleObj spid="_x0000_s26670" name="Equation" r:id="rId5" imgW="545760" imgH="469800" progId="Equation.3">
                  <p:embed/>
                </p:oleObj>
              </mc:Choice>
              <mc:Fallback>
                <p:oleObj name="Equation" r:id="rId5" imgW="545760" imgH="469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0" y="609600"/>
                        <a:ext cx="882650"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2" name="Rectangle 8"/>
          <p:cNvSpPr>
            <a:spLocks noChangeArrowheads="1"/>
          </p:cNvSpPr>
          <p:nvPr/>
        </p:nvSpPr>
        <p:spPr bwMode="auto">
          <a:xfrm>
            <a:off x="3886200" y="1371600"/>
            <a:ext cx="579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  </a:t>
            </a:r>
            <a:r>
              <a:rPr kumimoji="1" lang="zh-CN" altLang="en-US" sz="2400" b="1">
                <a:solidFill>
                  <a:srgbClr val="FF3300"/>
                </a:solidFill>
                <a:latin typeface="Times New Roman" pitchFamily="18" charset="0"/>
              </a:rPr>
              <a:t>物体在空中运动的时间是由</a:t>
            </a:r>
            <a:r>
              <a:rPr kumimoji="1" lang="en-US" altLang="zh-CN" sz="2400" b="1">
                <a:solidFill>
                  <a:srgbClr val="FF3300"/>
                </a:solidFill>
                <a:latin typeface="Times New Roman" pitchFamily="18" charset="0"/>
              </a:rPr>
              <a:t>h</a:t>
            </a:r>
            <a:r>
              <a:rPr kumimoji="1" lang="zh-CN" altLang="en-US" sz="2400" b="1">
                <a:solidFill>
                  <a:srgbClr val="FF3300"/>
                </a:solidFill>
                <a:latin typeface="Times New Roman" pitchFamily="18" charset="0"/>
              </a:rPr>
              <a:t>决定的</a:t>
            </a:r>
            <a:r>
              <a:rPr kumimoji="1" lang="zh-CN" altLang="en-US" sz="2800" b="1">
                <a:latin typeface="Times New Roman" pitchFamily="18" charset="0"/>
              </a:rPr>
              <a:t>；</a:t>
            </a:r>
          </a:p>
        </p:txBody>
      </p:sp>
      <p:sp>
        <p:nvSpPr>
          <p:cNvPr id="26633" name="Text Box 9"/>
          <p:cNvSpPr txBox="1">
            <a:spLocks noChangeArrowheads="1"/>
          </p:cNvSpPr>
          <p:nvPr/>
        </p:nvSpPr>
        <p:spPr bwMode="auto">
          <a:xfrm>
            <a:off x="4419600" y="20574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latin typeface="Times New Roman" pitchFamily="18" charset="0"/>
              </a:rPr>
              <a:t>（</a:t>
            </a:r>
            <a:r>
              <a:rPr kumimoji="1" lang="en-US" altLang="zh-CN" sz="2400">
                <a:latin typeface="Times New Roman" pitchFamily="18" charset="0"/>
              </a:rPr>
              <a:t>2</a:t>
            </a:r>
            <a:r>
              <a:rPr kumimoji="1" lang="zh-CN" altLang="en-US" sz="2400">
                <a:latin typeface="Times New Roman" pitchFamily="18" charset="0"/>
              </a:rPr>
              <a:t>）</a:t>
            </a:r>
          </a:p>
        </p:txBody>
      </p:sp>
      <p:graphicFrame>
        <p:nvGraphicFramePr>
          <p:cNvPr id="26634" name="Object 10"/>
          <p:cNvGraphicFramePr>
            <a:graphicFrameLocks noChangeAspect="1"/>
          </p:cNvGraphicFramePr>
          <p:nvPr/>
        </p:nvGraphicFramePr>
        <p:xfrm>
          <a:off x="5257800" y="1752600"/>
          <a:ext cx="2260600" cy="1046163"/>
        </p:xfrm>
        <a:graphic>
          <a:graphicData uri="http://schemas.openxmlformats.org/presentationml/2006/ole">
            <mc:AlternateContent xmlns:mc="http://schemas.openxmlformats.org/markup-compatibility/2006">
              <mc:Choice xmlns:v="urn:schemas-microsoft-com:vml" Requires="v">
                <p:oleObj spid="_x0000_s26671" name="Equation" r:id="rId7" imgW="1015920" imgH="469800" progId="Equation.3">
                  <p:embed/>
                </p:oleObj>
              </mc:Choice>
              <mc:Fallback>
                <p:oleObj name="Equation" r:id="rId7" imgW="1015920" imgH="4698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1752600"/>
                        <a:ext cx="2260600" cy="104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5" name="Rectangle 11"/>
          <p:cNvSpPr>
            <a:spLocks noChangeArrowheads="1"/>
          </p:cNvSpPr>
          <p:nvPr/>
        </p:nvSpPr>
        <p:spPr bwMode="auto">
          <a:xfrm>
            <a:off x="4267200" y="2743200"/>
            <a:ext cx="4876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rgbClr val="FF3300"/>
                </a:solidFill>
                <a:latin typeface="Times New Roman" pitchFamily="18" charset="0"/>
              </a:rPr>
              <a:t>  </a:t>
            </a:r>
            <a:r>
              <a:rPr kumimoji="1" lang="zh-CN" altLang="en-US" sz="2400" b="1">
                <a:solidFill>
                  <a:srgbClr val="FF3300"/>
                </a:solidFill>
                <a:latin typeface="Times New Roman" pitchFamily="18" charset="0"/>
              </a:rPr>
              <a:t>物体在空中运动的水平位移是由</a:t>
            </a:r>
          </a:p>
          <a:p>
            <a:r>
              <a:rPr kumimoji="1" lang="zh-CN" altLang="en-US" sz="2400" b="1" u="sng">
                <a:solidFill>
                  <a:srgbClr val="FF3300"/>
                </a:solidFill>
                <a:latin typeface="Times New Roman" pitchFamily="18" charset="0"/>
              </a:rPr>
              <a:t>  </a:t>
            </a:r>
            <a:r>
              <a:rPr kumimoji="1" lang="en-US" altLang="zh-CN" sz="2400" b="1" u="sng">
                <a:solidFill>
                  <a:srgbClr val="FF3300"/>
                </a:solidFill>
                <a:latin typeface="Times New Roman" pitchFamily="18" charset="0"/>
              </a:rPr>
              <a:t>, h</a:t>
            </a:r>
            <a:r>
              <a:rPr kumimoji="1" lang="en-US" altLang="zh-CN" sz="2400" b="1">
                <a:solidFill>
                  <a:srgbClr val="FF3300"/>
                </a:solidFill>
                <a:latin typeface="Times New Roman" pitchFamily="18" charset="0"/>
              </a:rPr>
              <a:t> </a:t>
            </a:r>
            <a:r>
              <a:rPr kumimoji="1" lang="zh-CN" altLang="en-US" sz="2400" b="1">
                <a:solidFill>
                  <a:srgbClr val="FF3300"/>
                </a:solidFill>
                <a:latin typeface="Times New Roman" pitchFamily="18" charset="0"/>
              </a:rPr>
              <a:t>决定的；</a:t>
            </a:r>
          </a:p>
        </p:txBody>
      </p:sp>
      <p:graphicFrame>
        <p:nvGraphicFramePr>
          <p:cNvPr id="26636" name="Object 12"/>
          <p:cNvGraphicFramePr>
            <a:graphicFrameLocks noChangeAspect="1"/>
          </p:cNvGraphicFramePr>
          <p:nvPr/>
        </p:nvGraphicFramePr>
        <p:xfrm>
          <a:off x="4211638" y="3068638"/>
          <a:ext cx="385762" cy="533400"/>
        </p:xfrm>
        <a:graphic>
          <a:graphicData uri="http://schemas.openxmlformats.org/presentationml/2006/ole">
            <mc:AlternateContent xmlns:mc="http://schemas.openxmlformats.org/markup-compatibility/2006">
              <mc:Choice xmlns:v="urn:schemas-microsoft-com:vml" Requires="v">
                <p:oleObj spid="_x0000_s26672" name="Equation" r:id="rId9" imgW="164880" imgH="228600" progId="Equation.3">
                  <p:embed/>
                </p:oleObj>
              </mc:Choice>
              <mc:Fallback>
                <p:oleObj name="Equation" r:id="rId9" imgW="164880" imgH="2286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1638" y="3068638"/>
                        <a:ext cx="38576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7" name="Text Box 13"/>
          <p:cNvSpPr txBox="1">
            <a:spLocks noChangeArrowheads="1"/>
          </p:cNvSpPr>
          <p:nvPr/>
        </p:nvSpPr>
        <p:spPr bwMode="auto">
          <a:xfrm>
            <a:off x="4495800" y="35052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rPr>
              <a:t>(3)   </a:t>
            </a:r>
          </a:p>
        </p:txBody>
      </p:sp>
      <p:graphicFrame>
        <p:nvGraphicFramePr>
          <p:cNvPr id="26638" name="Object 14"/>
          <p:cNvGraphicFramePr>
            <a:graphicFrameLocks noChangeAspect="1"/>
          </p:cNvGraphicFramePr>
          <p:nvPr/>
        </p:nvGraphicFramePr>
        <p:xfrm>
          <a:off x="5029200" y="3581400"/>
          <a:ext cx="3657600" cy="1800225"/>
        </p:xfrm>
        <a:graphic>
          <a:graphicData uri="http://schemas.openxmlformats.org/presentationml/2006/ole">
            <mc:AlternateContent xmlns:mc="http://schemas.openxmlformats.org/markup-compatibility/2006">
              <mc:Choice xmlns:v="urn:schemas-microsoft-com:vml" Requires="v">
                <p:oleObj spid="_x0000_s26673" name="Equation" r:id="rId11" imgW="1650960" imgH="1015920" progId="Equation.3">
                  <p:embed/>
                </p:oleObj>
              </mc:Choice>
              <mc:Fallback>
                <p:oleObj name="Equation" r:id="rId11" imgW="1650960" imgH="101592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29200" y="3581400"/>
                        <a:ext cx="365760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9" name="Rectangle 15"/>
          <p:cNvSpPr>
            <a:spLocks noChangeArrowheads="1"/>
          </p:cNvSpPr>
          <p:nvPr/>
        </p:nvSpPr>
        <p:spPr bwMode="auto">
          <a:xfrm>
            <a:off x="3810000" y="53340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  </a:t>
            </a:r>
            <a:r>
              <a:rPr kumimoji="1" lang="zh-CN" altLang="en-US" sz="2400" b="1" u="sng">
                <a:solidFill>
                  <a:srgbClr val="FF3300"/>
                </a:solidFill>
                <a:latin typeface="Times New Roman" pitchFamily="18" charset="0"/>
              </a:rPr>
              <a:t>落地时瞬时速度的大小是由   </a:t>
            </a:r>
            <a:r>
              <a:rPr kumimoji="1" lang="en-US" altLang="zh-CN" sz="2400" b="1" u="sng">
                <a:solidFill>
                  <a:srgbClr val="FF3300"/>
                </a:solidFill>
                <a:latin typeface="Times New Roman" pitchFamily="18" charset="0"/>
              </a:rPr>
              <a:t>,  h</a:t>
            </a:r>
            <a:r>
              <a:rPr kumimoji="1" lang="zh-CN" altLang="en-US" sz="2400" b="1" u="sng">
                <a:solidFill>
                  <a:srgbClr val="FF3300"/>
                </a:solidFill>
                <a:latin typeface="Times New Roman" pitchFamily="18" charset="0"/>
              </a:rPr>
              <a:t>决定</a:t>
            </a:r>
            <a:r>
              <a:rPr kumimoji="1" lang="zh-CN" altLang="en-US" sz="2400" b="1">
                <a:latin typeface="Times New Roman" pitchFamily="18" charset="0"/>
              </a:rPr>
              <a:t>；</a:t>
            </a:r>
          </a:p>
        </p:txBody>
      </p:sp>
      <p:graphicFrame>
        <p:nvGraphicFramePr>
          <p:cNvPr id="26640" name="Object 16"/>
          <p:cNvGraphicFramePr>
            <a:graphicFrameLocks noChangeAspect="1"/>
          </p:cNvGraphicFramePr>
          <p:nvPr/>
        </p:nvGraphicFramePr>
        <p:xfrm>
          <a:off x="7696200" y="5334000"/>
          <a:ext cx="385763" cy="533400"/>
        </p:xfrm>
        <a:graphic>
          <a:graphicData uri="http://schemas.openxmlformats.org/presentationml/2006/ole">
            <mc:AlternateContent xmlns:mc="http://schemas.openxmlformats.org/markup-compatibility/2006">
              <mc:Choice xmlns:v="urn:schemas-microsoft-com:vml" Requires="v">
                <p:oleObj spid="_x0000_s26674" name="Equation" r:id="rId13" imgW="164880" imgH="228600" progId="Equation.3">
                  <p:embed/>
                </p:oleObj>
              </mc:Choice>
              <mc:Fallback>
                <p:oleObj name="Equation" r:id="rId13" imgW="164880" imgH="2286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96200" y="5334000"/>
                        <a:ext cx="38576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1" name="Rectangle 17"/>
          <p:cNvSpPr>
            <a:spLocks noChangeArrowheads="1"/>
          </p:cNvSpPr>
          <p:nvPr/>
        </p:nvSpPr>
        <p:spPr bwMode="auto">
          <a:xfrm>
            <a:off x="228600" y="5853113"/>
            <a:ext cx="384175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u="sng">
                <a:solidFill>
                  <a:srgbClr val="FF3300"/>
                </a:solidFill>
                <a:latin typeface="Times New Roman" pitchFamily="18" charset="0"/>
              </a:rPr>
              <a:t>落地时瞬时速度的方向是由</a:t>
            </a:r>
          </a:p>
          <a:p>
            <a:pPr>
              <a:spcBef>
                <a:spcPct val="50000"/>
              </a:spcBef>
            </a:pPr>
            <a:r>
              <a:rPr kumimoji="1" lang="zh-CN" altLang="en-US" sz="2400" b="1" u="sng">
                <a:solidFill>
                  <a:srgbClr val="FF3300"/>
                </a:solidFill>
                <a:latin typeface="Times New Roman" pitchFamily="18" charset="0"/>
              </a:rPr>
              <a:t>   </a:t>
            </a:r>
            <a:r>
              <a:rPr kumimoji="1" lang="en-US" altLang="zh-CN" sz="2400" b="1" u="sng">
                <a:solidFill>
                  <a:srgbClr val="FF3300"/>
                </a:solidFill>
                <a:latin typeface="Times New Roman" pitchFamily="18" charset="0"/>
              </a:rPr>
              <a:t>,h</a:t>
            </a:r>
            <a:r>
              <a:rPr kumimoji="1" lang="zh-CN" altLang="en-US" sz="2400" b="1" u="sng">
                <a:solidFill>
                  <a:srgbClr val="FF3300"/>
                </a:solidFill>
                <a:latin typeface="Times New Roman" pitchFamily="18" charset="0"/>
              </a:rPr>
              <a:t>决定的。</a:t>
            </a:r>
          </a:p>
        </p:txBody>
      </p:sp>
      <p:sp>
        <p:nvSpPr>
          <p:cNvPr id="26642" name="Rectangle 18"/>
          <p:cNvSpPr>
            <a:spLocks noChangeArrowheads="1"/>
          </p:cNvSpPr>
          <p:nvPr/>
        </p:nvSpPr>
        <p:spPr bwMode="auto">
          <a:xfrm>
            <a:off x="457200" y="54832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3600" b="1" baseline="-25000">
              <a:solidFill>
                <a:srgbClr val="FF0000"/>
              </a:solidFill>
              <a:cs typeface="Arial" charset="0"/>
            </a:endParaRPr>
          </a:p>
        </p:txBody>
      </p:sp>
      <p:graphicFrame>
        <p:nvGraphicFramePr>
          <p:cNvPr id="26643" name="Object 19"/>
          <p:cNvGraphicFramePr>
            <a:graphicFrameLocks noChangeAspect="1"/>
          </p:cNvGraphicFramePr>
          <p:nvPr/>
        </p:nvGraphicFramePr>
        <p:xfrm>
          <a:off x="914400" y="4724400"/>
          <a:ext cx="2743200" cy="1190625"/>
        </p:xfrm>
        <a:graphic>
          <a:graphicData uri="http://schemas.openxmlformats.org/presentationml/2006/ole">
            <mc:AlternateContent xmlns:mc="http://schemas.openxmlformats.org/markup-compatibility/2006">
              <mc:Choice xmlns:v="urn:schemas-microsoft-com:vml" Requires="v">
                <p:oleObj spid="_x0000_s26675" name="Equation" r:id="rId14" imgW="1320480" imgH="711000" progId="Equation.3">
                  <p:embed/>
                </p:oleObj>
              </mc:Choice>
              <mc:Fallback>
                <p:oleObj name="Equation" r:id="rId14" imgW="1320480" imgH="711000"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4400" y="4724400"/>
                        <a:ext cx="2743200"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4" name="Text Box 20"/>
          <p:cNvSpPr txBox="1">
            <a:spLocks noChangeArrowheads="1"/>
          </p:cNvSpPr>
          <p:nvPr/>
        </p:nvSpPr>
        <p:spPr bwMode="auto">
          <a:xfrm>
            <a:off x="0" y="47244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latin typeface="Times New Roman" pitchFamily="18" charset="0"/>
              </a:rPr>
              <a:t>（</a:t>
            </a:r>
            <a:r>
              <a:rPr kumimoji="1" lang="en-US" altLang="zh-CN" sz="2400">
                <a:latin typeface="Times New Roman" pitchFamily="18" charset="0"/>
              </a:rPr>
              <a:t>4</a:t>
            </a:r>
            <a:r>
              <a:rPr kumimoji="1" lang="zh-CN" altLang="en-US" sz="2400">
                <a:latin typeface="Times New Roman" pitchFamily="18" charset="0"/>
              </a:rPr>
              <a:t>）</a:t>
            </a:r>
          </a:p>
        </p:txBody>
      </p:sp>
      <p:graphicFrame>
        <p:nvGraphicFramePr>
          <p:cNvPr id="26645" name="Object 21"/>
          <p:cNvGraphicFramePr>
            <a:graphicFrameLocks noChangeAspect="1"/>
          </p:cNvGraphicFramePr>
          <p:nvPr/>
        </p:nvGraphicFramePr>
        <p:xfrm>
          <a:off x="152400" y="6324600"/>
          <a:ext cx="385763" cy="533400"/>
        </p:xfrm>
        <a:graphic>
          <a:graphicData uri="http://schemas.openxmlformats.org/presentationml/2006/ole">
            <mc:AlternateContent xmlns:mc="http://schemas.openxmlformats.org/markup-compatibility/2006">
              <mc:Choice xmlns:v="urn:schemas-microsoft-com:vml" Requires="v">
                <p:oleObj spid="_x0000_s26676" name="Equation" r:id="rId16" imgW="164880" imgH="228600" progId="Equation.3">
                  <p:embed/>
                </p:oleObj>
              </mc:Choice>
              <mc:Fallback>
                <p:oleObj name="Equation" r:id="rId16" imgW="164880" imgH="22860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 y="6324600"/>
                        <a:ext cx="38576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6" name="AutoShape 22"/>
          <p:cNvSpPr>
            <a:spLocks noChangeArrowheads="1"/>
          </p:cNvSpPr>
          <p:nvPr/>
        </p:nvSpPr>
        <p:spPr bwMode="auto">
          <a:xfrm>
            <a:off x="3924300" y="1557338"/>
            <a:ext cx="215900" cy="358775"/>
          </a:xfrm>
          <a:prstGeom prst="star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7" name="AutoShape 23"/>
          <p:cNvSpPr>
            <a:spLocks noChangeArrowheads="1"/>
          </p:cNvSpPr>
          <p:nvPr/>
        </p:nvSpPr>
        <p:spPr bwMode="auto">
          <a:xfrm>
            <a:off x="4067175" y="2708275"/>
            <a:ext cx="217488" cy="504825"/>
          </a:xfrm>
          <a:prstGeom prst="star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8" name="AutoShape 24"/>
          <p:cNvSpPr>
            <a:spLocks noChangeArrowheads="1"/>
          </p:cNvSpPr>
          <p:nvPr/>
        </p:nvSpPr>
        <p:spPr bwMode="auto">
          <a:xfrm>
            <a:off x="3851275" y="5445125"/>
            <a:ext cx="144463" cy="215900"/>
          </a:xfrm>
          <a:prstGeom prst="star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9" name="AutoShape 25"/>
          <p:cNvSpPr>
            <a:spLocks noChangeArrowheads="1"/>
          </p:cNvSpPr>
          <p:nvPr/>
        </p:nvSpPr>
        <p:spPr bwMode="auto">
          <a:xfrm>
            <a:off x="0" y="5876925"/>
            <a:ext cx="250825" cy="288925"/>
          </a:xfrm>
          <a:prstGeom prst="star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0" name="Text Box 26"/>
          <p:cNvSpPr txBox="1">
            <a:spLocks noChangeArrowheads="1"/>
          </p:cNvSpPr>
          <p:nvPr/>
        </p:nvSpPr>
        <p:spPr bwMode="auto">
          <a:xfrm>
            <a:off x="4859338" y="188913"/>
            <a:ext cx="367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00FF"/>
                </a:solidFill>
                <a:ea typeface="楷体_GB2312" pitchFamily="49" charset="-122"/>
              </a:rPr>
              <a:t>平抛运动的相关决定因素</a:t>
            </a:r>
          </a:p>
        </p:txBody>
      </p:sp>
      <p:sp>
        <p:nvSpPr>
          <p:cNvPr id="26651" name="Line 27"/>
          <p:cNvSpPr>
            <a:spLocks noChangeShapeType="1"/>
          </p:cNvSpPr>
          <p:nvPr/>
        </p:nvSpPr>
        <p:spPr bwMode="auto">
          <a:xfrm flipH="1">
            <a:off x="179388" y="476250"/>
            <a:ext cx="0" cy="3384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52" name="Line 28"/>
          <p:cNvSpPr>
            <a:spLocks noChangeShapeType="1"/>
          </p:cNvSpPr>
          <p:nvPr/>
        </p:nvSpPr>
        <p:spPr bwMode="auto">
          <a:xfrm>
            <a:off x="179388" y="498475"/>
            <a:ext cx="28797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53" name="Arc 29"/>
          <p:cNvSpPr>
            <a:spLocks/>
          </p:cNvSpPr>
          <p:nvPr/>
        </p:nvSpPr>
        <p:spPr bwMode="auto">
          <a:xfrm>
            <a:off x="179388" y="476250"/>
            <a:ext cx="2808287" cy="33131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654" name="AutoShape 30"/>
          <p:cNvCxnSpPr>
            <a:cxnSpLocks noChangeShapeType="1"/>
            <a:stCxn id="26653" idx="2"/>
            <a:endCxn id="26653" idx="2"/>
          </p:cNvCxnSpPr>
          <p:nvPr/>
        </p:nvCxnSpPr>
        <p:spPr bwMode="auto">
          <a:xfrm>
            <a:off x="179388" y="3789363"/>
            <a:ext cx="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55" name="Line 31"/>
          <p:cNvSpPr>
            <a:spLocks noChangeShapeType="1"/>
          </p:cNvSpPr>
          <p:nvPr/>
        </p:nvSpPr>
        <p:spPr bwMode="auto">
          <a:xfrm>
            <a:off x="2817813" y="2636838"/>
            <a:ext cx="360362" cy="1152525"/>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56" name="Line 32"/>
          <p:cNvSpPr>
            <a:spLocks noChangeShapeType="1"/>
          </p:cNvSpPr>
          <p:nvPr/>
        </p:nvSpPr>
        <p:spPr bwMode="auto">
          <a:xfrm>
            <a:off x="2843213" y="2636838"/>
            <a:ext cx="360362" cy="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57" name="Line 33"/>
          <p:cNvSpPr>
            <a:spLocks noChangeShapeType="1"/>
          </p:cNvSpPr>
          <p:nvPr/>
        </p:nvSpPr>
        <p:spPr bwMode="auto">
          <a:xfrm>
            <a:off x="2843213" y="2636838"/>
            <a:ext cx="0" cy="11525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58" name="Line 34"/>
          <p:cNvSpPr>
            <a:spLocks noChangeShapeType="1"/>
          </p:cNvSpPr>
          <p:nvPr/>
        </p:nvSpPr>
        <p:spPr bwMode="auto">
          <a:xfrm flipV="1">
            <a:off x="3203575" y="2565400"/>
            <a:ext cx="0" cy="122396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59" name="Line 35"/>
          <p:cNvSpPr>
            <a:spLocks noChangeShapeType="1"/>
          </p:cNvSpPr>
          <p:nvPr/>
        </p:nvSpPr>
        <p:spPr bwMode="auto">
          <a:xfrm flipH="1" flipV="1">
            <a:off x="2843213" y="3716338"/>
            <a:ext cx="3619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60" name="Text Box 36"/>
          <p:cNvSpPr txBox="1">
            <a:spLocks noChangeArrowheads="1"/>
          </p:cNvSpPr>
          <p:nvPr/>
        </p:nvSpPr>
        <p:spPr bwMode="auto">
          <a:xfrm>
            <a:off x="2771775" y="2636838"/>
            <a:ext cx="541338" cy="519112"/>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rPr>
              <a:t>α</a:t>
            </a:r>
          </a:p>
        </p:txBody>
      </p:sp>
      <p:sp>
        <p:nvSpPr>
          <p:cNvPr id="26661" name="Text Box 37"/>
          <p:cNvSpPr txBox="1">
            <a:spLocks noChangeArrowheads="1"/>
          </p:cNvSpPr>
          <p:nvPr/>
        </p:nvSpPr>
        <p:spPr bwMode="auto">
          <a:xfrm>
            <a:off x="3132138" y="33337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t>x</a:t>
            </a:r>
          </a:p>
        </p:txBody>
      </p:sp>
      <p:sp>
        <p:nvSpPr>
          <p:cNvPr id="26662" name="Text Box 38"/>
          <p:cNvSpPr txBox="1">
            <a:spLocks noChangeArrowheads="1"/>
          </p:cNvSpPr>
          <p:nvPr/>
        </p:nvSpPr>
        <p:spPr bwMode="auto">
          <a:xfrm>
            <a:off x="323850" y="36449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t>y</a:t>
            </a:r>
          </a:p>
        </p:txBody>
      </p:sp>
      <p:sp>
        <p:nvSpPr>
          <p:cNvPr id="26663" name="Rectangle 39"/>
          <p:cNvSpPr>
            <a:spLocks noChangeArrowheads="1"/>
          </p:cNvSpPr>
          <p:nvPr/>
        </p:nvSpPr>
        <p:spPr bwMode="auto">
          <a:xfrm>
            <a:off x="4356100" y="5805488"/>
            <a:ext cx="45577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b="1">
                <a:solidFill>
                  <a:srgbClr val="FF0000"/>
                </a:solidFill>
              </a:rPr>
              <a:t>任意两个相等时间间隔内的速度变化量相等</a:t>
            </a:r>
          </a:p>
        </p:txBody>
      </p:sp>
      <p:sp>
        <p:nvSpPr>
          <p:cNvPr id="26664" name="Text Box 40"/>
          <p:cNvSpPr txBox="1">
            <a:spLocks noChangeArrowheads="1"/>
          </p:cNvSpPr>
          <p:nvPr/>
        </p:nvSpPr>
        <p:spPr bwMode="auto">
          <a:xfrm>
            <a:off x="3851275" y="573405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rPr>
              <a:t>(5)   </a:t>
            </a:r>
          </a:p>
        </p:txBody>
      </p:sp>
      <p:graphicFrame>
        <p:nvGraphicFramePr>
          <p:cNvPr id="26665" name="Object 41"/>
          <p:cNvGraphicFramePr>
            <a:graphicFrameLocks noChangeAspect="1"/>
          </p:cNvGraphicFramePr>
          <p:nvPr/>
        </p:nvGraphicFramePr>
        <p:xfrm>
          <a:off x="4284663" y="6143625"/>
          <a:ext cx="2362200" cy="714375"/>
        </p:xfrm>
        <a:graphic>
          <a:graphicData uri="http://schemas.openxmlformats.org/presentationml/2006/ole">
            <mc:AlternateContent xmlns:mc="http://schemas.openxmlformats.org/markup-compatibility/2006">
              <mc:Choice xmlns:v="urn:schemas-microsoft-com:vml" Requires="v">
                <p:oleObj spid="_x0000_s26677" name="Equation" r:id="rId17" imgW="672840" imgH="203040" progId="Equation.DSMT4">
                  <p:embed/>
                </p:oleObj>
              </mc:Choice>
              <mc:Fallback>
                <p:oleObj name="Equation" r:id="rId17" imgW="672840" imgH="203040" progId="Equation.DSMT4">
                  <p:embed/>
                  <p:pic>
                    <p:nvPicPr>
                      <p:cNvPr id="0"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4663" y="6143625"/>
                        <a:ext cx="23622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66" name="Text Box 42"/>
          <p:cNvSpPr txBox="1">
            <a:spLocks noChangeArrowheads="1"/>
          </p:cNvSpPr>
          <p:nvPr/>
        </p:nvSpPr>
        <p:spPr bwMode="auto">
          <a:xfrm>
            <a:off x="3276600" y="2276475"/>
            <a:ext cx="46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v</a:t>
            </a:r>
            <a:r>
              <a:rPr lang="en-US" altLang="zh-CN" sz="2400" b="1" baseline="-25000">
                <a:solidFill>
                  <a:srgbClr val="FF0000"/>
                </a:solidFill>
              </a:rPr>
              <a:t>x</a:t>
            </a:r>
          </a:p>
        </p:txBody>
      </p:sp>
      <p:sp>
        <p:nvSpPr>
          <p:cNvPr id="26667" name="Text Box 43"/>
          <p:cNvSpPr txBox="1">
            <a:spLocks noChangeArrowheads="1"/>
          </p:cNvSpPr>
          <p:nvPr/>
        </p:nvSpPr>
        <p:spPr bwMode="auto">
          <a:xfrm>
            <a:off x="2195513" y="3644900"/>
            <a:ext cx="46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v</a:t>
            </a:r>
            <a:r>
              <a:rPr lang="en-US" altLang="zh-CN" sz="2400" b="1" baseline="-25000">
                <a:solidFill>
                  <a:srgbClr val="FF0000"/>
                </a:solidFill>
              </a:rPr>
              <a:t>y</a:t>
            </a:r>
          </a:p>
        </p:txBody>
      </p:sp>
      <p:sp>
        <p:nvSpPr>
          <p:cNvPr id="26668" name="Text Box 44"/>
          <p:cNvSpPr txBox="1">
            <a:spLocks noChangeArrowheads="1"/>
          </p:cNvSpPr>
          <p:nvPr/>
        </p:nvSpPr>
        <p:spPr bwMode="auto">
          <a:xfrm>
            <a:off x="3276600" y="3716338"/>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rPr>
              <a:t>v</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6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66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6665"/>
                                        </p:tgtEl>
                                        <p:attrNameLst>
                                          <p:attrName>style.visibility</p:attrName>
                                        </p:attrNameLst>
                                      </p:cBhvr>
                                      <p:to>
                                        <p:strVal val="visible"/>
                                      </p:to>
                                    </p:set>
                                    <p:animEffect transition="in" filter="blinds(horizontal)">
                                      <p:cBhvr>
                                        <p:cTn id="27" dur="500"/>
                                        <p:tgtEl>
                                          <p:spTgt spid="266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666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6667"/>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26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8" grpId="0" animBg="1"/>
      <p:bldP spid="26659" grpId="0" animBg="1"/>
      <p:bldP spid="26660" grpId="0" animBg="1" autoUpdateAnimBg="0"/>
      <p:bldP spid="26661" grpId="0" autoUpdateAnimBg="0"/>
      <p:bldP spid="26662" grpId="0" autoUpdateAnimBg="0"/>
      <p:bldP spid="26666" grpId="0" autoUpdateAnimBg="0"/>
      <p:bldP spid="26667" grpId="0" autoUpdateAnimBg="0"/>
      <p:bldP spid="2666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ChangeArrowheads="1"/>
          </p:cNvSpPr>
          <p:nvPr/>
        </p:nvSpPr>
        <p:spPr bwMode="auto">
          <a:xfrm>
            <a:off x="5638800" y="0"/>
            <a:ext cx="3505200" cy="2438400"/>
          </a:xfrm>
          <a:prstGeom prst="cloudCallout">
            <a:avLst>
              <a:gd name="adj1" fmla="val -60597"/>
              <a:gd name="adj2" fmla="val 60222"/>
            </a:avLst>
          </a:prstGeom>
          <a:solidFill>
            <a:schemeClr val="bg1"/>
          </a:solidFill>
          <a:ln w="12700" cap="sq">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sz="2400">
              <a:effectLst>
                <a:outerShdw blurRad="38100" dist="38100" dir="2700000" algn="tl">
                  <a:srgbClr val="C0C0C0"/>
                </a:outerShdw>
              </a:effectLst>
              <a:latin typeface="Times New Roman" pitchFamily="18" charset="0"/>
            </a:endParaRPr>
          </a:p>
        </p:txBody>
      </p:sp>
      <p:sp>
        <p:nvSpPr>
          <p:cNvPr id="27652" name="WordArt 4"/>
          <p:cNvSpPr>
            <a:spLocks noChangeArrowheads="1" noChangeShapeType="1" noTextEdit="1"/>
          </p:cNvSpPr>
          <p:nvPr/>
        </p:nvSpPr>
        <p:spPr bwMode="auto">
          <a:xfrm>
            <a:off x="6172200" y="533400"/>
            <a:ext cx="2438400" cy="1219200"/>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100000"/>
              </a:avLst>
            </a:prstTxWarp>
            <a:scene3d>
              <a:camera prst="legacyPerspectiveFront">
                <a:rot lat="20519999" lon="1080000" rev="0"/>
              </a:camera>
              <a:lightRig rig="legacyHarsh2" dir="b"/>
            </a:scene3d>
            <a:sp3d extrusionH="430200" prstMaterial="legacyMatte">
              <a:extrusionClr>
                <a:srgbClr val="FF6600"/>
              </a:extrusionClr>
            </a:sp3d>
          </a:bodyPr>
          <a:lstStyle/>
          <a:p>
            <a:pPr algn="ctr"/>
            <a:r>
              <a:rPr lang="zh-CN" altLang="en-US" sz="3600" kern="10">
                <a:ln w="9525" cap="sq">
                  <a:round/>
                  <a:headEnd type="none" w="sm" len="sm"/>
                  <a:tailEnd type="none" w="sm" len="sm"/>
                </a:ln>
                <a:gradFill rotWithShape="0">
                  <a:gsLst>
                    <a:gs pos="0">
                      <a:srgbClr val="FFE701"/>
                    </a:gs>
                    <a:gs pos="100000">
                      <a:srgbClr val="FE3E02"/>
                    </a:gs>
                  </a:gsLst>
                  <a:lin ang="5400000" scaled="1"/>
                </a:gradFill>
                <a:latin typeface="宋体"/>
                <a:ea typeface="宋体"/>
              </a:rPr>
              <a:t>想一想</a:t>
            </a:r>
          </a:p>
        </p:txBody>
      </p:sp>
      <p:sp>
        <p:nvSpPr>
          <p:cNvPr id="27653" name="Rectangle 5"/>
          <p:cNvSpPr>
            <a:spLocks noChangeArrowheads="1"/>
          </p:cNvSpPr>
          <p:nvPr/>
        </p:nvSpPr>
        <p:spPr bwMode="auto">
          <a:xfrm>
            <a:off x="4648200" y="3581400"/>
            <a:ext cx="381000" cy="152400"/>
          </a:xfrm>
          <a:prstGeom prst="rect">
            <a:avLst/>
          </a:prstGeom>
          <a:gradFill rotWithShape="0">
            <a:gsLst>
              <a:gs pos="0">
                <a:srgbClr val="777777">
                  <a:gamma/>
                  <a:shade val="46275"/>
                  <a:invGamma/>
                </a:srgbClr>
              </a:gs>
              <a:gs pos="50000">
                <a:srgbClr val="777777"/>
              </a:gs>
              <a:gs pos="100000">
                <a:srgbClr val="777777">
                  <a:gamma/>
                  <a:shade val="46275"/>
                  <a:invGamma/>
                </a:srgbClr>
              </a:gs>
            </a:gsLst>
            <a:lin ang="54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4" name="Freeform 6"/>
          <p:cNvSpPr>
            <a:spLocks/>
          </p:cNvSpPr>
          <p:nvPr/>
        </p:nvSpPr>
        <p:spPr bwMode="auto">
          <a:xfrm>
            <a:off x="4953000" y="3657600"/>
            <a:ext cx="2971800" cy="1282700"/>
          </a:xfrm>
          <a:custGeom>
            <a:avLst/>
            <a:gdLst>
              <a:gd name="T0" fmla="*/ 0 w 1872"/>
              <a:gd name="T1" fmla="*/ 16 h 808"/>
              <a:gd name="T2" fmla="*/ 288 w 1872"/>
              <a:gd name="T3" fmla="*/ 16 h 808"/>
              <a:gd name="T4" fmla="*/ 720 w 1872"/>
              <a:gd name="T5" fmla="*/ 112 h 808"/>
              <a:gd name="T6" fmla="*/ 1248 w 1872"/>
              <a:gd name="T7" fmla="*/ 352 h 808"/>
              <a:gd name="T8" fmla="*/ 1776 w 1872"/>
              <a:gd name="T9" fmla="*/ 736 h 808"/>
              <a:gd name="T10" fmla="*/ 1824 w 1872"/>
              <a:gd name="T11" fmla="*/ 784 h 808"/>
            </a:gdLst>
            <a:ahLst/>
            <a:cxnLst>
              <a:cxn ang="0">
                <a:pos x="T0" y="T1"/>
              </a:cxn>
              <a:cxn ang="0">
                <a:pos x="T2" y="T3"/>
              </a:cxn>
              <a:cxn ang="0">
                <a:pos x="T4" y="T5"/>
              </a:cxn>
              <a:cxn ang="0">
                <a:pos x="T6" y="T7"/>
              </a:cxn>
              <a:cxn ang="0">
                <a:pos x="T8" y="T9"/>
              </a:cxn>
              <a:cxn ang="0">
                <a:pos x="T10" y="T11"/>
              </a:cxn>
            </a:cxnLst>
            <a:rect l="0" t="0" r="r" b="b"/>
            <a:pathLst>
              <a:path w="1872" h="808">
                <a:moveTo>
                  <a:pt x="0" y="16"/>
                </a:moveTo>
                <a:cubicBezTo>
                  <a:pt x="84" y="8"/>
                  <a:pt x="168" y="0"/>
                  <a:pt x="288" y="16"/>
                </a:cubicBezTo>
                <a:cubicBezTo>
                  <a:pt x="408" y="32"/>
                  <a:pt x="560" y="56"/>
                  <a:pt x="720" y="112"/>
                </a:cubicBezTo>
                <a:cubicBezTo>
                  <a:pt x="880" y="168"/>
                  <a:pt x="1072" y="248"/>
                  <a:pt x="1248" y="352"/>
                </a:cubicBezTo>
                <a:cubicBezTo>
                  <a:pt x="1424" y="456"/>
                  <a:pt x="1680" y="664"/>
                  <a:pt x="1776" y="736"/>
                </a:cubicBezTo>
                <a:cubicBezTo>
                  <a:pt x="1872" y="808"/>
                  <a:pt x="1848" y="796"/>
                  <a:pt x="1824" y="784"/>
                </a:cubicBezTo>
              </a:path>
            </a:pathLst>
          </a:custGeom>
          <a:noFill/>
          <a:ln w="38100" cap="flat"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5" name="Oval 7"/>
          <p:cNvSpPr>
            <a:spLocks noChangeArrowheads="1"/>
          </p:cNvSpPr>
          <p:nvPr/>
        </p:nvSpPr>
        <p:spPr bwMode="auto">
          <a:xfrm>
            <a:off x="7848600" y="5105400"/>
            <a:ext cx="228600" cy="2286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6" name="Freeform 8"/>
          <p:cNvSpPr>
            <a:spLocks/>
          </p:cNvSpPr>
          <p:nvPr/>
        </p:nvSpPr>
        <p:spPr bwMode="auto">
          <a:xfrm>
            <a:off x="4953000" y="3733800"/>
            <a:ext cx="1905000" cy="1371600"/>
          </a:xfrm>
          <a:custGeom>
            <a:avLst/>
            <a:gdLst>
              <a:gd name="T0" fmla="*/ 0 w 1200"/>
              <a:gd name="T1" fmla="*/ 0 h 864"/>
              <a:gd name="T2" fmla="*/ 336 w 1200"/>
              <a:gd name="T3" fmla="*/ 48 h 864"/>
              <a:gd name="T4" fmla="*/ 672 w 1200"/>
              <a:gd name="T5" fmla="*/ 240 h 864"/>
              <a:gd name="T6" fmla="*/ 1008 w 1200"/>
              <a:gd name="T7" fmla="*/ 576 h 864"/>
              <a:gd name="T8" fmla="*/ 1200 w 1200"/>
              <a:gd name="T9" fmla="*/ 864 h 864"/>
            </a:gdLst>
            <a:ahLst/>
            <a:cxnLst>
              <a:cxn ang="0">
                <a:pos x="T0" y="T1"/>
              </a:cxn>
              <a:cxn ang="0">
                <a:pos x="T2" y="T3"/>
              </a:cxn>
              <a:cxn ang="0">
                <a:pos x="T4" y="T5"/>
              </a:cxn>
              <a:cxn ang="0">
                <a:pos x="T6" y="T7"/>
              </a:cxn>
              <a:cxn ang="0">
                <a:pos x="T8" y="T9"/>
              </a:cxn>
            </a:cxnLst>
            <a:rect l="0" t="0" r="r" b="b"/>
            <a:pathLst>
              <a:path w="1200" h="864">
                <a:moveTo>
                  <a:pt x="0" y="0"/>
                </a:moveTo>
                <a:cubicBezTo>
                  <a:pt x="112" y="4"/>
                  <a:pt x="224" y="8"/>
                  <a:pt x="336" y="48"/>
                </a:cubicBezTo>
                <a:cubicBezTo>
                  <a:pt x="448" y="88"/>
                  <a:pt x="560" y="152"/>
                  <a:pt x="672" y="240"/>
                </a:cubicBezTo>
                <a:cubicBezTo>
                  <a:pt x="784" y="328"/>
                  <a:pt x="920" y="472"/>
                  <a:pt x="1008" y="576"/>
                </a:cubicBezTo>
                <a:cubicBezTo>
                  <a:pt x="1096" y="680"/>
                  <a:pt x="1168" y="816"/>
                  <a:pt x="1200" y="864"/>
                </a:cubicBezTo>
              </a:path>
            </a:pathLst>
          </a:custGeom>
          <a:noFill/>
          <a:ln w="38100" cap="flat"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7" name="Oval 9"/>
          <p:cNvSpPr>
            <a:spLocks noChangeArrowheads="1"/>
          </p:cNvSpPr>
          <p:nvPr/>
        </p:nvSpPr>
        <p:spPr bwMode="auto">
          <a:xfrm>
            <a:off x="6781800" y="5105400"/>
            <a:ext cx="228600" cy="228600"/>
          </a:xfrm>
          <a:prstGeom prst="ellipse">
            <a:avLst/>
          </a:prstGeom>
          <a:gradFill rotWithShape="0">
            <a:gsLst>
              <a:gs pos="0">
                <a:srgbClr val="CC3300"/>
              </a:gs>
              <a:gs pos="100000">
                <a:srgbClr val="CC3300">
                  <a:gamma/>
                  <a:shade val="46275"/>
                  <a:invGamma/>
                </a:srgbClr>
              </a:gs>
            </a:gsLst>
            <a:path path="shape">
              <a:fillToRect l="50000" t="50000" r="50000" b="50000"/>
            </a:path>
          </a:gra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8" name="Line 10"/>
          <p:cNvSpPr>
            <a:spLocks noChangeShapeType="1"/>
          </p:cNvSpPr>
          <p:nvPr/>
        </p:nvSpPr>
        <p:spPr bwMode="auto">
          <a:xfrm>
            <a:off x="4648200" y="5334000"/>
            <a:ext cx="3886200" cy="0"/>
          </a:xfrm>
          <a:prstGeom prst="line">
            <a:avLst/>
          </a:prstGeom>
          <a:noFill/>
          <a:ln w="57150" cap="sq">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9" name="Text Box 11"/>
          <p:cNvSpPr txBox="1">
            <a:spLocks noChangeArrowheads="1"/>
          </p:cNvSpPr>
          <p:nvPr/>
        </p:nvSpPr>
        <p:spPr bwMode="auto">
          <a:xfrm>
            <a:off x="6384925" y="42322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C3300"/>
                </a:solidFill>
                <a:latin typeface="Times New Roman" pitchFamily="18" charset="0"/>
              </a:rPr>
              <a:t>A</a:t>
            </a:r>
          </a:p>
        </p:txBody>
      </p:sp>
      <p:sp>
        <p:nvSpPr>
          <p:cNvPr id="27660" name="Text Box 12"/>
          <p:cNvSpPr txBox="1">
            <a:spLocks noChangeArrowheads="1"/>
          </p:cNvSpPr>
          <p:nvPr/>
        </p:nvSpPr>
        <p:spPr bwMode="auto">
          <a:xfrm>
            <a:off x="7527925" y="423227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FF"/>
                </a:solidFill>
                <a:latin typeface="Times New Roman" pitchFamily="18" charset="0"/>
              </a:rPr>
              <a:t>B</a:t>
            </a:r>
          </a:p>
        </p:txBody>
      </p:sp>
      <p:sp>
        <p:nvSpPr>
          <p:cNvPr id="27661" name="Text Box 13"/>
          <p:cNvSpPr txBox="1">
            <a:spLocks noChangeArrowheads="1"/>
          </p:cNvSpPr>
          <p:nvPr/>
        </p:nvSpPr>
        <p:spPr bwMode="auto">
          <a:xfrm>
            <a:off x="152400" y="306388"/>
            <a:ext cx="6019800" cy="405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080808"/>
                </a:solidFill>
                <a:latin typeface="楷体_GB2312" pitchFamily="49" charset="-122"/>
                <a:ea typeface="楷体_GB2312" pitchFamily="49" charset="-122"/>
              </a:rPr>
              <a:t> </a:t>
            </a:r>
            <a:r>
              <a:rPr kumimoji="1" lang="en-US" altLang="zh-CN" sz="3600" b="1">
                <a:solidFill>
                  <a:srgbClr val="CC3300"/>
                </a:solidFill>
                <a:latin typeface="宋体" pitchFamily="2" charset="-122"/>
              </a:rPr>
              <a:t>1</a:t>
            </a:r>
            <a:r>
              <a:rPr kumimoji="1" lang="zh-CN" altLang="en-US" sz="3200" b="1">
                <a:solidFill>
                  <a:srgbClr val="CC3300"/>
                </a:solidFill>
                <a:latin typeface="楷体_GB2312" pitchFamily="49" charset="-122"/>
                <a:ea typeface="楷体_GB2312" pitchFamily="49" charset="-122"/>
              </a:rPr>
              <a:t>、</a:t>
            </a:r>
            <a:r>
              <a:rPr kumimoji="1" lang="zh-CN" altLang="en-US" sz="3200" b="1">
                <a:solidFill>
                  <a:srgbClr val="080808"/>
                </a:solidFill>
                <a:latin typeface="楷体_GB2312" pitchFamily="49" charset="-122"/>
                <a:ea typeface="楷体_GB2312" pitchFamily="49" charset="-122"/>
              </a:rPr>
              <a:t> </a:t>
            </a:r>
            <a:r>
              <a:rPr kumimoji="1" lang="en-US" altLang="zh-CN" sz="3200" b="1">
                <a:solidFill>
                  <a:srgbClr val="080808"/>
                </a:solidFill>
                <a:latin typeface="楷体_GB2312" pitchFamily="49" charset="-122"/>
                <a:ea typeface="楷体_GB2312" pitchFamily="49" charset="-122"/>
              </a:rPr>
              <a:t>A</a:t>
            </a:r>
            <a:r>
              <a:rPr kumimoji="1" lang="zh-CN" altLang="en-US" sz="3200" b="1">
                <a:solidFill>
                  <a:srgbClr val="080808"/>
                </a:solidFill>
                <a:latin typeface="楷体_GB2312" pitchFamily="49" charset="-122"/>
                <a:ea typeface="楷体_GB2312" pitchFamily="49" charset="-122"/>
              </a:rPr>
              <a:t>、</a:t>
            </a:r>
            <a:r>
              <a:rPr kumimoji="1" lang="en-US" altLang="zh-CN" sz="3200" b="1">
                <a:solidFill>
                  <a:srgbClr val="080808"/>
                </a:solidFill>
                <a:latin typeface="楷体_GB2312" pitchFamily="49" charset="-122"/>
                <a:ea typeface="楷体_GB2312" pitchFamily="49" charset="-122"/>
              </a:rPr>
              <a:t>B</a:t>
            </a:r>
            <a:r>
              <a:rPr kumimoji="1" lang="zh-CN" altLang="en-US" sz="3200" b="1">
                <a:solidFill>
                  <a:srgbClr val="080808"/>
                </a:solidFill>
                <a:latin typeface="楷体_GB2312" pitchFamily="49" charset="-122"/>
                <a:ea typeface="楷体_GB2312" pitchFamily="49" charset="-122"/>
              </a:rPr>
              <a:t>两个小球，从同一高度水平发射出去，落地点在同一水平面上，如图所示。</a:t>
            </a:r>
            <a:r>
              <a:rPr kumimoji="1" lang="en-US" altLang="zh-CN" sz="3200" b="1">
                <a:solidFill>
                  <a:srgbClr val="080808"/>
                </a:solidFill>
                <a:latin typeface="楷体_GB2312" pitchFamily="49" charset="-122"/>
                <a:ea typeface="楷体_GB2312" pitchFamily="49" charset="-122"/>
              </a:rPr>
              <a:t>A</a:t>
            </a:r>
            <a:r>
              <a:rPr kumimoji="1" lang="zh-CN" altLang="en-US" sz="3200" b="1">
                <a:solidFill>
                  <a:srgbClr val="080808"/>
                </a:solidFill>
                <a:latin typeface="楷体_GB2312" pitchFamily="49" charset="-122"/>
                <a:ea typeface="楷体_GB2312" pitchFamily="49" charset="-122"/>
              </a:rPr>
              <a:t>、</a:t>
            </a:r>
            <a:r>
              <a:rPr kumimoji="1" lang="en-US" altLang="zh-CN" sz="3200" b="1">
                <a:solidFill>
                  <a:srgbClr val="080808"/>
                </a:solidFill>
                <a:latin typeface="楷体_GB2312" pitchFamily="49" charset="-122"/>
                <a:ea typeface="楷体_GB2312" pitchFamily="49" charset="-122"/>
              </a:rPr>
              <a:t>B</a:t>
            </a:r>
            <a:r>
              <a:rPr kumimoji="1" lang="zh-CN" altLang="en-US" sz="3200" b="1">
                <a:solidFill>
                  <a:srgbClr val="080808"/>
                </a:solidFill>
                <a:latin typeface="楷体_GB2312" pitchFamily="49" charset="-122"/>
                <a:ea typeface="楷体_GB2312" pitchFamily="49" charset="-122"/>
              </a:rPr>
              <a:t>在空中飞行的时间： （  ）</a:t>
            </a:r>
          </a:p>
          <a:p>
            <a:r>
              <a:rPr kumimoji="1" lang="en-US" altLang="zh-CN" sz="3200" b="1">
                <a:solidFill>
                  <a:srgbClr val="080808"/>
                </a:solidFill>
                <a:latin typeface="楷体_GB2312" pitchFamily="49" charset="-122"/>
                <a:ea typeface="楷体_GB2312" pitchFamily="49" charset="-122"/>
              </a:rPr>
              <a:t>A.t</a:t>
            </a:r>
            <a:r>
              <a:rPr kumimoji="1" lang="en-US" altLang="zh-CN" sz="3200" b="1" baseline="-25000">
                <a:solidFill>
                  <a:srgbClr val="080808"/>
                </a:solidFill>
                <a:latin typeface="楷体_GB2312" pitchFamily="49" charset="-122"/>
                <a:ea typeface="楷体_GB2312" pitchFamily="49" charset="-122"/>
              </a:rPr>
              <a:t>A</a:t>
            </a:r>
            <a:r>
              <a:rPr kumimoji="1" lang="en-US" altLang="zh-CN" sz="3200" b="1">
                <a:solidFill>
                  <a:srgbClr val="080808"/>
                </a:solidFill>
                <a:latin typeface="楷体_GB2312" pitchFamily="49" charset="-122"/>
                <a:ea typeface="楷体_GB2312" pitchFamily="49" charset="-122"/>
              </a:rPr>
              <a:t>&lt;t</a:t>
            </a:r>
            <a:r>
              <a:rPr kumimoji="1" lang="en-US" altLang="zh-CN" sz="3200" b="1" baseline="-25000">
                <a:solidFill>
                  <a:srgbClr val="080808"/>
                </a:solidFill>
                <a:latin typeface="楷体_GB2312" pitchFamily="49" charset="-122"/>
                <a:ea typeface="楷体_GB2312" pitchFamily="49" charset="-122"/>
              </a:rPr>
              <a:t>B   </a:t>
            </a:r>
          </a:p>
          <a:p>
            <a:r>
              <a:rPr kumimoji="1" lang="en-US" altLang="zh-CN" sz="3200" b="1">
                <a:solidFill>
                  <a:srgbClr val="080808"/>
                </a:solidFill>
                <a:latin typeface="楷体_GB2312" pitchFamily="49" charset="-122"/>
                <a:ea typeface="楷体_GB2312" pitchFamily="49" charset="-122"/>
              </a:rPr>
              <a:t>B. t</a:t>
            </a:r>
            <a:r>
              <a:rPr kumimoji="1" lang="en-US" altLang="zh-CN" sz="3200" b="1" baseline="-25000">
                <a:solidFill>
                  <a:srgbClr val="080808"/>
                </a:solidFill>
                <a:latin typeface="楷体_GB2312" pitchFamily="49" charset="-122"/>
                <a:ea typeface="楷体_GB2312" pitchFamily="49" charset="-122"/>
              </a:rPr>
              <a:t>A</a:t>
            </a:r>
            <a:r>
              <a:rPr kumimoji="1" lang="en-US" altLang="zh-CN" sz="3200" b="1">
                <a:solidFill>
                  <a:srgbClr val="080808"/>
                </a:solidFill>
                <a:latin typeface="楷体_GB2312" pitchFamily="49" charset="-122"/>
                <a:ea typeface="楷体_GB2312" pitchFamily="49" charset="-122"/>
              </a:rPr>
              <a:t>&gt;t</a:t>
            </a:r>
            <a:r>
              <a:rPr kumimoji="1" lang="en-US" altLang="zh-CN" sz="3200" b="1" baseline="-25000">
                <a:solidFill>
                  <a:srgbClr val="080808"/>
                </a:solidFill>
                <a:latin typeface="楷体_GB2312" pitchFamily="49" charset="-122"/>
                <a:ea typeface="楷体_GB2312" pitchFamily="49" charset="-122"/>
              </a:rPr>
              <a:t>B </a:t>
            </a:r>
          </a:p>
          <a:p>
            <a:r>
              <a:rPr kumimoji="1" lang="en-US" altLang="zh-CN" sz="3200" b="1">
                <a:solidFill>
                  <a:srgbClr val="080808"/>
                </a:solidFill>
                <a:latin typeface="楷体_GB2312" pitchFamily="49" charset="-122"/>
                <a:ea typeface="楷体_GB2312" pitchFamily="49" charset="-122"/>
              </a:rPr>
              <a:t>C.t</a:t>
            </a:r>
            <a:r>
              <a:rPr kumimoji="1" lang="en-US" altLang="zh-CN" sz="3200" b="1" baseline="-25000">
                <a:solidFill>
                  <a:srgbClr val="080808"/>
                </a:solidFill>
                <a:latin typeface="楷体_GB2312" pitchFamily="49" charset="-122"/>
                <a:ea typeface="楷体_GB2312" pitchFamily="49" charset="-122"/>
              </a:rPr>
              <a:t>A</a:t>
            </a:r>
            <a:r>
              <a:rPr kumimoji="1" lang="en-US" altLang="zh-CN" sz="3200" b="1">
                <a:solidFill>
                  <a:srgbClr val="080808"/>
                </a:solidFill>
                <a:latin typeface="楷体_GB2312" pitchFamily="49" charset="-122"/>
                <a:ea typeface="楷体_GB2312" pitchFamily="49" charset="-122"/>
              </a:rPr>
              <a:t>=t</a:t>
            </a:r>
            <a:r>
              <a:rPr kumimoji="1" lang="en-US" altLang="zh-CN" sz="3200" b="1" baseline="-25000">
                <a:solidFill>
                  <a:srgbClr val="080808"/>
                </a:solidFill>
                <a:latin typeface="楷体_GB2312" pitchFamily="49" charset="-122"/>
                <a:ea typeface="楷体_GB2312" pitchFamily="49" charset="-122"/>
              </a:rPr>
              <a:t>B</a:t>
            </a:r>
            <a:r>
              <a:rPr kumimoji="1" lang="en-US" altLang="zh-CN" sz="3200" b="1">
                <a:solidFill>
                  <a:srgbClr val="080808"/>
                </a:solidFill>
                <a:latin typeface="楷体_GB2312" pitchFamily="49" charset="-122"/>
                <a:ea typeface="楷体_GB2312" pitchFamily="49" charset="-122"/>
              </a:rPr>
              <a:t>  </a:t>
            </a:r>
          </a:p>
          <a:p>
            <a:r>
              <a:rPr kumimoji="1" lang="en-US" altLang="zh-CN" sz="3200" b="1">
                <a:solidFill>
                  <a:srgbClr val="080808"/>
                </a:solidFill>
                <a:latin typeface="楷体_GB2312" pitchFamily="49" charset="-122"/>
                <a:ea typeface="楷体_GB2312" pitchFamily="49" charset="-122"/>
              </a:rPr>
              <a:t>D.</a:t>
            </a:r>
            <a:r>
              <a:rPr kumimoji="1" lang="zh-CN" altLang="en-US" sz="3200" b="1">
                <a:solidFill>
                  <a:srgbClr val="080808"/>
                </a:solidFill>
                <a:latin typeface="楷体_GB2312" pitchFamily="49" charset="-122"/>
                <a:ea typeface="楷体_GB2312" pitchFamily="49" charset="-122"/>
              </a:rPr>
              <a:t>条件不足，无法判断 </a:t>
            </a:r>
          </a:p>
        </p:txBody>
      </p:sp>
      <p:sp>
        <p:nvSpPr>
          <p:cNvPr id="27662" name="Text Box 14"/>
          <p:cNvSpPr txBox="1">
            <a:spLocks noChangeArrowheads="1"/>
          </p:cNvSpPr>
          <p:nvPr/>
        </p:nvSpPr>
        <p:spPr bwMode="auto">
          <a:xfrm>
            <a:off x="5657850" y="5394325"/>
            <a:ext cx="196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000" b="1">
                <a:solidFill>
                  <a:srgbClr val="FF0000"/>
                </a:solidFill>
                <a:latin typeface="隶书" pitchFamily="49" charset="-122"/>
                <a:ea typeface="隶书" pitchFamily="49" charset="-122"/>
              </a:rPr>
              <a:t>答案：</a:t>
            </a:r>
            <a:r>
              <a:rPr kumimoji="1" lang="en-US" altLang="zh-CN" sz="4000" b="1">
                <a:solidFill>
                  <a:srgbClr val="FF0000"/>
                </a:solidFill>
                <a:latin typeface="隶书" pitchFamily="49" charset="-122"/>
                <a:ea typeface="隶书" pitchFamily="49" charset="-122"/>
              </a:rPr>
              <a:t>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62"/>
                                        </p:tgtEl>
                                        <p:attrNameLst>
                                          <p:attrName>style.visibility</p:attrName>
                                        </p:attrNameLst>
                                      </p:cBhvr>
                                      <p:to>
                                        <p:strVal val="visible"/>
                                      </p:to>
                                    </p:set>
                                    <p:animEffect transition="in" filter="dissolve">
                                      <p:cBhvr>
                                        <p:cTn id="7" dur="500"/>
                                        <p:tgtEl>
                                          <p:spTgt spid="27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body" sz="half" idx="1"/>
          </p:nvPr>
        </p:nvSpPr>
        <p:spPr>
          <a:xfrm>
            <a:off x="152400" y="152400"/>
            <a:ext cx="8686800" cy="1905000"/>
          </a:xfrm>
        </p:spPr>
        <p:txBody>
          <a:bodyPr/>
          <a:lstStyle/>
          <a:p>
            <a:r>
              <a:rPr lang="zh-CN" altLang="en-US" b="1">
                <a:solidFill>
                  <a:srgbClr val="FF0000"/>
                </a:solidFill>
              </a:rPr>
              <a:t>典例：</a:t>
            </a:r>
            <a:r>
              <a:rPr lang="zh-CN" altLang="en-US" b="1">
                <a:solidFill>
                  <a:schemeClr val="tx2"/>
                </a:solidFill>
              </a:rPr>
              <a:t>以</a:t>
            </a:r>
            <a:r>
              <a:rPr lang="en-US" altLang="zh-CN" b="1">
                <a:solidFill>
                  <a:schemeClr val="tx2"/>
                </a:solidFill>
              </a:rPr>
              <a:t>9.8m/s</a:t>
            </a:r>
            <a:r>
              <a:rPr lang="zh-CN" altLang="en-US" b="1">
                <a:solidFill>
                  <a:schemeClr val="tx2"/>
                </a:solidFill>
              </a:rPr>
              <a:t>的水平初速度抛出的物体，飞行一段时间后，垂直撞在倾角为</a:t>
            </a:r>
            <a:r>
              <a:rPr lang="en-US" altLang="zh-CN" b="1">
                <a:solidFill>
                  <a:schemeClr val="tx2"/>
                </a:solidFill>
              </a:rPr>
              <a:t>30</a:t>
            </a:r>
            <a:r>
              <a:rPr lang="en-US" altLang="zh-CN" b="1" baseline="30000">
                <a:solidFill>
                  <a:schemeClr val="tx2"/>
                </a:solidFill>
              </a:rPr>
              <a:t>0</a:t>
            </a:r>
            <a:r>
              <a:rPr lang="zh-CN" altLang="en-US" b="1">
                <a:solidFill>
                  <a:schemeClr val="tx2"/>
                </a:solidFill>
              </a:rPr>
              <a:t>的斜面上，可知物体完成这段飞行的时间是：</a:t>
            </a:r>
            <a:r>
              <a:rPr lang="en-US" altLang="zh-CN" b="1">
                <a:solidFill>
                  <a:schemeClr val="tx2"/>
                </a:solidFill>
              </a:rPr>
              <a:t>(     )</a:t>
            </a:r>
          </a:p>
        </p:txBody>
      </p:sp>
      <p:sp>
        <p:nvSpPr>
          <p:cNvPr id="28675" name="AutoShape 3"/>
          <p:cNvSpPr>
            <a:spLocks noChangeArrowheads="1"/>
          </p:cNvSpPr>
          <p:nvPr/>
        </p:nvSpPr>
        <p:spPr bwMode="auto">
          <a:xfrm flipH="1">
            <a:off x="4427538" y="3789363"/>
            <a:ext cx="3595687" cy="1955800"/>
          </a:xfrm>
          <a:prstGeom prst="rtTriangle">
            <a:avLst/>
          </a:prstGeom>
          <a:noFill/>
          <a:ln w="34925" algn="ctr">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6" name="Freeform 4"/>
          <p:cNvSpPr>
            <a:spLocks/>
          </p:cNvSpPr>
          <p:nvPr/>
        </p:nvSpPr>
        <p:spPr bwMode="auto">
          <a:xfrm>
            <a:off x="4140200" y="3429000"/>
            <a:ext cx="2193925" cy="1238250"/>
          </a:xfrm>
          <a:custGeom>
            <a:avLst/>
            <a:gdLst>
              <a:gd name="T0" fmla="*/ 0 w 1633"/>
              <a:gd name="T1" fmla="*/ 0 h 862"/>
              <a:gd name="T2" fmla="*/ 659 w 1633"/>
              <a:gd name="T3" fmla="*/ 78 h 862"/>
              <a:gd name="T4" fmla="*/ 1083 w 1633"/>
              <a:gd name="T5" fmla="*/ 270 h 862"/>
              <a:gd name="T6" fmla="*/ 1347 w 1633"/>
              <a:gd name="T7" fmla="*/ 494 h 862"/>
              <a:gd name="T8" fmla="*/ 1633 w 1633"/>
              <a:gd name="T9" fmla="*/ 862 h 862"/>
            </a:gdLst>
            <a:ahLst/>
            <a:cxnLst>
              <a:cxn ang="0">
                <a:pos x="T0" y="T1"/>
              </a:cxn>
              <a:cxn ang="0">
                <a:pos x="T2" y="T3"/>
              </a:cxn>
              <a:cxn ang="0">
                <a:pos x="T4" y="T5"/>
              </a:cxn>
              <a:cxn ang="0">
                <a:pos x="T6" y="T7"/>
              </a:cxn>
              <a:cxn ang="0">
                <a:pos x="T8" y="T9"/>
              </a:cxn>
            </a:cxnLst>
            <a:rect l="0" t="0" r="r" b="b"/>
            <a:pathLst>
              <a:path w="1633" h="862">
                <a:moveTo>
                  <a:pt x="0" y="0"/>
                </a:moveTo>
                <a:cubicBezTo>
                  <a:pt x="110" y="13"/>
                  <a:pt x="479" y="33"/>
                  <a:pt x="659" y="78"/>
                </a:cubicBezTo>
                <a:cubicBezTo>
                  <a:pt x="839" y="123"/>
                  <a:pt x="968" y="201"/>
                  <a:pt x="1083" y="270"/>
                </a:cubicBezTo>
                <a:cubicBezTo>
                  <a:pt x="1198" y="339"/>
                  <a:pt x="1255" y="395"/>
                  <a:pt x="1347" y="494"/>
                </a:cubicBezTo>
                <a:cubicBezTo>
                  <a:pt x="1439" y="593"/>
                  <a:pt x="1573" y="785"/>
                  <a:pt x="1633" y="862"/>
                </a:cubicBezTo>
              </a:path>
            </a:pathLst>
          </a:custGeom>
          <a:noFill/>
          <a:ln w="349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77" name="Text Box 5"/>
          <p:cNvSpPr txBox="1">
            <a:spLocks noChangeArrowheads="1"/>
          </p:cNvSpPr>
          <p:nvPr/>
        </p:nvSpPr>
        <p:spPr bwMode="auto">
          <a:xfrm>
            <a:off x="5003800" y="5300663"/>
            <a:ext cx="731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a:solidFill>
                  <a:srgbClr val="080808"/>
                </a:solidFill>
                <a:latin typeface="Tahoma" pitchFamily="34" charset="0"/>
              </a:rPr>
              <a:t>30</a:t>
            </a:r>
            <a:r>
              <a:rPr lang="en-US" altLang="zh-CN" sz="2000" baseline="30000">
                <a:solidFill>
                  <a:srgbClr val="080808"/>
                </a:solidFill>
                <a:latin typeface="Tahoma" pitchFamily="34" charset="0"/>
              </a:rPr>
              <a:t>o</a:t>
            </a:r>
            <a:endParaRPr lang="en-US" altLang="zh-CN" sz="2000">
              <a:solidFill>
                <a:srgbClr val="080808"/>
              </a:solidFill>
              <a:latin typeface="Tahoma" pitchFamily="34" charset="0"/>
            </a:endParaRPr>
          </a:p>
        </p:txBody>
      </p:sp>
      <p:grpSp>
        <p:nvGrpSpPr>
          <p:cNvPr id="28678" name="Group 6"/>
          <p:cNvGrpSpPr>
            <a:grpSpLocks/>
          </p:cNvGrpSpPr>
          <p:nvPr/>
        </p:nvGrpSpPr>
        <p:grpSpPr bwMode="auto">
          <a:xfrm>
            <a:off x="3995738" y="2852738"/>
            <a:ext cx="1035050" cy="587375"/>
            <a:chOff x="2517" y="1797"/>
            <a:chExt cx="652" cy="370"/>
          </a:xfrm>
        </p:grpSpPr>
        <p:sp>
          <p:nvSpPr>
            <p:cNvPr id="28679" name="Line 7"/>
            <p:cNvSpPr>
              <a:spLocks noChangeShapeType="1"/>
            </p:cNvSpPr>
            <p:nvPr/>
          </p:nvSpPr>
          <p:spPr bwMode="auto">
            <a:xfrm>
              <a:off x="2632" y="2167"/>
              <a:ext cx="537" cy="0"/>
            </a:xfrm>
            <a:prstGeom prst="line">
              <a:avLst/>
            </a:prstGeom>
            <a:noFill/>
            <a:ln w="34925">
              <a:solidFill>
                <a:srgbClr val="FFFF66"/>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0" name="Text Box 8"/>
            <p:cNvSpPr txBox="1">
              <a:spLocks noChangeArrowheads="1"/>
            </p:cNvSpPr>
            <p:nvPr/>
          </p:nvSpPr>
          <p:spPr bwMode="auto">
            <a:xfrm>
              <a:off x="2517" y="1797"/>
              <a:ext cx="4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200">
                  <a:solidFill>
                    <a:srgbClr val="FFFF66"/>
                  </a:solidFill>
                  <a:latin typeface="Tahoma" pitchFamily="34" charset="0"/>
                </a:rPr>
                <a:t>V</a:t>
              </a:r>
              <a:r>
                <a:rPr lang="en-US" altLang="zh-CN" sz="3200" baseline="-25000">
                  <a:solidFill>
                    <a:srgbClr val="FFFF66"/>
                  </a:solidFill>
                  <a:latin typeface="Tahoma" pitchFamily="34" charset="0"/>
                </a:rPr>
                <a:t>o</a:t>
              </a:r>
              <a:endParaRPr lang="en-US" altLang="zh-CN" sz="3200">
                <a:solidFill>
                  <a:srgbClr val="FFFF66"/>
                </a:solidFill>
                <a:latin typeface="Tahoma" pitchFamily="34" charset="0"/>
              </a:endParaRPr>
            </a:p>
          </p:txBody>
        </p:sp>
      </p:grpSp>
      <p:sp>
        <p:nvSpPr>
          <p:cNvPr id="28681" name="Line 9"/>
          <p:cNvSpPr>
            <a:spLocks noChangeShapeType="1"/>
          </p:cNvSpPr>
          <p:nvPr/>
        </p:nvSpPr>
        <p:spPr bwMode="auto">
          <a:xfrm>
            <a:off x="6372225" y="4724400"/>
            <a:ext cx="706438" cy="1209675"/>
          </a:xfrm>
          <a:prstGeom prst="line">
            <a:avLst/>
          </a:prstGeom>
          <a:noFill/>
          <a:ln w="31750">
            <a:solidFill>
              <a:srgbClr val="0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8682" name="Group 10"/>
          <p:cNvGrpSpPr>
            <a:grpSpLocks/>
          </p:cNvGrpSpPr>
          <p:nvPr/>
        </p:nvGrpSpPr>
        <p:grpSpPr bwMode="auto">
          <a:xfrm>
            <a:off x="6372225" y="4724400"/>
            <a:ext cx="825500" cy="1270000"/>
            <a:chOff x="1292" y="3520"/>
            <a:chExt cx="520" cy="800"/>
          </a:xfrm>
        </p:grpSpPr>
        <p:sp>
          <p:nvSpPr>
            <p:cNvPr id="28683" name="Line 11"/>
            <p:cNvSpPr>
              <a:spLocks noChangeShapeType="1"/>
            </p:cNvSpPr>
            <p:nvPr/>
          </p:nvSpPr>
          <p:spPr bwMode="auto">
            <a:xfrm>
              <a:off x="1292" y="3520"/>
              <a:ext cx="520" cy="0"/>
            </a:xfrm>
            <a:prstGeom prst="line">
              <a:avLst/>
            </a:prstGeom>
            <a:noFill/>
            <a:ln w="31750">
              <a:solidFill>
                <a:srgbClr val="0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4" name="Line 12"/>
            <p:cNvSpPr>
              <a:spLocks noChangeShapeType="1"/>
            </p:cNvSpPr>
            <p:nvPr/>
          </p:nvSpPr>
          <p:spPr bwMode="auto">
            <a:xfrm flipH="1" flipV="1">
              <a:off x="1775" y="3559"/>
              <a:ext cx="0" cy="723"/>
            </a:xfrm>
            <a:prstGeom prst="line">
              <a:avLst/>
            </a:prstGeom>
            <a:noFill/>
            <a:ln w="31750">
              <a:solidFill>
                <a:srgbClr val="000000"/>
              </a:solidFill>
              <a:prstDash val="dash"/>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5" name="Line 13"/>
            <p:cNvSpPr>
              <a:spLocks noChangeShapeType="1"/>
            </p:cNvSpPr>
            <p:nvPr/>
          </p:nvSpPr>
          <p:spPr bwMode="auto">
            <a:xfrm flipH="1" flipV="1">
              <a:off x="1329" y="4320"/>
              <a:ext cx="408" cy="0"/>
            </a:xfrm>
            <a:prstGeom prst="line">
              <a:avLst/>
            </a:prstGeom>
            <a:noFill/>
            <a:ln w="31750">
              <a:solidFill>
                <a:srgbClr val="000000"/>
              </a:solidFill>
              <a:prstDash val="dash"/>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6" name="Line 14"/>
            <p:cNvSpPr>
              <a:spLocks noChangeShapeType="1"/>
            </p:cNvSpPr>
            <p:nvPr/>
          </p:nvSpPr>
          <p:spPr bwMode="auto">
            <a:xfrm>
              <a:off x="1292" y="3559"/>
              <a:ext cx="0" cy="761"/>
            </a:xfrm>
            <a:prstGeom prst="line">
              <a:avLst/>
            </a:prstGeom>
            <a:noFill/>
            <a:ln w="31750">
              <a:solidFill>
                <a:srgbClr val="0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8687" name="Line 15"/>
          <p:cNvSpPr>
            <a:spLocks noChangeShapeType="1"/>
          </p:cNvSpPr>
          <p:nvPr/>
        </p:nvSpPr>
        <p:spPr bwMode="auto">
          <a:xfrm flipV="1">
            <a:off x="1868488" y="2857500"/>
            <a:ext cx="82550" cy="23813"/>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8" name="Line 16"/>
          <p:cNvSpPr>
            <a:spLocks noChangeShapeType="1"/>
          </p:cNvSpPr>
          <p:nvPr/>
        </p:nvSpPr>
        <p:spPr bwMode="auto">
          <a:xfrm>
            <a:off x="1951038" y="2863850"/>
            <a:ext cx="119062" cy="111125"/>
          </a:xfrm>
          <a:prstGeom prst="line">
            <a:avLst/>
          </a:prstGeom>
          <a:noFill/>
          <a:ln w="539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9" name="Line 17"/>
          <p:cNvSpPr>
            <a:spLocks noChangeShapeType="1"/>
          </p:cNvSpPr>
          <p:nvPr/>
        </p:nvSpPr>
        <p:spPr bwMode="auto">
          <a:xfrm flipV="1">
            <a:off x="2084388" y="2646363"/>
            <a:ext cx="158750" cy="328612"/>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0" name="Line 18"/>
          <p:cNvSpPr>
            <a:spLocks noChangeShapeType="1"/>
          </p:cNvSpPr>
          <p:nvPr/>
        </p:nvSpPr>
        <p:spPr bwMode="auto">
          <a:xfrm>
            <a:off x="2243138" y="2646363"/>
            <a:ext cx="347662"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1" name="Line 19"/>
          <p:cNvSpPr>
            <a:spLocks noChangeShapeType="1"/>
          </p:cNvSpPr>
          <p:nvPr/>
        </p:nvSpPr>
        <p:spPr bwMode="auto">
          <a:xfrm>
            <a:off x="1800225" y="3079750"/>
            <a:ext cx="844550" cy="1588"/>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2" name="Rectangle 20"/>
          <p:cNvSpPr>
            <a:spLocks noChangeArrowheads="1"/>
          </p:cNvSpPr>
          <p:nvPr/>
        </p:nvSpPr>
        <p:spPr bwMode="auto">
          <a:xfrm>
            <a:off x="2070100" y="3124200"/>
            <a:ext cx="165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a:solidFill>
                  <a:srgbClr val="000000"/>
                </a:solidFill>
                <a:latin typeface="Times New Roman" pitchFamily="18" charset="0"/>
              </a:rPr>
              <a:t>3</a:t>
            </a:r>
            <a:endParaRPr lang="en-US" altLang="zh-CN"/>
          </a:p>
        </p:txBody>
      </p:sp>
      <p:sp>
        <p:nvSpPr>
          <p:cNvPr id="28693" name="Rectangle 21"/>
          <p:cNvSpPr>
            <a:spLocks noChangeArrowheads="1"/>
          </p:cNvSpPr>
          <p:nvPr/>
        </p:nvSpPr>
        <p:spPr bwMode="auto">
          <a:xfrm>
            <a:off x="2263775" y="2667000"/>
            <a:ext cx="165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a:solidFill>
                  <a:srgbClr val="000000"/>
                </a:solidFill>
                <a:latin typeface="Times New Roman" pitchFamily="18" charset="0"/>
              </a:rPr>
              <a:t>3</a:t>
            </a:r>
            <a:endParaRPr lang="en-US" altLang="zh-CN"/>
          </a:p>
        </p:txBody>
      </p:sp>
      <p:sp>
        <p:nvSpPr>
          <p:cNvPr id="28694" name="Line 22"/>
          <p:cNvSpPr>
            <a:spLocks noChangeShapeType="1"/>
          </p:cNvSpPr>
          <p:nvPr/>
        </p:nvSpPr>
        <p:spPr bwMode="auto">
          <a:xfrm flipV="1">
            <a:off x="1973263" y="4073525"/>
            <a:ext cx="80962" cy="23813"/>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5" name="Line 23"/>
          <p:cNvSpPr>
            <a:spLocks noChangeShapeType="1"/>
          </p:cNvSpPr>
          <p:nvPr/>
        </p:nvSpPr>
        <p:spPr bwMode="auto">
          <a:xfrm>
            <a:off x="2054225" y="4081463"/>
            <a:ext cx="115888" cy="106362"/>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6" name="Line 24"/>
          <p:cNvSpPr>
            <a:spLocks noChangeShapeType="1"/>
          </p:cNvSpPr>
          <p:nvPr/>
        </p:nvSpPr>
        <p:spPr bwMode="auto">
          <a:xfrm flipV="1">
            <a:off x="2184400" y="3868738"/>
            <a:ext cx="153988" cy="3190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7" name="Line 25"/>
          <p:cNvSpPr>
            <a:spLocks noChangeShapeType="1"/>
          </p:cNvSpPr>
          <p:nvPr/>
        </p:nvSpPr>
        <p:spPr bwMode="auto">
          <a:xfrm>
            <a:off x="2338388" y="3868738"/>
            <a:ext cx="338137"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8" name="Line 26"/>
          <p:cNvSpPr>
            <a:spLocks noChangeShapeType="1"/>
          </p:cNvSpPr>
          <p:nvPr/>
        </p:nvSpPr>
        <p:spPr bwMode="auto">
          <a:xfrm>
            <a:off x="1581150" y="4289425"/>
            <a:ext cx="1147763" cy="1588"/>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9" name="Rectangle 27"/>
          <p:cNvSpPr>
            <a:spLocks noChangeArrowheads="1"/>
          </p:cNvSpPr>
          <p:nvPr/>
        </p:nvSpPr>
        <p:spPr bwMode="auto">
          <a:xfrm>
            <a:off x="2008188" y="4333875"/>
            <a:ext cx="158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latin typeface="Times New Roman" pitchFamily="18" charset="0"/>
              </a:rPr>
              <a:t>3</a:t>
            </a:r>
            <a:endParaRPr lang="en-US" altLang="zh-CN"/>
          </a:p>
        </p:txBody>
      </p:sp>
      <p:sp>
        <p:nvSpPr>
          <p:cNvPr id="28700" name="Rectangle 28"/>
          <p:cNvSpPr>
            <a:spLocks noChangeArrowheads="1"/>
          </p:cNvSpPr>
          <p:nvPr/>
        </p:nvSpPr>
        <p:spPr bwMode="auto">
          <a:xfrm>
            <a:off x="2357438" y="3887788"/>
            <a:ext cx="158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latin typeface="Times New Roman" pitchFamily="18" charset="0"/>
              </a:rPr>
              <a:t>3</a:t>
            </a:r>
            <a:endParaRPr lang="en-US" altLang="zh-CN"/>
          </a:p>
        </p:txBody>
      </p:sp>
      <p:sp>
        <p:nvSpPr>
          <p:cNvPr id="28701" name="Rectangle 29"/>
          <p:cNvSpPr>
            <a:spLocks noChangeArrowheads="1"/>
          </p:cNvSpPr>
          <p:nvPr/>
        </p:nvSpPr>
        <p:spPr bwMode="auto">
          <a:xfrm>
            <a:off x="1803400" y="3840163"/>
            <a:ext cx="177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0000"/>
                </a:solidFill>
                <a:latin typeface="Times New Roman" pitchFamily="18" charset="0"/>
              </a:rPr>
              <a:t>2</a:t>
            </a:r>
            <a:endParaRPr lang="en-US" altLang="zh-CN" sz="2800"/>
          </a:p>
        </p:txBody>
      </p:sp>
      <p:sp>
        <p:nvSpPr>
          <p:cNvPr id="28702" name="Line 30"/>
          <p:cNvSpPr>
            <a:spLocks noChangeShapeType="1"/>
          </p:cNvSpPr>
          <p:nvPr/>
        </p:nvSpPr>
        <p:spPr bwMode="auto">
          <a:xfrm flipV="1">
            <a:off x="1611313" y="5181600"/>
            <a:ext cx="92075" cy="25400"/>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3" name="Line 31"/>
          <p:cNvSpPr>
            <a:spLocks noChangeShapeType="1"/>
          </p:cNvSpPr>
          <p:nvPr/>
        </p:nvSpPr>
        <p:spPr bwMode="auto">
          <a:xfrm>
            <a:off x="1703388" y="5187950"/>
            <a:ext cx="133350" cy="122238"/>
          </a:xfrm>
          <a:prstGeom prst="line">
            <a:avLst/>
          </a:prstGeom>
          <a:noFill/>
          <a:ln w="603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4" name="Line 32"/>
          <p:cNvSpPr>
            <a:spLocks noChangeShapeType="1"/>
          </p:cNvSpPr>
          <p:nvPr/>
        </p:nvSpPr>
        <p:spPr bwMode="auto">
          <a:xfrm flipV="1">
            <a:off x="1851025" y="4946650"/>
            <a:ext cx="177800" cy="36353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5" name="Line 33"/>
          <p:cNvSpPr>
            <a:spLocks noChangeShapeType="1"/>
          </p:cNvSpPr>
          <p:nvPr/>
        </p:nvSpPr>
        <p:spPr bwMode="auto">
          <a:xfrm>
            <a:off x="2028825" y="4946650"/>
            <a:ext cx="385763"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6" name="Rectangle 34"/>
          <p:cNvSpPr>
            <a:spLocks noChangeArrowheads="1"/>
          </p:cNvSpPr>
          <p:nvPr/>
        </p:nvSpPr>
        <p:spPr bwMode="auto">
          <a:xfrm>
            <a:off x="2051050" y="49688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0000"/>
                </a:solidFill>
                <a:latin typeface="Times New Roman" pitchFamily="18" charset="0"/>
              </a:rPr>
              <a:t>3</a:t>
            </a:r>
            <a:endParaRPr lang="en-US" altLang="zh-CN"/>
          </a:p>
        </p:txBody>
      </p:sp>
      <p:sp>
        <p:nvSpPr>
          <p:cNvPr id="28707" name="Rectangle 35"/>
          <p:cNvSpPr>
            <a:spLocks noChangeArrowheads="1"/>
          </p:cNvSpPr>
          <p:nvPr/>
        </p:nvSpPr>
        <p:spPr bwMode="auto">
          <a:xfrm>
            <a:off x="2019300" y="5562600"/>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0000"/>
                </a:solidFill>
                <a:latin typeface="Times New Roman" pitchFamily="18" charset="0"/>
              </a:rPr>
              <a:t>2</a:t>
            </a:r>
            <a:endParaRPr lang="en-US" altLang="zh-CN" sz="2800"/>
          </a:p>
        </p:txBody>
      </p:sp>
      <p:sp>
        <p:nvSpPr>
          <p:cNvPr id="28708" name="Text Box 36"/>
          <p:cNvSpPr txBox="1">
            <a:spLocks noChangeArrowheads="1"/>
          </p:cNvSpPr>
          <p:nvPr/>
        </p:nvSpPr>
        <p:spPr bwMode="auto">
          <a:xfrm>
            <a:off x="7602538" y="1176338"/>
            <a:ext cx="51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FF0000"/>
                </a:solidFill>
              </a:rPr>
              <a:t>C</a:t>
            </a:r>
          </a:p>
        </p:txBody>
      </p:sp>
      <p:sp>
        <p:nvSpPr>
          <p:cNvPr id="28709" name="Oval 37"/>
          <p:cNvSpPr>
            <a:spLocks noChangeArrowheads="1"/>
          </p:cNvSpPr>
          <p:nvPr/>
        </p:nvSpPr>
        <p:spPr bwMode="auto">
          <a:xfrm>
            <a:off x="3924300" y="3213100"/>
            <a:ext cx="360363" cy="360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710" name="Group 38"/>
          <p:cNvGrpSpPr>
            <a:grpSpLocks/>
          </p:cNvGrpSpPr>
          <p:nvPr/>
        </p:nvGrpSpPr>
        <p:grpSpPr bwMode="auto">
          <a:xfrm>
            <a:off x="3924300" y="2852738"/>
            <a:ext cx="1177925" cy="731837"/>
            <a:chOff x="4967" y="3786"/>
            <a:chExt cx="742" cy="461"/>
          </a:xfrm>
        </p:grpSpPr>
        <p:grpSp>
          <p:nvGrpSpPr>
            <p:cNvPr id="28711" name="Group 39"/>
            <p:cNvGrpSpPr>
              <a:grpSpLocks/>
            </p:cNvGrpSpPr>
            <p:nvPr/>
          </p:nvGrpSpPr>
          <p:grpSpPr bwMode="auto">
            <a:xfrm>
              <a:off x="5057" y="3786"/>
              <a:ext cx="652" cy="371"/>
              <a:chOff x="2517" y="1797"/>
              <a:chExt cx="652" cy="371"/>
            </a:xfrm>
          </p:grpSpPr>
          <p:sp>
            <p:nvSpPr>
              <p:cNvPr id="28712" name="Line 40"/>
              <p:cNvSpPr>
                <a:spLocks noChangeShapeType="1"/>
              </p:cNvSpPr>
              <p:nvPr/>
            </p:nvSpPr>
            <p:spPr bwMode="auto">
              <a:xfrm>
                <a:off x="2632" y="2167"/>
                <a:ext cx="537" cy="0"/>
              </a:xfrm>
              <a:prstGeom prst="line">
                <a:avLst/>
              </a:prstGeom>
              <a:noFill/>
              <a:ln w="34925">
                <a:solidFill>
                  <a:srgbClr val="0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13" name="Text Box 41"/>
              <p:cNvSpPr txBox="1">
                <a:spLocks noChangeArrowheads="1"/>
              </p:cNvSpPr>
              <p:nvPr/>
            </p:nvSpPr>
            <p:spPr bwMode="auto">
              <a:xfrm>
                <a:off x="2517" y="1797"/>
                <a:ext cx="462" cy="371"/>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200">
                    <a:solidFill>
                      <a:srgbClr val="080808"/>
                    </a:solidFill>
                    <a:latin typeface="Tahoma" pitchFamily="34" charset="0"/>
                  </a:rPr>
                  <a:t>V</a:t>
                </a:r>
                <a:r>
                  <a:rPr lang="en-US" altLang="zh-CN" sz="3200" baseline="-25000">
                    <a:solidFill>
                      <a:srgbClr val="080808"/>
                    </a:solidFill>
                    <a:latin typeface="Tahoma" pitchFamily="34" charset="0"/>
                  </a:rPr>
                  <a:t>o</a:t>
                </a:r>
                <a:endParaRPr lang="en-US" altLang="zh-CN" sz="3200">
                  <a:solidFill>
                    <a:srgbClr val="080808"/>
                  </a:solidFill>
                  <a:latin typeface="Tahoma" pitchFamily="34" charset="0"/>
                </a:endParaRPr>
              </a:p>
            </p:txBody>
          </p:sp>
        </p:grpSp>
        <p:sp>
          <p:nvSpPr>
            <p:cNvPr id="28714" name="Oval 42"/>
            <p:cNvSpPr>
              <a:spLocks noChangeArrowheads="1"/>
            </p:cNvSpPr>
            <p:nvPr/>
          </p:nvSpPr>
          <p:spPr bwMode="auto">
            <a:xfrm>
              <a:off x="4967" y="4020"/>
              <a:ext cx="227" cy="227"/>
            </a:xfrm>
            <a:prstGeom prst="ellipse">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715" name="Text Box 43"/>
          <p:cNvSpPr txBox="1">
            <a:spLocks noChangeArrowheads="1"/>
          </p:cNvSpPr>
          <p:nvPr/>
        </p:nvSpPr>
        <p:spPr bwMode="auto">
          <a:xfrm>
            <a:off x="7143750" y="575151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80808"/>
                </a:solidFill>
              </a:rPr>
              <a:t>V</a:t>
            </a:r>
          </a:p>
        </p:txBody>
      </p:sp>
      <p:sp>
        <p:nvSpPr>
          <p:cNvPr id="28716" name="Text Box 44"/>
          <p:cNvSpPr txBox="1">
            <a:spLocks noChangeArrowheads="1"/>
          </p:cNvSpPr>
          <p:nvPr/>
        </p:nvSpPr>
        <p:spPr bwMode="auto">
          <a:xfrm>
            <a:off x="7216775" y="4383088"/>
            <a:ext cx="500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chemeClr val="folHlink"/>
                </a:solidFill>
              </a:rPr>
              <a:t>V</a:t>
            </a:r>
            <a:r>
              <a:rPr lang="en-US" altLang="zh-CN" sz="2400" b="1" baseline="-25000">
                <a:solidFill>
                  <a:schemeClr val="folHlink"/>
                </a:solidFill>
              </a:rPr>
              <a:t>0</a:t>
            </a:r>
          </a:p>
        </p:txBody>
      </p:sp>
      <p:sp>
        <p:nvSpPr>
          <p:cNvPr id="28717" name="Text Box 45"/>
          <p:cNvSpPr txBox="1">
            <a:spLocks noChangeArrowheads="1"/>
          </p:cNvSpPr>
          <p:nvPr/>
        </p:nvSpPr>
        <p:spPr bwMode="auto">
          <a:xfrm>
            <a:off x="6064250" y="5967413"/>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chemeClr val="folHlink"/>
                </a:solidFill>
              </a:rPr>
              <a:t>Vy</a:t>
            </a:r>
          </a:p>
        </p:txBody>
      </p:sp>
      <p:sp>
        <p:nvSpPr>
          <p:cNvPr id="28718" name="Text Box 46"/>
          <p:cNvSpPr txBox="1">
            <a:spLocks noChangeArrowheads="1"/>
          </p:cNvSpPr>
          <p:nvPr/>
        </p:nvSpPr>
        <p:spPr bwMode="auto">
          <a:xfrm>
            <a:off x="6156325" y="5157788"/>
            <a:ext cx="792163" cy="406400"/>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a:solidFill>
                  <a:srgbClr val="080808"/>
                </a:solidFill>
                <a:latin typeface="Tahoma" pitchFamily="34" charset="0"/>
              </a:rPr>
              <a:t>30</a:t>
            </a:r>
            <a:r>
              <a:rPr lang="en-US" altLang="zh-CN" sz="2000" baseline="30000">
                <a:solidFill>
                  <a:srgbClr val="080808"/>
                </a:solidFill>
                <a:latin typeface="Tahoma" pitchFamily="34" charset="0"/>
              </a:rPr>
              <a:t>o</a:t>
            </a:r>
            <a:endParaRPr lang="en-US" altLang="zh-CN" sz="2000">
              <a:solidFill>
                <a:srgbClr val="080808"/>
              </a:solidFill>
              <a:latin typeface="Tahoma" pitchFamily="34" charset="0"/>
            </a:endParaRPr>
          </a:p>
        </p:txBody>
      </p:sp>
      <p:sp>
        <p:nvSpPr>
          <p:cNvPr id="28719" name="Rectangle 47"/>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8720" name="Object 48"/>
          <p:cNvGraphicFramePr>
            <a:graphicFrameLocks noChangeAspect="1"/>
          </p:cNvGraphicFramePr>
          <p:nvPr/>
        </p:nvGraphicFramePr>
        <p:xfrm>
          <a:off x="6516688" y="1989138"/>
          <a:ext cx="1728787" cy="1016000"/>
        </p:xfrm>
        <a:graphic>
          <a:graphicData uri="http://schemas.openxmlformats.org/presentationml/2006/ole">
            <mc:AlternateContent xmlns:mc="http://schemas.openxmlformats.org/markup-compatibility/2006">
              <mc:Choice xmlns:v="urn:schemas-microsoft-com:vml" Requires="v">
                <p:oleObj spid="_x0000_s28724" r:id="rId3" imgW="761669" imgH="444307" progId="Equation.3">
                  <p:embed/>
                </p:oleObj>
              </mc:Choice>
              <mc:Fallback>
                <p:oleObj r:id="rId3" imgW="761669" imgH="444307" progId="Equation.3">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688" y="1989138"/>
                        <a:ext cx="1728787"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21" name="Rectangle 49"/>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8722" name="Object 50"/>
          <p:cNvGraphicFramePr>
            <a:graphicFrameLocks noChangeAspect="1"/>
          </p:cNvGraphicFramePr>
          <p:nvPr/>
        </p:nvGraphicFramePr>
        <p:xfrm>
          <a:off x="5508625" y="2997200"/>
          <a:ext cx="2447925" cy="898525"/>
        </p:xfrm>
        <a:graphic>
          <a:graphicData uri="http://schemas.openxmlformats.org/presentationml/2006/ole">
            <mc:AlternateContent xmlns:mc="http://schemas.openxmlformats.org/markup-compatibility/2006">
              <mc:Choice xmlns:v="urn:schemas-microsoft-com:vml" Requires="v">
                <p:oleObj spid="_x0000_s28725" r:id="rId5" imgW="1218671" imgH="444307" progId="Equation.3">
                  <p:embed/>
                </p:oleObj>
              </mc:Choice>
              <mc:Fallback>
                <p:oleObj r:id="rId5" imgW="1218671" imgH="444307" progId="Equation.3">
                  <p:embed/>
                  <p:pic>
                    <p:nvPicPr>
                      <p:cNvPr id="0" name="Object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2997200"/>
                        <a:ext cx="2447925"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23" name="Line 51"/>
          <p:cNvSpPr>
            <a:spLocks noChangeShapeType="1"/>
          </p:cNvSpPr>
          <p:nvPr/>
        </p:nvSpPr>
        <p:spPr bwMode="auto">
          <a:xfrm>
            <a:off x="1600200" y="5484813"/>
            <a:ext cx="1147763"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709"/>
                                        </p:tgtEl>
                                        <p:attrNameLst>
                                          <p:attrName>style.visibility</p:attrName>
                                        </p:attrNameLst>
                                      </p:cBhvr>
                                      <p:to>
                                        <p:strVal val="visible"/>
                                      </p:to>
                                    </p:set>
                                    <p:anim calcmode="lin" valueType="num">
                                      <p:cBhvr additive="base">
                                        <p:cTn id="7" dur="500" fill="hold"/>
                                        <p:tgtEl>
                                          <p:spTgt spid="28709"/>
                                        </p:tgtEl>
                                        <p:attrNameLst>
                                          <p:attrName>ppt_x</p:attrName>
                                        </p:attrNameLst>
                                      </p:cBhvr>
                                      <p:tavLst>
                                        <p:tav tm="0">
                                          <p:val>
                                            <p:strVal val="#ppt_x"/>
                                          </p:val>
                                        </p:tav>
                                        <p:tav tm="100000">
                                          <p:val>
                                            <p:strVal val="#ppt_x"/>
                                          </p:val>
                                        </p:tav>
                                      </p:tavLst>
                                    </p:anim>
                                    <p:anim calcmode="lin" valueType="num">
                                      <p:cBhvr additive="base">
                                        <p:cTn id="8" dur="500" fill="hold"/>
                                        <p:tgtEl>
                                          <p:spTgt spid="2870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1" presetClass="entr" presetSubtype="0" fill="hold" nodeType="clickEffect">
                                  <p:stCondLst>
                                    <p:cond delay="0"/>
                                  </p:stCondLst>
                                  <p:childTnLst>
                                    <p:set>
                                      <p:cBhvr>
                                        <p:cTn id="12" dur="75">
                                          <p:stCondLst>
                                            <p:cond delay="0"/>
                                          </p:stCondLst>
                                        </p:cTn>
                                        <p:tgtEl>
                                          <p:spTgt spid="2867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28710"/>
                                        </p:tgtEl>
                                        <p:attrNameLst>
                                          <p:attrName>style.visibility</p:attrName>
                                        </p:attrNameLst>
                                      </p:cBhvr>
                                      <p:to>
                                        <p:strVal val="visible"/>
                                      </p:to>
                                    </p:set>
                                    <p:anim calcmode="lin" valueType="num">
                                      <p:cBhvr>
                                        <p:cTn id="17" dur="500" fill="hold"/>
                                        <p:tgtEl>
                                          <p:spTgt spid="28710"/>
                                        </p:tgtEl>
                                        <p:attrNameLst>
                                          <p:attrName>ppt_w</p:attrName>
                                        </p:attrNameLst>
                                      </p:cBhvr>
                                      <p:tavLst>
                                        <p:tav tm="0">
                                          <p:val>
                                            <p:fltVal val="0"/>
                                          </p:val>
                                        </p:tav>
                                        <p:tav tm="100000">
                                          <p:val>
                                            <p:strVal val="#ppt_w"/>
                                          </p:val>
                                        </p:tav>
                                      </p:tavLst>
                                    </p:anim>
                                    <p:anim calcmode="lin" valueType="num">
                                      <p:cBhvr>
                                        <p:cTn id="18" dur="500" fill="hold"/>
                                        <p:tgtEl>
                                          <p:spTgt spid="28710"/>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67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8681"/>
                                        </p:tgtEl>
                                        <p:attrNameLst>
                                          <p:attrName>style.visibility</p:attrName>
                                        </p:attrNameLst>
                                      </p:cBhvr>
                                      <p:to>
                                        <p:strVal val="visible"/>
                                      </p:to>
                                    </p:set>
                                    <p:animEffect transition="in" filter="box(in)">
                                      <p:cBhvr>
                                        <p:cTn id="27" dur="500"/>
                                        <p:tgtEl>
                                          <p:spTgt spid="286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8715"/>
                                        </p:tgtEl>
                                        <p:attrNameLst>
                                          <p:attrName>style.visibility</p:attrName>
                                        </p:attrNameLst>
                                      </p:cBhvr>
                                      <p:to>
                                        <p:strVal val="visible"/>
                                      </p:to>
                                    </p:set>
                                    <p:anim calcmode="lin" valueType="num">
                                      <p:cBhvr additive="base">
                                        <p:cTn id="32" dur="500" fill="hold"/>
                                        <p:tgtEl>
                                          <p:spTgt spid="28715"/>
                                        </p:tgtEl>
                                        <p:attrNameLst>
                                          <p:attrName>ppt_x</p:attrName>
                                        </p:attrNameLst>
                                      </p:cBhvr>
                                      <p:tavLst>
                                        <p:tav tm="0">
                                          <p:val>
                                            <p:strVal val="#ppt_x"/>
                                          </p:val>
                                        </p:tav>
                                        <p:tav tm="100000">
                                          <p:val>
                                            <p:strVal val="#ppt_x"/>
                                          </p:val>
                                        </p:tav>
                                      </p:tavLst>
                                    </p:anim>
                                    <p:anim calcmode="lin" valueType="num">
                                      <p:cBhvr additive="base">
                                        <p:cTn id="33" dur="500" fill="hold"/>
                                        <p:tgtEl>
                                          <p:spTgt spid="28715"/>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2868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8716"/>
                                        </p:tgtEl>
                                        <p:attrNameLst>
                                          <p:attrName>style.visibility</p:attrName>
                                        </p:attrNameLst>
                                      </p:cBhvr>
                                      <p:to>
                                        <p:strVal val="visible"/>
                                      </p:to>
                                    </p:set>
                                    <p:anim calcmode="lin" valueType="num">
                                      <p:cBhvr additive="base">
                                        <p:cTn id="42" dur="500" fill="hold"/>
                                        <p:tgtEl>
                                          <p:spTgt spid="28716"/>
                                        </p:tgtEl>
                                        <p:attrNameLst>
                                          <p:attrName>ppt_x</p:attrName>
                                        </p:attrNameLst>
                                      </p:cBhvr>
                                      <p:tavLst>
                                        <p:tav tm="0">
                                          <p:val>
                                            <p:strVal val="#ppt_x"/>
                                          </p:val>
                                        </p:tav>
                                        <p:tav tm="100000">
                                          <p:val>
                                            <p:strVal val="#ppt_x"/>
                                          </p:val>
                                        </p:tav>
                                      </p:tavLst>
                                    </p:anim>
                                    <p:anim calcmode="lin" valueType="num">
                                      <p:cBhvr additive="base">
                                        <p:cTn id="43" dur="500" fill="hold"/>
                                        <p:tgtEl>
                                          <p:spTgt spid="28716"/>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8717"/>
                                        </p:tgtEl>
                                        <p:attrNameLst>
                                          <p:attrName>style.visibility</p:attrName>
                                        </p:attrNameLst>
                                      </p:cBhvr>
                                      <p:to>
                                        <p:strVal val="visible"/>
                                      </p:to>
                                    </p:set>
                                    <p:anim calcmode="lin" valueType="num">
                                      <p:cBhvr additive="base">
                                        <p:cTn id="48" dur="500" fill="hold"/>
                                        <p:tgtEl>
                                          <p:spTgt spid="28717"/>
                                        </p:tgtEl>
                                        <p:attrNameLst>
                                          <p:attrName>ppt_x</p:attrName>
                                        </p:attrNameLst>
                                      </p:cBhvr>
                                      <p:tavLst>
                                        <p:tav tm="0">
                                          <p:val>
                                            <p:strVal val="#ppt_x"/>
                                          </p:val>
                                        </p:tav>
                                        <p:tav tm="100000">
                                          <p:val>
                                            <p:strVal val="#ppt_x"/>
                                          </p:val>
                                        </p:tav>
                                      </p:tavLst>
                                    </p:anim>
                                    <p:anim calcmode="lin" valueType="num">
                                      <p:cBhvr additive="base">
                                        <p:cTn id="49" dur="500" fill="hold"/>
                                        <p:tgtEl>
                                          <p:spTgt spid="28717"/>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8718">
                                            <p:txEl>
                                              <p:charRg st="4294967295" end="4294967295"/>
                                            </p:txEl>
                                          </p:spTgt>
                                        </p:tgtEl>
                                        <p:attrNameLst>
                                          <p:attrName>style.visibility</p:attrName>
                                        </p:attrNameLst>
                                      </p:cBhvr>
                                      <p:to>
                                        <p:strVal val="visible"/>
                                      </p:to>
                                    </p:set>
                                    <p:anim calcmode="lin" valueType="num">
                                      <p:cBhvr additive="base">
                                        <p:cTn id="54" dur="500" fill="hold"/>
                                        <p:tgtEl>
                                          <p:spTgt spid="28718">
                                            <p:txEl>
                                              <p:charRg st="4294967295" end="4294967295"/>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8718">
                                            <p:txEl>
                                              <p:char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8708"/>
                                        </p:tgtEl>
                                        <p:attrNameLst>
                                          <p:attrName>style.visibility</p:attrName>
                                        </p:attrNameLst>
                                      </p:cBhvr>
                                      <p:to>
                                        <p:strVal val="visible"/>
                                      </p:to>
                                    </p:set>
                                    <p:anim calcmode="lin" valueType="num">
                                      <p:cBhvr additive="base">
                                        <p:cTn id="60" dur="500" fill="hold"/>
                                        <p:tgtEl>
                                          <p:spTgt spid="28708"/>
                                        </p:tgtEl>
                                        <p:attrNameLst>
                                          <p:attrName>ppt_x</p:attrName>
                                        </p:attrNameLst>
                                      </p:cBhvr>
                                      <p:tavLst>
                                        <p:tav tm="0">
                                          <p:val>
                                            <p:strVal val="#ppt_x"/>
                                          </p:val>
                                        </p:tav>
                                        <p:tav tm="100000">
                                          <p:val>
                                            <p:strVal val="#ppt_x"/>
                                          </p:val>
                                        </p:tav>
                                      </p:tavLst>
                                    </p:anim>
                                    <p:anim calcmode="lin" valueType="num">
                                      <p:cBhvr additive="base">
                                        <p:cTn id="61" dur="500" fill="hold"/>
                                        <p:tgtEl>
                                          <p:spTgt spid="28708"/>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49" presetClass="entr" presetSubtype="0" decel="100000" fill="hold" nodeType="clickEffect">
                                  <p:stCondLst>
                                    <p:cond delay="0"/>
                                  </p:stCondLst>
                                  <p:childTnLst>
                                    <p:set>
                                      <p:cBhvr>
                                        <p:cTn id="65" dur="1" fill="hold">
                                          <p:stCondLst>
                                            <p:cond delay="0"/>
                                          </p:stCondLst>
                                        </p:cTn>
                                        <p:tgtEl>
                                          <p:spTgt spid="28720"/>
                                        </p:tgtEl>
                                        <p:attrNameLst>
                                          <p:attrName>style.visibility</p:attrName>
                                        </p:attrNameLst>
                                      </p:cBhvr>
                                      <p:to>
                                        <p:strVal val="visible"/>
                                      </p:to>
                                    </p:set>
                                    <p:anim calcmode="lin" valueType="num">
                                      <p:cBhvr>
                                        <p:cTn id="66" dur="500" fill="hold"/>
                                        <p:tgtEl>
                                          <p:spTgt spid="28720"/>
                                        </p:tgtEl>
                                        <p:attrNameLst>
                                          <p:attrName>ppt_w</p:attrName>
                                        </p:attrNameLst>
                                      </p:cBhvr>
                                      <p:tavLst>
                                        <p:tav tm="0">
                                          <p:val>
                                            <p:fltVal val="0"/>
                                          </p:val>
                                        </p:tav>
                                        <p:tav tm="100000">
                                          <p:val>
                                            <p:strVal val="#ppt_w"/>
                                          </p:val>
                                        </p:tav>
                                      </p:tavLst>
                                    </p:anim>
                                    <p:anim calcmode="lin" valueType="num">
                                      <p:cBhvr>
                                        <p:cTn id="67" dur="500" fill="hold"/>
                                        <p:tgtEl>
                                          <p:spTgt spid="28720"/>
                                        </p:tgtEl>
                                        <p:attrNameLst>
                                          <p:attrName>ppt_h</p:attrName>
                                        </p:attrNameLst>
                                      </p:cBhvr>
                                      <p:tavLst>
                                        <p:tav tm="0">
                                          <p:val>
                                            <p:fltVal val="0"/>
                                          </p:val>
                                        </p:tav>
                                        <p:tav tm="100000">
                                          <p:val>
                                            <p:strVal val="#ppt_h"/>
                                          </p:val>
                                        </p:tav>
                                      </p:tavLst>
                                    </p:anim>
                                    <p:anim calcmode="lin" valueType="num">
                                      <p:cBhvr>
                                        <p:cTn id="68" dur="500" fill="hold"/>
                                        <p:tgtEl>
                                          <p:spTgt spid="28720"/>
                                        </p:tgtEl>
                                        <p:attrNameLst>
                                          <p:attrName>style.rotation</p:attrName>
                                        </p:attrNameLst>
                                      </p:cBhvr>
                                      <p:tavLst>
                                        <p:tav tm="0">
                                          <p:val>
                                            <p:fltVal val="360"/>
                                          </p:val>
                                        </p:tav>
                                        <p:tav tm="100000">
                                          <p:val>
                                            <p:fltVal val="0"/>
                                          </p:val>
                                        </p:tav>
                                      </p:tavLst>
                                    </p:anim>
                                    <p:animEffect transition="in" filter="fade">
                                      <p:cBhvr>
                                        <p:cTn id="69" dur="500"/>
                                        <p:tgtEl>
                                          <p:spTgt spid="2872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49" presetClass="entr" presetSubtype="0" decel="100000" fill="hold" nodeType="clickEffect">
                                  <p:stCondLst>
                                    <p:cond delay="0"/>
                                  </p:stCondLst>
                                  <p:childTnLst>
                                    <p:set>
                                      <p:cBhvr>
                                        <p:cTn id="73" dur="1" fill="hold">
                                          <p:stCondLst>
                                            <p:cond delay="0"/>
                                          </p:stCondLst>
                                        </p:cTn>
                                        <p:tgtEl>
                                          <p:spTgt spid="28722"/>
                                        </p:tgtEl>
                                        <p:attrNameLst>
                                          <p:attrName>style.visibility</p:attrName>
                                        </p:attrNameLst>
                                      </p:cBhvr>
                                      <p:to>
                                        <p:strVal val="visible"/>
                                      </p:to>
                                    </p:set>
                                    <p:anim calcmode="lin" valueType="num">
                                      <p:cBhvr>
                                        <p:cTn id="74" dur="500" fill="hold"/>
                                        <p:tgtEl>
                                          <p:spTgt spid="28722"/>
                                        </p:tgtEl>
                                        <p:attrNameLst>
                                          <p:attrName>ppt_w</p:attrName>
                                        </p:attrNameLst>
                                      </p:cBhvr>
                                      <p:tavLst>
                                        <p:tav tm="0">
                                          <p:val>
                                            <p:fltVal val="0"/>
                                          </p:val>
                                        </p:tav>
                                        <p:tav tm="100000">
                                          <p:val>
                                            <p:strVal val="#ppt_w"/>
                                          </p:val>
                                        </p:tav>
                                      </p:tavLst>
                                    </p:anim>
                                    <p:anim calcmode="lin" valueType="num">
                                      <p:cBhvr>
                                        <p:cTn id="75" dur="500" fill="hold"/>
                                        <p:tgtEl>
                                          <p:spTgt spid="28722"/>
                                        </p:tgtEl>
                                        <p:attrNameLst>
                                          <p:attrName>ppt_h</p:attrName>
                                        </p:attrNameLst>
                                      </p:cBhvr>
                                      <p:tavLst>
                                        <p:tav tm="0">
                                          <p:val>
                                            <p:fltVal val="0"/>
                                          </p:val>
                                        </p:tav>
                                        <p:tav tm="100000">
                                          <p:val>
                                            <p:strVal val="#ppt_h"/>
                                          </p:val>
                                        </p:tav>
                                      </p:tavLst>
                                    </p:anim>
                                    <p:anim calcmode="lin" valueType="num">
                                      <p:cBhvr>
                                        <p:cTn id="76" dur="500" fill="hold"/>
                                        <p:tgtEl>
                                          <p:spTgt spid="28722"/>
                                        </p:tgtEl>
                                        <p:attrNameLst>
                                          <p:attrName>style.rotation</p:attrName>
                                        </p:attrNameLst>
                                      </p:cBhvr>
                                      <p:tavLst>
                                        <p:tav tm="0">
                                          <p:val>
                                            <p:fltVal val="360"/>
                                          </p:val>
                                        </p:tav>
                                        <p:tav tm="100000">
                                          <p:val>
                                            <p:fltVal val="0"/>
                                          </p:val>
                                        </p:tav>
                                      </p:tavLst>
                                    </p:anim>
                                    <p:animEffect transition="in" filter="fade">
                                      <p:cBhvr>
                                        <p:cTn id="77" dur="500"/>
                                        <p:tgtEl>
                                          <p:spTgt spid="28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28681" grpId="0" animBg="1"/>
      <p:bldP spid="28708" grpId="0" autoUpdateAnimBg="0"/>
      <p:bldP spid="28709" grpId="0" animBg="1"/>
      <p:bldP spid="28715" grpId="0" autoUpdateAnimBg="0"/>
      <p:bldP spid="28716" grpId="0" autoUpdateAnimBg="0"/>
      <p:bldP spid="28717" grpId="0" autoUpdateAnimBg="0"/>
      <p:bldP spid="2871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ctrTitle"/>
          </p:nvPr>
        </p:nvSpPr>
        <p:spPr>
          <a:xfrm>
            <a:off x="611188" y="981075"/>
            <a:ext cx="7772400" cy="1470025"/>
          </a:xfrm>
        </p:spPr>
        <p:txBody>
          <a:bodyPr/>
          <a:lstStyle/>
          <a:p>
            <a:r>
              <a:rPr lang="zh-CN" altLang="en-US">
                <a:solidFill>
                  <a:srgbClr val="0000FF"/>
                </a:solidFill>
              </a:rPr>
              <a:t>平抛运动</a:t>
            </a:r>
          </a:p>
        </p:txBody>
      </p:sp>
      <p:sp>
        <p:nvSpPr>
          <p:cNvPr id="4099" name="Rectangle 3"/>
          <p:cNvSpPr>
            <a:spLocks noGrp="1" noRot="1" noChangeArrowheads="1"/>
          </p:cNvSpPr>
          <p:nvPr>
            <p:ph type="subTitle" idx="1"/>
          </p:nvPr>
        </p:nvSpPr>
        <p:spPr>
          <a:xfrm>
            <a:off x="533400" y="3886200"/>
            <a:ext cx="8077200" cy="762000"/>
          </a:xfrm>
        </p:spPr>
        <p:txBody>
          <a:bodyPr/>
          <a:lstStyle/>
          <a:p>
            <a:r>
              <a:rPr lang="zh-CN" altLang="en-US" b="1">
                <a:solidFill>
                  <a:srgbClr val="FF3300"/>
                </a:solidFill>
                <a:ea typeface="楷体_GB2312" pitchFamily="49" charset="-122"/>
              </a:rPr>
              <a:t>研究方法：化曲为直，运动的合成与分解</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Rot="1" noChangeArrowheads="1"/>
          </p:cNvSpPr>
          <p:nvPr/>
        </p:nvSpPr>
        <p:spPr bwMode="auto">
          <a:xfrm>
            <a:off x="298450" y="701675"/>
            <a:ext cx="8440738" cy="24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468" tIns="44234" rIns="88468" bIns="44234"/>
          <a:lstStyle/>
          <a:p>
            <a:pPr marL="342900" indent="-342900">
              <a:lnSpc>
                <a:spcPct val="120000"/>
              </a:lnSpc>
              <a:spcBef>
                <a:spcPct val="20000"/>
              </a:spcBef>
              <a:buClr>
                <a:schemeClr val="folHlink"/>
              </a:buClr>
              <a:buSzPct val="85000"/>
              <a:buFont typeface="Wingdings 2" pitchFamily="18" charset="2"/>
              <a:buNone/>
            </a:pPr>
            <a:r>
              <a:rPr lang="zh-CN" altLang="en-US" sz="3200" b="1"/>
              <a:t>如图，以</a:t>
            </a:r>
            <a:r>
              <a:rPr lang="en-US" altLang="zh-CN" sz="3200" b="1"/>
              <a:t>10m/s</a:t>
            </a:r>
            <a:r>
              <a:rPr lang="zh-CN" altLang="en-US" sz="3200" b="1"/>
              <a:t>的水平初速度抛出的物体，飞行一段时间后，垂直地撞在倾角为</a:t>
            </a:r>
            <a:r>
              <a:rPr lang="el-GR" altLang="zh-CN" sz="3200" b="1">
                <a:latin typeface="宋体" pitchFamily="2" charset="-122"/>
              </a:rPr>
              <a:t>θ</a:t>
            </a:r>
            <a:r>
              <a:rPr lang="en-US" altLang="zh-CN" sz="3200" b="1">
                <a:latin typeface="宋体" pitchFamily="2" charset="-122"/>
              </a:rPr>
              <a:t>=45</a:t>
            </a:r>
            <a:r>
              <a:rPr lang="el-GR" altLang="zh-CN" sz="3200" b="1"/>
              <a:t>°</a:t>
            </a:r>
            <a:r>
              <a:rPr lang="zh-CN" altLang="el-GR" sz="3200" b="1"/>
              <a:t>的斜面上，则物体的飞行时间为多少？</a:t>
            </a:r>
            <a:r>
              <a:rPr lang="zh-CN" altLang="en-US" sz="3200" b="1"/>
              <a:t>撞到斜面上的瞬时速度是多少？</a:t>
            </a:r>
            <a:endParaRPr lang="el-GR" altLang="zh-CN" sz="3200" b="1"/>
          </a:p>
        </p:txBody>
      </p:sp>
      <p:grpSp>
        <p:nvGrpSpPr>
          <p:cNvPr id="29699" name="Group 3"/>
          <p:cNvGrpSpPr>
            <a:grpSpLocks/>
          </p:cNvGrpSpPr>
          <p:nvPr/>
        </p:nvGrpSpPr>
        <p:grpSpPr bwMode="auto">
          <a:xfrm>
            <a:off x="4643438" y="3213100"/>
            <a:ext cx="3598862" cy="2689225"/>
            <a:chOff x="2710" y="1758"/>
            <a:chExt cx="2267" cy="1694"/>
          </a:xfrm>
        </p:grpSpPr>
        <p:grpSp>
          <p:nvGrpSpPr>
            <p:cNvPr id="29700" name="Group 4"/>
            <p:cNvGrpSpPr>
              <a:grpSpLocks/>
            </p:cNvGrpSpPr>
            <p:nvPr/>
          </p:nvGrpSpPr>
          <p:grpSpPr bwMode="auto">
            <a:xfrm>
              <a:off x="2710" y="1894"/>
              <a:ext cx="2267" cy="1548"/>
              <a:chOff x="2782" y="2943"/>
              <a:chExt cx="3460" cy="2057"/>
            </a:xfrm>
          </p:grpSpPr>
          <p:sp>
            <p:nvSpPr>
              <p:cNvPr id="29701" name="Freeform 5"/>
              <p:cNvSpPr>
                <a:spLocks/>
              </p:cNvSpPr>
              <p:nvPr/>
            </p:nvSpPr>
            <p:spPr bwMode="auto">
              <a:xfrm flipH="1">
                <a:off x="2800" y="2964"/>
                <a:ext cx="3442" cy="2036"/>
              </a:xfrm>
              <a:custGeom>
                <a:avLst/>
                <a:gdLst>
                  <a:gd name="T0" fmla="*/ 0 w 1732"/>
                  <a:gd name="T1" fmla="*/ 0 h 1000"/>
                  <a:gd name="T2" fmla="*/ 0 w 1732"/>
                  <a:gd name="T3" fmla="*/ 1000 h 1000"/>
                  <a:gd name="T4" fmla="*/ 1732 w 1732"/>
                  <a:gd name="T5" fmla="*/ 1000 h 1000"/>
                  <a:gd name="T6" fmla="*/ 0 w 1732"/>
                  <a:gd name="T7" fmla="*/ 0 h 1000"/>
                </a:gdLst>
                <a:ahLst/>
                <a:cxnLst>
                  <a:cxn ang="0">
                    <a:pos x="T0" y="T1"/>
                  </a:cxn>
                  <a:cxn ang="0">
                    <a:pos x="T2" y="T3"/>
                  </a:cxn>
                  <a:cxn ang="0">
                    <a:pos x="T4" y="T5"/>
                  </a:cxn>
                  <a:cxn ang="0">
                    <a:pos x="T6" y="T7"/>
                  </a:cxn>
                </a:cxnLst>
                <a:rect l="0" t="0" r="r" b="b"/>
                <a:pathLst>
                  <a:path w="1732" h="1000">
                    <a:moveTo>
                      <a:pt x="0" y="0"/>
                    </a:moveTo>
                    <a:lnTo>
                      <a:pt x="0" y="1000"/>
                    </a:lnTo>
                    <a:lnTo>
                      <a:pt x="1732" y="1000"/>
                    </a:lnTo>
                    <a:lnTo>
                      <a:pt x="0"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2" name="Line 6"/>
              <p:cNvSpPr>
                <a:spLocks noChangeShapeType="1"/>
              </p:cNvSpPr>
              <p:nvPr/>
            </p:nvSpPr>
            <p:spPr bwMode="auto">
              <a:xfrm>
                <a:off x="2924" y="3000"/>
                <a:ext cx="840" cy="0"/>
              </a:xfrm>
              <a:prstGeom prst="line">
                <a:avLst/>
              </a:prstGeom>
              <a:noFill/>
              <a:ln w="9525">
                <a:solidFill>
                  <a:srgbClr val="FF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9703" name="Oval 7"/>
              <p:cNvSpPr>
                <a:spLocks noChangeArrowheads="1"/>
              </p:cNvSpPr>
              <p:nvPr/>
            </p:nvSpPr>
            <p:spPr bwMode="auto">
              <a:xfrm>
                <a:off x="2782" y="2943"/>
                <a:ext cx="148" cy="135"/>
              </a:xfrm>
              <a:prstGeom prst="ellipse">
                <a:avLst/>
              </a:prstGeom>
              <a:solidFill>
                <a:srgbClr val="FFFFFF"/>
              </a:solidFill>
              <a:ln w="9525">
                <a:solidFill>
                  <a:srgbClr val="000000"/>
                </a:solidFill>
                <a:round/>
                <a:headEnd/>
                <a:tailEnd/>
              </a:ln>
            </p:spPr>
            <p:txBody>
              <a:bodyPr/>
              <a:lstStyle/>
              <a:p>
                <a:endParaRPr lang="zh-CN" altLang="en-US"/>
              </a:p>
            </p:txBody>
          </p:sp>
          <p:sp>
            <p:nvSpPr>
              <p:cNvPr id="29704" name="Freeform 8"/>
              <p:cNvSpPr>
                <a:spLocks/>
              </p:cNvSpPr>
              <p:nvPr/>
            </p:nvSpPr>
            <p:spPr bwMode="auto">
              <a:xfrm>
                <a:off x="2911" y="3015"/>
                <a:ext cx="1534" cy="981"/>
              </a:xfrm>
              <a:custGeom>
                <a:avLst/>
                <a:gdLst>
                  <a:gd name="T0" fmla="*/ 0 w 1280"/>
                  <a:gd name="T1" fmla="*/ 0 h 1280"/>
                  <a:gd name="T2" fmla="*/ 160 w 1280"/>
                  <a:gd name="T3" fmla="*/ 20 h 1280"/>
                  <a:gd name="T4" fmla="*/ 320 w 1280"/>
                  <a:gd name="T5" fmla="*/ 80 h 1280"/>
                  <a:gd name="T6" fmla="*/ 480 w 1280"/>
                  <a:gd name="T7" fmla="*/ 180 h 1280"/>
                  <a:gd name="T8" fmla="*/ 640 w 1280"/>
                  <a:gd name="T9" fmla="*/ 320 h 1280"/>
                  <a:gd name="T10" fmla="*/ 800 w 1280"/>
                  <a:gd name="T11" fmla="*/ 500 h 1280"/>
                  <a:gd name="T12" fmla="*/ 960 w 1280"/>
                  <a:gd name="T13" fmla="*/ 720 h 1280"/>
                  <a:gd name="T14" fmla="*/ 1120 w 1280"/>
                  <a:gd name="T15" fmla="*/ 980 h 1280"/>
                  <a:gd name="T16" fmla="*/ 1280 w 1280"/>
                  <a:gd name="T17" fmla="*/ 1280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0" h="1280">
                    <a:moveTo>
                      <a:pt x="0" y="0"/>
                    </a:moveTo>
                    <a:cubicBezTo>
                      <a:pt x="53" y="3"/>
                      <a:pt x="107" y="7"/>
                      <a:pt x="160" y="20"/>
                    </a:cubicBezTo>
                    <a:cubicBezTo>
                      <a:pt x="213" y="33"/>
                      <a:pt x="267" y="53"/>
                      <a:pt x="320" y="80"/>
                    </a:cubicBezTo>
                    <a:cubicBezTo>
                      <a:pt x="373" y="107"/>
                      <a:pt x="427" y="140"/>
                      <a:pt x="480" y="180"/>
                    </a:cubicBezTo>
                    <a:cubicBezTo>
                      <a:pt x="533" y="220"/>
                      <a:pt x="587" y="267"/>
                      <a:pt x="640" y="320"/>
                    </a:cubicBezTo>
                    <a:cubicBezTo>
                      <a:pt x="693" y="373"/>
                      <a:pt x="747" y="433"/>
                      <a:pt x="800" y="500"/>
                    </a:cubicBezTo>
                    <a:cubicBezTo>
                      <a:pt x="853" y="567"/>
                      <a:pt x="907" y="640"/>
                      <a:pt x="960" y="720"/>
                    </a:cubicBezTo>
                    <a:cubicBezTo>
                      <a:pt x="1013" y="800"/>
                      <a:pt x="1067" y="887"/>
                      <a:pt x="1120" y="980"/>
                    </a:cubicBezTo>
                    <a:cubicBezTo>
                      <a:pt x="1173" y="1073"/>
                      <a:pt x="1226" y="1176"/>
                      <a:pt x="1280" y="1280"/>
                    </a:cubicBezTo>
                  </a:path>
                </a:pathLst>
              </a:custGeom>
              <a:noFill/>
              <a:ln w="9525" cap="flat">
                <a:solidFill>
                  <a:srgbClr val="000000"/>
                </a:solidFill>
                <a:prstDash val="lg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5" name="Line 9"/>
              <p:cNvSpPr>
                <a:spLocks noChangeShapeType="1"/>
              </p:cNvSpPr>
              <p:nvPr/>
            </p:nvSpPr>
            <p:spPr bwMode="auto">
              <a:xfrm>
                <a:off x="4454" y="4005"/>
                <a:ext cx="436" cy="705"/>
              </a:xfrm>
              <a:prstGeom prst="line">
                <a:avLst/>
              </a:prstGeom>
              <a:noFill/>
              <a:ln w="9525">
                <a:solidFill>
                  <a:srgbClr val="FF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29706" name="Line 10"/>
            <p:cNvSpPr>
              <a:spLocks noChangeShapeType="1"/>
            </p:cNvSpPr>
            <p:nvPr/>
          </p:nvSpPr>
          <p:spPr bwMode="auto">
            <a:xfrm>
              <a:off x="2892" y="3345"/>
              <a:ext cx="0" cy="9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7" name="Text Box 11"/>
            <p:cNvSpPr txBox="1">
              <a:spLocks noChangeArrowheads="1"/>
            </p:cNvSpPr>
            <p:nvPr/>
          </p:nvSpPr>
          <p:spPr bwMode="auto">
            <a:xfrm>
              <a:off x="2983" y="3164"/>
              <a:ext cx="6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84238">
                <a:defRPr>
                  <a:solidFill>
                    <a:schemeClr val="tx1"/>
                  </a:solidFill>
                  <a:latin typeface="Arial" charset="0"/>
                  <a:ea typeface="宋体" pitchFamily="2" charset="-122"/>
                </a:defRPr>
              </a:lvl1pPr>
              <a:lvl2pPr defTabSz="884238">
                <a:defRPr>
                  <a:solidFill>
                    <a:schemeClr val="tx1"/>
                  </a:solidFill>
                  <a:latin typeface="Arial" charset="0"/>
                  <a:ea typeface="宋体" pitchFamily="2" charset="-122"/>
                </a:defRPr>
              </a:lvl2pPr>
              <a:lvl3pPr defTabSz="884238">
                <a:defRPr>
                  <a:solidFill>
                    <a:schemeClr val="tx1"/>
                  </a:solidFill>
                  <a:latin typeface="Arial" charset="0"/>
                  <a:ea typeface="宋体" pitchFamily="2" charset="-122"/>
                </a:defRPr>
              </a:lvl3pPr>
              <a:lvl4pPr defTabSz="884238">
                <a:defRPr>
                  <a:solidFill>
                    <a:schemeClr val="tx1"/>
                  </a:solidFill>
                  <a:latin typeface="Arial" charset="0"/>
                  <a:ea typeface="宋体" pitchFamily="2" charset="-122"/>
                </a:defRPr>
              </a:lvl4pPr>
              <a:lvl5pPr defTabSz="884238">
                <a:defRPr>
                  <a:solidFill>
                    <a:schemeClr val="tx1"/>
                  </a:solidFill>
                  <a:latin typeface="Arial" charset="0"/>
                  <a:ea typeface="宋体" pitchFamily="2" charset="-122"/>
                </a:defRPr>
              </a:lvl5pPr>
              <a:lvl6pPr defTabSz="884238" fontAlgn="base">
                <a:spcBef>
                  <a:spcPct val="0"/>
                </a:spcBef>
                <a:spcAft>
                  <a:spcPct val="0"/>
                </a:spcAft>
                <a:defRPr>
                  <a:solidFill>
                    <a:schemeClr val="tx1"/>
                  </a:solidFill>
                  <a:latin typeface="Arial" charset="0"/>
                  <a:ea typeface="宋体" pitchFamily="2" charset="-122"/>
                </a:defRPr>
              </a:lvl6pPr>
              <a:lvl7pPr defTabSz="884238" fontAlgn="base">
                <a:spcBef>
                  <a:spcPct val="0"/>
                </a:spcBef>
                <a:spcAft>
                  <a:spcPct val="0"/>
                </a:spcAft>
                <a:defRPr>
                  <a:solidFill>
                    <a:schemeClr val="tx1"/>
                  </a:solidFill>
                  <a:latin typeface="Arial" charset="0"/>
                  <a:ea typeface="宋体" pitchFamily="2" charset="-122"/>
                </a:defRPr>
              </a:lvl7pPr>
              <a:lvl8pPr defTabSz="884238" fontAlgn="base">
                <a:spcBef>
                  <a:spcPct val="0"/>
                </a:spcBef>
                <a:spcAft>
                  <a:spcPct val="0"/>
                </a:spcAft>
                <a:defRPr>
                  <a:solidFill>
                    <a:schemeClr val="tx1"/>
                  </a:solidFill>
                  <a:latin typeface="Arial" charset="0"/>
                  <a:ea typeface="宋体" pitchFamily="2" charset="-122"/>
                </a:defRPr>
              </a:lvl8pPr>
              <a:lvl9pPr defTabSz="884238" fontAlgn="base">
                <a:spcBef>
                  <a:spcPct val="0"/>
                </a:spcBef>
                <a:spcAft>
                  <a:spcPct val="0"/>
                </a:spcAft>
                <a:defRPr>
                  <a:solidFill>
                    <a:schemeClr val="tx1"/>
                  </a:solidFill>
                  <a:latin typeface="Arial" charset="0"/>
                  <a:ea typeface="宋体" pitchFamily="2" charset="-122"/>
                </a:defRPr>
              </a:lvl9pPr>
            </a:lstStyle>
            <a:p>
              <a:r>
                <a:rPr lang="en-US" altLang="zh-CN" sz="2400" b="1"/>
                <a:t>45°</a:t>
              </a:r>
            </a:p>
          </p:txBody>
        </p:sp>
        <p:sp>
          <p:nvSpPr>
            <p:cNvPr id="29708" name="Text Box 12"/>
            <p:cNvSpPr txBox="1">
              <a:spLocks noChangeArrowheads="1"/>
            </p:cNvSpPr>
            <p:nvPr/>
          </p:nvSpPr>
          <p:spPr bwMode="auto">
            <a:xfrm>
              <a:off x="4071" y="3028"/>
              <a:ext cx="4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84238">
                <a:defRPr>
                  <a:solidFill>
                    <a:schemeClr val="tx1"/>
                  </a:solidFill>
                  <a:latin typeface="Arial" charset="0"/>
                  <a:ea typeface="宋体" pitchFamily="2" charset="-122"/>
                </a:defRPr>
              </a:lvl1pPr>
              <a:lvl2pPr defTabSz="884238">
                <a:defRPr>
                  <a:solidFill>
                    <a:schemeClr val="tx1"/>
                  </a:solidFill>
                  <a:latin typeface="Arial" charset="0"/>
                  <a:ea typeface="宋体" pitchFamily="2" charset="-122"/>
                </a:defRPr>
              </a:lvl2pPr>
              <a:lvl3pPr defTabSz="884238">
                <a:defRPr>
                  <a:solidFill>
                    <a:schemeClr val="tx1"/>
                  </a:solidFill>
                  <a:latin typeface="Arial" charset="0"/>
                  <a:ea typeface="宋体" pitchFamily="2" charset="-122"/>
                </a:defRPr>
              </a:lvl3pPr>
              <a:lvl4pPr defTabSz="884238">
                <a:defRPr>
                  <a:solidFill>
                    <a:schemeClr val="tx1"/>
                  </a:solidFill>
                  <a:latin typeface="Arial" charset="0"/>
                  <a:ea typeface="宋体" pitchFamily="2" charset="-122"/>
                </a:defRPr>
              </a:lvl4pPr>
              <a:lvl5pPr defTabSz="884238">
                <a:defRPr>
                  <a:solidFill>
                    <a:schemeClr val="tx1"/>
                  </a:solidFill>
                  <a:latin typeface="Arial" charset="0"/>
                  <a:ea typeface="宋体" pitchFamily="2" charset="-122"/>
                </a:defRPr>
              </a:lvl5pPr>
              <a:lvl6pPr defTabSz="884238" fontAlgn="base">
                <a:spcBef>
                  <a:spcPct val="0"/>
                </a:spcBef>
                <a:spcAft>
                  <a:spcPct val="0"/>
                </a:spcAft>
                <a:defRPr>
                  <a:solidFill>
                    <a:schemeClr val="tx1"/>
                  </a:solidFill>
                  <a:latin typeface="Arial" charset="0"/>
                  <a:ea typeface="宋体" pitchFamily="2" charset="-122"/>
                </a:defRPr>
              </a:lvl6pPr>
              <a:lvl7pPr defTabSz="884238" fontAlgn="base">
                <a:spcBef>
                  <a:spcPct val="0"/>
                </a:spcBef>
                <a:spcAft>
                  <a:spcPct val="0"/>
                </a:spcAft>
                <a:defRPr>
                  <a:solidFill>
                    <a:schemeClr val="tx1"/>
                  </a:solidFill>
                  <a:latin typeface="Arial" charset="0"/>
                  <a:ea typeface="宋体" pitchFamily="2" charset="-122"/>
                </a:defRPr>
              </a:lvl7pPr>
              <a:lvl8pPr defTabSz="884238" fontAlgn="base">
                <a:spcBef>
                  <a:spcPct val="0"/>
                </a:spcBef>
                <a:spcAft>
                  <a:spcPct val="0"/>
                </a:spcAft>
                <a:defRPr>
                  <a:solidFill>
                    <a:schemeClr val="tx1"/>
                  </a:solidFill>
                  <a:latin typeface="Arial" charset="0"/>
                  <a:ea typeface="宋体" pitchFamily="2" charset="-122"/>
                </a:defRPr>
              </a:lvl8pPr>
              <a:lvl9pPr defTabSz="884238" fontAlgn="base">
                <a:spcBef>
                  <a:spcPct val="0"/>
                </a:spcBef>
                <a:spcAft>
                  <a:spcPct val="0"/>
                </a:spcAft>
                <a:defRPr>
                  <a:solidFill>
                    <a:schemeClr val="tx1"/>
                  </a:solidFill>
                  <a:latin typeface="Arial" charset="0"/>
                  <a:ea typeface="宋体" pitchFamily="2" charset="-122"/>
                </a:defRPr>
              </a:lvl9pPr>
            </a:lstStyle>
            <a:p>
              <a:r>
                <a:rPr lang="en-US" altLang="zh-CN" sz="2400" b="1" i="1">
                  <a:latin typeface="Times New Roman" pitchFamily="18" charset="0"/>
                </a:rPr>
                <a:t>v</a:t>
              </a:r>
            </a:p>
          </p:txBody>
        </p:sp>
        <p:sp>
          <p:nvSpPr>
            <p:cNvPr id="29709" name="Text Box 13"/>
            <p:cNvSpPr txBox="1">
              <a:spLocks noChangeArrowheads="1"/>
            </p:cNvSpPr>
            <p:nvPr/>
          </p:nvSpPr>
          <p:spPr bwMode="auto">
            <a:xfrm>
              <a:off x="3391" y="1758"/>
              <a:ext cx="4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84238">
                <a:defRPr>
                  <a:solidFill>
                    <a:schemeClr val="tx1"/>
                  </a:solidFill>
                  <a:latin typeface="Arial" charset="0"/>
                  <a:ea typeface="宋体" pitchFamily="2" charset="-122"/>
                </a:defRPr>
              </a:lvl1pPr>
              <a:lvl2pPr defTabSz="884238">
                <a:defRPr>
                  <a:solidFill>
                    <a:schemeClr val="tx1"/>
                  </a:solidFill>
                  <a:latin typeface="Arial" charset="0"/>
                  <a:ea typeface="宋体" pitchFamily="2" charset="-122"/>
                </a:defRPr>
              </a:lvl2pPr>
              <a:lvl3pPr defTabSz="884238">
                <a:defRPr>
                  <a:solidFill>
                    <a:schemeClr val="tx1"/>
                  </a:solidFill>
                  <a:latin typeface="Arial" charset="0"/>
                  <a:ea typeface="宋体" pitchFamily="2" charset="-122"/>
                </a:defRPr>
              </a:lvl3pPr>
              <a:lvl4pPr defTabSz="884238">
                <a:defRPr>
                  <a:solidFill>
                    <a:schemeClr val="tx1"/>
                  </a:solidFill>
                  <a:latin typeface="Arial" charset="0"/>
                  <a:ea typeface="宋体" pitchFamily="2" charset="-122"/>
                </a:defRPr>
              </a:lvl4pPr>
              <a:lvl5pPr defTabSz="884238">
                <a:defRPr>
                  <a:solidFill>
                    <a:schemeClr val="tx1"/>
                  </a:solidFill>
                  <a:latin typeface="Arial" charset="0"/>
                  <a:ea typeface="宋体" pitchFamily="2" charset="-122"/>
                </a:defRPr>
              </a:lvl5pPr>
              <a:lvl6pPr defTabSz="884238" fontAlgn="base">
                <a:spcBef>
                  <a:spcPct val="0"/>
                </a:spcBef>
                <a:spcAft>
                  <a:spcPct val="0"/>
                </a:spcAft>
                <a:defRPr>
                  <a:solidFill>
                    <a:schemeClr val="tx1"/>
                  </a:solidFill>
                  <a:latin typeface="Arial" charset="0"/>
                  <a:ea typeface="宋体" pitchFamily="2" charset="-122"/>
                </a:defRPr>
              </a:lvl6pPr>
              <a:lvl7pPr defTabSz="884238" fontAlgn="base">
                <a:spcBef>
                  <a:spcPct val="0"/>
                </a:spcBef>
                <a:spcAft>
                  <a:spcPct val="0"/>
                </a:spcAft>
                <a:defRPr>
                  <a:solidFill>
                    <a:schemeClr val="tx1"/>
                  </a:solidFill>
                  <a:latin typeface="Arial" charset="0"/>
                  <a:ea typeface="宋体" pitchFamily="2" charset="-122"/>
                </a:defRPr>
              </a:lvl7pPr>
              <a:lvl8pPr defTabSz="884238" fontAlgn="base">
                <a:spcBef>
                  <a:spcPct val="0"/>
                </a:spcBef>
                <a:spcAft>
                  <a:spcPct val="0"/>
                </a:spcAft>
                <a:defRPr>
                  <a:solidFill>
                    <a:schemeClr val="tx1"/>
                  </a:solidFill>
                  <a:latin typeface="Arial" charset="0"/>
                  <a:ea typeface="宋体" pitchFamily="2" charset="-122"/>
                </a:defRPr>
              </a:lvl8pPr>
              <a:lvl9pPr defTabSz="884238" fontAlgn="base">
                <a:spcBef>
                  <a:spcPct val="0"/>
                </a:spcBef>
                <a:spcAft>
                  <a:spcPct val="0"/>
                </a:spcAft>
                <a:defRPr>
                  <a:solidFill>
                    <a:schemeClr val="tx1"/>
                  </a:solidFill>
                  <a:latin typeface="Arial" charset="0"/>
                  <a:ea typeface="宋体" pitchFamily="2" charset="-122"/>
                </a:defRPr>
              </a:lvl9pPr>
            </a:lstStyle>
            <a:p>
              <a:r>
                <a:rPr lang="en-US" altLang="zh-CN" sz="2400" b="1" i="1">
                  <a:latin typeface="Times New Roman" pitchFamily="18" charset="0"/>
                </a:rPr>
                <a:t>v</a:t>
              </a:r>
              <a:r>
                <a:rPr lang="en-US" altLang="zh-CN" sz="1400" b="1" i="1">
                  <a:latin typeface="Times New Roman" pitchFamily="18" charset="0"/>
                </a:rPr>
                <a:t>0</a:t>
              </a:r>
            </a:p>
          </p:txBody>
        </p:sp>
      </p:grpSp>
      <p:sp>
        <p:nvSpPr>
          <p:cNvPr id="29710" name="Text Box 14"/>
          <p:cNvSpPr txBox="1">
            <a:spLocks noChangeArrowheads="1"/>
          </p:cNvSpPr>
          <p:nvPr/>
        </p:nvSpPr>
        <p:spPr bwMode="auto">
          <a:xfrm>
            <a:off x="611188" y="188913"/>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3300"/>
                </a:solidFill>
                <a:ea typeface="楷体_GB2312" pitchFamily="49" charset="-122"/>
              </a:rPr>
              <a:t>变式一</a:t>
            </a:r>
          </a:p>
        </p:txBody>
      </p:sp>
      <p:sp>
        <p:nvSpPr>
          <p:cNvPr id="29711" name="Text Box 15"/>
          <p:cNvSpPr txBox="1">
            <a:spLocks noChangeArrowheads="1"/>
          </p:cNvSpPr>
          <p:nvPr/>
        </p:nvSpPr>
        <p:spPr bwMode="auto">
          <a:xfrm>
            <a:off x="3132138" y="188913"/>
            <a:ext cx="3455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3300"/>
                </a:solidFill>
                <a:ea typeface="楷体_GB2312" pitchFamily="49" charset="-122"/>
              </a:rPr>
              <a:t>学后自测</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body" idx="1"/>
          </p:nvPr>
        </p:nvSpPr>
        <p:spPr>
          <a:xfrm>
            <a:off x="539750" y="1412875"/>
            <a:ext cx="8229600" cy="4525963"/>
          </a:xfrm>
        </p:spPr>
        <p:txBody>
          <a:bodyPr/>
          <a:lstStyle/>
          <a:p>
            <a:pPr>
              <a:buFont typeface="Wingdings 2" pitchFamily="18" charset="2"/>
              <a:buNone/>
            </a:pPr>
            <a:r>
              <a:rPr lang="zh-CN" altLang="en-US"/>
              <a:t>如图所示，在倾角</a:t>
            </a:r>
            <a:r>
              <a:rPr lang="en-US" altLang="zh-CN"/>
              <a:t>θ=37°</a:t>
            </a:r>
            <a:r>
              <a:rPr lang="zh-CN" altLang="en-US"/>
              <a:t>的斜面底端的正上方</a:t>
            </a:r>
            <a:r>
              <a:rPr lang="en-US" altLang="zh-CN"/>
              <a:t>H</a:t>
            </a:r>
            <a:r>
              <a:rPr lang="zh-CN" altLang="en-US"/>
              <a:t>处，平抛一个物体，该物体落到斜面上的速度方向正好与斜面垂直，求物体抛出时的初速度</a:t>
            </a:r>
            <a:r>
              <a:rPr lang="en-US" altLang="zh-CN"/>
              <a:t>.</a:t>
            </a:r>
          </a:p>
        </p:txBody>
      </p:sp>
      <p:pic>
        <p:nvPicPr>
          <p:cNvPr id="30723" name="Picture 3" descr="F28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3213100"/>
            <a:ext cx="3240088"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 Box 4"/>
          <p:cNvSpPr txBox="1">
            <a:spLocks noChangeArrowheads="1"/>
          </p:cNvSpPr>
          <p:nvPr/>
        </p:nvSpPr>
        <p:spPr bwMode="auto">
          <a:xfrm>
            <a:off x="539750" y="333375"/>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3300"/>
                </a:solidFill>
                <a:ea typeface="楷体_GB2312" pitchFamily="49" charset="-122"/>
              </a:rPr>
              <a:t>变式二</a:t>
            </a:r>
          </a:p>
        </p:txBody>
      </p:sp>
      <p:sp>
        <p:nvSpPr>
          <p:cNvPr id="30725" name="Text Box 5"/>
          <p:cNvSpPr txBox="1">
            <a:spLocks noChangeArrowheads="1"/>
          </p:cNvSpPr>
          <p:nvPr/>
        </p:nvSpPr>
        <p:spPr bwMode="auto">
          <a:xfrm>
            <a:off x="2843213" y="260350"/>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3300"/>
                </a:solidFill>
                <a:ea typeface="楷体_GB2312" pitchFamily="49" charset="-122"/>
              </a:rPr>
              <a:t>学后自测</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body" idx="1"/>
          </p:nvPr>
        </p:nvSpPr>
        <p:spPr>
          <a:xfrm>
            <a:off x="468313" y="2133600"/>
            <a:ext cx="8229600" cy="3886200"/>
          </a:xfrm>
        </p:spPr>
        <p:txBody>
          <a:bodyPr/>
          <a:lstStyle/>
          <a:p>
            <a:pPr>
              <a:buFont typeface="Wingdings 2" pitchFamily="18" charset="2"/>
              <a:buNone/>
            </a:pPr>
            <a:r>
              <a:rPr lang="zh-CN" altLang="en-US" sz="2400" b="1"/>
              <a:t>解析：</a:t>
            </a:r>
            <a:r>
              <a:rPr lang="zh-CN" altLang="en-US" sz="2400"/>
              <a:t>如图所示，分解平抛物体的位移和末速度</a:t>
            </a:r>
            <a:r>
              <a:rPr lang="en-US" altLang="zh-CN" sz="2400"/>
              <a:t>.</a:t>
            </a:r>
            <a:r>
              <a:rPr lang="zh-CN" altLang="en-US" sz="2400"/>
              <a:t>设水平分位移为</a:t>
            </a:r>
            <a:r>
              <a:rPr lang="en-US" altLang="zh-CN" sz="2400"/>
              <a:t>x</a:t>
            </a:r>
            <a:r>
              <a:rPr lang="zh-CN" altLang="en-US" sz="2400"/>
              <a:t>，末速度的竖直分速度为</a:t>
            </a:r>
            <a:r>
              <a:rPr lang="en-US" altLang="zh-CN" sz="2400"/>
              <a:t>v</a:t>
            </a:r>
            <a:r>
              <a:rPr lang="en-US" altLang="zh-CN" sz="2000" baseline="-2000"/>
              <a:t>y</a:t>
            </a:r>
            <a:r>
              <a:rPr lang="zh-CN" altLang="en-US" sz="2400"/>
              <a:t>，由题意知</a:t>
            </a:r>
            <a:r>
              <a:rPr lang="en-US" altLang="zh-CN" sz="2400"/>
              <a:t>v</a:t>
            </a:r>
            <a:r>
              <a:rPr lang="en-US" altLang="zh-CN" sz="2400" baseline="-2000"/>
              <a:t>y</a:t>
            </a:r>
            <a:r>
              <a:rPr lang="en-US" altLang="zh-CN" sz="2400"/>
              <a:t>,v</a:t>
            </a:r>
            <a:r>
              <a:rPr lang="zh-CN" altLang="en-US" sz="2400"/>
              <a:t>夹角与斜面倾角</a:t>
            </a:r>
            <a:r>
              <a:rPr lang="en-US" altLang="zh-CN" sz="2400"/>
              <a:t>θ</a:t>
            </a:r>
            <a:r>
              <a:rPr lang="zh-CN" altLang="en-US" sz="2400"/>
              <a:t>相等，利用三角函数关系可以得到：</a:t>
            </a:r>
            <a:r>
              <a:rPr lang="en-US" altLang="zh-CN" sz="2400"/>
              <a:t>v</a:t>
            </a:r>
            <a:r>
              <a:rPr lang="en-US" altLang="zh-CN" sz="2400" baseline="-6000"/>
              <a:t>y</a:t>
            </a:r>
            <a:r>
              <a:rPr lang="en-US" altLang="zh-CN" sz="2400"/>
              <a:t>=v</a:t>
            </a:r>
            <a:r>
              <a:rPr lang="en-US" altLang="zh-CN" sz="2400" baseline="-2000"/>
              <a:t>0</a:t>
            </a:r>
            <a:r>
              <a:rPr lang="en-US" altLang="zh-CN" sz="2400"/>
              <a:t>/tan37°①</a:t>
            </a:r>
          </a:p>
          <a:p>
            <a:pPr>
              <a:buFont typeface="Wingdings 2" pitchFamily="18" charset="2"/>
              <a:buNone/>
            </a:pPr>
            <a:r>
              <a:rPr lang="zh-CN" altLang="en-US" sz="2400"/>
              <a:t>由平抛运动规律有：</a:t>
            </a:r>
            <a:r>
              <a:rPr lang="en-US" altLang="zh-CN" sz="2400"/>
              <a:t>v</a:t>
            </a:r>
            <a:r>
              <a:rPr lang="en-US" altLang="zh-CN" sz="2400" baseline="-6000"/>
              <a:t>y</a:t>
            </a:r>
            <a:r>
              <a:rPr lang="en-US" altLang="zh-CN" sz="2400"/>
              <a:t>=gt                 ②</a:t>
            </a:r>
          </a:p>
          <a:p>
            <a:pPr>
              <a:buFont typeface="Wingdings 2" pitchFamily="18" charset="2"/>
              <a:buNone/>
            </a:pPr>
            <a:r>
              <a:rPr lang="en-US" altLang="zh-CN" sz="2400"/>
              <a:t>x=v</a:t>
            </a:r>
            <a:r>
              <a:rPr lang="en-US" altLang="zh-CN" sz="2400" baseline="-4000"/>
              <a:t>0</a:t>
            </a:r>
            <a:r>
              <a:rPr lang="en-US" altLang="zh-CN" sz="2400"/>
              <a:t>t           ③</a:t>
            </a:r>
          </a:p>
          <a:p>
            <a:pPr>
              <a:buFont typeface="Wingdings 2" pitchFamily="18" charset="2"/>
              <a:buNone/>
            </a:pPr>
            <a:r>
              <a:rPr lang="zh-CN" altLang="en-US" sz="2400"/>
              <a:t>由①②③三式得到：</a:t>
            </a:r>
            <a:r>
              <a:rPr lang="en-US" altLang="zh-CN" sz="2400"/>
              <a:t>x=                 ④</a:t>
            </a:r>
          </a:p>
          <a:p>
            <a:pPr>
              <a:buFont typeface="Wingdings 2" pitchFamily="18" charset="2"/>
              <a:buNone/>
            </a:pPr>
            <a:r>
              <a:rPr lang="en-US" altLang="zh-CN" sz="2400"/>
              <a:t></a:t>
            </a:r>
          </a:p>
          <a:p>
            <a:pPr>
              <a:buFont typeface="Wingdings 2" pitchFamily="18" charset="2"/>
              <a:buNone/>
            </a:pPr>
            <a:r>
              <a:rPr lang="zh-CN" altLang="en-US" sz="2400"/>
              <a:t>从图中可以看出：</a:t>
            </a:r>
            <a:r>
              <a:rPr lang="en-US" altLang="zh-CN" sz="2400"/>
              <a:t>H-xtan37°=          ⑤</a:t>
            </a:r>
          </a:p>
        </p:txBody>
      </p:sp>
      <p:pic>
        <p:nvPicPr>
          <p:cNvPr id="31747" name="Picture 3" descr="F29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0"/>
            <a:ext cx="3024187"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1749" name="Object 5"/>
          <p:cNvGraphicFramePr>
            <a:graphicFrameLocks noChangeAspect="1"/>
          </p:cNvGraphicFramePr>
          <p:nvPr/>
        </p:nvGraphicFramePr>
        <p:xfrm>
          <a:off x="3810000" y="4267200"/>
          <a:ext cx="1219200" cy="914400"/>
        </p:xfrm>
        <a:graphic>
          <a:graphicData uri="http://schemas.openxmlformats.org/presentationml/2006/ole">
            <mc:AlternateContent xmlns:mc="http://schemas.openxmlformats.org/markup-compatibility/2006">
              <mc:Choice xmlns:v="urn:schemas-microsoft-com:vml" Requires="v">
                <p:oleObj spid="_x0000_s31752" r:id="rId4" imgW="609600" imgH="457200" progId="Equation.3">
                  <p:embed/>
                </p:oleObj>
              </mc:Choice>
              <mc:Fallback>
                <p:oleObj r:id="rId4" imgW="609600" imgH="457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4267200"/>
                        <a:ext cx="12192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1751" name="Object 7"/>
          <p:cNvGraphicFramePr>
            <a:graphicFrameLocks noChangeAspect="1"/>
          </p:cNvGraphicFramePr>
          <p:nvPr/>
        </p:nvGraphicFramePr>
        <p:xfrm>
          <a:off x="4859338" y="5105400"/>
          <a:ext cx="604837" cy="1019175"/>
        </p:xfrm>
        <a:graphic>
          <a:graphicData uri="http://schemas.openxmlformats.org/presentationml/2006/ole">
            <mc:AlternateContent xmlns:mc="http://schemas.openxmlformats.org/markup-compatibility/2006">
              <mc:Choice xmlns:v="urn:schemas-microsoft-com:vml" Requires="v">
                <p:oleObj spid="_x0000_s31753" r:id="rId6" imgW="279400" imgH="469900" progId="Equation.3">
                  <p:embed/>
                </p:oleObj>
              </mc:Choice>
              <mc:Fallback>
                <p:oleObj r:id="rId6" imgW="279400" imgH="4699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5105400"/>
                        <a:ext cx="604837"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p:cNvGraphicFramePr>
            <a:graphicFrameLocks noChangeAspect="1"/>
          </p:cNvGraphicFramePr>
          <p:nvPr/>
        </p:nvGraphicFramePr>
        <p:xfrm>
          <a:off x="5076825" y="476250"/>
          <a:ext cx="2160588" cy="882650"/>
        </p:xfrm>
        <a:graphic>
          <a:graphicData uri="http://schemas.openxmlformats.org/presentationml/2006/ole">
            <mc:AlternateContent xmlns:mc="http://schemas.openxmlformats.org/markup-compatibility/2006">
              <mc:Choice xmlns:v="urn:schemas-microsoft-com:vml" Requires="v">
                <p:oleObj spid="_x0000_s32776" r:id="rId3" imgW="1143000" imgH="469900" progId="Equation.3">
                  <p:embed/>
                </p:oleObj>
              </mc:Choice>
              <mc:Fallback>
                <p:oleObj r:id="rId3" imgW="1143000" imgH="469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476250"/>
                        <a:ext cx="2160588"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1" name="Object 3"/>
          <p:cNvGraphicFramePr>
            <a:graphicFrameLocks noChangeAspect="1"/>
          </p:cNvGraphicFramePr>
          <p:nvPr/>
        </p:nvGraphicFramePr>
        <p:xfrm>
          <a:off x="1763713" y="1484313"/>
          <a:ext cx="1873250" cy="703262"/>
        </p:xfrm>
        <a:graphic>
          <a:graphicData uri="http://schemas.openxmlformats.org/presentationml/2006/ole">
            <mc:AlternateContent xmlns:mc="http://schemas.openxmlformats.org/markup-compatibility/2006">
              <mc:Choice xmlns:v="urn:schemas-microsoft-com:vml" Requires="v">
                <p:oleObj spid="_x0000_s32777" r:id="rId5" imgW="685800" imgH="254000" progId="Equation.3">
                  <p:embed/>
                </p:oleObj>
              </mc:Choice>
              <mc:Fallback>
                <p:oleObj r:id="rId5" imgW="685800" imgH="254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1484313"/>
                        <a:ext cx="1873250" cy="703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2" name="Rectangle 4"/>
          <p:cNvSpPr>
            <a:spLocks noChangeArrowheads="1"/>
          </p:cNvSpPr>
          <p:nvPr/>
        </p:nvSpPr>
        <p:spPr bwMode="auto">
          <a:xfrm>
            <a:off x="611188" y="620713"/>
            <a:ext cx="4451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a:latin typeface="宋体" pitchFamily="2" charset="-122"/>
              </a:rPr>
              <a:t>将①④两式代入⑤式有：</a:t>
            </a:r>
            <a:r>
              <a:rPr lang="en-US" altLang="zh-CN" sz="2800">
                <a:latin typeface="宋体" pitchFamily="2" charset="-122"/>
              </a:rPr>
              <a:t>H-</a:t>
            </a:r>
            <a:endParaRPr lang="en-US" altLang="zh-CN" sz="2800"/>
          </a:p>
        </p:txBody>
      </p:sp>
      <p:sp>
        <p:nvSpPr>
          <p:cNvPr id="32773" name="Rectangle 5"/>
          <p:cNvSpPr>
            <a:spLocks noChangeArrowheads="1"/>
          </p:cNvSpPr>
          <p:nvPr/>
        </p:nvSpPr>
        <p:spPr bwMode="auto">
          <a:xfrm>
            <a:off x="539750" y="1557338"/>
            <a:ext cx="1439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000">
                <a:latin typeface="宋体" pitchFamily="2" charset="-122"/>
              </a:rPr>
              <a:t></a:t>
            </a:r>
            <a:r>
              <a:rPr lang="zh-CN" altLang="en-US" sz="2800">
                <a:latin typeface="宋体" pitchFamily="2" charset="-122"/>
              </a:rPr>
              <a:t>故</a:t>
            </a:r>
            <a:r>
              <a:rPr lang="en-US" altLang="zh-CN" sz="2800">
                <a:latin typeface="宋体" pitchFamily="2" charset="-122"/>
              </a:rPr>
              <a:t>v</a:t>
            </a:r>
            <a:r>
              <a:rPr lang="en-US" altLang="zh-CN" sz="2800" baseline="-30000">
                <a:latin typeface="宋体" pitchFamily="2" charset="-122"/>
              </a:rPr>
              <a:t>0</a:t>
            </a:r>
            <a:r>
              <a:rPr lang="en-US" altLang="zh-CN" sz="2800">
                <a:latin typeface="宋体" pitchFamily="2" charset="-122"/>
              </a:rPr>
              <a:t>=</a:t>
            </a:r>
            <a:endParaRPr lang="en-US" altLang="zh-CN" sz="2800"/>
          </a:p>
        </p:txBody>
      </p:sp>
      <p:sp>
        <p:nvSpPr>
          <p:cNvPr id="32774" name="Rectangle 6"/>
          <p:cNvSpPr>
            <a:spLocks noChangeArrowheads="1"/>
          </p:cNvSpPr>
          <p:nvPr/>
        </p:nvSpPr>
        <p:spPr bwMode="auto">
          <a:xfrm>
            <a:off x="0" y="4035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zh-CN"/>
          </a:p>
        </p:txBody>
      </p:sp>
      <p:sp>
        <p:nvSpPr>
          <p:cNvPr id="32775" name="Text Box 7"/>
          <p:cNvSpPr txBox="1">
            <a:spLocks noChangeArrowheads="1"/>
          </p:cNvSpPr>
          <p:nvPr/>
        </p:nvSpPr>
        <p:spPr bwMode="auto">
          <a:xfrm>
            <a:off x="762000" y="2997200"/>
            <a:ext cx="755491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ea typeface="楷体_GB2312" pitchFamily="49" charset="-122"/>
              </a:rPr>
              <a:t>做此类题方法：</a:t>
            </a:r>
            <a:r>
              <a:rPr lang="en-US" altLang="zh-CN" sz="2400" b="1">
                <a:ea typeface="楷体_GB2312" pitchFamily="49" charset="-122"/>
              </a:rPr>
              <a:t>1.</a:t>
            </a:r>
            <a:r>
              <a:rPr lang="zh-CN" altLang="en-US" sz="2400" b="1">
                <a:ea typeface="楷体_GB2312" pitchFamily="49" charset="-122"/>
              </a:rPr>
              <a:t>画出正确的平抛运动图像；</a:t>
            </a:r>
          </a:p>
          <a:p>
            <a:pPr>
              <a:spcBef>
                <a:spcPct val="50000"/>
              </a:spcBef>
            </a:pPr>
            <a:r>
              <a:rPr lang="zh-CN" altLang="en-US" sz="2400" b="1">
                <a:ea typeface="楷体_GB2312" pitchFamily="49" charset="-122"/>
              </a:rPr>
              <a:t>                          </a:t>
            </a:r>
            <a:r>
              <a:rPr lang="en-US" altLang="zh-CN" sz="2400" b="1">
                <a:ea typeface="楷体_GB2312" pitchFamily="49" charset="-122"/>
              </a:rPr>
              <a:t>2.</a:t>
            </a:r>
            <a:r>
              <a:rPr lang="zh-CN" altLang="en-US" sz="2400" b="1">
                <a:ea typeface="楷体_GB2312" pitchFamily="49" charset="-122"/>
              </a:rPr>
              <a:t>由题已知条件和图像找速度之间的角度关系，或者位移高度之间的角度关系；</a:t>
            </a:r>
          </a:p>
          <a:p>
            <a:pPr>
              <a:spcBef>
                <a:spcPct val="50000"/>
              </a:spcBef>
            </a:pPr>
            <a:r>
              <a:rPr lang="zh-CN" altLang="en-US" sz="2400" b="1">
                <a:ea typeface="楷体_GB2312" pitchFamily="49" charset="-122"/>
              </a:rPr>
              <a:t>                          </a:t>
            </a:r>
            <a:r>
              <a:rPr lang="en-US" altLang="zh-CN" sz="2400" b="1">
                <a:ea typeface="楷体_GB2312" pitchFamily="49" charset="-122"/>
              </a:rPr>
              <a:t>3.</a:t>
            </a:r>
            <a:r>
              <a:rPr lang="zh-CN" altLang="en-US" sz="2400" b="1">
                <a:ea typeface="楷体_GB2312" pitchFamily="49" charset="-122"/>
              </a:rPr>
              <a:t>最后利用知道的平抛运动学公式求解                         </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0" y="836613"/>
            <a:ext cx="9144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    </a:t>
            </a:r>
            <a:r>
              <a:rPr lang="zh-CN" altLang="en-US" sz="2800" b="1"/>
              <a:t>如图所示在倾角为</a:t>
            </a:r>
            <a:r>
              <a:rPr lang="en-US" altLang="zh-CN" sz="2800" b="1"/>
              <a:t>α=30°</a:t>
            </a:r>
            <a:r>
              <a:rPr lang="zh-CN" altLang="en-US" sz="2800" b="1"/>
              <a:t>的斜坡顶端</a:t>
            </a:r>
            <a:r>
              <a:rPr lang="en-US" altLang="zh-CN" sz="2800" b="1"/>
              <a:t>A</a:t>
            </a:r>
            <a:r>
              <a:rPr lang="zh-CN" altLang="en-US" sz="2800" b="1"/>
              <a:t>处，沿水平方向以初速度</a:t>
            </a:r>
            <a:r>
              <a:rPr lang="en-US" altLang="zh-CN" sz="2800" b="1"/>
              <a:t>v</a:t>
            </a:r>
            <a:r>
              <a:rPr lang="en-US" altLang="zh-CN" sz="2800" b="1" baseline="-25000"/>
              <a:t>0</a:t>
            </a:r>
            <a:r>
              <a:rPr lang="en-US" altLang="zh-CN" sz="2800" b="1"/>
              <a:t>=10m/s</a:t>
            </a:r>
            <a:r>
              <a:rPr lang="zh-CN" altLang="en-US" sz="2800" b="1"/>
              <a:t>抛出一小球，恰好落在斜坡脚的</a:t>
            </a:r>
            <a:r>
              <a:rPr lang="en-US" altLang="zh-CN" sz="2800" b="1"/>
              <a:t>B</a:t>
            </a:r>
            <a:r>
              <a:rPr lang="zh-CN" altLang="en-US" sz="2800" b="1"/>
              <a:t>点，求：</a:t>
            </a:r>
          </a:p>
          <a:p>
            <a:r>
              <a:rPr lang="zh-CN" altLang="en-US" sz="2800" b="1"/>
              <a:t>（</a:t>
            </a:r>
            <a:r>
              <a:rPr lang="en-US" altLang="zh-CN" sz="2800" b="1"/>
              <a:t>1</a:t>
            </a:r>
            <a:r>
              <a:rPr lang="zh-CN" altLang="en-US" sz="2800" b="1"/>
              <a:t>）小球在空中飞行的时间。</a:t>
            </a:r>
          </a:p>
        </p:txBody>
      </p:sp>
      <p:pic>
        <p:nvPicPr>
          <p:cNvPr id="33795" name="Picture 3" descr="t4-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4149725"/>
            <a:ext cx="35814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Rectangle 4"/>
          <p:cNvSpPr>
            <a:spLocks noChangeArrowheads="1"/>
          </p:cNvSpPr>
          <p:nvPr/>
        </p:nvSpPr>
        <p:spPr bwMode="auto">
          <a:xfrm>
            <a:off x="0" y="2636838"/>
            <a:ext cx="3397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a:t>
            </a:r>
            <a:r>
              <a:rPr lang="en-US" altLang="zh-CN" sz="2800" b="1"/>
              <a:t>2</a:t>
            </a:r>
            <a:r>
              <a:rPr lang="zh-CN" altLang="en-US" sz="2800" b="1"/>
              <a:t>）</a:t>
            </a:r>
            <a:r>
              <a:rPr lang="en-US" altLang="zh-CN" sz="2800" b="1"/>
              <a:t>AB</a:t>
            </a:r>
            <a:r>
              <a:rPr lang="zh-CN" altLang="en-US" sz="2800" b="1"/>
              <a:t>间的距离。</a:t>
            </a:r>
          </a:p>
        </p:txBody>
      </p:sp>
      <p:sp>
        <p:nvSpPr>
          <p:cNvPr id="33797" name="Text Box 5"/>
          <p:cNvSpPr txBox="1">
            <a:spLocks noChangeArrowheads="1"/>
          </p:cNvSpPr>
          <p:nvPr/>
        </p:nvSpPr>
        <p:spPr bwMode="auto">
          <a:xfrm>
            <a:off x="2771775" y="260350"/>
            <a:ext cx="3240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FF3300"/>
                </a:solidFill>
                <a:ea typeface="楷体_GB2312" pitchFamily="49" charset="-122"/>
              </a:rPr>
              <a:t>类型二</a:t>
            </a:r>
          </a:p>
        </p:txBody>
      </p:sp>
      <p:sp>
        <p:nvSpPr>
          <p:cNvPr id="33798" name="Text Box 6"/>
          <p:cNvSpPr txBox="1">
            <a:spLocks noChangeArrowheads="1"/>
          </p:cNvSpPr>
          <p:nvPr/>
        </p:nvSpPr>
        <p:spPr bwMode="auto">
          <a:xfrm>
            <a:off x="250825" y="3505200"/>
            <a:ext cx="8359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00FF"/>
                </a:solidFill>
                <a:ea typeface="楷体_GB2312" pitchFamily="49" charset="-122"/>
              </a:rPr>
              <a:t>提示：</a:t>
            </a:r>
            <a:r>
              <a:rPr lang="zh-CN" altLang="en-US" sz="2400" b="1">
                <a:ea typeface="楷体_GB2312" pitchFamily="49" charset="-122"/>
              </a:rPr>
              <a:t>作出平抛运动的图像，标出合位移与两个分位移，找角度，用公式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additive="base">
                                        <p:cTn id="7" dur="500" fill="hold"/>
                                        <p:tgtEl>
                                          <p:spTgt spid="33796"/>
                                        </p:tgtEl>
                                        <p:attrNameLst>
                                          <p:attrName>ppt_x</p:attrName>
                                        </p:attrNameLst>
                                      </p:cBhvr>
                                      <p:tavLst>
                                        <p:tav tm="0">
                                          <p:val>
                                            <p:strVal val="#ppt_x"/>
                                          </p:val>
                                        </p:tav>
                                        <p:tav tm="100000">
                                          <p:val>
                                            <p:strVal val="#ppt_x"/>
                                          </p:val>
                                        </p:tav>
                                      </p:tavLst>
                                    </p:anim>
                                    <p:anim calcmode="lin" valueType="num">
                                      <p:cBhvr additive="base">
                                        <p:cTn id="8"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body" idx="1"/>
          </p:nvPr>
        </p:nvSpPr>
        <p:spPr>
          <a:xfrm>
            <a:off x="395288" y="836613"/>
            <a:ext cx="8229600" cy="4525962"/>
          </a:xfrm>
        </p:spPr>
        <p:txBody>
          <a:bodyPr/>
          <a:lstStyle/>
          <a:p>
            <a:r>
              <a:rPr lang="zh-CN" altLang="en-US"/>
              <a:t>．如图所示，一光滑斜面与竖直方向成</a:t>
            </a:r>
            <a:r>
              <a:rPr lang="en-US" altLang="zh-CN"/>
              <a:t>α</a:t>
            </a:r>
            <a:r>
              <a:rPr lang="zh-CN" altLang="en-US"/>
              <a:t>角，一小球在</a:t>
            </a:r>
            <a:r>
              <a:rPr lang="en-US" altLang="zh-CN"/>
              <a:t>A</a:t>
            </a:r>
            <a:r>
              <a:rPr lang="zh-CN" altLang="en-US"/>
              <a:t>点以速度</a:t>
            </a:r>
            <a:r>
              <a:rPr lang="en-US" altLang="zh-CN"/>
              <a:t>v</a:t>
            </a:r>
            <a:r>
              <a:rPr lang="en-US" altLang="zh-CN" baseline="-4000"/>
              <a:t>0</a:t>
            </a:r>
            <a:r>
              <a:rPr lang="zh-CN" altLang="en-US"/>
              <a:t>平抛落至</a:t>
            </a:r>
            <a:r>
              <a:rPr lang="en-US" altLang="zh-CN"/>
              <a:t>B</a:t>
            </a:r>
            <a:r>
              <a:rPr lang="zh-CN" altLang="en-US"/>
              <a:t>点；求：</a:t>
            </a:r>
            <a:r>
              <a:rPr lang="en-US" altLang="zh-CN"/>
              <a:t>AB</a:t>
            </a:r>
            <a:r>
              <a:rPr lang="zh-CN" altLang="en-US"/>
              <a:t>的长度；</a:t>
            </a:r>
          </a:p>
        </p:txBody>
      </p:sp>
      <p:pic>
        <p:nvPicPr>
          <p:cNvPr id="34819" name="Picture 3" descr="F25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2060575"/>
            <a:ext cx="4248150"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4"/>
          <p:cNvSpPr txBox="1">
            <a:spLocks noChangeArrowheads="1"/>
          </p:cNvSpPr>
          <p:nvPr/>
        </p:nvSpPr>
        <p:spPr bwMode="auto">
          <a:xfrm>
            <a:off x="900113" y="188913"/>
            <a:ext cx="2303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3300"/>
                </a:solidFill>
                <a:ea typeface="楷体_GB2312" pitchFamily="49" charset="-122"/>
              </a:rPr>
              <a:t>类型训练</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Rot="1" noChangeArrowheads="1"/>
          </p:cNvSpPr>
          <p:nvPr>
            <p:ph type="body" idx="1"/>
          </p:nvPr>
        </p:nvSpPr>
        <p:spPr/>
        <p:txBody>
          <a:bodyPr/>
          <a:lstStyle/>
          <a:p>
            <a:r>
              <a:rPr lang="zh-CN" altLang="en-US"/>
              <a:t>设</a:t>
            </a:r>
            <a:r>
              <a:rPr lang="en-US" altLang="zh-CN"/>
              <a:t>AB</a:t>
            </a:r>
            <a:r>
              <a:rPr lang="zh-CN" altLang="en-US"/>
              <a:t>的长度为</a:t>
            </a:r>
            <a:r>
              <a:rPr lang="en-US" altLang="zh-CN"/>
              <a:t>L</a:t>
            </a:r>
            <a:r>
              <a:rPr lang="zh-CN" altLang="en-US"/>
              <a:t>，则</a:t>
            </a:r>
            <a:r>
              <a:rPr lang="en-US" altLang="zh-CN"/>
              <a:t>Lsinα=v</a:t>
            </a:r>
            <a:r>
              <a:rPr lang="en-US" altLang="zh-CN" baseline="-4000"/>
              <a:t>0</a:t>
            </a:r>
            <a:r>
              <a:rPr lang="en-US" altLang="zh-CN"/>
              <a:t>t, </a:t>
            </a:r>
          </a:p>
          <a:p>
            <a:endParaRPr lang="en-US" altLang="zh-CN"/>
          </a:p>
          <a:p>
            <a:r>
              <a:rPr lang="en-US" altLang="zh-CN"/>
              <a:t>Lcosα=gt</a:t>
            </a:r>
            <a:r>
              <a:rPr lang="en-US" altLang="zh-CN" baseline="30000"/>
              <a:t>2</a:t>
            </a:r>
            <a:r>
              <a:rPr lang="en-US" altLang="zh-CN"/>
              <a:t>,</a:t>
            </a:r>
            <a:r>
              <a:rPr lang="zh-CN" altLang="en-US"/>
              <a:t>所以</a:t>
            </a:r>
            <a:r>
              <a:rPr lang="en-US" altLang="zh-CN"/>
              <a:t>L=</a:t>
            </a:r>
          </a:p>
        </p:txBody>
      </p:sp>
      <p:sp>
        <p:nvSpPr>
          <p:cNvPr id="3584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5845" name="Object 5"/>
          <p:cNvGraphicFramePr>
            <a:graphicFrameLocks noChangeAspect="1"/>
          </p:cNvGraphicFramePr>
          <p:nvPr/>
        </p:nvGraphicFramePr>
        <p:xfrm>
          <a:off x="4500563" y="2205038"/>
          <a:ext cx="2303462" cy="1504950"/>
        </p:xfrm>
        <a:graphic>
          <a:graphicData uri="http://schemas.openxmlformats.org/presentationml/2006/ole">
            <mc:AlternateContent xmlns:mc="http://schemas.openxmlformats.org/markup-compatibility/2006">
              <mc:Choice xmlns:v="urn:schemas-microsoft-com:vml" Requires="v">
                <p:oleObj spid="_x0000_s35846" r:id="rId3" imgW="710891" imgH="469696" progId="Equation.3">
                  <p:embed/>
                </p:oleObj>
              </mc:Choice>
              <mc:Fallback>
                <p:oleObj r:id="rId3" imgW="710891" imgH="469696"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2205038"/>
                        <a:ext cx="2303462" cy="150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body" idx="1"/>
          </p:nvPr>
        </p:nvSpPr>
        <p:spPr>
          <a:xfrm>
            <a:off x="539750" y="1341438"/>
            <a:ext cx="8229600" cy="2697162"/>
          </a:xfrm>
        </p:spPr>
        <p:txBody>
          <a:bodyPr/>
          <a:lstStyle/>
          <a:p>
            <a:pPr>
              <a:buFont typeface="Wingdings 2" pitchFamily="18" charset="2"/>
              <a:buNone/>
            </a:pPr>
            <a:r>
              <a:rPr lang="en-US" altLang="zh-CN" sz="2800"/>
              <a:t>1</a:t>
            </a:r>
            <a:r>
              <a:rPr lang="zh-CN" altLang="en-US" sz="2800"/>
              <a:t>、平抛运动是（        ）</a:t>
            </a:r>
          </a:p>
          <a:p>
            <a:pPr>
              <a:buFont typeface="Wingdings 2" pitchFamily="18" charset="2"/>
              <a:buNone/>
            </a:pPr>
            <a:r>
              <a:rPr lang="en-US" altLang="zh-CN" sz="2800"/>
              <a:t>A.</a:t>
            </a:r>
            <a:r>
              <a:rPr lang="zh-CN" altLang="en-US" sz="2800"/>
              <a:t>匀速率曲线运动         </a:t>
            </a:r>
          </a:p>
          <a:p>
            <a:pPr>
              <a:buFont typeface="Wingdings 2" pitchFamily="18" charset="2"/>
              <a:buNone/>
            </a:pPr>
            <a:r>
              <a:rPr lang="en-US" altLang="zh-CN" sz="2800"/>
              <a:t>B.</a:t>
            </a:r>
            <a:r>
              <a:rPr lang="zh-CN" altLang="en-US" sz="2800"/>
              <a:t>匀变速曲线运动</a:t>
            </a:r>
          </a:p>
          <a:p>
            <a:pPr>
              <a:buFont typeface="Wingdings 2" pitchFamily="18" charset="2"/>
              <a:buNone/>
            </a:pPr>
            <a:r>
              <a:rPr lang="en-US" altLang="zh-CN" sz="2800"/>
              <a:t>C.</a:t>
            </a:r>
            <a:r>
              <a:rPr lang="zh-CN" altLang="en-US" sz="2800"/>
              <a:t>加速度不断变化的曲线运动    </a:t>
            </a:r>
          </a:p>
          <a:p>
            <a:pPr>
              <a:buFont typeface="Wingdings 2" pitchFamily="18" charset="2"/>
              <a:buNone/>
            </a:pPr>
            <a:r>
              <a:rPr lang="en-US" altLang="zh-CN" sz="2800"/>
              <a:t>D.</a:t>
            </a:r>
            <a:r>
              <a:rPr lang="zh-CN" altLang="en-US" sz="2800"/>
              <a:t>加速度恒为重力加速度的曲线运动</a:t>
            </a:r>
          </a:p>
        </p:txBody>
      </p:sp>
      <p:sp>
        <p:nvSpPr>
          <p:cNvPr id="41987" name="Text Box 3"/>
          <p:cNvSpPr txBox="1">
            <a:spLocks noChangeArrowheads="1"/>
          </p:cNvSpPr>
          <p:nvPr>
            <p:ph type="title"/>
          </p:nvPr>
        </p:nvSpPr>
        <p:spPr>
          <a:xfrm>
            <a:off x="533400" y="228600"/>
            <a:ext cx="8229600" cy="1143000"/>
          </a:xfrm>
          <a:noFill/>
          <a:ln/>
        </p:spPr>
        <p:txBody>
          <a:bodyPr/>
          <a:lstStyle/>
          <a:p>
            <a:pPr>
              <a:spcBef>
                <a:spcPct val="50000"/>
              </a:spcBef>
            </a:pPr>
            <a:r>
              <a:rPr lang="zh-CN" altLang="en-US" sz="3600" b="1">
                <a:solidFill>
                  <a:srgbClr val="FF3300"/>
                </a:solidFill>
                <a:ea typeface="楷体_GB2312" pitchFamily="49" charset="-122"/>
              </a:rPr>
              <a:t>课堂练习</a:t>
            </a:r>
          </a:p>
        </p:txBody>
      </p:sp>
      <p:sp>
        <p:nvSpPr>
          <p:cNvPr id="41988" name="Rectangle 4"/>
          <p:cNvSpPr>
            <a:spLocks noChangeArrowheads="1"/>
          </p:cNvSpPr>
          <p:nvPr/>
        </p:nvSpPr>
        <p:spPr bwMode="auto">
          <a:xfrm>
            <a:off x="539750" y="4221163"/>
            <a:ext cx="818515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a:solidFill>
                  <a:srgbClr val="FF0000"/>
                </a:solidFill>
              </a:rPr>
              <a:t>思路解析：</a:t>
            </a:r>
            <a:r>
              <a:rPr lang="zh-CN" altLang="en-US" sz="2800"/>
              <a:t>做平抛运动的物体只受重力故</a:t>
            </a:r>
            <a:r>
              <a:rPr lang="en-US" altLang="zh-CN" sz="2800"/>
              <a:t>D</a:t>
            </a:r>
            <a:r>
              <a:rPr lang="zh-CN" altLang="en-US" sz="2800"/>
              <a:t>正确，</a:t>
            </a:r>
          </a:p>
          <a:p>
            <a:r>
              <a:rPr lang="zh-CN" altLang="en-US" sz="2800"/>
              <a:t>因</a:t>
            </a:r>
            <a:r>
              <a:rPr lang="en-US" altLang="zh-CN" sz="2800"/>
              <a:t>g</a:t>
            </a:r>
            <a:r>
              <a:rPr lang="zh-CN" altLang="en-US" sz="2800"/>
              <a:t>为定值，故平抛运动为匀变速曲线运动，</a:t>
            </a:r>
            <a:r>
              <a:rPr lang="en-US" altLang="zh-CN" sz="2800"/>
              <a:t>B</a:t>
            </a:r>
            <a:r>
              <a:rPr lang="zh-CN" altLang="en-US" sz="2800"/>
              <a:t>正确</a:t>
            </a:r>
            <a:r>
              <a:rPr lang="en-US" altLang="zh-CN" sz="2800"/>
              <a:t>.</a:t>
            </a:r>
          </a:p>
          <a:p>
            <a:r>
              <a:rPr lang="zh-CN" altLang="en-US" sz="2800" b="1"/>
              <a:t>答案：</a:t>
            </a:r>
            <a:r>
              <a:rPr lang="en-US" altLang="zh-CN" sz="2800"/>
              <a:t>BD</a:t>
            </a:r>
          </a:p>
        </p:txBody>
      </p:sp>
      <p:sp>
        <p:nvSpPr>
          <p:cNvPr id="41989" name="Text Box 5"/>
          <p:cNvSpPr txBox="1">
            <a:spLocks noChangeArrowheads="1"/>
          </p:cNvSpPr>
          <p:nvPr/>
        </p:nvSpPr>
        <p:spPr bwMode="auto">
          <a:xfrm>
            <a:off x="3360738" y="1341438"/>
            <a:ext cx="143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ea typeface="楷体_GB2312" pitchFamily="49" charset="-122"/>
              </a:rPr>
              <a:t>BD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6">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6">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6">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986">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98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P spid="41987" grpId="0"/>
      <p:bldP spid="41988" grpId="0"/>
      <p:bldP spid="4198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533400" y="1447800"/>
            <a:ext cx="7999413" cy="372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宋体" pitchFamily="2" charset="-122"/>
              </a:rPr>
              <a:t>2.</a:t>
            </a:r>
            <a:r>
              <a:rPr kumimoji="1" lang="zh-CN" altLang="en-US" sz="2800">
                <a:latin typeface="宋体" pitchFamily="2" charset="-122"/>
              </a:rPr>
              <a:t>做平抛运动的物体，每秒的速度增量总是</a:t>
            </a:r>
            <a:r>
              <a:rPr kumimoji="1" lang="en-US" altLang="zh-CN" sz="2800">
                <a:latin typeface="宋体" pitchFamily="2" charset="-122"/>
              </a:rPr>
              <a:t>(   )</a:t>
            </a:r>
          </a:p>
          <a:p>
            <a:pPr>
              <a:spcBef>
                <a:spcPct val="50000"/>
              </a:spcBef>
            </a:pPr>
            <a:r>
              <a:rPr kumimoji="1" lang="en-US" altLang="zh-CN" sz="2800">
                <a:latin typeface="宋体" pitchFamily="2" charset="-122"/>
              </a:rPr>
              <a:t>A.</a:t>
            </a:r>
            <a:r>
              <a:rPr kumimoji="1" lang="zh-CN" altLang="en-US" sz="2800">
                <a:latin typeface="宋体" pitchFamily="2" charset="-122"/>
              </a:rPr>
              <a:t>大小相等，方向相同</a:t>
            </a:r>
          </a:p>
          <a:p>
            <a:pPr>
              <a:spcBef>
                <a:spcPct val="50000"/>
              </a:spcBef>
            </a:pPr>
            <a:r>
              <a:rPr kumimoji="1" lang="en-US" altLang="zh-CN" sz="2800">
                <a:latin typeface="宋体" pitchFamily="2" charset="-122"/>
              </a:rPr>
              <a:t>B.</a:t>
            </a:r>
            <a:r>
              <a:rPr kumimoji="1" lang="zh-CN" altLang="en-US" sz="2800">
                <a:latin typeface="宋体" pitchFamily="2" charset="-122"/>
              </a:rPr>
              <a:t>大小不等，方向不同</a:t>
            </a:r>
          </a:p>
          <a:p>
            <a:pPr>
              <a:spcBef>
                <a:spcPct val="50000"/>
              </a:spcBef>
            </a:pPr>
            <a:r>
              <a:rPr kumimoji="1" lang="en-US" altLang="zh-CN" sz="2800">
                <a:latin typeface="宋体" pitchFamily="2" charset="-122"/>
              </a:rPr>
              <a:t>C.</a:t>
            </a:r>
            <a:r>
              <a:rPr kumimoji="1" lang="zh-CN" altLang="en-US" sz="2800">
                <a:latin typeface="宋体" pitchFamily="2" charset="-122"/>
              </a:rPr>
              <a:t>大小相等，方向不同</a:t>
            </a:r>
          </a:p>
          <a:p>
            <a:pPr>
              <a:spcBef>
                <a:spcPct val="50000"/>
              </a:spcBef>
            </a:pPr>
            <a:r>
              <a:rPr kumimoji="1" lang="en-US" altLang="zh-CN" sz="2800">
                <a:latin typeface="宋体" pitchFamily="2" charset="-122"/>
              </a:rPr>
              <a:t>D.</a:t>
            </a:r>
            <a:r>
              <a:rPr kumimoji="1" lang="zh-CN" altLang="en-US" sz="2800">
                <a:latin typeface="宋体" pitchFamily="2" charset="-122"/>
              </a:rPr>
              <a:t>大小不等，方向相同</a:t>
            </a:r>
          </a:p>
          <a:p>
            <a:pPr>
              <a:spcBef>
                <a:spcPct val="50000"/>
              </a:spcBef>
            </a:pPr>
            <a:endParaRPr kumimoji="1" lang="en-US" altLang="zh-CN" sz="2800">
              <a:latin typeface="Times New Roman" pitchFamily="18" charset="0"/>
            </a:endParaRPr>
          </a:p>
        </p:txBody>
      </p:sp>
      <p:sp>
        <p:nvSpPr>
          <p:cNvPr id="43011" name="Text Box 3"/>
          <p:cNvSpPr txBox="1">
            <a:spLocks noChangeArrowheads="1"/>
          </p:cNvSpPr>
          <p:nvPr/>
        </p:nvSpPr>
        <p:spPr bwMode="auto">
          <a:xfrm>
            <a:off x="7620000" y="15240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FF0000"/>
                </a:solidFill>
              </a:rPr>
              <a:t>A</a:t>
            </a:r>
          </a:p>
        </p:txBody>
      </p:sp>
      <p:sp>
        <p:nvSpPr>
          <p:cNvPr id="43012" name="Text Box 4"/>
          <p:cNvSpPr txBox="1">
            <a:spLocks noChangeArrowheads="1"/>
          </p:cNvSpPr>
          <p:nvPr/>
        </p:nvSpPr>
        <p:spPr bwMode="auto">
          <a:xfrm>
            <a:off x="1187450" y="5589588"/>
            <a:ext cx="1327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F0000"/>
                </a:solidFill>
              </a:rPr>
              <a:t>解析：</a:t>
            </a:r>
          </a:p>
        </p:txBody>
      </p:sp>
      <p:grpSp>
        <p:nvGrpSpPr>
          <p:cNvPr id="43013" name="Group 5"/>
          <p:cNvGrpSpPr>
            <a:grpSpLocks/>
          </p:cNvGrpSpPr>
          <p:nvPr/>
        </p:nvGrpSpPr>
        <p:grpSpPr bwMode="auto">
          <a:xfrm>
            <a:off x="3419475" y="5373688"/>
            <a:ext cx="2520950" cy="987425"/>
            <a:chOff x="3696" y="2024"/>
            <a:chExt cx="1861" cy="639"/>
          </a:xfrm>
        </p:grpSpPr>
        <p:graphicFrame>
          <p:nvGraphicFramePr>
            <p:cNvPr id="43014" name="Object 6"/>
            <p:cNvGraphicFramePr>
              <a:graphicFrameLocks noChangeAspect="1"/>
            </p:cNvGraphicFramePr>
            <p:nvPr/>
          </p:nvGraphicFramePr>
          <p:xfrm>
            <a:off x="3969" y="2024"/>
            <a:ext cx="1588" cy="639"/>
          </p:xfrm>
          <a:graphic>
            <a:graphicData uri="http://schemas.openxmlformats.org/presentationml/2006/ole">
              <mc:AlternateContent xmlns:mc="http://schemas.openxmlformats.org/markup-compatibility/2006">
                <mc:Choice xmlns:v="urn:schemas-microsoft-com:vml" Requires="v">
                  <p:oleObj spid="_x0000_s43016" name="公式" r:id="rId3" imgW="977760" imgH="393480" progId="Equation.3">
                    <p:embed/>
                  </p:oleObj>
                </mc:Choice>
                <mc:Fallback>
                  <p:oleObj name="公式" r:id="rId3" imgW="977760" imgH="3934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9" y="2024"/>
                          <a:ext cx="1588" cy="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5" name="Text Box 7"/>
            <p:cNvSpPr txBox="1">
              <a:spLocks noChangeArrowheads="1"/>
            </p:cNvSpPr>
            <p:nvPr/>
          </p:nvSpPr>
          <p:spPr bwMode="auto">
            <a:xfrm>
              <a:off x="3696" y="2160"/>
              <a:ext cx="31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Times New Roman" pitchFamily="18" charset="0"/>
                </a:rPr>
                <a:t>又</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0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3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43011" grpId="0"/>
      <p:bldP spid="430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1000" y="685800"/>
            <a:ext cx="853281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800">
                <a:latin typeface="Times New Roman" pitchFamily="18" charset="0"/>
                <a:cs typeface="Times New Roman" pitchFamily="18" charset="0"/>
              </a:rPr>
              <a:t>3</a:t>
            </a:r>
            <a:r>
              <a:rPr lang="zh-CN" altLang="en-US" sz="2800">
                <a:latin typeface="Times New Roman" pitchFamily="18" charset="0"/>
                <a:cs typeface="Times New Roman" pitchFamily="18" charset="0"/>
              </a:rPr>
              <a:t>、如图所示，在光滑的水平面上有一小球</a:t>
            </a:r>
            <a:r>
              <a:rPr lang="en-US" altLang="zh-CN" sz="2800">
                <a:latin typeface="Times New Roman" pitchFamily="18" charset="0"/>
                <a:cs typeface="Times New Roman" pitchFamily="18" charset="0"/>
              </a:rPr>
              <a:t>a</a:t>
            </a:r>
            <a:r>
              <a:rPr lang="zh-CN" altLang="en-US" sz="2800">
                <a:latin typeface="Times New Roman" pitchFamily="18" charset="0"/>
                <a:cs typeface="Times New Roman" pitchFamily="18" charset="0"/>
              </a:rPr>
              <a:t>以初速度</a:t>
            </a:r>
            <a:r>
              <a:rPr lang="en-US" altLang="zh-CN" sz="2800">
                <a:latin typeface="Times New Roman" pitchFamily="18" charset="0"/>
                <a:cs typeface="Times New Roman" pitchFamily="18" charset="0"/>
              </a:rPr>
              <a:t>v</a:t>
            </a:r>
            <a:r>
              <a:rPr lang="en-US" altLang="zh-CN" sz="2800" baseline="-30000">
                <a:latin typeface="Times New Roman" pitchFamily="18" charset="0"/>
                <a:cs typeface="Times New Roman" pitchFamily="18" charset="0"/>
              </a:rPr>
              <a:t>0</a:t>
            </a:r>
            <a:r>
              <a:rPr lang="zh-CN" altLang="en-US" sz="2800">
                <a:latin typeface="Times New Roman" pitchFamily="18" charset="0"/>
                <a:cs typeface="Times New Roman" pitchFamily="18" charset="0"/>
              </a:rPr>
              <a:t>运动，同时刻在它的正上方有小球</a:t>
            </a:r>
            <a:r>
              <a:rPr lang="en-US" altLang="zh-CN" sz="2800">
                <a:latin typeface="Times New Roman" pitchFamily="18" charset="0"/>
                <a:cs typeface="Times New Roman" pitchFamily="18" charset="0"/>
              </a:rPr>
              <a:t>b</a:t>
            </a:r>
            <a:r>
              <a:rPr lang="zh-CN" altLang="en-US" sz="2800">
                <a:latin typeface="Times New Roman" pitchFamily="18" charset="0"/>
                <a:cs typeface="Times New Roman" pitchFamily="18" charset="0"/>
              </a:rPr>
              <a:t>也以初速度</a:t>
            </a:r>
            <a:r>
              <a:rPr lang="en-US" altLang="zh-CN" sz="2800">
                <a:latin typeface="Times New Roman" pitchFamily="18" charset="0"/>
                <a:cs typeface="Times New Roman" pitchFamily="18" charset="0"/>
              </a:rPr>
              <a:t>v</a:t>
            </a:r>
            <a:r>
              <a:rPr lang="en-US" altLang="zh-CN" sz="2800" baseline="-30000">
                <a:latin typeface="Times New Roman" pitchFamily="18" charset="0"/>
                <a:cs typeface="Times New Roman" pitchFamily="18" charset="0"/>
              </a:rPr>
              <a:t>0</a:t>
            </a:r>
            <a:r>
              <a:rPr lang="zh-CN" altLang="en-US" sz="2800">
                <a:latin typeface="Times New Roman" pitchFamily="18" charset="0"/>
                <a:cs typeface="Times New Roman" pitchFamily="18" charset="0"/>
              </a:rPr>
              <a:t>水平抛出，并落于</a:t>
            </a:r>
            <a:r>
              <a:rPr lang="en-US" altLang="zh-CN" sz="2800">
                <a:latin typeface="Times New Roman" pitchFamily="18" charset="0"/>
                <a:cs typeface="Times New Roman" pitchFamily="18" charset="0"/>
              </a:rPr>
              <a:t>c</a:t>
            </a:r>
            <a:r>
              <a:rPr lang="zh-CN" altLang="en-US" sz="2800">
                <a:latin typeface="Times New Roman" pitchFamily="18" charset="0"/>
                <a:cs typeface="Times New Roman" pitchFamily="18" charset="0"/>
              </a:rPr>
              <a:t>点</a:t>
            </a:r>
            <a:r>
              <a:rPr lang="en-US" altLang="zh-CN" sz="2800">
                <a:latin typeface="Times New Roman" pitchFamily="18" charset="0"/>
                <a:cs typeface="Times New Roman" pitchFamily="18" charset="0"/>
              </a:rPr>
              <a:t>.</a:t>
            </a:r>
            <a:r>
              <a:rPr lang="zh-CN" altLang="en-US" sz="2800">
                <a:latin typeface="Times New Roman" pitchFamily="18" charset="0"/>
                <a:cs typeface="Times New Roman" pitchFamily="18" charset="0"/>
              </a:rPr>
              <a:t>则</a:t>
            </a:r>
            <a:r>
              <a:rPr lang="en-US" altLang="zh-CN" sz="2800">
                <a:latin typeface="Times New Roman" pitchFamily="18" charset="0"/>
                <a:cs typeface="Times New Roman" pitchFamily="18" charset="0"/>
              </a:rPr>
              <a:t>(    )</a:t>
            </a:r>
            <a:endParaRPr lang="en-US" altLang="zh-CN" sz="2800"/>
          </a:p>
        </p:txBody>
      </p:sp>
      <p:pic>
        <p:nvPicPr>
          <p:cNvPr id="44035" name="Picture 3" descr="f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2205038"/>
            <a:ext cx="2376488" cy="2049462"/>
          </a:xfrm>
          <a:prstGeom prst="rect">
            <a:avLst/>
          </a:prstGeom>
          <a:noFill/>
          <a:extLst>
            <a:ext uri="{909E8E84-426E-40DD-AFC4-6F175D3DCCD1}">
              <a14:hiddenFill xmlns:a14="http://schemas.microsoft.com/office/drawing/2010/main">
                <a:solidFill>
                  <a:srgbClr val="FFFFFF"/>
                </a:solidFill>
              </a14:hiddenFill>
            </a:ext>
          </a:extLst>
        </p:spPr>
      </p:pic>
      <p:sp>
        <p:nvSpPr>
          <p:cNvPr id="44036" name="Rectangle 4"/>
          <p:cNvSpPr>
            <a:spLocks noChangeArrowheads="1"/>
          </p:cNvSpPr>
          <p:nvPr/>
        </p:nvSpPr>
        <p:spPr bwMode="auto">
          <a:xfrm>
            <a:off x="1042988" y="2205038"/>
            <a:ext cx="3511550" cy="196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zh-CN" sz="1100">
              <a:ea typeface="楷体_GB2312" pitchFamily="49" charset="-122"/>
            </a:endParaRPr>
          </a:p>
          <a:p>
            <a:pPr eaLnBrk="0" hangingPunct="0"/>
            <a:r>
              <a:rPr lang="en-US" altLang="zh-CN" sz="2800">
                <a:latin typeface="Times New Roman" pitchFamily="18" charset="0"/>
                <a:cs typeface="Times New Roman" pitchFamily="18" charset="0"/>
              </a:rPr>
              <a:t>A.</a:t>
            </a:r>
            <a:r>
              <a:rPr lang="zh-CN" altLang="en-US" sz="2800">
                <a:latin typeface="Times New Roman" pitchFamily="18" charset="0"/>
                <a:cs typeface="Times New Roman" pitchFamily="18" charset="0"/>
              </a:rPr>
              <a:t>小球</a:t>
            </a:r>
            <a:r>
              <a:rPr lang="en-US" altLang="zh-CN" sz="2800">
                <a:latin typeface="Times New Roman" pitchFamily="18" charset="0"/>
                <a:cs typeface="Times New Roman" pitchFamily="18" charset="0"/>
              </a:rPr>
              <a:t>a</a:t>
            </a:r>
            <a:r>
              <a:rPr lang="zh-CN" altLang="en-US" sz="2800">
                <a:latin typeface="Times New Roman" pitchFamily="18" charset="0"/>
                <a:cs typeface="Times New Roman" pitchFamily="18" charset="0"/>
              </a:rPr>
              <a:t>先到达</a:t>
            </a:r>
            <a:r>
              <a:rPr lang="en-US" altLang="zh-CN" sz="2800">
                <a:latin typeface="Times New Roman" pitchFamily="18" charset="0"/>
                <a:cs typeface="Times New Roman" pitchFamily="18" charset="0"/>
              </a:rPr>
              <a:t>c</a:t>
            </a:r>
            <a:r>
              <a:rPr lang="zh-CN" altLang="en-US" sz="2800">
                <a:latin typeface="Times New Roman" pitchFamily="18" charset="0"/>
                <a:cs typeface="Times New Roman" pitchFamily="18" charset="0"/>
              </a:rPr>
              <a:t>点     </a:t>
            </a:r>
          </a:p>
          <a:p>
            <a:pPr eaLnBrk="0" hangingPunct="0"/>
            <a:r>
              <a:rPr lang="en-US" altLang="zh-CN" sz="2800">
                <a:latin typeface="Times New Roman" pitchFamily="18" charset="0"/>
                <a:cs typeface="Times New Roman" pitchFamily="18" charset="0"/>
              </a:rPr>
              <a:t>B.</a:t>
            </a:r>
            <a:r>
              <a:rPr lang="zh-CN" altLang="en-US" sz="2800">
                <a:latin typeface="Times New Roman" pitchFamily="18" charset="0"/>
                <a:cs typeface="Times New Roman" pitchFamily="18" charset="0"/>
              </a:rPr>
              <a:t>小球</a:t>
            </a:r>
            <a:r>
              <a:rPr lang="en-US" altLang="zh-CN" sz="2800">
                <a:latin typeface="Times New Roman" pitchFamily="18" charset="0"/>
                <a:cs typeface="Times New Roman" pitchFamily="18" charset="0"/>
              </a:rPr>
              <a:t>b</a:t>
            </a:r>
            <a:r>
              <a:rPr lang="zh-CN" altLang="en-US" sz="2800">
                <a:latin typeface="Times New Roman" pitchFamily="18" charset="0"/>
                <a:cs typeface="Times New Roman" pitchFamily="18" charset="0"/>
              </a:rPr>
              <a:t>先到达</a:t>
            </a:r>
            <a:r>
              <a:rPr lang="en-US" altLang="zh-CN" sz="2800">
                <a:latin typeface="Times New Roman" pitchFamily="18" charset="0"/>
                <a:cs typeface="Times New Roman" pitchFamily="18" charset="0"/>
              </a:rPr>
              <a:t>c</a:t>
            </a:r>
            <a:r>
              <a:rPr lang="zh-CN" altLang="en-US" sz="2800">
                <a:latin typeface="Times New Roman" pitchFamily="18" charset="0"/>
                <a:cs typeface="Times New Roman" pitchFamily="18" charset="0"/>
              </a:rPr>
              <a:t>点</a:t>
            </a:r>
            <a:endParaRPr lang="zh-CN" altLang="en-US" sz="2800">
              <a:ea typeface="楷体_GB2312" pitchFamily="49" charset="-122"/>
            </a:endParaRPr>
          </a:p>
          <a:p>
            <a:pPr eaLnBrk="0" hangingPunct="0"/>
            <a:r>
              <a:rPr lang="en-US" altLang="zh-CN" sz="2800">
                <a:latin typeface="Times New Roman" pitchFamily="18" charset="0"/>
                <a:cs typeface="Times New Roman" pitchFamily="18" charset="0"/>
              </a:rPr>
              <a:t>C.</a:t>
            </a:r>
            <a:r>
              <a:rPr lang="zh-CN" altLang="en-US" sz="2800">
                <a:latin typeface="Times New Roman" pitchFamily="18" charset="0"/>
                <a:cs typeface="Times New Roman" pitchFamily="18" charset="0"/>
              </a:rPr>
              <a:t>两球同时到达</a:t>
            </a:r>
            <a:r>
              <a:rPr lang="en-US" altLang="zh-CN" sz="2800">
                <a:latin typeface="Times New Roman" pitchFamily="18" charset="0"/>
                <a:cs typeface="Times New Roman" pitchFamily="18" charset="0"/>
              </a:rPr>
              <a:t>c</a:t>
            </a:r>
            <a:r>
              <a:rPr lang="zh-CN" altLang="en-US" sz="2800">
                <a:latin typeface="Times New Roman" pitchFamily="18" charset="0"/>
                <a:cs typeface="Times New Roman" pitchFamily="18" charset="0"/>
              </a:rPr>
              <a:t>点    </a:t>
            </a:r>
          </a:p>
          <a:p>
            <a:pPr eaLnBrk="0" hangingPunct="0"/>
            <a:r>
              <a:rPr lang="en-US" altLang="zh-CN" sz="2800">
                <a:latin typeface="Times New Roman" pitchFamily="18" charset="0"/>
                <a:cs typeface="Times New Roman" pitchFamily="18" charset="0"/>
              </a:rPr>
              <a:t>D.</a:t>
            </a:r>
            <a:r>
              <a:rPr lang="zh-CN" altLang="en-US" sz="2800">
                <a:latin typeface="Times New Roman" pitchFamily="18" charset="0"/>
                <a:cs typeface="Times New Roman" pitchFamily="18" charset="0"/>
              </a:rPr>
              <a:t>不能确定</a:t>
            </a:r>
            <a:endParaRPr lang="zh-CN" altLang="en-US" sz="2800"/>
          </a:p>
        </p:txBody>
      </p:sp>
      <p:sp>
        <p:nvSpPr>
          <p:cNvPr id="44038" name="Rectangle 6"/>
          <p:cNvSpPr>
            <a:spLocks noChangeArrowheads="1"/>
          </p:cNvSpPr>
          <p:nvPr/>
        </p:nvSpPr>
        <p:spPr bwMode="auto">
          <a:xfrm>
            <a:off x="381000" y="4764088"/>
            <a:ext cx="8610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a:solidFill>
                  <a:srgbClr val="FF0000"/>
                </a:solidFill>
                <a:ea typeface="楷体_GB2312" pitchFamily="49" charset="-122"/>
              </a:rPr>
              <a:t>解析</a:t>
            </a:r>
            <a:r>
              <a:rPr lang="en-US" altLang="zh-CN" sz="2400" b="1">
                <a:solidFill>
                  <a:srgbClr val="FF0000"/>
                </a:solidFill>
                <a:ea typeface="楷体_GB2312" pitchFamily="49" charset="-122"/>
              </a:rPr>
              <a:t>:</a:t>
            </a:r>
            <a:r>
              <a:rPr lang="en-US" altLang="zh-CN" sz="2400" b="1">
                <a:ea typeface="楷体_GB2312" pitchFamily="49" charset="-122"/>
              </a:rPr>
              <a:t>  b</a:t>
            </a:r>
            <a:r>
              <a:rPr lang="zh-CN" altLang="en-US" sz="2400">
                <a:ea typeface="楷体_GB2312" pitchFamily="49" charset="-122"/>
              </a:rPr>
              <a:t>小球的水平分运动为匀速直线运动且速度为</a:t>
            </a:r>
            <a:r>
              <a:rPr lang="en-US" altLang="zh-CN" sz="2400">
                <a:ea typeface="楷体_GB2312" pitchFamily="49" charset="-122"/>
              </a:rPr>
              <a:t>v</a:t>
            </a:r>
            <a:r>
              <a:rPr lang="en-US" altLang="zh-CN" sz="2400" baseline="-10000">
                <a:ea typeface="楷体_GB2312" pitchFamily="49" charset="-122"/>
              </a:rPr>
              <a:t>0</a:t>
            </a:r>
            <a:r>
              <a:rPr lang="zh-CN" altLang="en-US" sz="2400">
                <a:ea typeface="楷体_GB2312" pitchFamily="49" charset="-122"/>
              </a:rPr>
              <a:t>，</a:t>
            </a:r>
            <a:r>
              <a:rPr lang="en-US" altLang="zh-CN" sz="2400">
                <a:ea typeface="楷体_GB2312" pitchFamily="49" charset="-122"/>
              </a:rPr>
              <a:t>a</a:t>
            </a:r>
            <a:r>
              <a:rPr lang="zh-CN" altLang="en-US" sz="2400">
                <a:ea typeface="楷体_GB2312" pitchFamily="49" charset="-122"/>
              </a:rPr>
              <a:t>球也是沿水平方向做匀速直线运动，它们同时以相同的水平速度从同一竖直线上开始运动，必然同时到达</a:t>
            </a:r>
            <a:r>
              <a:rPr lang="en-US" altLang="zh-CN" sz="2400">
                <a:ea typeface="楷体_GB2312" pitchFamily="49" charset="-122"/>
              </a:rPr>
              <a:t>c</a:t>
            </a:r>
            <a:r>
              <a:rPr lang="zh-CN" altLang="en-US" sz="2400">
                <a:ea typeface="楷体_GB2312" pitchFamily="49" charset="-122"/>
              </a:rPr>
              <a:t>点，故选项</a:t>
            </a:r>
            <a:r>
              <a:rPr lang="en-US" altLang="zh-CN" sz="2400">
                <a:ea typeface="楷体_GB2312" pitchFamily="49" charset="-122"/>
              </a:rPr>
              <a:t>C</a:t>
            </a:r>
            <a:r>
              <a:rPr lang="zh-CN" altLang="en-US" sz="2400">
                <a:ea typeface="楷体_GB2312" pitchFamily="49" charset="-122"/>
              </a:rPr>
              <a:t>正确</a:t>
            </a:r>
            <a:r>
              <a:rPr lang="en-US" altLang="zh-CN" sz="2400">
                <a:ea typeface="楷体_GB2312" pitchFamily="49" charset="-122"/>
              </a:rPr>
              <a:t>.</a:t>
            </a:r>
          </a:p>
          <a:p>
            <a:r>
              <a:rPr lang="zh-CN" altLang="en-US" sz="2400" b="1">
                <a:ea typeface="楷体_GB2312" pitchFamily="49" charset="-122"/>
              </a:rPr>
              <a:t>答案：</a:t>
            </a:r>
            <a:r>
              <a:rPr lang="en-US" altLang="zh-CN" sz="2400" b="1">
                <a:ea typeface="楷体_GB2312" pitchFamily="49" charset="-122"/>
              </a:rPr>
              <a:t>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4034"/>
                                        </p:tgtEl>
                                        <p:attrNameLst>
                                          <p:attrName>style.visibility</p:attrName>
                                        </p:attrNameLst>
                                      </p:cBhvr>
                                      <p:to>
                                        <p:strVal val="visible"/>
                                      </p:to>
                                    </p:set>
                                    <p:anim calcmode="discrete" valueType="clr">
                                      <p:cBhvr override="childStyle">
                                        <p:cTn id="7" dur="80"/>
                                        <p:tgtEl>
                                          <p:spTgt spid="4403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4034"/>
                                        </p:tgtEl>
                                        <p:attrNameLst>
                                          <p:attrName>fillcolor</p:attrName>
                                        </p:attrNameLst>
                                      </p:cBhvr>
                                      <p:tavLst>
                                        <p:tav tm="0">
                                          <p:val>
                                            <p:clrVal>
                                              <a:schemeClr val="accent2"/>
                                            </p:clrVal>
                                          </p:val>
                                        </p:tav>
                                        <p:tav tm="50000">
                                          <p:val>
                                            <p:clrVal>
                                              <a:schemeClr val="hlink"/>
                                            </p:clrVal>
                                          </p:val>
                                        </p:tav>
                                      </p:tavLst>
                                    </p:anim>
                                    <p:set>
                                      <p:cBhvr>
                                        <p:cTn id="9" dur="80"/>
                                        <p:tgtEl>
                                          <p:spTgt spid="44034"/>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403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39" presetClass="entr" presetSubtype="0" accel="100000" fill="hold" nodeType="clickEffect">
                                  <p:stCondLst>
                                    <p:cond delay="0"/>
                                  </p:stCondLst>
                                  <p:childTnLst>
                                    <p:set>
                                      <p:cBhvr>
                                        <p:cTn id="17" dur="1" fill="hold">
                                          <p:stCondLst>
                                            <p:cond delay="0"/>
                                          </p:stCondLst>
                                        </p:cTn>
                                        <p:tgtEl>
                                          <p:spTgt spid="44035"/>
                                        </p:tgtEl>
                                        <p:attrNameLst>
                                          <p:attrName>style.visibility</p:attrName>
                                        </p:attrNameLst>
                                      </p:cBhvr>
                                      <p:to>
                                        <p:strVal val="visible"/>
                                      </p:to>
                                    </p:set>
                                    <p:anim calcmode="lin" valueType="num">
                                      <p:cBhvr>
                                        <p:cTn id="18" dur="500" fill="hold"/>
                                        <p:tgtEl>
                                          <p:spTgt spid="44035"/>
                                        </p:tgtEl>
                                        <p:attrNameLst>
                                          <p:attrName>ppt_h</p:attrName>
                                        </p:attrNameLst>
                                      </p:cBhvr>
                                      <p:tavLst>
                                        <p:tav tm="0">
                                          <p:val>
                                            <p:strVal val="#ppt_h/20"/>
                                          </p:val>
                                        </p:tav>
                                        <p:tav tm="50000">
                                          <p:val>
                                            <p:strVal val="#ppt_h/20"/>
                                          </p:val>
                                        </p:tav>
                                        <p:tav tm="100000">
                                          <p:val>
                                            <p:strVal val="#ppt_h"/>
                                          </p:val>
                                        </p:tav>
                                      </p:tavLst>
                                    </p:anim>
                                    <p:anim calcmode="lin" valueType="num">
                                      <p:cBhvr>
                                        <p:cTn id="19" dur="500" fill="hold"/>
                                        <p:tgtEl>
                                          <p:spTgt spid="44035"/>
                                        </p:tgtEl>
                                        <p:attrNameLst>
                                          <p:attrName>ppt_w</p:attrName>
                                        </p:attrNameLst>
                                      </p:cBhvr>
                                      <p:tavLst>
                                        <p:tav tm="0">
                                          <p:val>
                                            <p:strVal val="#ppt_w+.3"/>
                                          </p:val>
                                        </p:tav>
                                        <p:tav tm="50000">
                                          <p:val>
                                            <p:strVal val="#ppt_w+.3"/>
                                          </p:val>
                                        </p:tav>
                                        <p:tav tm="100000">
                                          <p:val>
                                            <p:strVal val="#ppt_w"/>
                                          </p:val>
                                        </p:tav>
                                      </p:tavLst>
                                    </p:anim>
                                    <p:anim calcmode="lin" valueType="num">
                                      <p:cBhvr>
                                        <p:cTn id="20" dur="500" fill="hold"/>
                                        <p:tgtEl>
                                          <p:spTgt spid="44035"/>
                                        </p:tgtEl>
                                        <p:attrNameLst>
                                          <p:attrName>ppt_x</p:attrName>
                                        </p:attrNameLst>
                                      </p:cBhvr>
                                      <p:tavLst>
                                        <p:tav tm="0">
                                          <p:val>
                                            <p:strVal val="#ppt_x-.3"/>
                                          </p:val>
                                        </p:tav>
                                        <p:tav tm="50000">
                                          <p:val>
                                            <p:strVal val="#ppt_x"/>
                                          </p:val>
                                        </p:tav>
                                        <p:tav tm="100000">
                                          <p:val>
                                            <p:strVal val="#ppt_x"/>
                                          </p:val>
                                        </p:tav>
                                      </p:tavLst>
                                    </p:anim>
                                    <p:anim calcmode="lin" valueType="num">
                                      <p:cBhvr>
                                        <p:cTn id="21" dur="500" fill="hold"/>
                                        <p:tgtEl>
                                          <p:spTgt spid="44035"/>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0" presetClass="entr" presetSubtype="0" fill="hold" grpId="0" nodeType="clickEffect">
                                  <p:stCondLst>
                                    <p:cond delay="0"/>
                                  </p:stCondLst>
                                  <p:iterate type="lt">
                                    <p:tmPct val="10000"/>
                                  </p:iterate>
                                  <p:childTnLst>
                                    <p:set>
                                      <p:cBhvr>
                                        <p:cTn id="25" dur="1" fill="hold">
                                          <p:stCondLst>
                                            <p:cond delay="0"/>
                                          </p:stCondLst>
                                        </p:cTn>
                                        <p:tgtEl>
                                          <p:spTgt spid="44038"/>
                                        </p:tgtEl>
                                        <p:attrNameLst>
                                          <p:attrName>style.visibility</p:attrName>
                                        </p:attrNameLst>
                                      </p:cBhvr>
                                      <p:to>
                                        <p:strVal val="visible"/>
                                      </p:to>
                                    </p:set>
                                    <p:animEffect transition="in" filter="fade">
                                      <p:cBhvr>
                                        <p:cTn id="26" dur="1000"/>
                                        <p:tgtEl>
                                          <p:spTgt spid="44038"/>
                                        </p:tgtEl>
                                      </p:cBhvr>
                                    </p:animEffect>
                                    <p:anim calcmode="lin" valueType="num">
                                      <p:cBhvr>
                                        <p:cTn id="27" dur="1000" fill="hold"/>
                                        <p:tgtEl>
                                          <p:spTgt spid="44038"/>
                                        </p:tgtEl>
                                        <p:attrNameLst>
                                          <p:attrName>ppt_x</p:attrName>
                                        </p:attrNameLst>
                                      </p:cBhvr>
                                      <p:tavLst>
                                        <p:tav tm="0">
                                          <p:val>
                                            <p:strVal val="#ppt_x-.1"/>
                                          </p:val>
                                        </p:tav>
                                        <p:tav tm="100000">
                                          <p:val>
                                            <p:strVal val="#ppt_x"/>
                                          </p:val>
                                        </p:tav>
                                      </p:tavLst>
                                    </p:anim>
                                    <p:anim calcmode="lin" valueType="num">
                                      <p:cBhvr>
                                        <p:cTn id="28" dur="1000" fill="hold"/>
                                        <p:tgtEl>
                                          <p:spTgt spid="440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036" grpId="0"/>
      <p:bldP spid="44038"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457200" y="304800"/>
            <a:ext cx="7772400" cy="914400"/>
          </a:xfrm>
        </p:spPr>
        <p:txBody>
          <a:bodyPr/>
          <a:lstStyle/>
          <a:p>
            <a:pPr algn="l"/>
            <a:r>
              <a:rPr lang="zh-CN" altLang="en-US" b="1">
                <a:solidFill>
                  <a:srgbClr val="FF0000"/>
                </a:solidFill>
              </a:rPr>
              <a:t>复习回顾：</a:t>
            </a:r>
          </a:p>
        </p:txBody>
      </p:sp>
      <p:sp>
        <p:nvSpPr>
          <p:cNvPr id="5123" name="Text Box 3"/>
          <p:cNvSpPr txBox="1">
            <a:spLocks noChangeArrowheads="1"/>
          </p:cNvSpPr>
          <p:nvPr/>
        </p:nvSpPr>
        <p:spPr bwMode="auto">
          <a:xfrm>
            <a:off x="533400" y="1412875"/>
            <a:ext cx="80772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latin typeface="Times New Roman" pitchFamily="18" charset="0"/>
              </a:rPr>
              <a:t>两个直线运动的合运动可以是曲线运动；一个曲线运动也可以分解成两个直线运动。</a:t>
            </a:r>
          </a:p>
        </p:txBody>
      </p:sp>
      <p:sp>
        <p:nvSpPr>
          <p:cNvPr id="5124" name="Text Box 4"/>
          <p:cNvSpPr txBox="1">
            <a:spLocks noChangeArrowheads="1"/>
          </p:cNvSpPr>
          <p:nvPr/>
        </p:nvSpPr>
        <p:spPr bwMode="auto">
          <a:xfrm>
            <a:off x="1066800" y="3644900"/>
            <a:ext cx="7200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600" b="1">
                <a:solidFill>
                  <a:srgbClr val="FF3300"/>
                </a:solidFill>
              </a:rPr>
              <a:t>运动的合成与分解互为逆运算</a:t>
            </a:r>
          </a:p>
        </p:txBody>
      </p:sp>
      <p:sp>
        <p:nvSpPr>
          <p:cNvPr id="5125" name="AutoShape 5"/>
          <p:cNvSpPr>
            <a:spLocks noChangeArrowheads="1"/>
          </p:cNvSpPr>
          <p:nvPr/>
        </p:nvSpPr>
        <p:spPr bwMode="auto">
          <a:xfrm>
            <a:off x="4065588" y="4365625"/>
            <a:ext cx="431800" cy="647700"/>
          </a:xfrm>
          <a:prstGeom prst="upDownArrow">
            <a:avLst>
              <a:gd name="adj1" fmla="val 50000"/>
              <a:gd name="adj2" fmla="val 3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126" name="Text Box 6"/>
          <p:cNvSpPr txBox="1">
            <a:spLocks noChangeArrowheads="1"/>
          </p:cNvSpPr>
          <p:nvPr/>
        </p:nvSpPr>
        <p:spPr bwMode="auto">
          <a:xfrm>
            <a:off x="1447800" y="5084763"/>
            <a:ext cx="64087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b="1">
                <a:solidFill>
                  <a:srgbClr val="FF3300"/>
                </a:solidFill>
              </a:rPr>
              <a:t>力的合成与分解互为逆运算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down)">
                                      <p:cBhvr>
                                        <p:cTn id="7" dur="580">
                                          <p:stCondLst>
                                            <p:cond delay="0"/>
                                          </p:stCondLst>
                                        </p:cTn>
                                        <p:tgtEl>
                                          <p:spTgt spid="5122"/>
                                        </p:tgtEl>
                                      </p:cBhvr>
                                    </p:animEffect>
                                    <p:anim calcmode="lin" valueType="num">
                                      <p:cBhvr>
                                        <p:cTn id="8" dur="1822" tmFilter="0,0; 0.14,0.36; 0.43,0.73; 0.71,0.91; 1.0,1.0">
                                          <p:stCondLst>
                                            <p:cond delay="0"/>
                                          </p:stCondLst>
                                        </p:cTn>
                                        <p:tgtEl>
                                          <p:spTgt spid="512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12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12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12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122"/>
                                        </p:tgtEl>
                                        <p:attrNameLst>
                                          <p:attrName>ppt_y</p:attrName>
                                        </p:attrNameLst>
                                      </p:cBhvr>
                                      <p:tavLst>
                                        <p:tav tm="0" fmla="#ppt_y-sin(pi*$)/81">
                                          <p:val>
                                            <p:fltVal val="0"/>
                                          </p:val>
                                        </p:tav>
                                        <p:tav tm="100000">
                                          <p:val>
                                            <p:fltVal val="1"/>
                                          </p:val>
                                        </p:tav>
                                      </p:tavLst>
                                    </p:anim>
                                    <p:animScale>
                                      <p:cBhvr>
                                        <p:cTn id="13" dur="26">
                                          <p:stCondLst>
                                            <p:cond delay="650"/>
                                          </p:stCondLst>
                                        </p:cTn>
                                        <p:tgtEl>
                                          <p:spTgt spid="5122"/>
                                        </p:tgtEl>
                                      </p:cBhvr>
                                      <p:to x="100000" y="60000"/>
                                    </p:animScale>
                                    <p:animScale>
                                      <p:cBhvr>
                                        <p:cTn id="14" dur="166" decel="50000">
                                          <p:stCondLst>
                                            <p:cond delay="676"/>
                                          </p:stCondLst>
                                        </p:cTn>
                                        <p:tgtEl>
                                          <p:spTgt spid="5122"/>
                                        </p:tgtEl>
                                      </p:cBhvr>
                                      <p:to x="100000" y="100000"/>
                                    </p:animScale>
                                    <p:animScale>
                                      <p:cBhvr>
                                        <p:cTn id="15" dur="26">
                                          <p:stCondLst>
                                            <p:cond delay="1312"/>
                                          </p:stCondLst>
                                        </p:cTn>
                                        <p:tgtEl>
                                          <p:spTgt spid="5122"/>
                                        </p:tgtEl>
                                      </p:cBhvr>
                                      <p:to x="100000" y="80000"/>
                                    </p:animScale>
                                    <p:animScale>
                                      <p:cBhvr>
                                        <p:cTn id="16" dur="166" decel="50000">
                                          <p:stCondLst>
                                            <p:cond delay="1338"/>
                                          </p:stCondLst>
                                        </p:cTn>
                                        <p:tgtEl>
                                          <p:spTgt spid="5122"/>
                                        </p:tgtEl>
                                      </p:cBhvr>
                                      <p:to x="100000" y="100000"/>
                                    </p:animScale>
                                    <p:animScale>
                                      <p:cBhvr>
                                        <p:cTn id="17" dur="26">
                                          <p:stCondLst>
                                            <p:cond delay="1642"/>
                                          </p:stCondLst>
                                        </p:cTn>
                                        <p:tgtEl>
                                          <p:spTgt spid="5122"/>
                                        </p:tgtEl>
                                      </p:cBhvr>
                                      <p:to x="100000" y="90000"/>
                                    </p:animScale>
                                    <p:animScale>
                                      <p:cBhvr>
                                        <p:cTn id="18" dur="166" decel="50000">
                                          <p:stCondLst>
                                            <p:cond delay="1668"/>
                                          </p:stCondLst>
                                        </p:cTn>
                                        <p:tgtEl>
                                          <p:spTgt spid="5122"/>
                                        </p:tgtEl>
                                      </p:cBhvr>
                                      <p:to x="100000" y="100000"/>
                                    </p:animScale>
                                    <p:animScale>
                                      <p:cBhvr>
                                        <p:cTn id="19" dur="26">
                                          <p:stCondLst>
                                            <p:cond delay="1808"/>
                                          </p:stCondLst>
                                        </p:cTn>
                                        <p:tgtEl>
                                          <p:spTgt spid="5122"/>
                                        </p:tgtEl>
                                      </p:cBhvr>
                                      <p:to x="100000" y="95000"/>
                                    </p:animScale>
                                    <p:animScale>
                                      <p:cBhvr>
                                        <p:cTn id="20" dur="166" decel="50000">
                                          <p:stCondLst>
                                            <p:cond delay="1834"/>
                                          </p:stCondLst>
                                        </p:cTn>
                                        <p:tgtEl>
                                          <p:spTgt spid="5122"/>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2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2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2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p:bldP spid="5124" grpId="0"/>
      <p:bldP spid="5125" grpId="0" animBg="1"/>
      <p:bldP spid="51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3"/>
          <p:cNvSpPr txBox="1">
            <a:spLocks noChangeArrowheads="1"/>
          </p:cNvSpPr>
          <p:nvPr/>
        </p:nvSpPr>
        <p:spPr bwMode="auto">
          <a:xfrm>
            <a:off x="457200" y="457200"/>
            <a:ext cx="8382000" cy="564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宋体" pitchFamily="2" charset="-122"/>
              </a:rPr>
              <a:t>4.</a:t>
            </a:r>
            <a:r>
              <a:rPr kumimoji="1" lang="zh-CN" altLang="en-US" sz="2800">
                <a:latin typeface="宋体" pitchFamily="2" charset="-122"/>
              </a:rPr>
              <a:t>一架飞机水平地匀速飞行，从飞机上每隔</a:t>
            </a:r>
            <a:r>
              <a:rPr kumimoji="1" lang="en-US" altLang="zh-CN" sz="2800">
                <a:latin typeface="宋体" pitchFamily="2" charset="-122"/>
              </a:rPr>
              <a:t>1s</a:t>
            </a:r>
            <a:r>
              <a:rPr kumimoji="1" lang="zh-CN" altLang="en-US" sz="2800">
                <a:latin typeface="宋体" pitchFamily="2" charset="-122"/>
              </a:rPr>
              <a:t>释放一只铁球，先后共释放</a:t>
            </a:r>
            <a:r>
              <a:rPr kumimoji="1" lang="en-US" altLang="zh-CN" sz="2800">
                <a:latin typeface="宋体" pitchFamily="2" charset="-122"/>
              </a:rPr>
              <a:t>4</a:t>
            </a:r>
            <a:r>
              <a:rPr kumimoji="1" lang="zh-CN" altLang="en-US" sz="2800">
                <a:latin typeface="宋体" pitchFamily="2" charset="-122"/>
              </a:rPr>
              <a:t>只，若不计空气阻力，则</a:t>
            </a:r>
            <a:r>
              <a:rPr kumimoji="1" lang="en-US" altLang="zh-CN" sz="2800">
                <a:latin typeface="宋体" pitchFamily="2" charset="-122"/>
              </a:rPr>
              <a:t>4</a:t>
            </a:r>
            <a:r>
              <a:rPr kumimoji="1" lang="zh-CN" altLang="en-US" sz="2800">
                <a:latin typeface="宋体" pitchFamily="2" charset="-122"/>
              </a:rPr>
              <a:t>只球</a:t>
            </a:r>
            <a:r>
              <a:rPr kumimoji="1" lang="en-US" altLang="zh-CN" sz="2800">
                <a:latin typeface="宋体" pitchFamily="2" charset="-122"/>
              </a:rPr>
              <a:t>(    )</a:t>
            </a:r>
          </a:p>
          <a:p>
            <a:pPr>
              <a:spcBef>
                <a:spcPct val="50000"/>
              </a:spcBef>
            </a:pPr>
            <a:r>
              <a:rPr kumimoji="1" lang="en-US" altLang="zh-CN" sz="2800">
                <a:latin typeface="宋体" pitchFamily="2" charset="-122"/>
              </a:rPr>
              <a:t>  A.</a:t>
            </a:r>
            <a:r>
              <a:rPr kumimoji="1" lang="zh-CN" altLang="en-US" sz="2800">
                <a:latin typeface="宋体" pitchFamily="2" charset="-122"/>
              </a:rPr>
              <a:t>在空中任何时刻总是排成抛物线，它们的落地点是等间距的</a:t>
            </a:r>
          </a:p>
          <a:p>
            <a:pPr>
              <a:spcBef>
                <a:spcPct val="50000"/>
              </a:spcBef>
            </a:pPr>
            <a:r>
              <a:rPr kumimoji="1" lang="zh-CN" altLang="en-US" sz="2800">
                <a:latin typeface="宋体" pitchFamily="2" charset="-122"/>
              </a:rPr>
              <a:t>  </a:t>
            </a:r>
            <a:r>
              <a:rPr kumimoji="1" lang="en-US" altLang="zh-CN" sz="2800">
                <a:latin typeface="宋体" pitchFamily="2" charset="-122"/>
              </a:rPr>
              <a:t>B.</a:t>
            </a:r>
            <a:r>
              <a:rPr kumimoji="1" lang="zh-CN" altLang="en-US" sz="2800">
                <a:latin typeface="宋体" pitchFamily="2" charset="-122"/>
              </a:rPr>
              <a:t>在空中任何时刻总是排成抛物线，它们的落地点是不等间距的</a:t>
            </a:r>
          </a:p>
          <a:p>
            <a:pPr>
              <a:spcBef>
                <a:spcPct val="50000"/>
              </a:spcBef>
            </a:pPr>
            <a:r>
              <a:rPr kumimoji="1" lang="zh-CN" altLang="en-US" sz="2800">
                <a:latin typeface="宋体" pitchFamily="2" charset="-122"/>
              </a:rPr>
              <a:t>  </a:t>
            </a:r>
            <a:r>
              <a:rPr kumimoji="1" lang="en-US" altLang="zh-CN" sz="2800">
                <a:latin typeface="宋体" pitchFamily="2" charset="-122"/>
              </a:rPr>
              <a:t>C.</a:t>
            </a:r>
            <a:r>
              <a:rPr kumimoji="1" lang="zh-CN" altLang="en-US" sz="2800">
                <a:latin typeface="宋体" pitchFamily="2" charset="-122"/>
              </a:rPr>
              <a:t>在空中任何时刻总是在飞机正下方排成竖直的直线，它们的落地点是等间距的</a:t>
            </a:r>
          </a:p>
          <a:p>
            <a:pPr>
              <a:spcBef>
                <a:spcPct val="50000"/>
              </a:spcBef>
            </a:pPr>
            <a:r>
              <a:rPr kumimoji="1" lang="zh-CN" altLang="en-US" sz="2800">
                <a:latin typeface="宋体" pitchFamily="2" charset="-122"/>
              </a:rPr>
              <a:t>  </a:t>
            </a:r>
            <a:r>
              <a:rPr kumimoji="1" lang="en-US" altLang="zh-CN" sz="2800">
                <a:latin typeface="宋体" pitchFamily="2" charset="-122"/>
              </a:rPr>
              <a:t>D.</a:t>
            </a:r>
            <a:r>
              <a:rPr kumimoji="1" lang="zh-CN" altLang="en-US" sz="2800">
                <a:latin typeface="宋体" pitchFamily="2" charset="-122"/>
              </a:rPr>
              <a:t>在空中任何时刻总是在飞机正下方排成竖直的直线，它们的落地点是不等间距的</a:t>
            </a:r>
            <a:endParaRPr kumimoji="1" lang="zh-CN" altLang="en-US" sz="2800">
              <a:latin typeface="Times New Roman" pitchFamily="18" charset="0"/>
            </a:endParaRPr>
          </a:p>
        </p:txBody>
      </p:sp>
      <p:sp>
        <p:nvSpPr>
          <p:cNvPr id="45060" name="Text Box 4"/>
          <p:cNvSpPr txBox="1">
            <a:spLocks noChangeArrowheads="1"/>
          </p:cNvSpPr>
          <p:nvPr/>
        </p:nvSpPr>
        <p:spPr bwMode="auto">
          <a:xfrm>
            <a:off x="808038" y="1309688"/>
            <a:ext cx="7921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solidFill>
                  <a:srgbClr val="FF3300"/>
                </a:solidFill>
              </a:rPr>
              <a:t>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 calcmode="lin" valueType="num">
                                      <p:cBhvr>
                                        <p:cTn id="7" dur="500" fill="hold"/>
                                        <p:tgtEl>
                                          <p:spTgt spid="45059"/>
                                        </p:tgtEl>
                                        <p:attrNameLst>
                                          <p:attrName>ppt_w</p:attrName>
                                        </p:attrNameLst>
                                      </p:cBhvr>
                                      <p:tavLst>
                                        <p:tav tm="0">
                                          <p:val>
                                            <p:fltVal val="0"/>
                                          </p:val>
                                        </p:tav>
                                        <p:tav tm="100000">
                                          <p:val>
                                            <p:strVal val="#ppt_w"/>
                                          </p:val>
                                        </p:tav>
                                      </p:tavLst>
                                    </p:anim>
                                    <p:anim calcmode="lin" valueType="num">
                                      <p:cBhvr>
                                        <p:cTn id="8" dur="500" fill="hold"/>
                                        <p:tgtEl>
                                          <p:spTgt spid="45059"/>
                                        </p:tgtEl>
                                        <p:attrNameLst>
                                          <p:attrName>ppt_h</p:attrName>
                                        </p:attrNameLst>
                                      </p:cBhvr>
                                      <p:tavLst>
                                        <p:tav tm="0">
                                          <p:val>
                                            <p:fltVal val="0"/>
                                          </p:val>
                                        </p:tav>
                                        <p:tav tm="100000">
                                          <p:val>
                                            <p:strVal val="#ppt_h"/>
                                          </p:val>
                                        </p:tav>
                                      </p:tavLst>
                                    </p:anim>
                                    <p:animEffect transition="in" filter="fade">
                                      <p:cBhvr>
                                        <p:cTn id="9" dur="500"/>
                                        <p:tgtEl>
                                          <p:spTgt spid="4505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45060"/>
                                        </p:tgtEl>
                                        <p:attrNameLst>
                                          <p:attrName>style.visibility</p:attrName>
                                        </p:attrNameLst>
                                      </p:cBhvr>
                                      <p:to>
                                        <p:strVal val="visible"/>
                                      </p:to>
                                    </p:set>
                                    <p:animEffect transition="in" filter="wipe(down)">
                                      <p:cBhvr>
                                        <p:cTn id="14" dur="580">
                                          <p:stCondLst>
                                            <p:cond delay="0"/>
                                          </p:stCondLst>
                                        </p:cTn>
                                        <p:tgtEl>
                                          <p:spTgt spid="45060"/>
                                        </p:tgtEl>
                                      </p:cBhvr>
                                    </p:animEffect>
                                    <p:anim calcmode="lin" valueType="num">
                                      <p:cBhvr>
                                        <p:cTn id="15" dur="1822" tmFilter="0,0; 0.14,0.36; 0.43,0.73; 0.71,0.91; 1.0,1.0">
                                          <p:stCondLst>
                                            <p:cond delay="0"/>
                                          </p:stCondLst>
                                        </p:cTn>
                                        <p:tgtEl>
                                          <p:spTgt spid="45060"/>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5060"/>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5060"/>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5060"/>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5060"/>
                                        </p:tgtEl>
                                        <p:attrNameLst>
                                          <p:attrName>ppt_y</p:attrName>
                                        </p:attrNameLst>
                                      </p:cBhvr>
                                      <p:tavLst>
                                        <p:tav tm="0" fmla="#ppt_y-sin(pi*$)/81">
                                          <p:val>
                                            <p:fltVal val="0"/>
                                          </p:val>
                                        </p:tav>
                                        <p:tav tm="100000">
                                          <p:val>
                                            <p:fltVal val="1"/>
                                          </p:val>
                                        </p:tav>
                                      </p:tavLst>
                                    </p:anim>
                                    <p:animScale>
                                      <p:cBhvr>
                                        <p:cTn id="20" dur="26">
                                          <p:stCondLst>
                                            <p:cond delay="650"/>
                                          </p:stCondLst>
                                        </p:cTn>
                                        <p:tgtEl>
                                          <p:spTgt spid="45060"/>
                                        </p:tgtEl>
                                      </p:cBhvr>
                                      <p:to x="100000" y="60000"/>
                                    </p:animScale>
                                    <p:animScale>
                                      <p:cBhvr>
                                        <p:cTn id="21" dur="166" decel="50000">
                                          <p:stCondLst>
                                            <p:cond delay="676"/>
                                          </p:stCondLst>
                                        </p:cTn>
                                        <p:tgtEl>
                                          <p:spTgt spid="45060"/>
                                        </p:tgtEl>
                                      </p:cBhvr>
                                      <p:to x="100000" y="100000"/>
                                    </p:animScale>
                                    <p:animScale>
                                      <p:cBhvr>
                                        <p:cTn id="22" dur="26">
                                          <p:stCondLst>
                                            <p:cond delay="1312"/>
                                          </p:stCondLst>
                                        </p:cTn>
                                        <p:tgtEl>
                                          <p:spTgt spid="45060"/>
                                        </p:tgtEl>
                                      </p:cBhvr>
                                      <p:to x="100000" y="80000"/>
                                    </p:animScale>
                                    <p:animScale>
                                      <p:cBhvr>
                                        <p:cTn id="23" dur="166" decel="50000">
                                          <p:stCondLst>
                                            <p:cond delay="1338"/>
                                          </p:stCondLst>
                                        </p:cTn>
                                        <p:tgtEl>
                                          <p:spTgt spid="45060"/>
                                        </p:tgtEl>
                                      </p:cBhvr>
                                      <p:to x="100000" y="100000"/>
                                    </p:animScale>
                                    <p:animScale>
                                      <p:cBhvr>
                                        <p:cTn id="24" dur="26">
                                          <p:stCondLst>
                                            <p:cond delay="1642"/>
                                          </p:stCondLst>
                                        </p:cTn>
                                        <p:tgtEl>
                                          <p:spTgt spid="45060"/>
                                        </p:tgtEl>
                                      </p:cBhvr>
                                      <p:to x="100000" y="90000"/>
                                    </p:animScale>
                                    <p:animScale>
                                      <p:cBhvr>
                                        <p:cTn id="25" dur="166" decel="50000">
                                          <p:stCondLst>
                                            <p:cond delay="1668"/>
                                          </p:stCondLst>
                                        </p:cTn>
                                        <p:tgtEl>
                                          <p:spTgt spid="45060"/>
                                        </p:tgtEl>
                                      </p:cBhvr>
                                      <p:to x="100000" y="100000"/>
                                    </p:animScale>
                                    <p:animScale>
                                      <p:cBhvr>
                                        <p:cTn id="26" dur="26">
                                          <p:stCondLst>
                                            <p:cond delay="1808"/>
                                          </p:stCondLst>
                                        </p:cTn>
                                        <p:tgtEl>
                                          <p:spTgt spid="45060"/>
                                        </p:tgtEl>
                                      </p:cBhvr>
                                      <p:to x="100000" y="95000"/>
                                    </p:animScale>
                                    <p:animScale>
                                      <p:cBhvr>
                                        <p:cTn id="27" dur="166" decel="50000">
                                          <p:stCondLst>
                                            <p:cond delay="1834"/>
                                          </p:stCondLst>
                                        </p:cTn>
                                        <p:tgtEl>
                                          <p:spTgt spid="450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45060"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Text Box 2">
            <a:hlinkClick r:id="rId2" action="ppaction://hlinkfile"/>
          </p:cNvPr>
          <p:cNvSpPr txBox="1">
            <a:spLocks noChangeArrowheads="1"/>
          </p:cNvSpPr>
          <p:nvPr/>
        </p:nvSpPr>
        <p:spPr bwMode="auto">
          <a:xfrm>
            <a:off x="304800" y="685800"/>
            <a:ext cx="8610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a:latin typeface="黑体" pitchFamily="2" charset="-122"/>
                <a:ea typeface="黑体" pitchFamily="2" charset="-122"/>
              </a:rPr>
              <a:t>5.</a:t>
            </a:r>
            <a:r>
              <a:rPr lang="zh-CN" altLang="en-US" sz="3600">
                <a:latin typeface="黑体" pitchFamily="2" charset="-122"/>
                <a:ea typeface="黑体" pitchFamily="2" charset="-122"/>
              </a:rPr>
              <a:t>飞机要击中地面上的目标，应该在下述何处投弹？                 （   ）</a:t>
            </a:r>
          </a:p>
        </p:txBody>
      </p:sp>
      <p:sp>
        <p:nvSpPr>
          <p:cNvPr id="46083" name="Text Box 3"/>
          <p:cNvSpPr txBox="1">
            <a:spLocks noChangeArrowheads="1"/>
          </p:cNvSpPr>
          <p:nvPr/>
        </p:nvSpPr>
        <p:spPr bwMode="auto">
          <a:xfrm>
            <a:off x="2286000" y="2420938"/>
            <a:ext cx="396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a:solidFill>
                  <a:srgbClr val="006600"/>
                </a:solidFill>
                <a:latin typeface="楷体_GB2312" pitchFamily="49" charset="-122"/>
                <a:ea typeface="楷体_GB2312" pitchFamily="49" charset="-122"/>
              </a:rPr>
              <a:t>A</a:t>
            </a:r>
            <a:r>
              <a:rPr lang="zh-CN" altLang="en-US" sz="3600">
                <a:solidFill>
                  <a:srgbClr val="006600"/>
                </a:solidFill>
                <a:latin typeface="楷体_GB2312" pitchFamily="49" charset="-122"/>
                <a:ea typeface="楷体_GB2312" pitchFamily="49" charset="-122"/>
              </a:rPr>
              <a:t>、目标正上方</a:t>
            </a:r>
          </a:p>
        </p:txBody>
      </p:sp>
      <p:sp>
        <p:nvSpPr>
          <p:cNvPr id="46084" name="Text Box 4"/>
          <p:cNvSpPr txBox="1">
            <a:spLocks noChangeArrowheads="1"/>
          </p:cNvSpPr>
          <p:nvPr/>
        </p:nvSpPr>
        <p:spPr bwMode="auto">
          <a:xfrm>
            <a:off x="2268538" y="3141663"/>
            <a:ext cx="457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a:solidFill>
                  <a:srgbClr val="006600"/>
                </a:solidFill>
                <a:latin typeface="楷体_GB2312" pitchFamily="49" charset="-122"/>
                <a:ea typeface="楷体_GB2312" pitchFamily="49" charset="-122"/>
              </a:rPr>
              <a:t>B</a:t>
            </a:r>
            <a:r>
              <a:rPr lang="zh-CN" altLang="en-US" sz="3600">
                <a:solidFill>
                  <a:srgbClr val="006600"/>
                </a:solidFill>
                <a:latin typeface="楷体_GB2312" pitchFamily="49" charset="-122"/>
                <a:ea typeface="楷体_GB2312" pitchFamily="49" charset="-122"/>
              </a:rPr>
              <a:t>、目标正上方之前</a:t>
            </a:r>
          </a:p>
        </p:txBody>
      </p:sp>
      <p:sp>
        <p:nvSpPr>
          <p:cNvPr id="46085" name="Text Box 5"/>
          <p:cNvSpPr txBox="1">
            <a:spLocks noChangeArrowheads="1"/>
          </p:cNvSpPr>
          <p:nvPr/>
        </p:nvSpPr>
        <p:spPr bwMode="auto">
          <a:xfrm>
            <a:off x="2268538" y="3933825"/>
            <a:ext cx="464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a:solidFill>
                  <a:srgbClr val="006600"/>
                </a:solidFill>
                <a:latin typeface="楷体_GB2312" pitchFamily="49" charset="-122"/>
                <a:ea typeface="楷体_GB2312" pitchFamily="49" charset="-122"/>
              </a:rPr>
              <a:t>C</a:t>
            </a:r>
            <a:r>
              <a:rPr lang="zh-CN" altLang="en-US" sz="3600">
                <a:solidFill>
                  <a:srgbClr val="006600"/>
                </a:solidFill>
                <a:latin typeface="楷体_GB2312" pitchFamily="49" charset="-122"/>
                <a:ea typeface="楷体_GB2312" pitchFamily="49" charset="-122"/>
              </a:rPr>
              <a:t>、目标正上方之后</a:t>
            </a:r>
          </a:p>
        </p:txBody>
      </p:sp>
      <p:sp>
        <p:nvSpPr>
          <p:cNvPr id="46086" name="Text Box 6"/>
          <p:cNvSpPr txBox="1">
            <a:spLocks noChangeArrowheads="1"/>
          </p:cNvSpPr>
          <p:nvPr/>
        </p:nvSpPr>
        <p:spPr bwMode="auto">
          <a:xfrm>
            <a:off x="2268538" y="4581525"/>
            <a:ext cx="3810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a:solidFill>
                  <a:srgbClr val="006600"/>
                </a:solidFill>
                <a:latin typeface="楷体_GB2312" pitchFamily="49" charset="-122"/>
                <a:ea typeface="楷体_GB2312" pitchFamily="49" charset="-122"/>
              </a:rPr>
              <a:t>D</a:t>
            </a:r>
            <a:r>
              <a:rPr lang="zh-CN" altLang="en-US" sz="3600">
                <a:solidFill>
                  <a:srgbClr val="006600"/>
                </a:solidFill>
                <a:latin typeface="楷体_GB2312" pitchFamily="49" charset="-122"/>
                <a:ea typeface="楷体_GB2312" pitchFamily="49" charset="-122"/>
              </a:rPr>
              <a:t>、无法确定</a:t>
            </a:r>
          </a:p>
        </p:txBody>
      </p:sp>
      <p:sp>
        <p:nvSpPr>
          <p:cNvPr id="46088" name="Text Box 8"/>
          <p:cNvSpPr txBox="1">
            <a:spLocks noChangeArrowheads="1"/>
          </p:cNvSpPr>
          <p:nvPr/>
        </p:nvSpPr>
        <p:spPr bwMode="auto">
          <a:xfrm>
            <a:off x="854075" y="549275"/>
            <a:ext cx="54927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endParaRPr lang="zh-CN" altLang="zh-CN" sz="2400" b="1">
              <a:latin typeface="楷体_GB2312" pitchFamily="49" charset="-122"/>
              <a:ea typeface="楷体_GB2312" pitchFamily="49" charset="-122"/>
            </a:endParaRPr>
          </a:p>
        </p:txBody>
      </p:sp>
      <p:sp>
        <p:nvSpPr>
          <p:cNvPr id="46091" name="Text Box 11"/>
          <p:cNvSpPr txBox="1">
            <a:spLocks noChangeArrowheads="1"/>
          </p:cNvSpPr>
          <p:nvPr/>
        </p:nvSpPr>
        <p:spPr bwMode="auto">
          <a:xfrm>
            <a:off x="7127875" y="1371600"/>
            <a:ext cx="949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0000"/>
                </a:solidFill>
              </a:rPr>
              <a:t>B</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blinds(horizontal)">
                                      <p:cBhvr>
                                        <p:cTn id="7" dur="500"/>
                                        <p:tgtEl>
                                          <p:spTgt spid="46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083"/>
                                        </p:tgtEl>
                                        <p:attrNameLst>
                                          <p:attrName>style.visibility</p:attrName>
                                        </p:attrNameLst>
                                      </p:cBhvr>
                                      <p:to>
                                        <p:strVal val="visible"/>
                                      </p:to>
                                    </p:set>
                                    <p:animEffect transition="in" filter="dissolve">
                                      <p:cBhvr>
                                        <p:cTn id="12" dur="500"/>
                                        <p:tgtEl>
                                          <p:spTgt spid="46083"/>
                                        </p:tgtEl>
                                      </p:cBhvr>
                                    </p:animEffect>
                                  </p:childTnLst>
                                </p:cTn>
                              </p:par>
                            </p:childTnLst>
                          </p:cTn>
                        </p:par>
                        <p:par>
                          <p:cTn id="13" fill="hold" nodeType="afterGroup">
                            <p:stCondLst>
                              <p:cond delay="500"/>
                            </p:stCondLst>
                            <p:childTnLst>
                              <p:par>
                                <p:cTn id="14" presetID="9" presetClass="entr" presetSubtype="0" fill="hold" grpId="0" nodeType="afterEffect">
                                  <p:stCondLst>
                                    <p:cond delay="2000"/>
                                  </p:stCondLst>
                                  <p:childTnLst>
                                    <p:set>
                                      <p:cBhvr>
                                        <p:cTn id="15" dur="1" fill="hold">
                                          <p:stCondLst>
                                            <p:cond delay="0"/>
                                          </p:stCondLst>
                                        </p:cTn>
                                        <p:tgtEl>
                                          <p:spTgt spid="46084"/>
                                        </p:tgtEl>
                                        <p:attrNameLst>
                                          <p:attrName>style.visibility</p:attrName>
                                        </p:attrNameLst>
                                      </p:cBhvr>
                                      <p:to>
                                        <p:strVal val="visible"/>
                                      </p:to>
                                    </p:set>
                                    <p:animEffect transition="in" filter="dissolve">
                                      <p:cBhvr>
                                        <p:cTn id="16" dur="500"/>
                                        <p:tgtEl>
                                          <p:spTgt spid="46084"/>
                                        </p:tgtEl>
                                      </p:cBhvr>
                                    </p:animEffect>
                                  </p:childTnLst>
                                </p:cTn>
                              </p:par>
                            </p:childTnLst>
                          </p:cTn>
                        </p:par>
                        <p:par>
                          <p:cTn id="17" fill="hold" nodeType="afterGroup">
                            <p:stCondLst>
                              <p:cond delay="3000"/>
                            </p:stCondLst>
                            <p:childTnLst>
                              <p:par>
                                <p:cTn id="18" presetID="9" presetClass="entr" presetSubtype="0" fill="hold" grpId="0" nodeType="afterEffect">
                                  <p:stCondLst>
                                    <p:cond delay="2000"/>
                                  </p:stCondLst>
                                  <p:childTnLst>
                                    <p:set>
                                      <p:cBhvr>
                                        <p:cTn id="19" dur="1" fill="hold">
                                          <p:stCondLst>
                                            <p:cond delay="0"/>
                                          </p:stCondLst>
                                        </p:cTn>
                                        <p:tgtEl>
                                          <p:spTgt spid="46085"/>
                                        </p:tgtEl>
                                        <p:attrNameLst>
                                          <p:attrName>style.visibility</p:attrName>
                                        </p:attrNameLst>
                                      </p:cBhvr>
                                      <p:to>
                                        <p:strVal val="visible"/>
                                      </p:to>
                                    </p:set>
                                    <p:animEffect transition="in" filter="dissolve">
                                      <p:cBhvr>
                                        <p:cTn id="20" dur="500"/>
                                        <p:tgtEl>
                                          <p:spTgt spid="46085"/>
                                        </p:tgtEl>
                                      </p:cBhvr>
                                    </p:animEffect>
                                  </p:childTnLst>
                                </p:cTn>
                              </p:par>
                            </p:childTnLst>
                          </p:cTn>
                        </p:par>
                        <p:par>
                          <p:cTn id="21" fill="hold" nodeType="afterGroup">
                            <p:stCondLst>
                              <p:cond delay="5500"/>
                            </p:stCondLst>
                            <p:childTnLst>
                              <p:par>
                                <p:cTn id="22" presetID="9" presetClass="entr" presetSubtype="0" fill="hold" grpId="0" nodeType="afterEffect">
                                  <p:stCondLst>
                                    <p:cond delay="2000"/>
                                  </p:stCondLst>
                                  <p:childTnLst>
                                    <p:set>
                                      <p:cBhvr>
                                        <p:cTn id="23" dur="1" fill="hold">
                                          <p:stCondLst>
                                            <p:cond delay="0"/>
                                          </p:stCondLst>
                                        </p:cTn>
                                        <p:tgtEl>
                                          <p:spTgt spid="46086"/>
                                        </p:tgtEl>
                                        <p:attrNameLst>
                                          <p:attrName>style.visibility</p:attrName>
                                        </p:attrNameLst>
                                      </p:cBhvr>
                                      <p:to>
                                        <p:strVal val="visible"/>
                                      </p:to>
                                    </p:set>
                                    <p:animEffect transition="in" filter="dissolve">
                                      <p:cBhvr>
                                        <p:cTn id="24" dur="500"/>
                                        <p:tgtEl>
                                          <p:spTgt spid="4608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9" presetClass="entr" presetSubtype="0" accel="100000" fill="hold" grpId="0" nodeType="clickEffect">
                                  <p:stCondLst>
                                    <p:cond delay="0"/>
                                  </p:stCondLst>
                                  <p:childTnLst>
                                    <p:set>
                                      <p:cBhvr>
                                        <p:cTn id="28" dur="1" fill="hold">
                                          <p:stCondLst>
                                            <p:cond delay="0"/>
                                          </p:stCondLst>
                                        </p:cTn>
                                        <p:tgtEl>
                                          <p:spTgt spid="46091"/>
                                        </p:tgtEl>
                                        <p:attrNameLst>
                                          <p:attrName>style.visibility</p:attrName>
                                        </p:attrNameLst>
                                      </p:cBhvr>
                                      <p:to>
                                        <p:strVal val="visible"/>
                                      </p:to>
                                    </p:set>
                                    <p:anim calcmode="lin" valueType="num">
                                      <p:cBhvr>
                                        <p:cTn id="29" dur="500" fill="hold"/>
                                        <p:tgtEl>
                                          <p:spTgt spid="46091"/>
                                        </p:tgtEl>
                                        <p:attrNameLst>
                                          <p:attrName>ppt_h</p:attrName>
                                        </p:attrNameLst>
                                      </p:cBhvr>
                                      <p:tavLst>
                                        <p:tav tm="0">
                                          <p:val>
                                            <p:strVal val="#ppt_h/20"/>
                                          </p:val>
                                        </p:tav>
                                        <p:tav tm="50000">
                                          <p:val>
                                            <p:strVal val="#ppt_h/20"/>
                                          </p:val>
                                        </p:tav>
                                        <p:tav tm="100000">
                                          <p:val>
                                            <p:strVal val="#ppt_h"/>
                                          </p:val>
                                        </p:tav>
                                      </p:tavLst>
                                    </p:anim>
                                    <p:anim calcmode="lin" valueType="num">
                                      <p:cBhvr>
                                        <p:cTn id="30" dur="500" fill="hold"/>
                                        <p:tgtEl>
                                          <p:spTgt spid="46091"/>
                                        </p:tgtEl>
                                        <p:attrNameLst>
                                          <p:attrName>ppt_w</p:attrName>
                                        </p:attrNameLst>
                                      </p:cBhvr>
                                      <p:tavLst>
                                        <p:tav tm="0">
                                          <p:val>
                                            <p:strVal val="#ppt_w+.3"/>
                                          </p:val>
                                        </p:tav>
                                        <p:tav tm="50000">
                                          <p:val>
                                            <p:strVal val="#ppt_w+.3"/>
                                          </p:val>
                                        </p:tav>
                                        <p:tav tm="100000">
                                          <p:val>
                                            <p:strVal val="#ppt_w"/>
                                          </p:val>
                                        </p:tav>
                                      </p:tavLst>
                                    </p:anim>
                                    <p:anim calcmode="lin" valueType="num">
                                      <p:cBhvr>
                                        <p:cTn id="31" dur="500" fill="hold"/>
                                        <p:tgtEl>
                                          <p:spTgt spid="46091"/>
                                        </p:tgtEl>
                                        <p:attrNameLst>
                                          <p:attrName>ppt_x</p:attrName>
                                        </p:attrNameLst>
                                      </p:cBhvr>
                                      <p:tavLst>
                                        <p:tav tm="0">
                                          <p:val>
                                            <p:strVal val="#ppt_x-.3"/>
                                          </p:val>
                                        </p:tav>
                                        <p:tav tm="50000">
                                          <p:val>
                                            <p:strVal val="#ppt_x"/>
                                          </p:val>
                                        </p:tav>
                                        <p:tav tm="100000">
                                          <p:val>
                                            <p:strVal val="#ppt_x"/>
                                          </p:val>
                                        </p:tav>
                                      </p:tavLst>
                                    </p:anim>
                                    <p:anim calcmode="lin" valueType="num">
                                      <p:cBhvr>
                                        <p:cTn id="32" dur="500" fill="hold"/>
                                        <p:tgtEl>
                                          <p:spTgt spid="460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utoUpdateAnimBg="0"/>
      <p:bldP spid="46083" grpId="0" autoUpdateAnimBg="0"/>
      <p:bldP spid="46084" grpId="0" autoUpdateAnimBg="0"/>
      <p:bldP spid="46085" grpId="0" autoUpdateAnimBg="0"/>
      <p:bldP spid="46086" grpId="0" autoUpdateAnimBg="0"/>
      <p:bldP spid="46091"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533400" y="685800"/>
            <a:ext cx="8077200" cy="1860550"/>
          </a:xfrm>
          <a:noFill/>
          <a:ln/>
        </p:spPr>
        <p:txBody>
          <a:bodyPr>
            <a:spAutoFit/>
          </a:bodyPr>
          <a:lstStyle/>
          <a:p>
            <a:pPr marL="0" indent="0">
              <a:spcBef>
                <a:spcPct val="50000"/>
              </a:spcBef>
              <a:buFont typeface="Wingdings 2" pitchFamily="18" charset="2"/>
              <a:buNone/>
            </a:pPr>
            <a:r>
              <a:rPr lang="en-US" altLang="zh-CN" b="1">
                <a:latin typeface="楷体_GB2312" pitchFamily="49" charset="-122"/>
                <a:ea typeface="楷体_GB2312" pitchFamily="49" charset="-122"/>
              </a:rPr>
              <a:t>6</a:t>
            </a:r>
            <a:r>
              <a:rPr lang="zh-CN" altLang="en-US" b="1">
                <a:latin typeface="楷体_GB2312" pitchFamily="49" charset="-122"/>
                <a:ea typeface="楷体_GB2312" pitchFamily="49" charset="-122"/>
              </a:rPr>
              <a:t>、</a:t>
            </a:r>
            <a:r>
              <a:rPr lang="zh-CN" altLang="en-US" sz="2800" b="1">
                <a:latin typeface="楷体_GB2312" pitchFamily="49" charset="-122"/>
                <a:ea typeface="楷体_GB2312" pitchFamily="49" charset="-122"/>
              </a:rPr>
              <a:t>有一辆在水平路面上匀速运动的汽车，汽车里的某人手拿一个小球，松开手后小球开始下落。在汽车里的人看来，小球做什么运动？在站在路边的人看来，小球做什么运动？</a:t>
            </a:r>
          </a:p>
        </p:txBody>
      </p:sp>
      <p:sp>
        <p:nvSpPr>
          <p:cNvPr id="47107" name="Text Box 3"/>
          <p:cNvSpPr txBox="1">
            <a:spLocks noChangeArrowheads="1"/>
          </p:cNvSpPr>
          <p:nvPr/>
        </p:nvSpPr>
        <p:spPr bwMode="auto">
          <a:xfrm>
            <a:off x="5580063" y="2695575"/>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solidFill>
                  <a:srgbClr val="0000FF"/>
                </a:solidFill>
                <a:latin typeface="黑体" pitchFamily="2" charset="-122"/>
                <a:ea typeface="黑体" pitchFamily="2" charset="-122"/>
              </a:rPr>
              <a:t>自由落体</a:t>
            </a:r>
          </a:p>
        </p:txBody>
      </p:sp>
      <p:sp>
        <p:nvSpPr>
          <p:cNvPr id="47108" name="Text Box 4"/>
          <p:cNvSpPr txBox="1">
            <a:spLocks noChangeArrowheads="1"/>
          </p:cNvSpPr>
          <p:nvPr/>
        </p:nvSpPr>
        <p:spPr bwMode="auto">
          <a:xfrm>
            <a:off x="6227763" y="3487738"/>
            <a:ext cx="106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solidFill>
                  <a:srgbClr val="0000FF"/>
                </a:solidFill>
                <a:latin typeface="黑体" pitchFamily="2" charset="-122"/>
                <a:ea typeface="黑体" pitchFamily="2" charset="-122"/>
              </a:rPr>
              <a:t>平抛</a:t>
            </a:r>
          </a:p>
        </p:txBody>
      </p:sp>
      <p:sp>
        <p:nvSpPr>
          <p:cNvPr id="47109" name="Text Box 5"/>
          <p:cNvSpPr txBox="1">
            <a:spLocks noChangeArrowheads="1"/>
          </p:cNvSpPr>
          <p:nvPr/>
        </p:nvSpPr>
        <p:spPr bwMode="auto">
          <a:xfrm>
            <a:off x="76200" y="2743200"/>
            <a:ext cx="8718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3200" b="1">
                <a:latin typeface="仿宋_GB2312" pitchFamily="49" charset="-122"/>
                <a:ea typeface="仿宋_GB2312" pitchFamily="49" charset="-122"/>
              </a:rPr>
              <a:t>1</a:t>
            </a:r>
            <a:r>
              <a:rPr lang="zh-CN" altLang="en-US" sz="3200" b="1">
                <a:latin typeface="仿宋_GB2312" pitchFamily="49" charset="-122"/>
                <a:ea typeface="仿宋_GB2312" pitchFamily="49" charset="-122"/>
              </a:rPr>
              <a:t>）在汽车里的人看来，小球做</a:t>
            </a:r>
            <a:r>
              <a:rPr lang="zh-CN" altLang="en-US" sz="3200" b="1" u="sng">
                <a:latin typeface="仿宋_GB2312" pitchFamily="49" charset="-122"/>
                <a:ea typeface="仿宋_GB2312" pitchFamily="49" charset="-122"/>
              </a:rPr>
              <a:t>         </a:t>
            </a:r>
            <a:r>
              <a:rPr lang="zh-CN" altLang="en-US" sz="3200" b="1">
                <a:latin typeface="仿宋_GB2312" pitchFamily="49" charset="-122"/>
                <a:ea typeface="仿宋_GB2312" pitchFamily="49" charset="-122"/>
              </a:rPr>
              <a:t>运动。</a:t>
            </a:r>
          </a:p>
        </p:txBody>
      </p:sp>
      <p:sp>
        <p:nvSpPr>
          <p:cNvPr id="47110" name="Text Box 6"/>
          <p:cNvSpPr txBox="1">
            <a:spLocks noChangeArrowheads="1"/>
          </p:cNvSpPr>
          <p:nvPr/>
        </p:nvSpPr>
        <p:spPr bwMode="auto">
          <a:xfrm>
            <a:off x="152400" y="3505200"/>
            <a:ext cx="8718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3200" b="1">
                <a:latin typeface="仿宋_GB2312" pitchFamily="49" charset="-122"/>
                <a:ea typeface="仿宋_GB2312" pitchFamily="49" charset="-122"/>
              </a:rPr>
              <a:t>2</a:t>
            </a:r>
            <a:r>
              <a:rPr lang="zh-CN" altLang="en-US" sz="3200" b="1">
                <a:latin typeface="仿宋_GB2312" pitchFamily="49" charset="-122"/>
                <a:ea typeface="仿宋_GB2312" pitchFamily="49" charset="-122"/>
              </a:rPr>
              <a:t>）在站在路边的人看来，小球做</a:t>
            </a:r>
            <a:r>
              <a:rPr lang="zh-CN" altLang="en-US" sz="3200" b="1" u="sng">
                <a:latin typeface="仿宋_GB2312" pitchFamily="49" charset="-122"/>
                <a:ea typeface="仿宋_GB2312" pitchFamily="49" charset="-122"/>
              </a:rPr>
              <a:t>       </a:t>
            </a:r>
            <a:r>
              <a:rPr lang="zh-CN" altLang="en-US" sz="3200" b="1">
                <a:latin typeface="仿宋_GB2312" pitchFamily="49" charset="-122"/>
                <a:ea typeface="仿宋_GB2312" pitchFamily="49" charset="-122"/>
              </a:rPr>
              <a:t>运动。</a:t>
            </a:r>
          </a:p>
        </p:txBody>
      </p:sp>
      <p:sp>
        <p:nvSpPr>
          <p:cNvPr id="47112" name="Text Box 8"/>
          <p:cNvSpPr txBox="1">
            <a:spLocks noChangeArrowheads="1"/>
          </p:cNvSpPr>
          <p:nvPr/>
        </p:nvSpPr>
        <p:spPr bwMode="auto">
          <a:xfrm>
            <a:off x="395288" y="4352925"/>
            <a:ext cx="8280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解题依据：</a:t>
            </a:r>
            <a:r>
              <a:rPr lang="zh-CN" altLang="en-US" sz="2400" b="1">
                <a:solidFill>
                  <a:srgbClr val="FF3300"/>
                </a:solidFill>
              </a:rPr>
              <a:t>坐在汽车里的人看来</a:t>
            </a:r>
            <a:r>
              <a:rPr lang="zh-CN" altLang="en-US" sz="2400" b="1"/>
              <a:t>，是以汽车为参考系，小球由于惯性应该与汽车在水平方向有相同的速度，即水平方向保持匀速直线运动；</a:t>
            </a:r>
            <a:r>
              <a:rPr lang="zh-CN" altLang="en-US" sz="2400" b="1">
                <a:solidFill>
                  <a:srgbClr val="FF3300"/>
                </a:solidFill>
              </a:rPr>
              <a:t>在路边人来看，</a:t>
            </a:r>
            <a:r>
              <a:rPr lang="zh-CN" altLang="en-US" sz="2400" b="1"/>
              <a:t>小球就应该参与了两个运动竖直的匀加速和水平的匀速，二者合运动是曲线运动。</a:t>
            </a:r>
          </a:p>
        </p:txBody>
      </p:sp>
      <p:sp>
        <p:nvSpPr>
          <p:cNvPr id="47113" name="AutoShape 9"/>
          <p:cNvSpPr>
            <a:spLocks noChangeArrowheads="1"/>
          </p:cNvSpPr>
          <p:nvPr/>
        </p:nvSpPr>
        <p:spPr bwMode="auto">
          <a:xfrm>
            <a:off x="1331913" y="5937250"/>
            <a:ext cx="935037" cy="358775"/>
          </a:xfrm>
          <a:prstGeom prst="rightArrow">
            <a:avLst>
              <a:gd name="adj1" fmla="val 50000"/>
              <a:gd name="adj2" fmla="val 6515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4" name="Text Box 10"/>
          <p:cNvSpPr txBox="1">
            <a:spLocks noChangeArrowheads="1"/>
          </p:cNvSpPr>
          <p:nvPr/>
        </p:nvSpPr>
        <p:spPr bwMode="auto">
          <a:xfrm>
            <a:off x="2627313" y="5864225"/>
            <a:ext cx="2249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u="sng">
                <a:solidFill>
                  <a:srgbClr val="FF3300"/>
                </a:solidFill>
              </a:rPr>
              <a:t>参考系不同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iterate type="lt">
                                    <p:tmPct val="0"/>
                                  </p:iterate>
                                  <p:childTnLst>
                                    <p:set>
                                      <p:cBhvr>
                                        <p:cTn id="6" dur="1" fill="hold">
                                          <p:stCondLst>
                                            <p:cond delay="0"/>
                                          </p:stCondLst>
                                        </p:cTn>
                                        <p:tgtEl>
                                          <p:spTgt spid="47106">
                                            <p:txEl>
                                              <p:pRg st="0" end="0"/>
                                            </p:txEl>
                                          </p:spTgt>
                                        </p:tgtEl>
                                        <p:attrNameLst>
                                          <p:attrName>style.visibility</p:attrName>
                                        </p:attrNameLst>
                                      </p:cBhvr>
                                      <p:to>
                                        <p:strVal val="visible"/>
                                      </p:to>
                                    </p:set>
                                    <p:anim calcmode="lin" valueType="num">
                                      <p:cBhvr additive="base">
                                        <p:cTn id="7" dur="500" fill="hold"/>
                                        <p:tgtEl>
                                          <p:spTgt spid="471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47109"/>
                                        </p:tgtEl>
                                        <p:attrNameLst>
                                          <p:attrName>style.visibility</p:attrName>
                                        </p:attrNameLst>
                                      </p:cBhvr>
                                      <p:to>
                                        <p:strVal val="visible"/>
                                      </p:to>
                                    </p:set>
                                    <p:anim calcmode="lin" valueType="num">
                                      <p:cBhvr>
                                        <p:cTn id="13" dur="1000" fill="hold"/>
                                        <p:tgtEl>
                                          <p:spTgt spid="47109"/>
                                        </p:tgtEl>
                                        <p:attrNameLst>
                                          <p:attrName>ppt_w</p:attrName>
                                        </p:attrNameLst>
                                      </p:cBhvr>
                                      <p:tavLst>
                                        <p:tav tm="0">
                                          <p:val>
                                            <p:fltVal val="0"/>
                                          </p:val>
                                        </p:tav>
                                        <p:tav tm="100000">
                                          <p:val>
                                            <p:strVal val="#ppt_w"/>
                                          </p:val>
                                        </p:tav>
                                      </p:tavLst>
                                    </p:anim>
                                    <p:anim calcmode="lin" valueType="num">
                                      <p:cBhvr>
                                        <p:cTn id="14" dur="1000" fill="hold"/>
                                        <p:tgtEl>
                                          <p:spTgt spid="47109"/>
                                        </p:tgtEl>
                                        <p:attrNameLst>
                                          <p:attrName>ppt_h</p:attrName>
                                        </p:attrNameLst>
                                      </p:cBhvr>
                                      <p:tavLst>
                                        <p:tav tm="0">
                                          <p:val>
                                            <p:fltVal val="0"/>
                                          </p:val>
                                        </p:tav>
                                        <p:tav tm="100000">
                                          <p:val>
                                            <p:strVal val="#ppt_h"/>
                                          </p:val>
                                        </p:tav>
                                      </p:tavLst>
                                    </p:anim>
                                    <p:anim calcmode="lin" valueType="num">
                                      <p:cBhvr>
                                        <p:cTn id="15" dur="1000" fill="hold"/>
                                        <p:tgtEl>
                                          <p:spTgt spid="4710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4710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0" presetClass="entr" presetSubtype="0" fill="hold" grpId="0" nodeType="clickEffect">
                                  <p:stCondLst>
                                    <p:cond delay="0"/>
                                  </p:stCondLst>
                                  <p:iterate type="lt">
                                    <p:tmPct val="10000"/>
                                  </p:iterate>
                                  <p:childTnLst>
                                    <p:set>
                                      <p:cBhvr>
                                        <p:cTn id="20" dur="1" fill="hold">
                                          <p:stCondLst>
                                            <p:cond delay="0"/>
                                          </p:stCondLst>
                                        </p:cTn>
                                        <p:tgtEl>
                                          <p:spTgt spid="47110"/>
                                        </p:tgtEl>
                                        <p:attrNameLst>
                                          <p:attrName>style.visibility</p:attrName>
                                        </p:attrNameLst>
                                      </p:cBhvr>
                                      <p:to>
                                        <p:strVal val="visible"/>
                                      </p:to>
                                    </p:set>
                                    <p:animEffect transition="in" filter="fade">
                                      <p:cBhvr>
                                        <p:cTn id="21" dur="1000"/>
                                        <p:tgtEl>
                                          <p:spTgt spid="47110"/>
                                        </p:tgtEl>
                                      </p:cBhvr>
                                    </p:animEffect>
                                    <p:anim calcmode="lin" valueType="num">
                                      <p:cBhvr>
                                        <p:cTn id="22" dur="1000" fill="hold"/>
                                        <p:tgtEl>
                                          <p:spTgt spid="47110"/>
                                        </p:tgtEl>
                                        <p:attrNameLst>
                                          <p:attrName>ppt_x</p:attrName>
                                        </p:attrNameLst>
                                      </p:cBhvr>
                                      <p:tavLst>
                                        <p:tav tm="0">
                                          <p:val>
                                            <p:strVal val="#ppt_x-.1"/>
                                          </p:val>
                                        </p:tav>
                                        <p:tav tm="100000">
                                          <p:val>
                                            <p:strVal val="#ppt_x"/>
                                          </p:val>
                                        </p:tav>
                                      </p:tavLst>
                                    </p:anim>
                                    <p:anim calcmode="lin" valueType="num">
                                      <p:cBhvr>
                                        <p:cTn id="23" dur="1000" fill="hold"/>
                                        <p:tgtEl>
                                          <p:spTgt spid="47110"/>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7" presetClass="entr" presetSubtype="0" fill="hold" grpId="0" nodeType="clickEffect">
                                  <p:stCondLst>
                                    <p:cond delay="0"/>
                                  </p:stCondLst>
                                  <p:childTnLst>
                                    <p:set>
                                      <p:cBhvr>
                                        <p:cTn id="27" dur="1" fill="hold">
                                          <p:stCondLst>
                                            <p:cond delay="0"/>
                                          </p:stCondLst>
                                        </p:cTn>
                                        <p:tgtEl>
                                          <p:spTgt spid="47107"/>
                                        </p:tgtEl>
                                        <p:attrNameLst>
                                          <p:attrName>style.visibility</p:attrName>
                                        </p:attrNameLst>
                                      </p:cBhvr>
                                      <p:to>
                                        <p:strVal val="visible"/>
                                      </p:to>
                                    </p:set>
                                    <p:animEffect transition="in" filter="fade">
                                      <p:cBhvr>
                                        <p:cTn id="28" dur="1000"/>
                                        <p:tgtEl>
                                          <p:spTgt spid="47107"/>
                                        </p:tgtEl>
                                      </p:cBhvr>
                                    </p:animEffect>
                                    <p:anim calcmode="lin" valueType="num">
                                      <p:cBhvr>
                                        <p:cTn id="29" dur="1000" fill="hold"/>
                                        <p:tgtEl>
                                          <p:spTgt spid="47107"/>
                                        </p:tgtEl>
                                        <p:attrNameLst>
                                          <p:attrName>ppt_x</p:attrName>
                                        </p:attrNameLst>
                                      </p:cBhvr>
                                      <p:tavLst>
                                        <p:tav tm="0">
                                          <p:val>
                                            <p:strVal val="#ppt_x"/>
                                          </p:val>
                                        </p:tav>
                                        <p:tav tm="100000">
                                          <p:val>
                                            <p:strVal val="#ppt_x"/>
                                          </p:val>
                                        </p:tav>
                                      </p:tavLst>
                                    </p:anim>
                                    <p:anim calcmode="lin" valueType="num">
                                      <p:cBhvr>
                                        <p:cTn id="30" dur="900" decel="100000" fill="hold"/>
                                        <p:tgtEl>
                                          <p:spTgt spid="47107"/>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47107"/>
                                        </p:tgtEl>
                                        <p:attrNameLst>
                                          <p:attrName>ppt_y</p:attrName>
                                        </p:attrNameLst>
                                      </p:cBhvr>
                                      <p:tavLst>
                                        <p:tav tm="0">
                                          <p:val>
                                            <p:strVal val="#ppt_y-.03"/>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9" presetClass="entr" presetSubtype="0" decel="100000" fill="hold" grpId="0" nodeType="clickEffect">
                                  <p:stCondLst>
                                    <p:cond delay="0"/>
                                  </p:stCondLst>
                                  <p:childTnLst>
                                    <p:set>
                                      <p:cBhvr>
                                        <p:cTn id="35" dur="1" fill="hold">
                                          <p:stCondLst>
                                            <p:cond delay="0"/>
                                          </p:stCondLst>
                                        </p:cTn>
                                        <p:tgtEl>
                                          <p:spTgt spid="47108"/>
                                        </p:tgtEl>
                                        <p:attrNameLst>
                                          <p:attrName>style.visibility</p:attrName>
                                        </p:attrNameLst>
                                      </p:cBhvr>
                                      <p:to>
                                        <p:strVal val="visible"/>
                                      </p:to>
                                    </p:set>
                                    <p:anim calcmode="lin" valueType="num">
                                      <p:cBhvr>
                                        <p:cTn id="36" dur="500" fill="hold"/>
                                        <p:tgtEl>
                                          <p:spTgt spid="47108"/>
                                        </p:tgtEl>
                                        <p:attrNameLst>
                                          <p:attrName>ppt_w</p:attrName>
                                        </p:attrNameLst>
                                      </p:cBhvr>
                                      <p:tavLst>
                                        <p:tav tm="0">
                                          <p:val>
                                            <p:fltVal val="0"/>
                                          </p:val>
                                        </p:tav>
                                        <p:tav tm="100000">
                                          <p:val>
                                            <p:strVal val="#ppt_w"/>
                                          </p:val>
                                        </p:tav>
                                      </p:tavLst>
                                    </p:anim>
                                    <p:anim calcmode="lin" valueType="num">
                                      <p:cBhvr>
                                        <p:cTn id="37" dur="500" fill="hold"/>
                                        <p:tgtEl>
                                          <p:spTgt spid="47108"/>
                                        </p:tgtEl>
                                        <p:attrNameLst>
                                          <p:attrName>ppt_h</p:attrName>
                                        </p:attrNameLst>
                                      </p:cBhvr>
                                      <p:tavLst>
                                        <p:tav tm="0">
                                          <p:val>
                                            <p:fltVal val="0"/>
                                          </p:val>
                                        </p:tav>
                                        <p:tav tm="100000">
                                          <p:val>
                                            <p:strVal val="#ppt_h"/>
                                          </p:val>
                                        </p:tav>
                                      </p:tavLst>
                                    </p:anim>
                                    <p:anim calcmode="lin" valueType="num">
                                      <p:cBhvr>
                                        <p:cTn id="38" dur="500" fill="hold"/>
                                        <p:tgtEl>
                                          <p:spTgt spid="47108"/>
                                        </p:tgtEl>
                                        <p:attrNameLst>
                                          <p:attrName>style.rotation</p:attrName>
                                        </p:attrNameLst>
                                      </p:cBhvr>
                                      <p:tavLst>
                                        <p:tav tm="0">
                                          <p:val>
                                            <p:fltVal val="360"/>
                                          </p:val>
                                        </p:tav>
                                        <p:tav tm="100000">
                                          <p:val>
                                            <p:fltVal val="0"/>
                                          </p:val>
                                        </p:tav>
                                      </p:tavLst>
                                    </p:anim>
                                    <p:animEffect transition="in" filter="fade">
                                      <p:cBhvr>
                                        <p:cTn id="39" dur="500"/>
                                        <p:tgtEl>
                                          <p:spTgt spid="4710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7" presetClass="entr" presetSubtype="0" fill="hold" grpId="0" nodeType="clickEffect">
                                  <p:stCondLst>
                                    <p:cond delay="0"/>
                                  </p:stCondLst>
                                  <p:iterate type="lt">
                                    <p:tmPct val="50000"/>
                                  </p:iterate>
                                  <p:childTnLst>
                                    <p:set>
                                      <p:cBhvr>
                                        <p:cTn id="43" dur="1" fill="hold">
                                          <p:stCondLst>
                                            <p:cond delay="0"/>
                                          </p:stCondLst>
                                        </p:cTn>
                                        <p:tgtEl>
                                          <p:spTgt spid="47112"/>
                                        </p:tgtEl>
                                        <p:attrNameLst>
                                          <p:attrName>style.visibility</p:attrName>
                                        </p:attrNameLst>
                                      </p:cBhvr>
                                      <p:to>
                                        <p:strVal val="visible"/>
                                      </p:to>
                                    </p:set>
                                    <p:anim calcmode="discrete" valueType="clr">
                                      <p:cBhvr override="childStyle">
                                        <p:cTn id="44" dur="80"/>
                                        <p:tgtEl>
                                          <p:spTgt spid="47112"/>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47112"/>
                                        </p:tgtEl>
                                        <p:attrNameLst>
                                          <p:attrName>fillcolor</p:attrName>
                                        </p:attrNameLst>
                                      </p:cBhvr>
                                      <p:tavLst>
                                        <p:tav tm="0">
                                          <p:val>
                                            <p:clrVal>
                                              <a:schemeClr val="accent2"/>
                                            </p:clrVal>
                                          </p:val>
                                        </p:tav>
                                        <p:tav tm="50000">
                                          <p:val>
                                            <p:clrVal>
                                              <a:schemeClr val="hlink"/>
                                            </p:clrVal>
                                          </p:val>
                                        </p:tav>
                                      </p:tavLst>
                                    </p:anim>
                                    <p:set>
                                      <p:cBhvr>
                                        <p:cTn id="46" dur="80"/>
                                        <p:tgtEl>
                                          <p:spTgt spid="47112"/>
                                        </p:tgtEl>
                                        <p:attrNameLst>
                                          <p:attrName>fill.type</p:attrName>
                                        </p:attrNameLst>
                                      </p:cBhvr>
                                      <p:to>
                                        <p:strVal val="solid"/>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47" presetClass="entr" presetSubtype="0" fill="hold" grpId="0" nodeType="clickEffect">
                                  <p:stCondLst>
                                    <p:cond delay="0"/>
                                  </p:stCondLst>
                                  <p:childTnLst>
                                    <p:set>
                                      <p:cBhvr>
                                        <p:cTn id="50" dur="1" fill="hold">
                                          <p:stCondLst>
                                            <p:cond delay="0"/>
                                          </p:stCondLst>
                                        </p:cTn>
                                        <p:tgtEl>
                                          <p:spTgt spid="47113"/>
                                        </p:tgtEl>
                                        <p:attrNameLst>
                                          <p:attrName>style.visibility</p:attrName>
                                        </p:attrNameLst>
                                      </p:cBhvr>
                                      <p:to>
                                        <p:strVal val="visible"/>
                                      </p:to>
                                    </p:set>
                                    <p:animEffect transition="in" filter="fade">
                                      <p:cBhvr>
                                        <p:cTn id="51" dur="1000"/>
                                        <p:tgtEl>
                                          <p:spTgt spid="47113"/>
                                        </p:tgtEl>
                                      </p:cBhvr>
                                    </p:animEffect>
                                    <p:anim calcmode="lin" valueType="num">
                                      <p:cBhvr>
                                        <p:cTn id="52" dur="1000" fill="hold"/>
                                        <p:tgtEl>
                                          <p:spTgt spid="47113"/>
                                        </p:tgtEl>
                                        <p:attrNameLst>
                                          <p:attrName>ppt_x</p:attrName>
                                        </p:attrNameLst>
                                      </p:cBhvr>
                                      <p:tavLst>
                                        <p:tav tm="0">
                                          <p:val>
                                            <p:strVal val="#ppt_x"/>
                                          </p:val>
                                        </p:tav>
                                        <p:tav tm="100000">
                                          <p:val>
                                            <p:strVal val="#ppt_x"/>
                                          </p:val>
                                        </p:tav>
                                      </p:tavLst>
                                    </p:anim>
                                    <p:anim calcmode="lin" valueType="num">
                                      <p:cBhvr>
                                        <p:cTn id="53" dur="1000" fill="hold"/>
                                        <p:tgtEl>
                                          <p:spTgt spid="47113"/>
                                        </p:tgtEl>
                                        <p:attrNameLst>
                                          <p:attrName>ppt_y</p:attrName>
                                        </p:attrNameLst>
                                      </p:cBhvr>
                                      <p:tavLst>
                                        <p:tav tm="0">
                                          <p:val>
                                            <p:strVal val="#ppt_y-.1"/>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54" presetClass="entr" presetSubtype="0" accel="100000" fill="hold" grpId="0" nodeType="clickEffect">
                                  <p:stCondLst>
                                    <p:cond delay="0"/>
                                  </p:stCondLst>
                                  <p:childTnLst>
                                    <p:set>
                                      <p:cBhvr>
                                        <p:cTn id="57" dur="1" fill="hold">
                                          <p:stCondLst>
                                            <p:cond delay="0"/>
                                          </p:stCondLst>
                                        </p:cTn>
                                        <p:tgtEl>
                                          <p:spTgt spid="47114"/>
                                        </p:tgtEl>
                                        <p:attrNameLst>
                                          <p:attrName>style.visibility</p:attrName>
                                        </p:attrNameLst>
                                      </p:cBhvr>
                                      <p:to>
                                        <p:strVal val="visible"/>
                                      </p:to>
                                    </p:set>
                                    <p:anim calcmode="lin" valueType="num">
                                      <p:cBhvr>
                                        <p:cTn id="58" dur="500" fill="hold"/>
                                        <p:tgtEl>
                                          <p:spTgt spid="47114"/>
                                        </p:tgtEl>
                                        <p:attrNameLst>
                                          <p:attrName>ppt_w</p:attrName>
                                        </p:attrNameLst>
                                      </p:cBhvr>
                                      <p:tavLst>
                                        <p:tav tm="0">
                                          <p:val>
                                            <p:strVal val="#ppt_w*0.05"/>
                                          </p:val>
                                        </p:tav>
                                        <p:tav tm="100000">
                                          <p:val>
                                            <p:strVal val="#ppt_w"/>
                                          </p:val>
                                        </p:tav>
                                      </p:tavLst>
                                    </p:anim>
                                    <p:anim calcmode="lin" valueType="num">
                                      <p:cBhvr>
                                        <p:cTn id="59" dur="500" fill="hold"/>
                                        <p:tgtEl>
                                          <p:spTgt spid="47114"/>
                                        </p:tgtEl>
                                        <p:attrNameLst>
                                          <p:attrName>ppt_h</p:attrName>
                                        </p:attrNameLst>
                                      </p:cBhvr>
                                      <p:tavLst>
                                        <p:tav tm="0">
                                          <p:val>
                                            <p:strVal val="#ppt_h"/>
                                          </p:val>
                                        </p:tav>
                                        <p:tav tm="100000">
                                          <p:val>
                                            <p:strVal val="#ppt_h"/>
                                          </p:val>
                                        </p:tav>
                                      </p:tavLst>
                                    </p:anim>
                                    <p:anim calcmode="lin" valueType="num">
                                      <p:cBhvr>
                                        <p:cTn id="60" dur="500" fill="hold"/>
                                        <p:tgtEl>
                                          <p:spTgt spid="47114"/>
                                        </p:tgtEl>
                                        <p:attrNameLst>
                                          <p:attrName>ppt_x</p:attrName>
                                        </p:attrNameLst>
                                      </p:cBhvr>
                                      <p:tavLst>
                                        <p:tav tm="0">
                                          <p:val>
                                            <p:strVal val="#ppt_x-.2"/>
                                          </p:val>
                                        </p:tav>
                                        <p:tav tm="100000">
                                          <p:val>
                                            <p:strVal val="#ppt_x"/>
                                          </p:val>
                                        </p:tav>
                                      </p:tavLst>
                                    </p:anim>
                                    <p:anim calcmode="lin" valueType="num">
                                      <p:cBhvr>
                                        <p:cTn id="61" dur="500" fill="hold"/>
                                        <p:tgtEl>
                                          <p:spTgt spid="47114"/>
                                        </p:tgtEl>
                                        <p:attrNameLst>
                                          <p:attrName>ppt_y</p:attrName>
                                        </p:attrNameLst>
                                      </p:cBhvr>
                                      <p:tavLst>
                                        <p:tav tm="0">
                                          <p:val>
                                            <p:strVal val="#ppt_y"/>
                                          </p:val>
                                        </p:tav>
                                        <p:tav tm="100000">
                                          <p:val>
                                            <p:strVal val="#ppt_y"/>
                                          </p:val>
                                        </p:tav>
                                      </p:tavLst>
                                    </p:anim>
                                    <p:animEffect transition="in" filter="fade">
                                      <p:cBhvr>
                                        <p:cTn id="62" dur="500"/>
                                        <p:tgtEl>
                                          <p:spTgt spid="47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autoUpdateAnimBg="0"/>
      <p:bldP spid="47107" grpId="0"/>
      <p:bldP spid="47108" grpId="0"/>
      <p:bldP spid="47109" grpId="0"/>
      <p:bldP spid="47110" grpId="0"/>
      <p:bldP spid="47112" grpId="0"/>
      <p:bldP spid="47113" grpId="0" animBg="1"/>
      <p:bldP spid="47114"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301625" y="990600"/>
            <a:ext cx="8540750" cy="1143000"/>
          </a:xfrm>
        </p:spPr>
        <p:txBody>
          <a:bodyPr/>
          <a:lstStyle/>
          <a:p>
            <a:r>
              <a:rPr lang="zh-CN" altLang="en-US">
                <a:solidFill>
                  <a:srgbClr val="FF3300"/>
                </a:solidFill>
              </a:rPr>
              <a:t>认识平抛运动</a:t>
            </a:r>
          </a:p>
        </p:txBody>
      </p:sp>
      <p:sp>
        <p:nvSpPr>
          <p:cNvPr id="6147" name="Rectangle 3"/>
          <p:cNvSpPr>
            <a:spLocks noGrp="1" noRot="1" noChangeArrowheads="1"/>
          </p:cNvSpPr>
          <p:nvPr>
            <p:ph type="body" idx="1"/>
          </p:nvPr>
        </p:nvSpPr>
        <p:spPr>
          <a:xfrm>
            <a:off x="2968625" y="2895600"/>
            <a:ext cx="3203575" cy="914400"/>
          </a:xfrm>
        </p:spPr>
        <p:txBody>
          <a:bodyPr/>
          <a:lstStyle/>
          <a:p>
            <a:r>
              <a:rPr lang="en-US" altLang="zh-CN">
                <a:hlinkClick r:id="rId2" action="ppaction://hlinkfile"/>
              </a:rPr>
              <a:t> </a:t>
            </a:r>
            <a:r>
              <a:rPr lang="zh-CN" altLang="en-US">
                <a:hlinkClick r:id="rId2" action="ppaction://hlinkfile"/>
              </a:rPr>
              <a:t>平抛运动演示</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2400" y="1524000"/>
            <a:ext cx="8229600" cy="668338"/>
          </a:xfrm>
          <a:noFill/>
          <a:ln/>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a:lstStyle/>
          <a:p>
            <a:pPr algn="l"/>
            <a:r>
              <a:rPr lang="en-US" altLang="zh-CN" sz="3200" b="1">
                <a:solidFill>
                  <a:srgbClr val="0000FF"/>
                </a:solidFill>
              </a:rPr>
              <a:t>1.</a:t>
            </a:r>
            <a:r>
              <a:rPr lang="zh-CN" altLang="en-US" sz="3200" b="1">
                <a:solidFill>
                  <a:srgbClr val="0000FF"/>
                </a:solidFill>
              </a:rPr>
              <a:t>什么是平抛运动？</a:t>
            </a:r>
          </a:p>
        </p:txBody>
      </p:sp>
      <p:sp>
        <p:nvSpPr>
          <p:cNvPr id="7171" name="Text Box 3"/>
          <p:cNvSpPr txBox="1">
            <a:spLocks noChangeArrowheads="1"/>
          </p:cNvSpPr>
          <p:nvPr/>
        </p:nvSpPr>
        <p:spPr bwMode="auto">
          <a:xfrm>
            <a:off x="152400" y="2163763"/>
            <a:ext cx="7200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2.</a:t>
            </a:r>
            <a:r>
              <a:rPr lang="zh-CN" altLang="en-US" sz="3200"/>
              <a:t>平抛运动的条件是什么</a:t>
            </a:r>
          </a:p>
        </p:txBody>
      </p:sp>
      <p:sp>
        <p:nvSpPr>
          <p:cNvPr id="7172" name="Text Box 4"/>
          <p:cNvSpPr txBox="1">
            <a:spLocks noChangeArrowheads="1"/>
          </p:cNvSpPr>
          <p:nvPr/>
        </p:nvSpPr>
        <p:spPr bwMode="auto">
          <a:xfrm>
            <a:off x="2514600" y="533400"/>
            <a:ext cx="4464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b="1">
                <a:solidFill>
                  <a:srgbClr val="FF3300"/>
                </a:solidFill>
                <a:ea typeface="楷体_GB2312" pitchFamily="49" charset="-122"/>
              </a:rPr>
              <a:t>需要理解和掌握的</a:t>
            </a:r>
          </a:p>
        </p:txBody>
      </p:sp>
      <p:sp>
        <p:nvSpPr>
          <p:cNvPr id="7173" name="Text Box 5"/>
          <p:cNvSpPr txBox="1">
            <a:spLocks noChangeArrowheads="1"/>
          </p:cNvSpPr>
          <p:nvPr/>
        </p:nvSpPr>
        <p:spPr bwMode="auto">
          <a:xfrm>
            <a:off x="152400" y="2852738"/>
            <a:ext cx="868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3.</a:t>
            </a:r>
            <a:r>
              <a:rPr lang="zh-CN" altLang="en-US" sz="3200"/>
              <a:t>平抛运动的在竖直方向和水平方向的两个分运动各是什么性质的运动</a:t>
            </a:r>
          </a:p>
        </p:txBody>
      </p:sp>
      <p:sp>
        <p:nvSpPr>
          <p:cNvPr id="7174" name="Text Box 6"/>
          <p:cNvSpPr txBox="1">
            <a:spLocks noChangeArrowheads="1"/>
          </p:cNvSpPr>
          <p:nvPr/>
        </p:nvSpPr>
        <p:spPr bwMode="auto">
          <a:xfrm>
            <a:off x="293688" y="4114800"/>
            <a:ext cx="5040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4.</a:t>
            </a:r>
            <a:r>
              <a:rPr lang="zh-CN" altLang="en-US" sz="3200"/>
              <a:t>平抛运动相关的公式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0">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6" fill="hold" grpId="1" nodeType="clickEffect">
                                  <p:stCondLst>
                                    <p:cond delay="0"/>
                                  </p:stCondLst>
                                  <p:childTnLst>
                                    <p:set>
                                      <p:cBhvr>
                                        <p:cTn id="14" dur="1" fill="hold">
                                          <p:stCondLst>
                                            <p:cond delay="0"/>
                                          </p:stCondLst>
                                        </p:cTn>
                                        <p:tgtEl>
                                          <p:spTgt spid="7170">
                                            <p:txEl>
                                              <p:pRg st="0" end="0"/>
                                            </p:txEl>
                                          </p:spTgt>
                                        </p:tgtEl>
                                        <p:attrNameLst>
                                          <p:attrName>style.visibility</p:attrName>
                                        </p:attrNameLst>
                                      </p:cBhvr>
                                      <p:to>
                                        <p:strVal val="visible"/>
                                      </p:to>
                                    </p:set>
                                    <p:animEffect transition="in" filter="barn(inHorizontal)">
                                      <p:cBhvr>
                                        <p:cTn id="15" dur="500"/>
                                        <p:tgtEl>
                                          <p:spTgt spid="7170">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171"/>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17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autoUpdateAnimBg="0"/>
      <p:bldP spid="7170" grpId="1" build="allAtOnce"/>
      <p:bldP spid="7171" grpId="0"/>
      <p:bldP spid="7172" grpId="0"/>
      <p:bldP spid="7173" grpId="0"/>
      <p:bldP spid="717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39750" y="333375"/>
            <a:ext cx="8229600" cy="1143000"/>
          </a:xfrm>
        </p:spPr>
        <p:txBody>
          <a:bodyPr/>
          <a:lstStyle/>
          <a:p>
            <a:r>
              <a:rPr lang="en-US" altLang="zh-CN" sz="3200" b="1">
                <a:solidFill>
                  <a:srgbClr val="FF3300"/>
                </a:solidFill>
                <a:ea typeface="楷体_GB2312" pitchFamily="49" charset="-122"/>
              </a:rPr>
              <a:t>1.</a:t>
            </a:r>
            <a:r>
              <a:rPr lang="zh-CN" altLang="en-US" sz="3200" b="1">
                <a:solidFill>
                  <a:srgbClr val="FF3300"/>
                </a:solidFill>
                <a:ea typeface="楷体_GB2312" pitchFamily="49" charset="-122"/>
              </a:rPr>
              <a:t>什么是平抛运动？</a:t>
            </a:r>
          </a:p>
        </p:txBody>
      </p:sp>
      <p:sp>
        <p:nvSpPr>
          <p:cNvPr id="8195" name="Rectangle 3"/>
          <p:cNvSpPr>
            <a:spLocks noGrp="1" noRot="1" noChangeArrowheads="1"/>
          </p:cNvSpPr>
          <p:nvPr>
            <p:ph type="body" idx="1"/>
          </p:nvPr>
        </p:nvSpPr>
        <p:spPr>
          <a:xfrm>
            <a:off x="395288" y="1557338"/>
            <a:ext cx="8229600" cy="4525962"/>
          </a:xfrm>
        </p:spPr>
        <p:txBody>
          <a:bodyPr/>
          <a:lstStyle/>
          <a:p>
            <a:r>
              <a:rPr kumimoji="1" lang="zh-CN" altLang="en-US" b="1"/>
              <a:t>物体以一定的初速度沿水平方向抛出，</a:t>
            </a:r>
            <a:r>
              <a:rPr kumimoji="1" lang="zh-CN" altLang="en-US" b="1" u="sng"/>
              <a:t>只在重力作用</a:t>
            </a:r>
            <a:r>
              <a:rPr kumimoji="1" lang="zh-CN" altLang="en-US" b="1"/>
              <a:t>下的曲线运动。</a:t>
            </a:r>
          </a:p>
          <a:p>
            <a:r>
              <a:rPr lang="zh-CN" altLang="en-US" b="1"/>
              <a:t>运动性质：</a:t>
            </a:r>
            <a:r>
              <a:rPr lang="zh-CN" altLang="en-US" b="1" u="sng"/>
              <a:t>匀变速</a:t>
            </a:r>
            <a:r>
              <a:rPr lang="zh-CN" altLang="en-US" b="1"/>
              <a:t>曲线运动；</a:t>
            </a:r>
            <a:r>
              <a:rPr lang="en-US" altLang="zh-CN" b="1"/>
              <a:t>a=g</a:t>
            </a:r>
          </a:p>
        </p:txBody>
      </p:sp>
      <p:sp>
        <p:nvSpPr>
          <p:cNvPr id="8196" name="Text Box 4"/>
          <p:cNvSpPr txBox="1">
            <a:spLocks noChangeArrowheads="1"/>
          </p:cNvSpPr>
          <p:nvPr/>
        </p:nvSpPr>
        <p:spPr bwMode="auto">
          <a:xfrm>
            <a:off x="755650" y="3284538"/>
            <a:ext cx="7200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                </a:t>
            </a:r>
            <a:r>
              <a:rPr lang="en-US" altLang="zh-CN" sz="3200" b="1">
                <a:solidFill>
                  <a:srgbClr val="FF3300"/>
                </a:solidFill>
                <a:ea typeface="楷体_GB2312" pitchFamily="49" charset="-122"/>
              </a:rPr>
              <a:t>2.</a:t>
            </a:r>
            <a:r>
              <a:rPr lang="zh-CN" altLang="en-US" sz="3200" b="1">
                <a:solidFill>
                  <a:srgbClr val="FF3300"/>
                </a:solidFill>
                <a:ea typeface="楷体_GB2312" pitchFamily="49" charset="-122"/>
              </a:rPr>
              <a:t>平抛运动的条件是什么</a:t>
            </a:r>
          </a:p>
        </p:txBody>
      </p:sp>
      <p:sp>
        <p:nvSpPr>
          <p:cNvPr id="8197" name="Text Box 5"/>
          <p:cNvSpPr txBox="1">
            <a:spLocks noChangeArrowheads="1"/>
          </p:cNvSpPr>
          <p:nvPr/>
        </p:nvSpPr>
        <p:spPr bwMode="auto">
          <a:xfrm>
            <a:off x="971550" y="3933825"/>
            <a:ext cx="77755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t>1</a:t>
            </a:r>
            <a:r>
              <a:rPr kumimoji="1" lang="zh-CN" altLang="en-US" sz="3200" b="1"/>
              <a:t>、具有水平方向的初速度。</a:t>
            </a:r>
          </a:p>
          <a:p>
            <a:pPr>
              <a:spcBef>
                <a:spcPct val="50000"/>
              </a:spcBef>
            </a:pPr>
            <a:r>
              <a:rPr kumimoji="1" lang="en-US" altLang="zh-CN" sz="3200" b="1"/>
              <a:t>2</a:t>
            </a:r>
            <a:r>
              <a:rPr kumimoji="1" lang="zh-CN" altLang="en-US" sz="3200" b="1"/>
              <a:t>、只受重力作用。</a:t>
            </a:r>
          </a:p>
        </p:txBody>
      </p:sp>
      <p:sp>
        <p:nvSpPr>
          <p:cNvPr id="8198" name="Text Box 6"/>
          <p:cNvSpPr txBox="1">
            <a:spLocks noChangeArrowheads="1"/>
          </p:cNvSpPr>
          <p:nvPr/>
        </p:nvSpPr>
        <p:spPr bwMode="auto">
          <a:xfrm>
            <a:off x="762000" y="908050"/>
            <a:ext cx="1655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FF"/>
                </a:solidFill>
              </a:rPr>
              <a:t>图像一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strVal val="#ppt_w*2.5"/>
                                          </p:val>
                                        </p:tav>
                                        <p:tav tm="100000">
                                          <p:val>
                                            <p:strVal val="#ppt_w"/>
                                          </p:val>
                                        </p:tav>
                                      </p:tavLst>
                                    </p:anim>
                                    <p:anim calcmode="lin" valueType="num">
                                      <p:cBhvr>
                                        <p:cTn id="8" dur="500" fill="hold"/>
                                        <p:tgtEl>
                                          <p:spTgt spid="8194"/>
                                        </p:tgtEl>
                                        <p:attrNameLst>
                                          <p:attrName>ppt_h</p:attrName>
                                        </p:attrNameLst>
                                      </p:cBhvr>
                                      <p:tavLst>
                                        <p:tav tm="0">
                                          <p:val>
                                            <p:strVal val="#ppt_h*0.01"/>
                                          </p:val>
                                        </p:tav>
                                        <p:tav tm="100000">
                                          <p:val>
                                            <p:strVal val="#ppt_h"/>
                                          </p:val>
                                        </p:tav>
                                      </p:tavLst>
                                    </p:anim>
                                    <p:anim calcmode="lin" valueType="num">
                                      <p:cBhvr>
                                        <p:cTn id="9" dur="500" fill="hold"/>
                                        <p:tgtEl>
                                          <p:spTgt spid="8194"/>
                                        </p:tgtEl>
                                        <p:attrNameLst>
                                          <p:attrName>ppt_x</p:attrName>
                                        </p:attrNameLst>
                                      </p:cBhvr>
                                      <p:tavLst>
                                        <p:tav tm="0">
                                          <p:val>
                                            <p:strVal val="#ppt_x"/>
                                          </p:val>
                                        </p:tav>
                                        <p:tav tm="100000">
                                          <p:val>
                                            <p:strVal val="#ppt_x"/>
                                          </p:val>
                                        </p:tav>
                                      </p:tavLst>
                                    </p:anim>
                                    <p:anim calcmode="lin" valueType="num">
                                      <p:cBhvr>
                                        <p:cTn id="10" dur="500" fill="hold"/>
                                        <p:tgtEl>
                                          <p:spTgt spid="8194"/>
                                        </p:tgtEl>
                                        <p:attrNameLst>
                                          <p:attrName>ppt_y</p:attrName>
                                        </p:attrNameLst>
                                      </p:cBhvr>
                                      <p:tavLst>
                                        <p:tav tm="0">
                                          <p:val>
                                            <p:strVal val="#ppt_h+1"/>
                                          </p:val>
                                        </p:tav>
                                        <p:tav tm="100000">
                                          <p:val>
                                            <p:strVal val="#ppt_y"/>
                                          </p:val>
                                        </p:tav>
                                      </p:tavLst>
                                    </p:anim>
                                    <p:animEffect transition="in" filter="fade">
                                      <p:cBhvr>
                                        <p:cTn id="11" dur="500"/>
                                        <p:tgtEl>
                                          <p:spTgt spid="81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19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196"/>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P spid="8196" grpId="0"/>
      <p:bldP spid="8197" grpId="0"/>
      <p:bldP spid="819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179388" y="533400"/>
            <a:ext cx="8697912" cy="1439863"/>
          </a:xfrm>
        </p:spPr>
        <p:txBody>
          <a:bodyPr/>
          <a:lstStyle/>
          <a:p>
            <a:pPr algn="l"/>
            <a:r>
              <a:rPr lang="en-US" altLang="zh-CN" sz="2800">
                <a:solidFill>
                  <a:schemeClr val="tx1"/>
                </a:solidFill>
              </a:rPr>
              <a:t>3.</a:t>
            </a:r>
            <a:r>
              <a:rPr lang="zh-CN" altLang="en-US" sz="2800">
                <a:solidFill>
                  <a:schemeClr val="tx1"/>
                </a:solidFill>
              </a:rPr>
              <a:t>平抛运动的在竖直方向和水平方向的两个分运动各是什么性质的运动？</a:t>
            </a:r>
          </a:p>
        </p:txBody>
      </p:sp>
      <p:sp>
        <p:nvSpPr>
          <p:cNvPr id="11267" name="Text Box 3">
            <a:hlinkClick r:id="rId2" action="ppaction://hlinkfile"/>
          </p:cNvPr>
          <p:cNvSpPr txBox="1">
            <a:spLocks noChangeArrowheads="1"/>
          </p:cNvSpPr>
          <p:nvPr/>
        </p:nvSpPr>
        <p:spPr bwMode="auto">
          <a:xfrm>
            <a:off x="971550" y="2362200"/>
            <a:ext cx="1314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t>演示</a:t>
            </a:r>
            <a:r>
              <a:rPr lang="en-US" altLang="zh-CN" sz="2400"/>
              <a:t>1.</a:t>
            </a:r>
          </a:p>
        </p:txBody>
      </p:sp>
      <p:sp>
        <p:nvSpPr>
          <p:cNvPr id="11268" name="Text Box 4">
            <a:hlinkClick r:id="rId3" action="ppaction://hlinkfile"/>
          </p:cNvPr>
          <p:cNvSpPr txBox="1">
            <a:spLocks noChangeArrowheads="1"/>
          </p:cNvSpPr>
          <p:nvPr/>
        </p:nvSpPr>
        <p:spPr bwMode="auto">
          <a:xfrm>
            <a:off x="4495800" y="2362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t>演示</a:t>
            </a:r>
            <a:r>
              <a:rPr lang="en-US" altLang="zh-CN" sz="2400"/>
              <a:t>2.</a:t>
            </a:r>
          </a:p>
        </p:txBody>
      </p:sp>
      <p:sp>
        <p:nvSpPr>
          <p:cNvPr id="11269" name="Text Box 5">
            <a:hlinkClick r:id="rId4" action="ppaction://hlinkfile"/>
          </p:cNvPr>
          <p:cNvSpPr txBox="1">
            <a:spLocks noChangeArrowheads="1"/>
          </p:cNvSpPr>
          <p:nvPr/>
        </p:nvSpPr>
        <p:spPr bwMode="auto">
          <a:xfrm>
            <a:off x="5638800" y="2286000"/>
            <a:ext cx="3036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3300"/>
                </a:solidFill>
              </a:rPr>
              <a:t>规律总结演示</a:t>
            </a:r>
          </a:p>
        </p:txBody>
      </p:sp>
      <p:sp>
        <p:nvSpPr>
          <p:cNvPr id="11270" name="AutoShape 6"/>
          <p:cNvSpPr>
            <a:spLocks noChangeArrowheads="1"/>
          </p:cNvSpPr>
          <p:nvPr/>
        </p:nvSpPr>
        <p:spPr bwMode="auto">
          <a:xfrm>
            <a:off x="179388" y="4724400"/>
            <a:ext cx="719137" cy="433388"/>
          </a:xfrm>
          <a:prstGeom prst="rightArrow">
            <a:avLst>
              <a:gd name="adj1" fmla="val 50000"/>
              <a:gd name="adj2" fmla="val 4148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1" name="Text Box 7"/>
          <p:cNvSpPr txBox="1">
            <a:spLocks noChangeArrowheads="1"/>
          </p:cNvSpPr>
          <p:nvPr/>
        </p:nvSpPr>
        <p:spPr bwMode="auto">
          <a:xfrm>
            <a:off x="1258888" y="3357563"/>
            <a:ext cx="7273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11272" name="Rectangle 8"/>
          <p:cNvSpPr>
            <a:spLocks noChangeArrowheads="1"/>
          </p:cNvSpPr>
          <p:nvPr/>
        </p:nvSpPr>
        <p:spPr bwMode="auto">
          <a:xfrm>
            <a:off x="1042988" y="3357563"/>
            <a:ext cx="4095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FF0000"/>
                </a:solidFill>
              </a:rPr>
              <a:t>水平方向：</a:t>
            </a:r>
            <a:r>
              <a:rPr kumimoji="1" lang="zh-CN" altLang="en-US" sz="2800"/>
              <a:t>匀速直线运动</a:t>
            </a:r>
          </a:p>
        </p:txBody>
      </p:sp>
      <p:sp>
        <p:nvSpPr>
          <p:cNvPr id="11273" name="AutoShape 9"/>
          <p:cNvSpPr>
            <a:spLocks/>
          </p:cNvSpPr>
          <p:nvPr/>
        </p:nvSpPr>
        <p:spPr bwMode="auto">
          <a:xfrm>
            <a:off x="900113" y="3573463"/>
            <a:ext cx="73025" cy="2519362"/>
          </a:xfrm>
          <a:prstGeom prst="leftBrace">
            <a:avLst>
              <a:gd name="adj1" fmla="val 287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4" name="Rectangle 10"/>
          <p:cNvSpPr>
            <a:spLocks noChangeArrowheads="1"/>
          </p:cNvSpPr>
          <p:nvPr/>
        </p:nvSpPr>
        <p:spPr bwMode="auto">
          <a:xfrm>
            <a:off x="5076825" y="3500438"/>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006600"/>
                </a:solidFill>
              </a:rPr>
              <a:t>Vx=V0</a:t>
            </a:r>
          </a:p>
        </p:txBody>
      </p:sp>
      <p:sp>
        <p:nvSpPr>
          <p:cNvPr id="11275" name="Rectangle 11"/>
          <p:cNvSpPr>
            <a:spLocks noChangeArrowheads="1"/>
          </p:cNvSpPr>
          <p:nvPr/>
        </p:nvSpPr>
        <p:spPr bwMode="auto">
          <a:xfrm>
            <a:off x="6227763" y="3357563"/>
            <a:ext cx="10572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006600"/>
                </a:solidFill>
                <a:latin typeface="Garamond" pitchFamily="18" charset="0"/>
                <a:ea typeface="华文新魏" pitchFamily="2" charset="-122"/>
              </a:rPr>
              <a:t>a</a:t>
            </a:r>
            <a:r>
              <a:rPr kumimoji="1" lang="en-US" altLang="zh-CN" sz="3200" b="1" i="1" baseline="-25000">
                <a:solidFill>
                  <a:srgbClr val="006600"/>
                </a:solidFill>
                <a:latin typeface="Garamond" pitchFamily="18" charset="0"/>
                <a:ea typeface="华文新魏" pitchFamily="2" charset="-122"/>
              </a:rPr>
              <a:t>x</a:t>
            </a:r>
            <a:r>
              <a:rPr kumimoji="1" lang="en-US" altLang="zh-CN" sz="3200" b="1" i="1">
                <a:solidFill>
                  <a:srgbClr val="006600"/>
                </a:solidFill>
                <a:latin typeface="Garamond" pitchFamily="18" charset="0"/>
                <a:ea typeface="华文新魏" pitchFamily="2" charset="-122"/>
              </a:rPr>
              <a:t>= 0</a:t>
            </a:r>
          </a:p>
        </p:txBody>
      </p:sp>
      <p:sp>
        <p:nvSpPr>
          <p:cNvPr id="11276" name="Text Box 12"/>
          <p:cNvSpPr txBox="1">
            <a:spLocks noChangeArrowheads="1"/>
          </p:cNvSpPr>
          <p:nvPr/>
        </p:nvSpPr>
        <p:spPr bwMode="auto">
          <a:xfrm>
            <a:off x="971550" y="5661025"/>
            <a:ext cx="4752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0000"/>
                </a:solidFill>
              </a:rPr>
              <a:t>竖直方向：</a:t>
            </a:r>
            <a:r>
              <a:rPr kumimoji="1" lang="zh-CN" altLang="en-US" sz="2800"/>
              <a:t>自由落体运动</a:t>
            </a:r>
          </a:p>
        </p:txBody>
      </p:sp>
      <p:sp>
        <p:nvSpPr>
          <p:cNvPr id="11277" name="Rectangle 13"/>
          <p:cNvSpPr>
            <a:spLocks noChangeArrowheads="1"/>
          </p:cNvSpPr>
          <p:nvPr/>
        </p:nvSpPr>
        <p:spPr bwMode="auto">
          <a:xfrm>
            <a:off x="5076825" y="5589588"/>
            <a:ext cx="11842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006600"/>
                </a:solidFill>
                <a:latin typeface="Garamond" pitchFamily="18" charset="0"/>
                <a:ea typeface="PMingLiU" pitchFamily="18" charset="-120"/>
              </a:rPr>
              <a:t>Vy=gt</a:t>
            </a:r>
          </a:p>
        </p:txBody>
      </p:sp>
      <p:sp>
        <p:nvSpPr>
          <p:cNvPr id="11278" name="Rectangle 14"/>
          <p:cNvSpPr>
            <a:spLocks noChangeArrowheads="1"/>
          </p:cNvSpPr>
          <p:nvPr/>
        </p:nvSpPr>
        <p:spPr bwMode="auto">
          <a:xfrm>
            <a:off x="7596188" y="5589588"/>
            <a:ext cx="1362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006600"/>
                </a:solidFill>
                <a:latin typeface="Garamond" pitchFamily="18" charset="0"/>
                <a:ea typeface="华文新魏" pitchFamily="2" charset="-122"/>
              </a:rPr>
              <a:t>y=gt</a:t>
            </a:r>
            <a:r>
              <a:rPr kumimoji="1" lang="en-US" altLang="zh-CN" sz="3200" b="1" i="1" baseline="30000">
                <a:solidFill>
                  <a:srgbClr val="006600"/>
                </a:solidFill>
                <a:latin typeface="Garamond" pitchFamily="18" charset="0"/>
                <a:ea typeface="华文新魏" pitchFamily="2" charset="-122"/>
              </a:rPr>
              <a:t>2</a:t>
            </a:r>
            <a:r>
              <a:rPr kumimoji="1" lang="en-US" altLang="zh-CN" sz="3200" b="1" i="1">
                <a:solidFill>
                  <a:srgbClr val="006600"/>
                </a:solidFill>
                <a:latin typeface="Garamond" pitchFamily="18" charset="0"/>
                <a:ea typeface="华文新魏" pitchFamily="2" charset="-122"/>
              </a:rPr>
              <a:t>/2</a:t>
            </a:r>
          </a:p>
        </p:txBody>
      </p:sp>
      <p:sp>
        <p:nvSpPr>
          <p:cNvPr id="11279" name="Rectangle 15"/>
          <p:cNvSpPr>
            <a:spLocks noChangeArrowheads="1"/>
          </p:cNvSpPr>
          <p:nvPr/>
        </p:nvSpPr>
        <p:spPr bwMode="auto">
          <a:xfrm>
            <a:off x="7524750" y="3284538"/>
            <a:ext cx="1136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006600"/>
                </a:solidFill>
                <a:latin typeface="Garamond" pitchFamily="18" charset="0"/>
                <a:ea typeface="华文新魏" pitchFamily="2" charset="-122"/>
              </a:rPr>
              <a:t>x=V</a:t>
            </a:r>
            <a:r>
              <a:rPr kumimoji="1" lang="en-US" altLang="zh-CN" sz="3200" b="1" i="1" baseline="-25000">
                <a:solidFill>
                  <a:srgbClr val="006600"/>
                </a:solidFill>
                <a:latin typeface="Garamond" pitchFamily="18" charset="0"/>
                <a:ea typeface="华文新魏" pitchFamily="2" charset="-122"/>
              </a:rPr>
              <a:t>0</a:t>
            </a:r>
            <a:r>
              <a:rPr kumimoji="1" lang="en-US" altLang="zh-CN" sz="3200" b="1" i="1">
                <a:solidFill>
                  <a:srgbClr val="006600"/>
                </a:solidFill>
                <a:latin typeface="Garamond" pitchFamily="18" charset="0"/>
                <a:ea typeface="华文新魏" pitchFamily="2" charset="-122"/>
              </a:rPr>
              <a:t>t</a:t>
            </a:r>
          </a:p>
        </p:txBody>
      </p:sp>
      <p:sp>
        <p:nvSpPr>
          <p:cNvPr id="11280" name="Rectangle 16"/>
          <p:cNvSpPr>
            <a:spLocks noChangeArrowheads="1"/>
          </p:cNvSpPr>
          <p:nvPr/>
        </p:nvSpPr>
        <p:spPr bwMode="auto">
          <a:xfrm>
            <a:off x="6443663" y="5589588"/>
            <a:ext cx="9413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006600"/>
                </a:solidFill>
                <a:latin typeface="Garamond" pitchFamily="18" charset="0"/>
                <a:ea typeface="华文新魏" pitchFamily="2" charset="-122"/>
              </a:rPr>
              <a:t>a</a:t>
            </a:r>
            <a:r>
              <a:rPr kumimoji="1" lang="en-US" altLang="zh-CN" sz="3200" b="1" i="1" baseline="-25000">
                <a:solidFill>
                  <a:srgbClr val="006600"/>
                </a:solidFill>
                <a:latin typeface="Garamond" pitchFamily="18" charset="0"/>
                <a:ea typeface="华文新魏" pitchFamily="2" charset="-122"/>
              </a:rPr>
              <a:t>y</a:t>
            </a:r>
            <a:r>
              <a:rPr kumimoji="1" lang="en-US" altLang="zh-CN" sz="3200" b="1" i="1">
                <a:solidFill>
                  <a:srgbClr val="006600"/>
                </a:solidFill>
                <a:latin typeface="Garamond" pitchFamily="18" charset="0"/>
                <a:ea typeface="华文新魏" pitchFamily="2" charset="-122"/>
              </a:rPr>
              <a:t>=g</a:t>
            </a:r>
          </a:p>
        </p:txBody>
      </p:sp>
      <p:sp>
        <p:nvSpPr>
          <p:cNvPr id="11281" name="Text Box 17"/>
          <p:cNvSpPr txBox="1">
            <a:spLocks noChangeArrowheads="1"/>
          </p:cNvSpPr>
          <p:nvPr/>
        </p:nvSpPr>
        <p:spPr bwMode="auto">
          <a:xfrm>
            <a:off x="2268538" y="4437063"/>
            <a:ext cx="4392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ea typeface="楷体_GB2312" pitchFamily="49" charset="-122"/>
              </a:rPr>
              <a:t>合运动分运动具有等时性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9" presetClass="entr" presetSubtype="0" accel="100000" fill="hold" grpId="0" nodeType="clickEffect">
                                  <p:stCondLst>
                                    <p:cond delay="0"/>
                                  </p:stCondLst>
                                  <p:childTnLst>
                                    <p:set>
                                      <p:cBhvr>
                                        <p:cTn id="10" dur="1" fill="hold">
                                          <p:stCondLst>
                                            <p:cond delay="0"/>
                                          </p:stCondLst>
                                        </p:cTn>
                                        <p:tgtEl>
                                          <p:spTgt spid="11267"/>
                                        </p:tgtEl>
                                        <p:attrNameLst>
                                          <p:attrName>style.visibility</p:attrName>
                                        </p:attrNameLst>
                                      </p:cBhvr>
                                      <p:to>
                                        <p:strVal val="visible"/>
                                      </p:to>
                                    </p:set>
                                    <p:anim calcmode="lin" valueType="num">
                                      <p:cBhvr>
                                        <p:cTn id="11" dur="500" fill="hold"/>
                                        <p:tgtEl>
                                          <p:spTgt spid="11267"/>
                                        </p:tgtEl>
                                        <p:attrNameLst>
                                          <p:attrName>ppt_h</p:attrName>
                                        </p:attrNameLst>
                                      </p:cBhvr>
                                      <p:tavLst>
                                        <p:tav tm="0">
                                          <p:val>
                                            <p:strVal val="#ppt_h/20"/>
                                          </p:val>
                                        </p:tav>
                                        <p:tav tm="50000">
                                          <p:val>
                                            <p:strVal val="#ppt_h/20"/>
                                          </p:val>
                                        </p:tav>
                                        <p:tav tm="100000">
                                          <p:val>
                                            <p:strVal val="#ppt_h"/>
                                          </p:val>
                                        </p:tav>
                                      </p:tavLst>
                                    </p:anim>
                                    <p:anim calcmode="lin" valueType="num">
                                      <p:cBhvr>
                                        <p:cTn id="12" dur="500" fill="hold"/>
                                        <p:tgtEl>
                                          <p:spTgt spid="11267"/>
                                        </p:tgtEl>
                                        <p:attrNameLst>
                                          <p:attrName>ppt_w</p:attrName>
                                        </p:attrNameLst>
                                      </p:cBhvr>
                                      <p:tavLst>
                                        <p:tav tm="0">
                                          <p:val>
                                            <p:strVal val="#ppt_w+.3"/>
                                          </p:val>
                                        </p:tav>
                                        <p:tav tm="50000">
                                          <p:val>
                                            <p:strVal val="#ppt_w+.3"/>
                                          </p:val>
                                        </p:tav>
                                        <p:tav tm="100000">
                                          <p:val>
                                            <p:strVal val="#ppt_w"/>
                                          </p:val>
                                        </p:tav>
                                      </p:tavLst>
                                    </p:anim>
                                    <p:anim calcmode="lin" valueType="num">
                                      <p:cBhvr>
                                        <p:cTn id="13" dur="500" fill="hold"/>
                                        <p:tgtEl>
                                          <p:spTgt spid="11267"/>
                                        </p:tgtEl>
                                        <p:attrNameLst>
                                          <p:attrName>ppt_x</p:attrName>
                                        </p:attrNameLst>
                                      </p:cBhvr>
                                      <p:tavLst>
                                        <p:tav tm="0">
                                          <p:val>
                                            <p:strVal val="#ppt_x-.3"/>
                                          </p:val>
                                        </p:tav>
                                        <p:tav tm="50000">
                                          <p:val>
                                            <p:strVal val="#ppt_x"/>
                                          </p:val>
                                        </p:tav>
                                        <p:tav tm="100000">
                                          <p:val>
                                            <p:strVal val="#ppt_x"/>
                                          </p:val>
                                        </p:tav>
                                      </p:tavLst>
                                    </p:anim>
                                    <p:anim calcmode="lin" valueType="num">
                                      <p:cBhvr>
                                        <p:cTn id="14" dur="500" fill="hold"/>
                                        <p:tgtEl>
                                          <p:spTgt spid="1126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7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7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7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27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27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2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27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28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27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27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p:bldP spid="11268" grpId="0"/>
      <p:bldP spid="11269" grpId="0"/>
      <p:bldP spid="11270" grpId="0" animBg="1"/>
      <p:bldP spid="11272" grpId="0"/>
      <p:bldP spid="11273" grpId="0" animBg="1"/>
      <p:bldP spid="11274" grpId="0"/>
      <p:bldP spid="11275" grpId="0"/>
      <p:bldP spid="11276" grpId="0"/>
      <p:bldP spid="11277" grpId="0"/>
      <p:bldP spid="11278" grpId="0"/>
      <p:bldP spid="11279" grpId="0"/>
      <p:bldP spid="11280" grpId="0"/>
      <p:bldP spid="1128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304800" y="1254125"/>
            <a:ext cx="3962400" cy="2743200"/>
            <a:chOff x="192" y="790"/>
            <a:chExt cx="2496" cy="1728"/>
          </a:xfrm>
        </p:grpSpPr>
        <p:sp>
          <p:nvSpPr>
            <p:cNvPr id="12291" name="Rectangle 3"/>
            <p:cNvSpPr>
              <a:spLocks noChangeArrowheads="1"/>
            </p:cNvSpPr>
            <p:nvPr/>
          </p:nvSpPr>
          <p:spPr bwMode="auto">
            <a:xfrm>
              <a:off x="192" y="1030"/>
              <a:ext cx="2496" cy="19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 name="Rectangle 4"/>
            <p:cNvSpPr>
              <a:spLocks noChangeArrowheads="1"/>
            </p:cNvSpPr>
            <p:nvPr/>
          </p:nvSpPr>
          <p:spPr bwMode="auto">
            <a:xfrm>
              <a:off x="2208" y="1222"/>
              <a:ext cx="192" cy="1296"/>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3" name="Oval 5"/>
            <p:cNvSpPr>
              <a:spLocks noChangeArrowheads="1"/>
            </p:cNvSpPr>
            <p:nvPr/>
          </p:nvSpPr>
          <p:spPr bwMode="auto">
            <a:xfrm>
              <a:off x="960" y="790"/>
              <a:ext cx="240" cy="240"/>
            </a:xfrm>
            <a:prstGeom prst="ellipse">
              <a:avLst/>
            </a:prstGeom>
            <a:gradFill rotWithShape="0">
              <a:gsLst>
                <a:gs pos="0">
                  <a:srgbClr val="CC3300"/>
                </a:gs>
                <a:gs pos="100000">
                  <a:srgbClr val="CC3300">
                    <a:gamma/>
                    <a:shade val="46275"/>
                    <a:invGamma/>
                  </a:srgbClr>
                </a:gs>
              </a:gsLst>
              <a:path path="shape">
                <a:fillToRect l="50000" t="50000" r="50000" b="50000"/>
              </a:path>
            </a:gra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4" name="Rectangle 6"/>
            <p:cNvSpPr>
              <a:spLocks noChangeArrowheads="1"/>
            </p:cNvSpPr>
            <p:nvPr/>
          </p:nvSpPr>
          <p:spPr bwMode="auto">
            <a:xfrm>
              <a:off x="480" y="1222"/>
              <a:ext cx="192" cy="1296"/>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95" name="Group 7"/>
          <p:cNvGrpSpPr>
            <a:grpSpLocks/>
          </p:cNvGrpSpPr>
          <p:nvPr/>
        </p:nvGrpSpPr>
        <p:grpSpPr bwMode="auto">
          <a:xfrm>
            <a:off x="1981200" y="838200"/>
            <a:ext cx="762000" cy="457200"/>
            <a:chOff x="1248" y="528"/>
            <a:chExt cx="480" cy="288"/>
          </a:xfrm>
        </p:grpSpPr>
        <p:sp>
          <p:nvSpPr>
            <p:cNvPr id="12296" name="Line 8"/>
            <p:cNvSpPr>
              <a:spLocks noChangeShapeType="1"/>
            </p:cNvSpPr>
            <p:nvPr/>
          </p:nvSpPr>
          <p:spPr bwMode="auto">
            <a:xfrm>
              <a:off x="1248" y="768"/>
              <a:ext cx="480" cy="0"/>
            </a:xfrm>
            <a:prstGeom prst="line">
              <a:avLst/>
            </a:prstGeom>
            <a:noFill/>
            <a:ln w="57150" cap="sq">
              <a:solidFill>
                <a:schemeClr val="bg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7" name="Text Box 9"/>
            <p:cNvSpPr txBox="1">
              <a:spLocks noChangeArrowheads="1"/>
            </p:cNvSpPr>
            <p:nvPr/>
          </p:nvSpPr>
          <p:spPr bwMode="auto">
            <a:xfrm>
              <a:off x="1440" y="528"/>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CC3300"/>
                  </a:solidFill>
                  <a:latin typeface="Times New Roman" pitchFamily="18" charset="0"/>
                </a:rPr>
                <a:t>v</a:t>
              </a:r>
              <a:r>
                <a:rPr kumimoji="1" lang="en-US" altLang="zh-CN" sz="2400" i="1" baseline="-25000">
                  <a:solidFill>
                    <a:srgbClr val="CC3300"/>
                  </a:solidFill>
                  <a:latin typeface="Times New Roman" pitchFamily="18" charset="0"/>
                </a:rPr>
                <a:t>0</a:t>
              </a:r>
              <a:endParaRPr kumimoji="1" lang="en-US" altLang="zh-CN" sz="2400">
                <a:solidFill>
                  <a:srgbClr val="CC3300"/>
                </a:solidFill>
                <a:latin typeface="Times New Roman" pitchFamily="18" charset="0"/>
              </a:endParaRPr>
            </a:p>
          </p:txBody>
        </p:sp>
      </p:grpSp>
      <p:sp>
        <p:nvSpPr>
          <p:cNvPr id="12298" name="Line 10"/>
          <p:cNvSpPr>
            <a:spLocks noChangeShapeType="1"/>
          </p:cNvSpPr>
          <p:nvPr/>
        </p:nvSpPr>
        <p:spPr bwMode="auto">
          <a:xfrm>
            <a:off x="4267200" y="1676400"/>
            <a:ext cx="457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2299" name="Group 11"/>
          <p:cNvGrpSpPr>
            <a:grpSpLocks/>
          </p:cNvGrpSpPr>
          <p:nvPr/>
        </p:nvGrpSpPr>
        <p:grpSpPr bwMode="auto">
          <a:xfrm>
            <a:off x="1295400" y="1447800"/>
            <a:ext cx="477838" cy="1112838"/>
            <a:chOff x="816" y="912"/>
            <a:chExt cx="301" cy="701"/>
          </a:xfrm>
        </p:grpSpPr>
        <p:sp>
          <p:nvSpPr>
            <p:cNvPr id="12300" name="Line 12"/>
            <p:cNvSpPr>
              <a:spLocks noChangeShapeType="1"/>
            </p:cNvSpPr>
            <p:nvPr/>
          </p:nvSpPr>
          <p:spPr bwMode="auto">
            <a:xfrm>
              <a:off x="1104" y="912"/>
              <a:ext cx="0" cy="528"/>
            </a:xfrm>
            <a:prstGeom prst="line">
              <a:avLst/>
            </a:prstGeom>
            <a:noFill/>
            <a:ln w="38100" cap="sq">
              <a:solidFill>
                <a:srgbClr val="00B4B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01" name="Text Box 13"/>
            <p:cNvSpPr txBox="1">
              <a:spLocks noChangeArrowheads="1"/>
            </p:cNvSpPr>
            <p:nvPr/>
          </p:nvSpPr>
          <p:spPr bwMode="auto">
            <a:xfrm>
              <a:off x="816" y="1248"/>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CC3300"/>
                  </a:solidFill>
                  <a:latin typeface="Times New Roman" pitchFamily="18" charset="0"/>
                </a:rPr>
                <a:t>G</a:t>
              </a:r>
            </a:p>
          </p:txBody>
        </p:sp>
      </p:grpSp>
      <p:grpSp>
        <p:nvGrpSpPr>
          <p:cNvPr id="12302" name="Group 14"/>
          <p:cNvGrpSpPr>
            <a:grpSpLocks/>
          </p:cNvGrpSpPr>
          <p:nvPr/>
        </p:nvGrpSpPr>
        <p:grpSpPr bwMode="auto">
          <a:xfrm>
            <a:off x="1143000" y="304800"/>
            <a:ext cx="647700" cy="1143000"/>
            <a:chOff x="720" y="192"/>
            <a:chExt cx="408" cy="720"/>
          </a:xfrm>
        </p:grpSpPr>
        <p:sp>
          <p:nvSpPr>
            <p:cNvPr id="12303" name="Line 15"/>
            <p:cNvSpPr>
              <a:spLocks noChangeShapeType="1"/>
            </p:cNvSpPr>
            <p:nvPr/>
          </p:nvSpPr>
          <p:spPr bwMode="auto">
            <a:xfrm flipV="1">
              <a:off x="1104" y="432"/>
              <a:ext cx="0" cy="480"/>
            </a:xfrm>
            <a:prstGeom prst="line">
              <a:avLst/>
            </a:prstGeom>
            <a:noFill/>
            <a:ln w="38100" cap="sq">
              <a:solidFill>
                <a:srgbClr val="00FF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04" name="Text Box 16"/>
            <p:cNvSpPr txBox="1">
              <a:spLocks noChangeArrowheads="1"/>
            </p:cNvSpPr>
            <p:nvPr/>
          </p:nvSpPr>
          <p:spPr bwMode="auto">
            <a:xfrm>
              <a:off x="720" y="192"/>
              <a:ext cx="4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CC3300"/>
                  </a:solidFill>
                  <a:latin typeface="Times New Roman" pitchFamily="18" charset="0"/>
                </a:rPr>
                <a:t>F</a:t>
              </a:r>
              <a:r>
                <a:rPr kumimoji="1" lang="en-US" altLang="zh-CN" sz="3200" b="1" i="1" baseline="-25000">
                  <a:solidFill>
                    <a:srgbClr val="CC3300"/>
                  </a:solidFill>
                  <a:latin typeface="Times New Roman" pitchFamily="18" charset="0"/>
                </a:rPr>
                <a:t>N</a:t>
              </a:r>
            </a:p>
          </p:txBody>
        </p:sp>
      </p:grpSp>
      <p:grpSp>
        <p:nvGrpSpPr>
          <p:cNvPr id="12305" name="Group 17"/>
          <p:cNvGrpSpPr>
            <a:grpSpLocks/>
          </p:cNvGrpSpPr>
          <p:nvPr/>
        </p:nvGrpSpPr>
        <p:grpSpPr bwMode="auto">
          <a:xfrm>
            <a:off x="4343400" y="1600200"/>
            <a:ext cx="381000" cy="5257800"/>
            <a:chOff x="2736" y="1008"/>
            <a:chExt cx="240" cy="3312"/>
          </a:xfrm>
        </p:grpSpPr>
        <p:sp>
          <p:nvSpPr>
            <p:cNvPr id="12306" name="Oval 18"/>
            <p:cNvSpPr>
              <a:spLocks noChangeArrowheads="1"/>
            </p:cNvSpPr>
            <p:nvPr/>
          </p:nvSpPr>
          <p:spPr bwMode="auto">
            <a:xfrm>
              <a:off x="2736" y="1008"/>
              <a:ext cx="240" cy="240"/>
            </a:xfrm>
            <a:prstGeom prst="ellipse">
              <a:avLst/>
            </a:prstGeom>
            <a:gradFill rotWithShape="0">
              <a:gsLst>
                <a:gs pos="0">
                  <a:srgbClr val="FFCC00"/>
                </a:gs>
                <a:gs pos="100000">
                  <a:srgbClr val="FFCC00">
                    <a:gamma/>
                    <a:shade val="46275"/>
                    <a:invGamma/>
                  </a:srgbClr>
                </a:gs>
              </a:gsLst>
              <a:path path="shape">
                <a:fillToRect l="50000" t="50000" r="50000" b="50000"/>
              </a:path>
            </a:gra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7" name="Oval 19"/>
            <p:cNvSpPr>
              <a:spLocks noChangeArrowheads="1"/>
            </p:cNvSpPr>
            <p:nvPr/>
          </p:nvSpPr>
          <p:spPr bwMode="auto">
            <a:xfrm>
              <a:off x="2736" y="1344"/>
              <a:ext cx="240" cy="240"/>
            </a:xfrm>
            <a:prstGeom prst="ellipse">
              <a:avLst/>
            </a:prstGeom>
            <a:gradFill rotWithShape="0">
              <a:gsLst>
                <a:gs pos="0">
                  <a:srgbClr val="FFCC00"/>
                </a:gs>
                <a:gs pos="100000">
                  <a:srgbClr val="FFCC00">
                    <a:gamma/>
                    <a:shade val="46275"/>
                    <a:invGamma/>
                  </a:srgbClr>
                </a:gs>
              </a:gsLst>
              <a:path path="shape">
                <a:fillToRect l="50000" t="50000" r="50000" b="50000"/>
              </a:path>
            </a:gra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8" name="Oval 20"/>
            <p:cNvSpPr>
              <a:spLocks noChangeArrowheads="1"/>
            </p:cNvSpPr>
            <p:nvPr/>
          </p:nvSpPr>
          <p:spPr bwMode="auto">
            <a:xfrm>
              <a:off x="2736" y="1920"/>
              <a:ext cx="240" cy="240"/>
            </a:xfrm>
            <a:prstGeom prst="ellipse">
              <a:avLst/>
            </a:prstGeom>
            <a:gradFill rotWithShape="0">
              <a:gsLst>
                <a:gs pos="0">
                  <a:srgbClr val="FFCC00"/>
                </a:gs>
                <a:gs pos="100000">
                  <a:srgbClr val="FFCC00">
                    <a:gamma/>
                    <a:shade val="46275"/>
                    <a:invGamma/>
                  </a:srgbClr>
                </a:gs>
              </a:gsLst>
              <a:path path="shape">
                <a:fillToRect l="50000" t="50000" r="50000" b="50000"/>
              </a:path>
            </a:gra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9" name="Oval 21"/>
            <p:cNvSpPr>
              <a:spLocks noChangeArrowheads="1"/>
            </p:cNvSpPr>
            <p:nvPr/>
          </p:nvSpPr>
          <p:spPr bwMode="auto">
            <a:xfrm>
              <a:off x="2736" y="4080"/>
              <a:ext cx="240" cy="240"/>
            </a:xfrm>
            <a:prstGeom prst="ellipse">
              <a:avLst/>
            </a:prstGeom>
            <a:gradFill rotWithShape="0">
              <a:gsLst>
                <a:gs pos="0">
                  <a:srgbClr val="FFCC00"/>
                </a:gs>
                <a:gs pos="100000">
                  <a:srgbClr val="FFCC00">
                    <a:gamma/>
                    <a:shade val="46275"/>
                    <a:invGamma/>
                  </a:srgbClr>
                </a:gs>
              </a:gsLst>
              <a:path path="shape">
                <a:fillToRect l="50000" t="50000" r="50000" b="50000"/>
              </a:path>
            </a:gra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Oval 22"/>
            <p:cNvSpPr>
              <a:spLocks noChangeArrowheads="1"/>
            </p:cNvSpPr>
            <p:nvPr/>
          </p:nvSpPr>
          <p:spPr bwMode="auto">
            <a:xfrm>
              <a:off x="2736" y="2880"/>
              <a:ext cx="240" cy="240"/>
            </a:xfrm>
            <a:prstGeom prst="ellipse">
              <a:avLst/>
            </a:prstGeom>
            <a:gradFill rotWithShape="0">
              <a:gsLst>
                <a:gs pos="0">
                  <a:srgbClr val="FFCC00"/>
                </a:gs>
                <a:gs pos="100000">
                  <a:srgbClr val="FFCC00">
                    <a:gamma/>
                    <a:shade val="46275"/>
                    <a:invGamma/>
                  </a:srgbClr>
                </a:gs>
              </a:gsLst>
              <a:path path="shape">
                <a:fillToRect l="50000" t="50000" r="50000" b="50000"/>
              </a:path>
            </a:gra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11" name="Group 23"/>
          <p:cNvGrpSpPr>
            <a:grpSpLocks/>
          </p:cNvGrpSpPr>
          <p:nvPr/>
        </p:nvGrpSpPr>
        <p:grpSpPr bwMode="auto">
          <a:xfrm>
            <a:off x="5181600" y="1295400"/>
            <a:ext cx="3429000" cy="381000"/>
            <a:chOff x="3264" y="816"/>
            <a:chExt cx="2160" cy="240"/>
          </a:xfrm>
        </p:grpSpPr>
        <p:sp>
          <p:nvSpPr>
            <p:cNvPr id="12312" name="Oval 24"/>
            <p:cNvSpPr>
              <a:spLocks noChangeArrowheads="1"/>
            </p:cNvSpPr>
            <p:nvPr/>
          </p:nvSpPr>
          <p:spPr bwMode="auto">
            <a:xfrm>
              <a:off x="5184" y="816"/>
              <a:ext cx="240" cy="240"/>
            </a:xfrm>
            <a:prstGeom prst="ellipse">
              <a:avLst/>
            </a:prstGeom>
            <a:gradFill rotWithShape="0">
              <a:gsLst>
                <a:gs pos="0">
                  <a:srgbClr val="FFCC00"/>
                </a:gs>
                <a:gs pos="100000">
                  <a:srgbClr val="FFCC00">
                    <a:gamma/>
                    <a:shade val="46275"/>
                    <a:invGamma/>
                  </a:srgbClr>
                </a:gs>
              </a:gsLst>
              <a:path path="shape">
                <a:fillToRect l="50000" t="50000" r="50000" b="50000"/>
              </a:path>
            </a:gra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3" name="Oval 25"/>
            <p:cNvSpPr>
              <a:spLocks noChangeArrowheads="1"/>
            </p:cNvSpPr>
            <p:nvPr/>
          </p:nvSpPr>
          <p:spPr bwMode="auto">
            <a:xfrm>
              <a:off x="4704" y="816"/>
              <a:ext cx="240" cy="240"/>
            </a:xfrm>
            <a:prstGeom prst="ellipse">
              <a:avLst/>
            </a:prstGeom>
            <a:gradFill rotWithShape="0">
              <a:gsLst>
                <a:gs pos="0">
                  <a:srgbClr val="FFCC00"/>
                </a:gs>
                <a:gs pos="100000">
                  <a:srgbClr val="FFCC00">
                    <a:gamma/>
                    <a:shade val="46275"/>
                    <a:invGamma/>
                  </a:srgbClr>
                </a:gs>
              </a:gsLst>
              <a:path path="shape">
                <a:fillToRect l="50000" t="50000" r="50000" b="50000"/>
              </a:path>
            </a:gra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4" name="Oval 26"/>
            <p:cNvSpPr>
              <a:spLocks noChangeArrowheads="1"/>
            </p:cNvSpPr>
            <p:nvPr/>
          </p:nvSpPr>
          <p:spPr bwMode="auto">
            <a:xfrm>
              <a:off x="4224" y="816"/>
              <a:ext cx="240" cy="240"/>
            </a:xfrm>
            <a:prstGeom prst="ellipse">
              <a:avLst/>
            </a:prstGeom>
            <a:gradFill rotWithShape="0">
              <a:gsLst>
                <a:gs pos="0">
                  <a:srgbClr val="FFCC00"/>
                </a:gs>
                <a:gs pos="100000">
                  <a:srgbClr val="FFCC00">
                    <a:gamma/>
                    <a:shade val="46275"/>
                    <a:invGamma/>
                  </a:srgbClr>
                </a:gs>
              </a:gsLst>
              <a:path path="shape">
                <a:fillToRect l="50000" t="50000" r="50000" b="50000"/>
              </a:path>
            </a:gra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5" name="Oval 27"/>
            <p:cNvSpPr>
              <a:spLocks noChangeArrowheads="1"/>
            </p:cNvSpPr>
            <p:nvPr/>
          </p:nvSpPr>
          <p:spPr bwMode="auto">
            <a:xfrm>
              <a:off x="3744" y="816"/>
              <a:ext cx="240" cy="240"/>
            </a:xfrm>
            <a:prstGeom prst="ellipse">
              <a:avLst/>
            </a:prstGeom>
            <a:gradFill rotWithShape="0">
              <a:gsLst>
                <a:gs pos="0">
                  <a:srgbClr val="FFCC00"/>
                </a:gs>
                <a:gs pos="100000">
                  <a:srgbClr val="FFCC00">
                    <a:gamma/>
                    <a:shade val="46275"/>
                    <a:invGamma/>
                  </a:srgbClr>
                </a:gs>
              </a:gsLst>
              <a:path path="shape">
                <a:fillToRect l="50000" t="50000" r="50000" b="50000"/>
              </a:path>
            </a:gra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6" name="Oval 28"/>
            <p:cNvSpPr>
              <a:spLocks noChangeArrowheads="1"/>
            </p:cNvSpPr>
            <p:nvPr/>
          </p:nvSpPr>
          <p:spPr bwMode="auto">
            <a:xfrm>
              <a:off x="3264" y="816"/>
              <a:ext cx="240" cy="240"/>
            </a:xfrm>
            <a:prstGeom prst="ellipse">
              <a:avLst/>
            </a:prstGeom>
            <a:gradFill rotWithShape="0">
              <a:gsLst>
                <a:gs pos="0">
                  <a:srgbClr val="FFCC00"/>
                </a:gs>
                <a:gs pos="100000">
                  <a:srgbClr val="FFCC00">
                    <a:gamma/>
                    <a:shade val="46275"/>
                    <a:invGamma/>
                  </a:srgbClr>
                </a:gs>
              </a:gsLst>
              <a:path path="shape">
                <a:fillToRect l="50000" t="50000" r="50000" b="50000"/>
              </a:path>
            </a:gra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17" name="Group 29"/>
          <p:cNvGrpSpPr>
            <a:grpSpLocks/>
          </p:cNvGrpSpPr>
          <p:nvPr/>
        </p:nvGrpSpPr>
        <p:grpSpPr bwMode="auto">
          <a:xfrm>
            <a:off x="4038600" y="914400"/>
            <a:ext cx="1524000" cy="1452563"/>
            <a:chOff x="2544" y="554"/>
            <a:chExt cx="960" cy="915"/>
          </a:xfrm>
        </p:grpSpPr>
        <p:sp>
          <p:nvSpPr>
            <p:cNvPr id="12318" name="Line 30"/>
            <p:cNvSpPr>
              <a:spLocks noChangeShapeType="1"/>
            </p:cNvSpPr>
            <p:nvPr/>
          </p:nvSpPr>
          <p:spPr bwMode="auto">
            <a:xfrm>
              <a:off x="3024" y="794"/>
              <a:ext cx="480" cy="1"/>
            </a:xfrm>
            <a:prstGeom prst="line">
              <a:avLst/>
            </a:prstGeom>
            <a:noFill/>
            <a:ln w="57150" cap="sq">
              <a:solidFill>
                <a:schemeClr val="bg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19" name="Text Box 31"/>
            <p:cNvSpPr txBox="1">
              <a:spLocks noChangeArrowheads="1"/>
            </p:cNvSpPr>
            <p:nvPr/>
          </p:nvSpPr>
          <p:spPr bwMode="auto">
            <a:xfrm>
              <a:off x="3216" y="554"/>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CC3300"/>
                  </a:solidFill>
                  <a:latin typeface="Times New Roman" pitchFamily="18" charset="0"/>
                </a:rPr>
                <a:t>v</a:t>
              </a:r>
              <a:r>
                <a:rPr kumimoji="1" lang="en-US" altLang="zh-CN" sz="2400" i="1" baseline="-25000">
                  <a:solidFill>
                    <a:srgbClr val="CC3300"/>
                  </a:solidFill>
                  <a:latin typeface="Times New Roman" pitchFamily="18" charset="0"/>
                </a:rPr>
                <a:t>0</a:t>
              </a:r>
              <a:endParaRPr kumimoji="1" lang="en-US" altLang="zh-CN" sz="2400">
                <a:solidFill>
                  <a:srgbClr val="CC3300"/>
                </a:solidFill>
                <a:latin typeface="Times New Roman" pitchFamily="18" charset="0"/>
              </a:endParaRPr>
            </a:p>
          </p:txBody>
        </p:sp>
        <p:sp>
          <p:nvSpPr>
            <p:cNvPr id="12320" name="Oval 32"/>
            <p:cNvSpPr>
              <a:spLocks noChangeArrowheads="1"/>
            </p:cNvSpPr>
            <p:nvPr/>
          </p:nvSpPr>
          <p:spPr bwMode="auto">
            <a:xfrm>
              <a:off x="2736" y="816"/>
              <a:ext cx="240" cy="240"/>
            </a:xfrm>
            <a:prstGeom prst="ellipse">
              <a:avLst/>
            </a:prstGeom>
            <a:gradFill rotWithShape="0">
              <a:gsLst>
                <a:gs pos="0">
                  <a:srgbClr val="CC3300"/>
                </a:gs>
                <a:gs pos="100000">
                  <a:srgbClr val="CC3300">
                    <a:gamma/>
                    <a:shade val="46275"/>
                    <a:invGamma/>
                  </a:srgbClr>
                </a:gs>
              </a:gsLst>
              <a:path path="shape">
                <a:fillToRect l="50000" t="50000" r="50000" b="50000"/>
              </a:path>
            </a:gra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1" name="Text Box 33"/>
            <p:cNvSpPr txBox="1">
              <a:spLocks noChangeArrowheads="1"/>
            </p:cNvSpPr>
            <p:nvPr/>
          </p:nvSpPr>
          <p:spPr bwMode="auto">
            <a:xfrm>
              <a:off x="2544" y="1104"/>
              <a:ext cx="28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i="1">
                  <a:solidFill>
                    <a:srgbClr val="CC3300"/>
                  </a:solidFill>
                  <a:latin typeface="Times New Roman" pitchFamily="18" charset="0"/>
                </a:rPr>
                <a:t>G</a:t>
              </a:r>
            </a:p>
          </p:txBody>
        </p:sp>
        <p:sp>
          <p:nvSpPr>
            <p:cNvPr id="12322" name="Line 34"/>
            <p:cNvSpPr>
              <a:spLocks noChangeShapeType="1"/>
            </p:cNvSpPr>
            <p:nvPr/>
          </p:nvSpPr>
          <p:spPr bwMode="auto">
            <a:xfrm>
              <a:off x="2880" y="938"/>
              <a:ext cx="1" cy="528"/>
            </a:xfrm>
            <a:prstGeom prst="line">
              <a:avLst/>
            </a:prstGeom>
            <a:noFill/>
            <a:ln w="38100" cap="sq">
              <a:solidFill>
                <a:srgbClr val="00B4B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323" name="Group 35"/>
          <p:cNvGrpSpPr>
            <a:grpSpLocks/>
          </p:cNvGrpSpPr>
          <p:nvPr/>
        </p:nvGrpSpPr>
        <p:grpSpPr bwMode="auto">
          <a:xfrm>
            <a:off x="4572000" y="1447800"/>
            <a:ext cx="838200" cy="381000"/>
            <a:chOff x="2880" y="912"/>
            <a:chExt cx="528" cy="240"/>
          </a:xfrm>
        </p:grpSpPr>
        <p:sp>
          <p:nvSpPr>
            <p:cNvPr id="12324" name="Line 36"/>
            <p:cNvSpPr>
              <a:spLocks noChangeShapeType="1"/>
            </p:cNvSpPr>
            <p:nvPr/>
          </p:nvSpPr>
          <p:spPr bwMode="auto">
            <a:xfrm>
              <a:off x="2880" y="1152"/>
              <a:ext cx="528" cy="0"/>
            </a:xfrm>
            <a:prstGeom prst="line">
              <a:avLst/>
            </a:prstGeom>
            <a:noFill/>
            <a:ln w="38100">
              <a:solidFill>
                <a:schemeClr val="bg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25" name="Line 37"/>
            <p:cNvSpPr>
              <a:spLocks noChangeShapeType="1"/>
            </p:cNvSpPr>
            <p:nvPr/>
          </p:nvSpPr>
          <p:spPr bwMode="auto">
            <a:xfrm>
              <a:off x="3408" y="912"/>
              <a:ext cx="0" cy="240"/>
            </a:xfrm>
            <a:prstGeom prst="line">
              <a:avLst/>
            </a:prstGeom>
            <a:noFill/>
            <a:ln w="38100">
              <a:solidFill>
                <a:schemeClr val="bg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326" name="Group 38"/>
          <p:cNvGrpSpPr>
            <a:grpSpLocks/>
          </p:cNvGrpSpPr>
          <p:nvPr/>
        </p:nvGrpSpPr>
        <p:grpSpPr bwMode="auto">
          <a:xfrm>
            <a:off x="4572000" y="1447800"/>
            <a:ext cx="1600200" cy="838200"/>
            <a:chOff x="2880" y="912"/>
            <a:chExt cx="1008" cy="528"/>
          </a:xfrm>
        </p:grpSpPr>
        <p:sp>
          <p:nvSpPr>
            <p:cNvPr id="12327" name="Line 39"/>
            <p:cNvSpPr>
              <a:spLocks noChangeShapeType="1"/>
            </p:cNvSpPr>
            <p:nvPr/>
          </p:nvSpPr>
          <p:spPr bwMode="auto">
            <a:xfrm>
              <a:off x="2880" y="1440"/>
              <a:ext cx="960" cy="0"/>
            </a:xfrm>
            <a:prstGeom prst="line">
              <a:avLst/>
            </a:prstGeom>
            <a:noFill/>
            <a:ln w="38100">
              <a:solidFill>
                <a:schemeClr val="bg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28" name="Line 40"/>
            <p:cNvSpPr>
              <a:spLocks noChangeShapeType="1"/>
            </p:cNvSpPr>
            <p:nvPr/>
          </p:nvSpPr>
          <p:spPr bwMode="auto">
            <a:xfrm>
              <a:off x="3888" y="912"/>
              <a:ext cx="0" cy="528"/>
            </a:xfrm>
            <a:prstGeom prst="line">
              <a:avLst/>
            </a:prstGeom>
            <a:noFill/>
            <a:ln w="38100">
              <a:solidFill>
                <a:schemeClr val="bg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329" name="Group 41"/>
          <p:cNvGrpSpPr>
            <a:grpSpLocks/>
          </p:cNvGrpSpPr>
          <p:nvPr/>
        </p:nvGrpSpPr>
        <p:grpSpPr bwMode="auto">
          <a:xfrm>
            <a:off x="4572000" y="1447800"/>
            <a:ext cx="2362200" cy="1752600"/>
            <a:chOff x="2880" y="912"/>
            <a:chExt cx="1488" cy="1104"/>
          </a:xfrm>
        </p:grpSpPr>
        <p:sp>
          <p:nvSpPr>
            <p:cNvPr id="12330" name="Line 42"/>
            <p:cNvSpPr>
              <a:spLocks noChangeShapeType="1"/>
            </p:cNvSpPr>
            <p:nvPr/>
          </p:nvSpPr>
          <p:spPr bwMode="auto">
            <a:xfrm>
              <a:off x="2880" y="2016"/>
              <a:ext cx="1488" cy="0"/>
            </a:xfrm>
            <a:prstGeom prst="line">
              <a:avLst/>
            </a:prstGeom>
            <a:noFill/>
            <a:ln w="38100">
              <a:solidFill>
                <a:schemeClr val="bg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31" name="Line 43"/>
            <p:cNvSpPr>
              <a:spLocks noChangeShapeType="1"/>
            </p:cNvSpPr>
            <p:nvPr/>
          </p:nvSpPr>
          <p:spPr bwMode="auto">
            <a:xfrm>
              <a:off x="4368" y="912"/>
              <a:ext cx="0" cy="1104"/>
            </a:xfrm>
            <a:prstGeom prst="line">
              <a:avLst/>
            </a:prstGeom>
            <a:noFill/>
            <a:ln w="38100">
              <a:solidFill>
                <a:schemeClr val="bg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332" name="Group 44"/>
          <p:cNvGrpSpPr>
            <a:grpSpLocks/>
          </p:cNvGrpSpPr>
          <p:nvPr/>
        </p:nvGrpSpPr>
        <p:grpSpPr bwMode="auto">
          <a:xfrm>
            <a:off x="4572000" y="1447800"/>
            <a:ext cx="3124200" cy="3276600"/>
            <a:chOff x="2880" y="912"/>
            <a:chExt cx="1968" cy="2064"/>
          </a:xfrm>
        </p:grpSpPr>
        <p:sp>
          <p:nvSpPr>
            <p:cNvPr id="12333" name="Line 45"/>
            <p:cNvSpPr>
              <a:spLocks noChangeShapeType="1"/>
            </p:cNvSpPr>
            <p:nvPr/>
          </p:nvSpPr>
          <p:spPr bwMode="auto">
            <a:xfrm>
              <a:off x="2880" y="2976"/>
              <a:ext cx="1920" cy="0"/>
            </a:xfrm>
            <a:prstGeom prst="line">
              <a:avLst/>
            </a:prstGeom>
            <a:noFill/>
            <a:ln w="38100">
              <a:solidFill>
                <a:schemeClr val="bg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34" name="Line 46"/>
            <p:cNvSpPr>
              <a:spLocks noChangeShapeType="1"/>
            </p:cNvSpPr>
            <p:nvPr/>
          </p:nvSpPr>
          <p:spPr bwMode="auto">
            <a:xfrm>
              <a:off x="4848" y="912"/>
              <a:ext cx="0" cy="2064"/>
            </a:xfrm>
            <a:prstGeom prst="line">
              <a:avLst/>
            </a:prstGeom>
            <a:noFill/>
            <a:ln w="38100">
              <a:solidFill>
                <a:schemeClr val="bg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335" name="Group 47"/>
          <p:cNvGrpSpPr>
            <a:grpSpLocks/>
          </p:cNvGrpSpPr>
          <p:nvPr/>
        </p:nvGrpSpPr>
        <p:grpSpPr bwMode="auto">
          <a:xfrm>
            <a:off x="4572000" y="1447800"/>
            <a:ext cx="3886200" cy="5181600"/>
            <a:chOff x="2880" y="912"/>
            <a:chExt cx="2448" cy="3264"/>
          </a:xfrm>
        </p:grpSpPr>
        <p:sp>
          <p:nvSpPr>
            <p:cNvPr id="12336" name="Line 48"/>
            <p:cNvSpPr>
              <a:spLocks noChangeShapeType="1"/>
            </p:cNvSpPr>
            <p:nvPr/>
          </p:nvSpPr>
          <p:spPr bwMode="auto">
            <a:xfrm>
              <a:off x="2880" y="4176"/>
              <a:ext cx="2400" cy="0"/>
            </a:xfrm>
            <a:prstGeom prst="line">
              <a:avLst/>
            </a:prstGeom>
            <a:noFill/>
            <a:ln w="38100">
              <a:solidFill>
                <a:schemeClr val="bg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37" name="Line 49"/>
            <p:cNvSpPr>
              <a:spLocks noChangeShapeType="1"/>
            </p:cNvSpPr>
            <p:nvPr/>
          </p:nvSpPr>
          <p:spPr bwMode="auto">
            <a:xfrm>
              <a:off x="5328" y="912"/>
              <a:ext cx="0" cy="3264"/>
            </a:xfrm>
            <a:prstGeom prst="line">
              <a:avLst/>
            </a:prstGeom>
            <a:noFill/>
            <a:ln w="38100">
              <a:solidFill>
                <a:schemeClr val="bg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338" name="Group 50"/>
          <p:cNvGrpSpPr>
            <a:grpSpLocks/>
          </p:cNvGrpSpPr>
          <p:nvPr/>
        </p:nvGrpSpPr>
        <p:grpSpPr bwMode="auto">
          <a:xfrm>
            <a:off x="5181600" y="1600200"/>
            <a:ext cx="3505200" cy="5257800"/>
            <a:chOff x="3264" y="1008"/>
            <a:chExt cx="2208" cy="3312"/>
          </a:xfrm>
        </p:grpSpPr>
        <p:sp>
          <p:nvSpPr>
            <p:cNvPr id="12339" name="Oval 51"/>
            <p:cNvSpPr>
              <a:spLocks noChangeArrowheads="1"/>
            </p:cNvSpPr>
            <p:nvPr/>
          </p:nvSpPr>
          <p:spPr bwMode="auto">
            <a:xfrm>
              <a:off x="3264" y="1008"/>
              <a:ext cx="240" cy="240"/>
            </a:xfrm>
            <a:prstGeom prst="ellipse">
              <a:avLst/>
            </a:prstGeom>
            <a:gradFill rotWithShape="0">
              <a:gsLst>
                <a:gs pos="0">
                  <a:srgbClr val="CC3300"/>
                </a:gs>
                <a:gs pos="100000">
                  <a:srgbClr val="CC3300">
                    <a:gamma/>
                    <a:shade val="46275"/>
                    <a:invGamma/>
                  </a:srgbClr>
                </a:gs>
              </a:gsLst>
              <a:path path="shape">
                <a:fillToRect l="50000" t="50000" r="50000" b="50000"/>
              </a:path>
            </a:gra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40" name="Oval 52"/>
            <p:cNvSpPr>
              <a:spLocks noChangeArrowheads="1"/>
            </p:cNvSpPr>
            <p:nvPr/>
          </p:nvSpPr>
          <p:spPr bwMode="auto">
            <a:xfrm>
              <a:off x="3744" y="1296"/>
              <a:ext cx="240" cy="240"/>
            </a:xfrm>
            <a:prstGeom prst="ellipse">
              <a:avLst/>
            </a:prstGeom>
            <a:gradFill rotWithShape="0">
              <a:gsLst>
                <a:gs pos="0">
                  <a:srgbClr val="CC3300"/>
                </a:gs>
                <a:gs pos="100000">
                  <a:srgbClr val="CC3300">
                    <a:gamma/>
                    <a:shade val="46275"/>
                    <a:invGamma/>
                  </a:srgbClr>
                </a:gs>
              </a:gsLst>
              <a:path path="shape">
                <a:fillToRect l="50000" t="50000" r="50000" b="50000"/>
              </a:path>
            </a:gra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41" name="Oval 53"/>
            <p:cNvSpPr>
              <a:spLocks noChangeArrowheads="1"/>
            </p:cNvSpPr>
            <p:nvPr/>
          </p:nvSpPr>
          <p:spPr bwMode="auto">
            <a:xfrm>
              <a:off x="4224" y="1872"/>
              <a:ext cx="240" cy="240"/>
            </a:xfrm>
            <a:prstGeom prst="ellipse">
              <a:avLst/>
            </a:prstGeom>
            <a:gradFill rotWithShape="0">
              <a:gsLst>
                <a:gs pos="0">
                  <a:srgbClr val="CC3300"/>
                </a:gs>
                <a:gs pos="100000">
                  <a:srgbClr val="CC3300">
                    <a:gamma/>
                    <a:shade val="46275"/>
                    <a:invGamma/>
                  </a:srgbClr>
                </a:gs>
              </a:gsLst>
              <a:path path="shape">
                <a:fillToRect l="50000" t="50000" r="50000" b="50000"/>
              </a:path>
            </a:gra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42" name="Oval 54"/>
            <p:cNvSpPr>
              <a:spLocks noChangeArrowheads="1"/>
            </p:cNvSpPr>
            <p:nvPr/>
          </p:nvSpPr>
          <p:spPr bwMode="auto">
            <a:xfrm>
              <a:off x="4704" y="2880"/>
              <a:ext cx="240" cy="240"/>
            </a:xfrm>
            <a:prstGeom prst="ellipse">
              <a:avLst/>
            </a:prstGeom>
            <a:gradFill rotWithShape="0">
              <a:gsLst>
                <a:gs pos="0">
                  <a:srgbClr val="CC3300"/>
                </a:gs>
                <a:gs pos="100000">
                  <a:srgbClr val="CC3300">
                    <a:gamma/>
                    <a:shade val="46275"/>
                    <a:invGamma/>
                  </a:srgbClr>
                </a:gs>
              </a:gsLst>
              <a:path path="shape">
                <a:fillToRect l="50000" t="50000" r="50000" b="50000"/>
              </a:path>
            </a:gra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43" name="Oval 55"/>
            <p:cNvSpPr>
              <a:spLocks noChangeArrowheads="1"/>
            </p:cNvSpPr>
            <p:nvPr/>
          </p:nvSpPr>
          <p:spPr bwMode="auto">
            <a:xfrm>
              <a:off x="5232" y="4080"/>
              <a:ext cx="240" cy="240"/>
            </a:xfrm>
            <a:prstGeom prst="ellipse">
              <a:avLst/>
            </a:prstGeom>
            <a:gradFill rotWithShape="0">
              <a:gsLst>
                <a:gs pos="0">
                  <a:srgbClr val="CC3300"/>
                </a:gs>
                <a:gs pos="100000">
                  <a:srgbClr val="CC3300">
                    <a:gamma/>
                    <a:shade val="46275"/>
                    <a:invGamma/>
                  </a:srgbClr>
                </a:gs>
              </a:gsLst>
              <a:path path="shape">
                <a:fillToRect l="50000" t="50000" r="50000" b="50000"/>
              </a:path>
            </a:gra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44" name="Text Box 56"/>
          <p:cNvSpPr txBox="1">
            <a:spLocks noChangeArrowheads="1"/>
          </p:cNvSpPr>
          <p:nvPr/>
        </p:nvSpPr>
        <p:spPr bwMode="auto">
          <a:xfrm>
            <a:off x="3716338" y="2697163"/>
            <a:ext cx="549275" cy="345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kumimoji="1" lang="zh-CN" altLang="en-US" sz="2400" b="1">
                <a:solidFill>
                  <a:srgbClr val="0000B4"/>
                </a:solidFill>
                <a:latin typeface="Times New Roman" pitchFamily="18" charset="0"/>
              </a:rPr>
              <a:t>竖直方向</a:t>
            </a:r>
            <a:r>
              <a:rPr kumimoji="1" lang="zh-CN" altLang="en-US" sz="2400" b="1">
                <a:solidFill>
                  <a:srgbClr val="0000B4"/>
                </a:solidFill>
                <a:latin typeface="Times New Roman" pitchFamily="18" charset="0"/>
                <a:ea typeface="华文新魏" pitchFamily="2" charset="-122"/>
              </a:rPr>
              <a:t>：自由落体运动</a:t>
            </a:r>
          </a:p>
        </p:txBody>
      </p:sp>
      <p:sp>
        <p:nvSpPr>
          <p:cNvPr id="12345" name="Text Box 57"/>
          <p:cNvSpPr txBox="1">
            <a:spLocks noChangeArrowheads="1"/>
          </p:cNvSpPr>
          <p:nvPr/>
        </p:nvSpPr>
        <p:spPr bwMode="auto">
          <a:xfrm>
            <a:off x="4479925" y="657225"/>
            <a:ext cx="353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FF"/>
                </a:solidFill>
                <a:latin typeface="Times New Roman" pitchFamily="18" charset="0"/>
              </a:rPr>
              <a:t>水平方向</a:t>
            </a:r>
            <a:r>
              <a:rPr kumimoji="1" lang="zh-CN" altLang="en-US" sz="2400" b="1">
                <a:solidFill>
                  <a:srgbClr val="0000FF"/>
                </a:solidFill>
                <a:latin typeface="Times New Roman" pitchFamily="18" charset="0"/>
                <a:ea typeface="华文新魏" pitchFamily="2" charset="-122"/>
              </a:rPr>
              <a:t>：匀速直线运动</a:t>
            </a:r>
          </a:p>
        </p:txBody>
      </p:sp>
      <p:sp>
        <p:nvSpPr>
          <p:cNvPr id="12346" name="Text Box 58"/>
          <p:cNvSpPr txBox="1">
            <a:spLocks noChangeArrowheads="1"/>
          </p:cNvSpPr>
          <p:nvPr/>
        </p:nvSpPr>
        <p:spPr bwMode="auto">
          <a:xfrm>
            <a:off x="4876800" y="18288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0000"/>
                </a:solidFill>
                <a:latin typeface="Times New Roman" pitchFamily="18" charset="0"/>
              </a:rPr>
              <a:t>平</a:t>
            </a:r>
          </a:p>
        </p:txBody>
      </p:sp>
      <p:sp>
        <p:nvSpPr>
          <p:cNvPr id="12347" name="Text Box 59"/>
          <p:cNvSpPr txBox="1">
            <a:spLocks noChangeArrowheads="1"/>
          </p:cNvSpPr>
          <p:nvPr/>
        </p:nvSpPr>
        <p:spPr bwMode="auto">
          <a:xfrm>
            <a:off x="6003925" y="25352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0000"/>
                </a:solidFill>
                <a:latin typeface="Times New Roman" pitchFamily="18" charset="0"/>
              </a:rPr>
              <a:t>抛</a:t>
            </a:r>
          </a:p>
        </p:txBody>
      </p:sp>
      <p:sp>
        <p:nvSpPr>
          <p:cNvPr id="12348" name="Text Box 60"/>
          <p:cNvSpPr txBox="1">
            <a:spLocks noChangeArrowheads="1"/>
          </p:cNvSpPr>
          <p:nvPr/>
        </p:nvSpPr>
        <p:spPr bwMode="auto">
          <a:xfrm>
            <a:off x="6918325" y="34496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0000"/>
                </a:solidFill>
                <a:latin typeface="Times New Roman" pitchFamily="18" charset="0"/>
              </a:rPr>
              <a:t>运</a:t>
            </a:r>
          </a:p>
        </p:txBody>
      </p:sp>
      <p:sp>
        <p:nvSpPr>
          <p:cNvPr id="12349" name="Text Box 61"/>
          <p:cNvSpPr txBox="1">
            <a:spLocks noChangeArrowheads="1"/>
          </p:cNvSpPr>
          <p:nvPr/>
        </p:nvSpPr>
        <p:spPr bwMode="auto">
          <a:xfrm>
            <a:off x="7604125" y="51260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0000"/>
                </a:solidFill>
                <a:latin typeface="Times New Roman" pitchFamily="18" charset="0"/>
              </a:rPr>
              <a:t>动</a:t>
            </a:r>
          </a:p>
        </p:txBody>
      </p:sp>
      <p:sp>
        <p:nvSpPr>
          <p:cNvPr id="12350" name="Text Box 62"/>
          <p:cNvSpPr txBox="1">
            <a:spLocks noChangeArrowheads="1"/>
          </p:cNvSpPr>
          <p:nvPr/>
        </p:nvSpPr>
        <p:spPr bwMode="auto">
          <a:xfrm>
            <a:off x="533400" y="4797425"/>
            <a:ext cx="3198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化曲为直，平抛运动</a:t>
            </a:r>
          </a:p>
        </p:txBody>
      </p:sp>
      <p:sp>
        <p:nvSpPr>
          <p:cNvPr id="12351" name="Text Box 63"/>
          <p:cNvSpPr txBox="1">
            <a:spLocks noChangeArrowheads="1"/>
          </p:cNvSpPr>
          <p:nvPr/>
        </p:nvSpPr>
        <p:spPr bwMode="auto">
          <a:xfrm>
            <a:off x="107950" y="188913"/>
            <a:ext cx="1187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3300"/>
                </a:solidFill>
                <a:ea typeface="楷体_GB2312" pitchFamily="49" charset="-122"/>
              </a:rPr>
              <a:t>图示</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hlinkClick r:id="rId3"/>
          </p:cNvPr>
          <p:cNvSpPr txBox="1">
            <a:spLocks noChangeArrowheads="1"/>
          </p:cNvSpPr>
          <p:nvPr/>
        </p:nvSpPr>
        <p:spPr bwMode="auto">
          <a:xfrm>
            <a:off x="381000" y="7620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FF"/>
                </a:solidFill>
                <a:latin typeface="宋体" pitchFamily="2" charset="-122"/>
              </a:rPr>
              <a:t>思考</a:t>
            </a:r>
            <a:r>
              <a:rPr kumimoji="1" lang="en-US" altLang="zh-CN" sz="2800" b="1">
                <a:solidFill>
                  <a:srgbClr val="0000FF"/>
                </a:solidFill>
                <a:latin typeface="宋体" pitchFamily="2" charset="-122"/>
              </a:rPr>
              <a:t>1</a:t>
            </a:r>
            <a:r>
              <a:rPr kumimoji="1" lang="zh-CN" altLang="en-US" sz="2800" b="1">
                <a:solidFill>
                  <a:srgbClr val="0000FF"/>
                </a:solidFill>
                <a:latin typeface="宋体" pitchFamily="2" charset="-122"/>
              </a:rPr>
              <a:t>：</a:t>
            </a:r>
            <a:r>
              <a:rPr kumimoji="1" lang="zh-CN" altLang="en-US" sz="2800" b="1">
                <a:latin typeface="宋体" pitchFamily="2" charset="-122"/>
              </a:rPr>
              <a:t>假设飞机每隔一段时间投下一炸弹，则炸弹落地前在空中的排列形状如何？</a:t>
            </a:r>
            <a:r>
              <a:rPr kumimoji="1" lang="zh-CN" altLang="en-US" sz="2800" b="1">
                <a:latin typeface="Times New Roman" pitchFamily="18" charset="0"/>
              </a:rPr>
              <a:t> </a:t>
            </a:r>
          </a:p>
        </p:txBody>
      </p:sp>
      <p:sp>
        <p:nvSpPr>
          <p:cNvPr id="17411" name="Text Box 3"/>
          <p:cNvSpPr txBox="1">
            <a:spLocks noChangeArrowheads="1"/>
          </p:cNvSpPr>
          <p:nvPr/>
        </p:nvSpPr>
        <p:spPr bwMode="auto">
          <a:xfrm>
            <a:off x="152400" y="4800600"/>
            <a:ext cx="739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FF"/>
                </a:solidFill>
                <a:latin typeface="宋体" pitchFamily="2" charset="-122"/>
              </a:rPr>
              <a:t>思考</a:t>
            </a:r>
            <a:r>
              <a:rPr kumimoji="1" lang="en-US" altLang="zh-CN" sz="2800" b="1">
                <a:solidFill>
                  <a:srgbClr val="0000FF"/>
                </a:solidFill>
                <a:latin typeface="宋体" pitchFamily="2" charset="-122"/>
              </a:rPr>
              <a:t>2</a:t>
            </a:r>
            <a:r>
              <a:rPr kumimoji="1" lang="zh-CN" altLang="en-US" sz="2800" b="1">
                <a:solidFill>
                  <a:srgbClr val="0000FF"/>
                </a:solidFill>
                <a:latin typeface="宋体" pitchFamily="2" charset="-122"/>
              </a:rPr>
              <a:t>：</a:t>
            </a:r>
            <a:r>
              <a:rPr kumimoji="1" lang="zh-CN" altLang="en-US" sz="2800" b="1">
                <a:latin typeface="宋体" pitchFamily="2" charset="-122"/>
              </a:rPr>
              <a:t>落地后在地上的排列情况如何？</a:t>
            </a:r>
            <a:r>
              <a:rPr kumimoji="1" lang="zh-CN" altLang="en-US" sz="2800" b="1">
                <a:latin typeface="Times New Roman" pitchFamily="18" charset="0"/>
              </a:rPr>
              <a:t> </a:t>
            </a:r>
          </a:p>
        </p:txBody>
      </p:sp>
      <p:graphicFrame>
        <p:nvGraphicFramePr>
          <p:cNvPr id="17412" name="Object 4"/>
          <p:cNvGraphicFramePr>
            <a:graphicFrameLocks noChangeAspect="1"/>
          </p:cNvGraphicFramePr>
          <p:nvPr/>
        </p:nvGraphicFramePr>
        <p:xfrm>
          <a:off x="1333500" y="1714500"/>
          <a:ext cx="3924300" cy="2590800"/>
        </p:xfrm>
        <a:graphic>
          <a:graphicData uri="http://schemas.openxmlformats.org/presentationml/2006/ole">
            <mc:AlternateContent xmlns:mc="http://schemas.openxmlformats.org/markup-compatibility/2006">
              <mc:Choice xmlns:v="urn:schemas-microsoft-com:vml" Requires="v">
                <p:oleObj spid="_x0000_s17417" name="位图图像" r:id="rId4" imgW="4533333" imgH="2285714" progId="Paint.Picture">
                  <p:embed/>
                </p:oleObj>
              </mc:Choice>
              <mc:Fallback>
                <p:oleObj name="位图图像" r:id="rId4" imgW="4533333" imgH="2285714"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0" y="1714500"/>
                        <a:ext cx="39243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3" name="Object 5"/>
          <p:cNvGraphicFramePr>
            <a:graphicFrameLocks noChangeAspect="1"/>
          </p:cNvGraphicFramePr>
          <p:nvPr/>
        </p:nvGraphicFramePr>
        <p:xfrm>
          <a:off x="5334000" y="1695450"/>
          <a:ext cx="3429000" cy="3028950"/>
        </p:xfrm>
        <a:graphic>
          <a:graphicData uri="http://schemas.openxmlformats.org/presentationml/2006/ole">
            <mc:AlternateContent xmlns:mc="http://schemas.openxmlformats.org/markup-compatibility/2006">
              <mc:Choice xmlns:v="urn:schemas-microsoft-com:vml" Requires="v">
                <p:oleObj spid="_x0000_s17418" name="位图图像" r:id="rId6" imgW="3971429" imgH="3029373" progId="Paint.Picture">
                  <p:embed/>
                </p:oleObj>
              </mc:Choice>
              <mc:Fallback>
                <p:oleObj name="位图图像" r:id="rId6" imgW="3971429" imgH="3029373" progId="Paint.Picture">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1695450"/>
                        <a:ext cx="34290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Text Box 6"/>
          <p:cNvSpPr txBox="1">
            <a:spLocks noChangeArrowheads="1"/>
          </p:cNvSpPr>
          <p:nvPr/>
        </p:nvSpPr>
        <p:spPr bwMode="auto">
          <a:xfrm>
            <a:off x="323850" y="260350"/>
            <a:ext cx="230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3300"/>
                </a:solidFill>
              </a:rPr>
              <a:t>学而思   练后测</a:t>
            </a:r>
          </a:p>
        </p:txBody>
      </p:sp>
      <p:sp>
        <p:nvSpPr>
          <p:cNvPr id="17415" name="Text Box 7"/>
          <p:cNvSpPr txBox="1">
            <a:spLocks noChangeArrowheads="1"/>
          </p:cNvSpPr>
          <p:nvPr/>
        </p:nvSpPr>
        <p:spPr bwMode="auto">
          <a:xfrm>
            <a:off x="762000" y="5730875"/>
            <a:ext cx="77041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u="sng">
                <a:solidFill>
                  <a:srgbClr val="FF3300"/>
                </a:solidFill>
              </a:rPr>
              <a:t>由于炸弹是间隔一段时间陆续发射出去，所以他们在水平方向匀速运动的位移就会有相同的间隔</a:t>
            </a:r>
          </a:p>
        </p:txBody>
      </p:sp>
      <p:sp>
        <p:nvSpPr>
          <p:cNvPr id="17416" name="Text Box 8"/>
          <p:cNvSpPr txBox="1">
            <a:spLocks noChangeArrowheads="1"/>
          </p:cNvSpPr>
          <p:nvPr/>
        </p:nvSpPr>
        <p:spPr bwMode="auto">
          <a:xfrm>
            <a:off x="179388" y="5300663"/>
            <a:ext cx="1268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Times New Roman" pitchFamily="18" charset="0"/>
              </a:rPr>
              <a:t>解析：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500" fill="hold"/>
                                        <p:tgtEl>
                                          <p:spTgt spid="17410"/>
                                        </p:tgtEl>
                                        <p:attrNameLst>
                                          <p:attrName>ppt_w</p:attrName>
                                        </p:attrNameLst>
                                      </p:cBhvr>
                                      <p:tavLst>
                                        <p:tav tm="0">
                                          <p:val>
                                            <p:fltVal val="0"/>
                                          </p:val>
                                        </p:tav>
                                        <p:tav tm="100000">
                                          <p:val>
                                            <p:strVal val="#ppt_w"/>
                                          </p:val>
                                        </p:tav>
                                      </p:tavLst>
                                    </p:anim>
                                    <p:anim calcmode="lin" valueType="num">
                                      <p:cBhvr>
                                        <p:cTn id="8" dur="500" fill="hold"/>
                                        <p:tgtEl>
                                          <p:spTgt spid="1741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nodeType="clickEffect">
                                  <p:stCondLst>
                                    <p:cond delay="0"/>
                                  </p:stCondLst>
                                  <p:childTnLst>
                                    <p:set>
                                      <p:cBhvr>
                                        <p:cTn id="12" dur="1" fill="hold">
                                          <p:stCondLst>
                                            <p:cond delay="0"/>
                                          </p:stCondLst>
                                        </p:cTn>
                                        <p:tgtEl>
                                          <p:spTgt spid="17412"/>
                                        </p:tgtEl>
                                        <p:attrNameLst>
                                          <p:attrName>style.visibility</p:attrName>
                                        </p:attrNameLst>
                                      </p:cBhvr>
                                      <p:to>
                                        <p:strVal val="visible"/>
                                      </p:to>
                                    </p:set>
                                    <p:animEffect transition="in" filter="slide(fromBottom)">
                                      <p:cBhvr>
                                        <p:cTn id="13" dur="500"/>
                                        <p:tgtEl>
                                          <p:spTgt spid="174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7411"/>
                                        </p:tgtEl>
                                        <p:attrNameLst>
                                          <p:attrName>style.visibility</p:attrName>
                                        </p:attrNameLst>
                                      </p:cBhvr>
                                      <p:to>
                                        <p:strVal val="visible"/>
                                      </p:to>
                                    </p:set>
                                    <p:anim calcmode="lin" valueType="num">
                                      <p:cBhvr>
                                        <p:cTn id="18" dur="500" fill="hold"/>
                                        <p:tgtEl>
                                          <p:spTgt spid="17411"/>
                                        </p:tgtEl>
                                        <p:attrNameLst>
                                          <p:attrName>ppt_w</p:attrName>
                                        </p:attrNameLst>
                                      </p:cBhvr>
                                      <p:tavLst>
                                        <p:tav tm="0">
                                          <p:val>
                                            <p:fltVal val="0"/>
                                          </p:val>
                                        </p:tav>
                                        <p:tav tm="100000">
                                          <p:val>
                                            <p:strVal val="#ppt_w"/>
                                          </p:val>
                                        </p:tav>
                                      </p:tavLst>
                                    </p:anim>
                                    <p:anim calcmode="lin" valueType="num">
                                      <p:cBhvr>
                                        <p:cTn id="19" dur="500" fill="hold"/>
                                        <p:tgtEl>
                                          <p:spTgt spid="17411"/>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nodeType="clickEffect">
                                  <p:stCondLst>
                                    <p:cond delay="0"/>
                                  </p:stCondLst>
                                  <p:childTnLst>
                                    <p:set>
                                      <p:cBhvr>
                                        <p:cTn id="23" dur="1" fill="hold">
                                          <p:stCondLst>
                                            <p:cond delay="0"/>
                                          </p:stCondLst>
                                        </p:cTn>
                                        <p:tgtEl>
                                          <p:spTgt spid="17413"/>
                                        </p:tgtEl>
                                        <p:attrNameLst>
                                          <p:attrName>style.visibility</p:attrName>
                                        </p:attrNameLst>
                                      </p:cBhvr>
                                      <p:to>
                                        <p:strVal val="visible"/>
                                      </p:to>
                                    </p:set>
                                    <p:animEffect transition="in" filter="slide(fromBottom)">
                                      <p:cBhvr>
                                        <p:cTn id="24" dur="500"/>
                                        <p:tgtEl>
                                          <p:spTgt spid="1741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5" presetClass="entr" presetSubtype="0" fill="hold" grpId="0" nodeType="clickEffect">
                                  <p:stCondLst>
                                    <p:cond delay="0"/>
                                  </p:stCondLst>
                                  <p:childTnLst>
                                    <p:set>
                                      <p:cBhvr>
                                        <p:cTn id="28" dur="1" fill="hold">
                                          <p:stCondLst>
                                            <p:cond delay="0"/>
                                          </p:stCondLst>
                                        </p:cTn>
                                        <p:tgtEl>
                                          <p:spTgt spid="17416"/>
                                        </p:tgtEl>
                                        <p:attrNameLst>
                                          <p:attrName>style.visibility</p:attrName>
                                        </p:attrNameLst>
                                      </p:cBhvr>
                                      <p:to>
                                        <p:strVal val="visible"/>
                                      </p:to>
                                    </p:set>
                                    <p:anim calcmode="lin" valueType="num">
                                      <p:cBhvr>
                                        <p:cTn id="29" dur="500" decel="50000" fill="hold">
                                          <p:stCondLst>
                                            <p:cond delay="0"/>
                                          </p:stCondLst>
                                        </p:cTn>
                                        <p:tgtEl>
                                          <p:spTgt spid="17416"/>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17416"/>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17416"/>
                                        </p:tgtEl>
                                        <p:attrNameLst>
                                          <p:attrName>ppt_w</p:attrName>
                                        </p:attrNameLst>
                                      </p:cBhvr>
                                      <p:tavLst>
                                        <p:tav tm="0">
                                          <p:val>
                                            <p:strVal val="#ppt_w*.05"/>
                                          </p:val>
                                        </p:tav>
                                        <p:tav tm="100000">
                                          <p:val>
                                            <p:strVal val="#ppt_w"/>
                                          </p:val>
                                        </p:tav>
                                      </p:tavLst>
                                    </p:anim>
                                    <p:anim calcmode="lin" valueType="num">
                                      <p:cBhvr>
                                        <p:cTn id="32" dur="1000" fill="hold"/>
                                        <p:tgtEl>
                                          <p:spTgt spid="17416"/>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17416"/>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17416"/>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17416"/>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1741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4" presetClass="entr" presetSubtype="0" fill="hold" grpId="0" nodeType="clickEffect">
                                  <p:stCondLst>
                                    <p:cond delay="0"/>
                                  </p:stCondLst>
                                  <p:childTnLst>
                                    <p:set>
                                      <p:cBhvr>
                                        <p:cTn id="40" dur="1" fill="hold">
                                          <p:stCondLst>
                                            <p:cond delay="0"/>
                                          </p:stCondLst>
                                        </p:cTn>
                                        <p:tgtEl>
                                          <p:spTgt spid="17415"/>
                                        </p:tgtEl>
                                        <p:attrNameLst>
                                          <p:attrName>style.visibility</p:attrName>
                                        </p:attrNameLst>
                                      </p:cBhvr>
                                      <p:to>
                                        <p:strVal val="visible"/>
                                      </p:to>
                                    </p:set>
                                    <p:anim from="(-#ppt_w/2)" to="(#ppt_x)" calcmode="lin" valueType="num">
                                      <p:cBhvr>
                                        <p:cTn id="41" dur="600" fill="hold">
                                          <p:stCondLst>
                                            <p:cond delay="0"/>
                                          </p:stCondLst>
                                        </p:cTn>
                                        <p:tgtEl>
                                          <p:spTgt spid="17415"/>
                                        </p:tgtEl>
                                        <p:attrNameLst>
                                          <p:attrName>ppt_x</p:attrName>
                                        </p:attrNameLst>
                                      </p:cBhvr>
                                    </p:anim>
                                    <p:anim from="0" to="-1.0" calcmode="lin" valueType="num">
                                      <p:cBhvr>
                                        <p:cTn id="42" dur="200" decel="50000" autoRev="1" fill="hold">
                                          <p:stCondLst>
                                            <p:cond delay="600"/>
                                          </p:stCondLst>
                                        </p:cTn>
                                        <p:tgtEl>
                                          <p:spTgt spid="17415"/>
                                        </p:tgtEl>
                                        <p:attrNameLst>
                                          <p:attrName>xshear</p:attrName>
                                        </p:attrNameLst>
                                      </p:cBhvr>
                                    </p:anim>
                                    <p:animScale>
                                      <p:cBhvr>
                                        <p:cTn id="43" dur="200" decel="100000" autoRev="1" fill="hold">
                                          <p:stCondLst>
                                            <p:cond delay="600"/>
                                          </p:stCondLst>
                                        </p:cTn>
                                        <p:tgtEl>
                                          <p:spTgt spid="17415"/>
                                        </p:tgtEl>
                                      </p:cBhvr>
                                      <p:from x="100000" y="100000"/>
                                      <p:to x="80000" y="100000"/>
                                    </p:animScale>
                                    <p:anim by="(#ppt_h/3+#ppt_w*0.1)" calcmode="lin" valueType="num">
                                      <p:cBhvr additive="sum">
                                        <p:cTn id="44" dur="200" decel="100000" autoRev="1" fill="hold">
                                          <p:stCondLst>
                                            <p:cond delay="600"/>
                                          </p:stCondLst>
                                        </p:cTn>
                                        <p:tgtEl>
                                          <p:spTgt spid="17415"/>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1" grpId="0" autoUpdateAnimBg="0"/>
      <p:bldP spid="17415" grpId="0"/>
      <p:bldP spid="17416" grpId="0"/>
    </p:bldLst>
  </p:timing>
</p:sld>
</file>

<file path=ppt/theme/theme1.xml><?xml version="1.0" encoding="utf-8"?>
<a:theme xmlns:a="http://schemas.openxmlformats.org/drawingml/2006/main" name="砖雕艺术">
  <a:themeElements>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fontScheme name="砖雕艺术">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clrMap bg1="lt1" tx1="dk1" bg2="lt2" tx2="dk2" accent1="accent1" accent2="accent2" accent3="accent3" accent4="accent4" accent5="accent5" accent6="accent6" hlink="hlink" folHlink="folHlink"/>
    </a:extraClrScheme>
    <a:extraClrScheme>
      <a:clrScheme name="砖雕艺术 2">
        <a:dk1>
          <a:srgbClr val="333399"/>
        </a:dk1>
        <a:lt1>
          <a:srgbClr val="ADD3AF"/>
        </a:lt1>
        <a:dk2>
          <a:srgbClr val="D65700"/>
        </a:dk2>
        <a:lt2>
          <a:srgbClr val="B2B2B2"/>
        </a:lt2>
        <a:accent1>
          <a:srgbClr val="B8E9EE"/>
        </a:accent1>
        <a:accent2>
          <a:srgbClr val="FFCC00"/>
        </a:accent2>
        <a:accent3>
          <a:srgbClr val="D3E6D4"/>
        </a:accent3>
        <a:accent4>
          <a:srgbClr val="2A2A82"/>
        </a:accent4>
        <a:accent5>
          <a:srgbClr val="D8F2F5"/>
        </a:accent5>
        <a:accent6>
          <a:srgbClr val="E7B900"/>
        </a:accent6>
        <a:hlink>
          <a:srgbClr val="008080"/>
        </a:hlink>
        <a:folHlink>
          <a:srgbClr val="003366"/>
        </a:folHlink>
      </a:clrScheme>
      <a:clrMap bg1="lt1" tx1="dk1" bg2="lt2" tx2="dk2" accent1="accent1" accent2="accent2" accent3="accent3" accent4="accent4" accent5="accent5" accent6="accent6" hlink="hlink" folHlink="folHlink"/>
    </a:extraClrScheme>
    <a:extraClrScheme>
      <a:clrScheme name="砖雕艺术 3">
        <a:dk1>
          <a:srgbClr val="003BB2"/>
        </a:dk1>
        <a:lt1>
          <a:srgbClr val="CCFFCC"/>
        </a:lt1>
        <a:dk2>
          <a:srgbClr val="003366"/>
        </a:dk2>
        <a:lt2>
          <a:srgbClr val="C0C0C0"/>
        </a:lt2>
        <a:accent1>
          <a:srgbClr val="FFFFFF"/>
        </a:accent1>
        <a:accent2>
          <a:srgbClr val="009900"/>
        </a:accent2>
        <a:accent3>
          <a:srgbClr val="E2FFE2"/>
        </a:accent3>
        <a:accent4>
          <a:srgbClr val="003197"/>
        </a:accent4>
        <a:accent5>
          <a:srgbClr val="FFFFFF"/>
        </a:accent5>
        <a:accent6>
          <a:srgbClr val="008A00"/>
        </a:accent6>
        <a:hlink>
          <a:srgbClr val="333399"/>
        </a:hlink>
        <a:folHlink>
          <a:srgbClr val="E45C00"/>
        </a:folHlink>
      </a:clrScheme>
      <a:clrMap bg1="lt1" tx1="dk1" bg2="lt2" tx2="dk2" accent1="accent1" accent2="accent2" accent3="accent3" accent4="accent4" accent5="accent5" accent6="accent6" hlink="hlink" folHlink="folHlink"/>
    </a:extraClrScheme>
    <a:extraClrScheme>
      <a:clrScheme name="砖雕艺术 4">
        <a:dk1>
          <a:srgbClr val="0000CC"/>
        </a:dk1>
        <a:lt1>
          <a:srgbClr val="CCECFF"/>
        </a:lt1>
        <a:dk2>
          <a:srgbClr val="006666"/>
        </a:dk2>
        <a:lt2>
          <a:srgbClr val="C0C0C0"/>
        </a:lt2>
        <a:accent1>
          <a:srgbClr val="FFFF99"/>
        </a:accent1>
        <a:accent2>
          <a:srgbClr val="FFCCFF"/>
        </a:accent2>
        <a:accent3>
          <a:srgbClr val="E2F4FF"/>
        </a:accent3>
        <a:accent4>
          <a:srgbClr val="0000AE"/>
        </a:accent4>
        <a:accent5>
          <a:srgbClr val="FFFFCA"/>
        </a:accent5>
        <a:accent6>
          <a:srgbClr val="E7B9E7"/>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砖雕艺术 5">
        <a:dk1>
          <a:srgbClr val="000000"/>
        </a:dk1>
        <a:lt1>
          <a:srgbClr val="FFFFCC"/>
        </a:lt1>
        <a:dk2>
          <a:srgbClr val="5A5A86"/>
        </a:dk2>
        <a:lt2>
          <a:srgbClr val="C0C0C0"/>
        </a:lt2>
        <a:accent1>
          <a:srgbClr val="D5E9F7"/>
        </a:accent1>
        <a:accent2>
          <a:srgbClr val="FFCC00"/>
        </a:accent2>
        <a:accent3>
          <a:srgbClr val="FFFFE2"/>
        </a:accent3>
        <a:accent4>
          <a:srgbClr val="000000"/>
        </a:accent4>
        <a:accent5>
          <a:srgbClr val="E7F2FA"/>
        </a:accent5>
        <a:accent6>
          <a:srgbClr val="E7B900"/>
        </a:accent6>
        <a:hlink>
          <a:srgbClr val="CC3300"/>
        </a:hlink>
        <a:folHlink>
          <a:srgbClr val="007D7A"/>
        </a:folHlink>
      </a:clrScheme>
      <a:clrMap bg1="lt1" tx1="dk1" bg2="lt2" tx2="dk2" accent1="accent1" accent2="accent2" accent3="accent3" accent4="accent4" accent5="accent5" accent6="accent6" hlink="hlink" folHlink="folHlink"/>
    </a:extraClrScheme>
    <a:extraClrScheme>
      <a:clrScheme name="砖雕艺术 6">
        <a:dk1>
          <a:srgbClr val="006666"/>
        </a:dk1>
        <a:lt1>
          <a:srgbClr val="FFECD9"/>
        </a:lt1>
        <a:dk2>
          <a:srgbClr val="000099"/>
        </a:dk2>
        <a:lt2>
          <a:srgbClr val="B2B2B2"/>
        </a:lt2>
        <a:accent1>
          <a:srgbClr val="EAEAEA"/>
        </a:accent1>
        <a:accent2>
          <a:srgbClr val="FF6600"/>
        </a:accent2>
        <a:accent3>
          <a:srgbClr val="FFF4E9"/>
        </a:accent3>
        <a:accent4>
          <a:srgbClr val="005656"/>
        </a:accent4>
        <a:accent5>
          <a:srgbClr val="F3F3F3"/>
        </a:accent5>
        <a:accent6>
          <a:srgbClr val="E75C00"/>
        </a:accent6>
        <a:hlink>
          <a:srgbClr val="0066FF"/>
        </a:hlink>
        <a:folHlink>
          <a:srgbClr val="777777"/>
        </a:folHlink>
      </a:clrScheme>
      <a:clrMap bg1="lt1" tx1="dk1" bg2="lt2" tx2="dk2" accent1="accent1" accent2="accent2" accent3="accent3" accent4="accent4" accent5="accent5" accent6="accent6" hlink="hlink" folHlink="folHlink"/>
    </a:extraClrScheme>
    <a:extraClrScheme>
      <a:clrScheme name="砖雕艺术 7">
        <a:dk1>
          <a:srgbClr val="585884"/>
        </a:dk1>
        <a:lt1>
          <a:srgbClr val="DDDDDD"/>
        </a:lt1>
        <a:dk2>
          <a:srgbClr val="000000"/>
        </a:dk2>
        <a:lt2>
          <a:srgbClr val="969696"/>
        </a:lt2>
        <a:accent1>
          <a:srgbClr val="FFFFCC"/>
        </a:accent1>
        <a:accent2>
          <a:srgbClr val="99CC00"/>
        </a:accent2>
        <a:accent3>
          <a:srgbClr val="EBEBEB"/>
        </a:accent3>
        <a:accent4>
          <a:srgbClr val="4A4A70"/>
        </a:accent4>
        <a:accent5>
          <a:srgbClr val="FFFFE2"/>
        </a:accent5>
        <a:accent6>
          <a:srgbClr val="8AB900"/>
        </a:accent6>
        <a:hlink>
          <a:srgbClr val="FF3300"/>
        </a:hlink>
        <a:folHlink>
          <a:srgbClr val="6E3B8B"/>
        </a:folHlink>
      </a:clrScheme>
      <a:clrMap bg1="lt1" tx1="dk1" bg2="lt2" tx2="dk2" accent1="accent1" accent2="accent2" accent3="accent3" accent4="accent4" accent5="accent5" accent6="accent6" hlink="hlink" folHlink="folHlink"/>
    </a:extraClrScheme>
    <a:extraClrScheme>
      <a:clrScheme name="砖雕艺术 8">
        <a:dk1>
          <a:srgbClr val="333399"/>
        </a:dk1>
        <a:lt1>
          <a:srgbClr val="FFD9D9"/>
        </a:lt1>
        <a:dk2>
          <a:srgbClr val="00716E"/>
        </a:dk2>
        <a:lt2>
          <a:srgbClr val="C0C0C0"/>
        </a:lt2>
        <a:accent1>
          <a:srgbClr val="AED2BA"/>
        </a:accent1>
        <a:accent2>
          <a:srgbClr val="FF9933"/>
        </a:accent2>
        <a:accent3>
          <a:srgbClr val="FFE9E9"/>
        </a:accent3>
        <a:accent4>
          <a:srgbClr val="2A2A82"/>
        </a:accent4>
        <a:accent5>
          <a:srgbClr val="D3E5D9"/>
        </a:accent5>
        <a:accent6>
          <a:srgbClr val="E78A2D"/>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CDESIGNJ</Template>
  <TotalTime>123</TotalTime>
  <Words>1845</Words>
  <Application>Microsoft Office PowerPoint</Application>
  <PresentationFormat>全屏显示(4:3)</PresentationFormat>
  <Paragraphs>265</Paragraphs>
  <Slides>33</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4</vt:i4>
      </vt:variant>
      <vt:variant>
        <vt:lpstr>幻灯片标题</vt:lpstr>
      </vt:variant>
      <vt:variant>
        <vt:i4>33</vt:i4>
      </vt:variant>
    </vt:vector>
  </HeadingPairs>
  <TitlesOfParts>
    <vt:vector size="54" baseType="lpstr">
      <vt:lpstr>Arial</vt:lpstr>
      <vt:lpstr>宋体</vt:lpstr>
      <vt:lpstr>Wingdings 2</vt:lpstr>
      <vt:lpstr>Wingdings</vt:lpstr>
      <vt:lpstr>隶书</vt:lpstr>
      <vt:lpstr>楷体_GB2312</vt:lpstr>
      <vt:lpstr>Times New Roman</vt:lpstr>
      <vt:lpstr>Garamond</vt:lpstr>
      <vt:lpstr>华文新魏</vt:lpstr>
      <vt:lpstr>PMingLiU</vt:lpstr>
      <vt:lpstr>Symbol</vt:lpstr>
      <vt:lpstr>华文中宋</vt:lpstr>
      <vt:lpstr>Tahoma</vt:lpstr>
      <vt:lpstr>Courier New</vt:lpstr>
      <vt:lpstr>黑体</vt:lpstr>
      <vt:lpstr>仿宋_GB2312</vt:lpstr>
      <vt:lpstr>砖雕艺术</vt:lpstr>
      <vt:lpstr>位图图像</vt:lpstr>
      <vt:lpstr>Microsoft 公式 3.0</vt:lpstr>
      <vt:lpstr>MathType 5.0 Equation</vt:lpstr>
      <vt:lpstr>Equation.3</vt:lpstr>
      <vt:lpstr>PowerPoint 演示文稿</vt:lpstr>
      <vt:lpstr>平抛运动</vt:lpstr>
      <vt:lpstr>复习回顾：</vt:lpstr>
      <vt:lpstr>认识平抛运动</vt:lpstr>
      <vt:lpstr>1.什么是平抛运动？</vt:lpstr>
      <vt:lpstr>1.什么是平抛运动？</vt:lpstr>
      <vt:lpstr>3.平抛运动的在竖直方向和水平方向的两个分运动各是什么性质的运动？</vt:lpstr>
      <vt:lpstr>PowerPoint 演示文稿</vt:lpstr>
      <vt:lpstr>PowerPoint 演示文稿</vt:lpstr>
      <vt:lpstr>一、平抛运动规律</vt:lpstr>
      <vt:lpstr>PowerPoint 演示文稿</vt:lpstr>
      <vt:lpstr>PowerPoint 演示文稿</vt:lpstr>
      <vt:lpstr>平抛解题基本要领</vt:lpstr>
      <vt:lpstr>PowerPoint 演示文稿</vt:lpstr>
      <vt:lpstr>PowerPoint 演示文稿</vt:lpstr>
      <vt:lpstr>二、思考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44</cp:revision>
  <cp:lastPrinted>1601-01-01T00:00:00Z</cp:lastPrinted>
  <dcterms:created xsi:type="dcterms:W3CDTF">1601-01-01T00:00:00Z</dcterms:created>
  <dcterms:modified xsi:type="dcterms:W3CDTF">2014-09-18T05:45:28Z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