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sldIdLst>
    <p:sldId id="256" r:id="rId2"/>
    <p:sldId id="258" r:id="rId3"/>
    <p:sldId id="259" r:id="rId4"/>
    <p:sldId id="260" r:id="rId5"/>
    <p:sldId id="265" r:id="rId6"/>
    <p:sldId id="266" r:id="rId7"/>
    <p:sldId id="267" r:id="rId8"/>
    <p:sldId id="268" r:id="rId9"/>
    <p:sldId id="269" r:id="rId10"/>
    <p:sldId id="272" r:id="rId11"/>
    <p:sldId id="273" r:id="rId12"/>
    <p:sldId id="274" r:id="rId13"/>
    <p:sldId id="275" r:id="rId14"/>
    <p:sldId id="276" r:id="rId1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103" d="100"/>
          <a:sy n="103" d="100"/>
        </p:scale>
        <p:origin x="-21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NULL"/></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0722" name="Rectangle 2"/>
          <p:cNvSpPr>
            <a:spLocks noGrp="1" noRot="1" noChangeArrowheads="1"/>
          </p:cNvSpPr>
          <p:nvPr>
            <p:ph type="ctrTitle"/>
          </p:nvPr>
        </p:nvSpPr>
        <p:spPr>
          <a:xfrm>
            <a:off x="685800" y="2286000"/>
            <a:ext cx="7772400" cy="1143000"/>
          </a:xfrm>
        </p:spPr>
        <p:txBody>
          <a:bodyPr/>
          <a:lstStyle>
            <a:lvl1pPr>
              <a:defRPr/>
            </a:lvl1pPr>
          </a:lstStyle>
          <a:p>
            <a:pPr lvl="0"/>
            <a:r>
              <a:rPr lang="zh-CN" altLang="en-US" noProof="0" smtClean="0"/>
              <a:t>单击此处编辑母版标题样式</a:t>
            </a:r>
          </a:p>
        </p:txBody>
      </p:sp>
      <p:sp>
        <p:nvSpPr>
          <p:cNvPr id="30723" name="Rectangle 3"/>
          <p:cNvSpPr>
            <a:spLocks noGrp="1" noRot="1" noChangeArrowheads="1"/>
          </p:cNvSpPr>
          <p:nvPr>
            <p:ph type="subTitle" idx="1"/>
          </p:nvPr>
        </p:nvSpPr>
        <p:spPr>
          <a:xfrm>
            <a:off x="1371600" y="3886200"/>
            <a:ext cx="6400800" cy="1752600"/>
          </a:xfrm>
        </p:spPr>
        <p:txBody>
          <a:bodyPr/>
          <a:lstStyle>
            <a:lvl1pPr marL="0" indent="0" algn="ctr">
              <a:buFont typeface="Wingdings 2" pitchFamily="18" charset="2"/>
              <a:buNone/>
              <a:defRPr/>
            </a:lvl1pPr>
          </a:lstStyle>
          <a:p>
            <a:pPr lvl="0"/>
            <a:r>
              <a:rPr lang="zh-CN" altLang="en-US" noProof="0" smtClean="0"/>
              <a:t>单击此处编辑母版副标题样式</a:t>
            </a:r>
          </a:p>
        </p:txBody>
      </p:sp>
      <p:sp>
        <p:nvSpPr>
          <p:cNvPr id="30724" name="Rectangle 4"/>
          <p:cNvSpPr>
            <a:spLocks noGrp="1" noChangeArrowheads="1"/>
          </p:cNvSpPr>
          <p:nvPr>
            <p:ph type="dt" sz="half" idx="2"/>
          </p:nvPr>
        </p:nvSpPr>
        <p:spPr/>
        <p:txBody>
          <a:bodyPr/>
          <a:lstStyle>
            <a:lvl1pPr>
              <a:defRPr/>
            </a:lvl1pPr>
          </a:lstStyle>
          <a:p>
            <a:endParaRPr lang="en-US" altLang="zh-CN"/>
          </a:p>
        </p:txBody>
      </p:sp>
      <p:sp>
        <p:nvSpPr>
          <p:cNvPr id="30725" name="Rectangle 5"/>
          <p:cNvSpPr>
            <a:spLocks noGrp="1" noChangeArrowheads="1"/>
          </p:cNvSpPr>
          <p:nvPr>
            <p:ph type="ftr" sz="quarter" idx="3"/>
          </p:nvPr>
        </p:nvSpPr>
        <p:spPr/>
        <p:txBody>
          <a:bodyPr/>
          <a:lstStyle>
            <a:lvl1pPr>
              <a:defRPr/>
            </a:lvl1pPr>
          </a:lstStyle>
          <a:p>
            <a:endParaRPr lang="en-US" altLang="zh-CN"/>
          </a:p>
        </p:txBody>
      </p:sp>
      <p:sp>
        <p:nvSpPr>
          <p:cNvPr id="30726" name="Rectangle 6"/>
          <p:cNvSpPr>
            <a:spLocks noGrp="1" noChangeArrowheads="1"/>
          </p:cNvSpPr>
          <p:nvPr>
            <p:ph type="sldNum" sz="quarter" idx="4"/>
          </p:nvPr>
        </p:nvSpPr>
        <p:spPr/>
        <p:txBody>
          <a:bodyPr/>
          <a:lstStyle>
            <a:lvl1pPr>
              <a:defRPr/>
            </a:lvl1pPr>
          </a:lstStyle>
          <a:p>
            <a:fld id="{71344FC0-043C-47B2-9C21-E92E50852884}" type="slidenum">
              <a:rPr lang="en-US" altLang="zh-CN"/>
              <a:pPr/>
              <a:t>‹#›</a:t>
            </a:fld>
            <a:endParaRPr lang="en-US" altLang="zh-CN"/>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0D5A321-CF83-4A46-84CB-C3BAEEBBB5A5}" type="slidenum">
              <a:rPr lang="en-US" altLang="zh-CN"/>
              <a:pPr/>
              <a:t>‹#›</a:t>
            </a:fld>
            <a:endParaRPr lang="en-US" altLang="zh-CN"/>
          </a:p>
        </p:txBody>
      </p:sp>
    </p:spTree>
    <p:extLst>
      <p:ext uri="{BB962C8B-B14F-4D97-AF65-F5344CB8AC3E}">
        <p14:creationId xmlns:p14="http://schemas.microsoft.com/office/powerpoint/2010/main" val="419518631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B7BF8A9-0BF9-4EE3-9E15-D33CC2A4F2BE}" type="slidenum">
              <a:rPr lang="en-US" altLang="zh-CN"/>
              <a:pPr/>
              <a:t>‹#›</a:t>
            </a:fld>
            <a:endParaRPr lang="en-US" altLang="zh-CN"/>
          </a:p>
        </p:txBody>
      </p:sp>
    </p:spTree>
    <p:extLst>
      <p:ext uri="{BB962C8B-B14F-4D97-AF65-F5344CB8AC3E}">
        <p14:creationId xmlns:p14="http://schemas.microsoft.com/office/powerpoint/2010/main" val="4168291788"/>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228600"/>
            <a:ext cx="854075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1625" y="1600200"/>
            <a:ext cx="4194175" cy="4498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194175" cy="2173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25888"/>
            <a:ext cx="4194175" cy="21732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301625" y="6245225"/>
            <a:ext cx="2289175" cy="476250"/>
          </a:xfrm>
        </p:spPr>
        <p:txBody>
          <a:bodyPr/>
          <a:lstStyle>
            <a:lvl1pPr>
              <a:defRPr/>
            </a:lvl1pPr>
          </a:lstStyle>
          <a:p>
            <a:endParaRPr lang="en-US" altLang="zh-CN"/>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5225"/>
            <a:ext cx="2289175" cy="476250"/>
          </a:xfrm>
        </p:spPr>
        <p:txBody>
          <a:bodyPr/>
          <a:lstStyle>
            <a:lvl1pPr>
              <a:defRPr/>
            </a:lvl1pPr>
          </a:lstStyle>
          <a:p>
            <a:fld id="{2EE3B892-67E3-4F55-A0A8-6DA4E8712BD2}" type="slidenum">
              <a:rPr lang="en-US" altLang="zh-CN"/>
              <a:pPr/>
              <a:t>‹#›</a:t>
            </a:fld>
            <a:endParaRPr lang="en-US" altLang="zh-CN"/>
          </a:p>
        </p:txBody>
      </p:sp>
    </p:spTree>
    <p:extLst>
      <p:ext uri="{BB962C8B-B14F-4D97-AF65-F5344CB8AC3E}">
        <p14:creationId xmlns:p14="http://schemas.microsoft.com/office/powerpoint/2010/main" val="6856378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BAD018E2-0DE4-4E14-AD77-4AD03B55BC6C}" type="slidenum">
              <a:rPr lang="en-US" altLang="zh-CN"/>
              <a:pPr/>
              <a:t>‹#›</a:t>
            </a:fld>
            <a:endParaRPr lang="en-US" altLang="zh-CN"/>
          </a:p>
        </p:txBody>
      </p:sp>
    </p:spTree>
    <p:extLst>
      <p:ext uri="{BB962C8B-B14F-4D97-AF65-F5344CB8AC3E}">
        <p14:creationId xmlns:p14="http://schemas.microsoft.com/office/powerpoint/2010/main" val="72255390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E976BDC-1C6F-4DBC-B457-F09730480616}" type="slidenum">
              <a:rPr lang="en-US" altLang="zh-CN"/>
              <a:pPr/>
              <a:t>‹#›</a:t>
            </a:fld>
            <a:endParaRPr lang="en-US" altLang="zh-CN"/>
          </a:p>
        </p:txBody>
      </p:sp>
    </p:spTree>
    <p:extLst>
      <p:ext uri="{BB962C8B-B14F-4D97-AF65-F5344CB8AC3E}">
        <p14:creationId xmlns:p14="http://schemas.microsoft.com/office/powerpoint/2010/main" val="243049937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427C3536-3659-422A-84EC-57426CCDE36E}" type="slidenum">
              <a:rPr lang="en-US" altLang="zh-CN"/>
              <a:pPr/>
              <a:t>‹#›</a:t>
            </a:fld>
            <a:endParaRPr lang="en-US" altLang="zh-CN"/>
          </a:p>
        </p:txBody>
      </p:sp>
    </p:spTree>
    <p:extLst>
      <p:ext uri="{BB962C8B-B14F-4D97-AF65-F5344CB8AC3E}">
        <p14:creationId xmlns:p14="http://schemas.microsoft.com/office/powerpoint/2010/main" val="12902510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B761DDB9-0591-4807-9130-1745762496B7}" type="slidenum">
              <a:rPr lang="en-US" altLang="zh-CN"/>
              <a:pPr/>
              <a:t>‹#›</a:t>
            </a:fld>
            <a:endParaRPr lang="en-US" altLang="zh-CN"/>
          </a:p>
        </p:txBody>
      </p:sp>
    </p:spTree>
    <p:extLst>
      <p:ext uri="{BB962C8B-B14F-4D97-AF65-F5344CB8AC3E}">
        <p14:creationId xmlns:p14="http://schemas.microsoft.com/office/powerpoint/2010/main" val="62925196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174CD7CF-3DA3-49F3-8C2E-16CEE80F2069}" type="slidenum">
              <a:rPr lang="en-US" altLang="zh-CN"/>
              <a:pPr/>
              <a:t>‹#›</a:t>
            </a:fld>
            <a:endParaRPr lang="en-US" altLang="zh-CN"/>
          </a:p>
        </p:txBody>
      </p:sp>
    </p:spTree>
    <p:extLst>
      <p:ext uri="{BB962C8B-B14F-4D97-AF65-F5344CB8AC3E}">
        <p14:creationId xmlns:p14="http://schemas.microsoft.com/office/powerpoint/2010/main" val="1197450916"/>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8CFE94F5-1E86-4FDB-9D27-347810FC796A}" type="slidenum">
              <a:rPr lang="en-US" altLang="zh-CN"/>
              <a:pPr/>
              <a:t>‹#›</a:t>
            </a:fld>
            <a:endParaRPr lang="en-US" altLang="zh-CN"/>
          </a:p>
        </p:txBody>
      </p:sp>
    </p:spTree>
    <p:extLst>
      <p:ext uri="{BB962C8B-B14F-4D97-AF65-F5344CB8AC3E}">
        <p14:creationId xmlns:p14="http://schemas.microsoft.com/office/powerpoint/2010/main" val="51277175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0588B27-A74F-48BD-AC3E-BABFE40463FC}" type="slidenum">
              <a:rPr lang="en-US" altLang="zh-CN"/>
              <a:pPr/>
              <a:t>‹#›</a:t>
            </a:fld>
            <a:endParaRPr lang="en-US" altLang="zh-CN"/>
          </a:p>
        </p:txBody>
      </p:sp>
    </p:spTree>
    <p:extLst>
      <p:ext uri="{BB962C8B-B14F-4D97-AF65-F5344CB8AC3E}">
        <p14:creationId xmlns:p14="http://schemas.microsoft.com/office/powerpoint/2010/main" val="123896596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FF20B1E8-62D0-4FD4-8B51-089882F07E5E}" type="slidenum">
              <a:rPr lang="en-US" altLang="zh-CN"/>
              <a:pPr/>
              <a:t>‹#›</a:t>
            </a:fld>
            <a:endParaRPr lang="en-US" altLang="zh-CN"/>
          </a:p>
        </p:txBody>
      </p:sp>
    </p:spTree>
    <p:extLst>
      <p:ext uri="{BB962C8B-B14F-4D97-AF65-F5344CB8AC3E}">
        <p14:creationId xmlns:p14="http://schemas.microsoft.com/office/powerpoint/2010/main" val="16292048"/>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9699" name="Rectangle 3"/>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9700" name="Rectangle 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29701"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29702" name="Rectangle 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408B39AC-B994-4E95-9705-39DAE0CC23AE}"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transition spd="med"/>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lr>
          <a:schemeClr val="folHlink"/>
        </a:buClr>
        <a:buSzPct val="85000"/>
        <a:buFont typeface="Wingdings 2" pitchFamily="18" charset="2"/>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85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folHlink"/>
        </a:buClr>
        <a:buSzPct val="90000"/>
        <a:buFont typeface="Wingdings 2" pitchFamily="18" charset="2"/>
        <a:buChar char="¡"/>
        <a:defRPr sz="2400">
          <a:solidFill>
            <a:schemeClr val="tx1"/>
          </a:solidFill>
          <a:latin typeface="+mn-lt"/>
          <a:ea typeface="+mn-ea"/>
        </a:defRPr>
      </a:lvl3pPr>
      <a:lvl4pPr marL="1600200" indent="-228600" algn="l" rtl="0" fontAlgn="base">
        <a:spcBef>
          <a:spcPct val="20000"/>
        </a:spcBef>
        <a:spcAft>
          <a:spcPct val="0"/>
        </a:spcAft>
        <a:buClr>
          <a:schemeClr val="hlink"/>
        </a:buClr>
        <a:buSzPct val="9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90000"/>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4.wmf"/><Relationship Id="rId5" Type="http://schemas.openxmlformats.org/officeDocument/2006/relationships/oleObject" Target="../embeddings/oleObject25.bin"/><Relationship Id="rId4" Type="http://schemas.openxmlformats.org/officeDocument/2006/relationships/image" Target="../media/image23.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oleObject" Target="../embeddings/oleObject2.bin"/><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8.wmf"/><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5.wmf"/><Relationship Id="rId4" Type="http://schemas.openxmlformats.org/officeDocument/2006/relationships/oleObject" Target="../embeddings/oleObject4.bin"/><Relationship Id="rId9" Type="http://schemas.openxmlformats.org/officeDocument/2006/relationships/image" Target="../media/image7.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13.wmf"/><Relationship Id="rId18" Type="http://schemas.openxmlformats.org/officeDocument/2006/relationships/oleObject" Target="../embeddings/oleObject15.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oleObject" Target="../embeddings/oleObject12.bin"/><Relationship Id="rId17" Type="http://schemas.openxmlformats.org/officeDocument/2006/relationships/image" Target="../media/image15.wmf"/><Relationship Id="rId2" Type="http://schemas.openxmlformats.org/officeDocument/2006/relationships/slideLayout" Target="../slideLayouts/slideLayout12.xml"/><Relationship Id="rId16" Type="http://schemas.openxmlformats.org/officeDocument/2006/relationships/oleObject" Target="../embeddings/oleObject14.bin"/><Relationship Id="rId1" Type="http://schemas.openxmlformats.org/officeDocument/2006/relationships/vmlDrawing" Target="../drawings/vmlDrawing4.vml"/><Relationship Id="rId6" Type="http://schemas.openxmlformats.org/officeDocument/2006/relationships/image" Target="../media/image10.wmf"/><Relationship Id="rId11" Type="http://schemas.openxmlformats.org/officeDocument/2006/relationships/image" Target="../media/image12.wmf"/><Relationship Id="rId5" Type="http://schemas.openxmlformats.org/officeDocument/2006/relationships/oleObject" Target="../embeddings/oleObject8.bin"/><Relationship Id="rId15" Type="http://schemas.openxmlformats.org/officeDocument/2006/relationships/image" Target="../media/image14.wmf"/><Relationship Id="rId10" Type="http://schemas.openxmlformats.org/officeDocument/2006/relationships/oleObject" Target="../embeddings/oleObject11.bin"/><Relationship Id="rId19" Type="http://schemas.openxmlformats.org/officeDocument/2006/relationships/image" Target="../media/image16.wmf"/><Relationship Id="rId4" Type="http://schemas.openxmlformats.org/officeDocument/2006/relationships/image" Target="../media/image9.wmf"/><Relationship Id="rId9" Type="http://schemas.openxmlformats.org/officeDocument/2006/relationships/image" Target="../media/image11.wmf"/><Relationship Id="rId14" Type="http://schemas.openxmlformats.org/officeDocument/2006/relationships/oleObject" Target="../embeddings/oleObject13.bin"/></Relationships>
</file>

<file path=ppt/slides/_rels/slide8.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6.bin"/><Relationship Id="rId7" Type="http://schemas.openxmlformats.org/officeDocument/2006/relationships/oleObject" Target="../embeddings/oleObject19.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17.wmf"/><Relationship Id="rId5" Type="http://schemas.openxmlformats.org/officeDocument/2006/relationships/oleObject" Target="../embeddings/oleObject18.bin"/><Relationship Id="rId4" Type="http://schemas.openxmlformats.org/officeDocument/2006/relationships/oleObject" Target="../embeddings/oleObject17.bin"/></Relationships>
</file>

<file path=ppt/slides/_rels/slide9.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21.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23.bin"/></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104" name="Rectangle 8"/>
          <p:cNvSpPr>
            <a:spLocks noChangeArrowheads="1"/>
          </p:cNvSpPr>
          <p:nvPr/>
        </p:nvSpPr>
        <p:spPr bwMode="auto">
          <a:xfrm>
            <a:off x="1981200" y="4924425"/>
            <a:ext cx="5314950"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4800">
                <a:solidFill>
                  <a:srgbClr val="003399"/>
                </a:solidFill>
                <a:latin typeface="隶书" pitchFamily="49" charset="-122"/>
                <a:ea typeface="隶书" pitchFamily="49" charset="-122"/>
              </a:rPr>
              <a:t>第五章  曲线运动</a:t>
            </a:r>
            <a:r>
              <a:rPr lang="zh-CN" altLang="en-US" sz="4000">
                <a:solidFill>
                  <a:srgbClr val="003399"/>
                </a:solidFill>
                <a:latin typeface="隶书" pitchFamily="49" charset="-122"/>
                <a:ea typeface="隶书" pitchFamily="49" charset="-122"/>
              </a:rPr>
              <a:t> </a:t>
            </a:r>
          </a:p>
          <a:p>
            <a:pPr algn="ctr"/>
            <a:r>
              <a:rPr lang="zh-CN" altLang="en-US" sz="4000">
                <a:solidFill>
                  <a:srgbClr val="003399"/>
                </a:solidFill>
                <a:latin typeface="隶书" pitchFamily="49" charset="-122"/>
                <a:ea typeface="隶书" pitchFamily="49" charset="-122"/>
              </a:rPr>
              <a:t>第二节  平抛运动</a:t>
            </a:r>
          </a:p>
        </p:txBody>
      </p:sp>
      <p:sp>
        <p:nvSpPr>
          <p:cNvPr id="4105" name="Text Box 9"/>
          <p:cNvSpPr txBox="1">
            <a:spLocks noChangeArrowheads="1"/>
          </p:cNvSpPr>
          <p:nvPr/>
        </p:nvSpPr>
        <p:spPr bwMode="auto">
          <a:xfrm>
            <a:off x="533400" y="13716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rgbClr val="003399"/>
                </a:solidFill>
              </a:rPr>
              <a:t>人教版必修</a:t>
            </a:r>
            <a:r>
              <a:rPr lang="en-US" altLang="zh-CN" b="1">
                <a:solidFill>
                  <a:srgbClr val="003399"/>
                </a:solidFill>
              </a:rPr>
              <a:t>2</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4"/>
          <p:cNvSpPr txBox="1">
            <a:spLocks noChangeArrowheads="1"/>
          </p:cNvSpPr>
          <p:nvPr/>
        </p:nvSpPr>
        <p:spPr bwMode="auto">
          <a:xfrm>
            <a:off x="250825" y="3722688"/>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zh-CN" sz="2000" b="1">
              <a:solidFill>
                <a:srgbClr val="FFFF00"/>
              </a:solidFill>
              <a:latin typeface="Garamond" pitchFamily="18" charset="0"/>
            </a:endParaRPr>
          </a:p>
        </p:txBody>
      </p:sp>
      <p:sp>
        <p:nvSpPr>
          <p:cNvPr id="20485" name="Text Box 5"/>
          <p:cNvSpPr txBox="1">
            <a:spLocks noChangeArrowheads="1"/>
          </p:cNvSpPr>
          <p:nvPr/>
        </p:nvSpPr>
        <p:spPr bwMode="auto">
          <a:xfrm>
            <a:off x="0" y="2632075"/>
            <a:ext cx="510540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ea typeface="宋体" pitchFamily="2" charset="-122"/>
              </a:defRPr>
            </a:lvl1pPr>
            <a:lvl2pPr marL="800100" indent="-342900">
              <a:defRPr>
                <a:solidFill>
                  <a:schemeClr val="tx1"/>
                </a:solidFill>
                <a:latin typeface="Arial" charset="0"/>
                <a:ea typeface="宋体" pitchFamily="2" charset="-122"/>
              </a:defRPr>
            </a:lvl2pPr>
            <a:lvl3pPr marL="1257300" indent="-342900">
              <a:defRPr>
                <a:solidFill>
                  <a:schemeClr val="tx1"/>
                </a:solidFill>
                <a:latin typeface="Arial" charset="0"/>
                <a:ea typeface="宋体" pitchFamily="2" charset="-122"/>
              </a:defRPr>
            </a:lvl3pPr>
            <a:lvl4pPr marL="1714500" indent="-342900">
              <a:defRPr>
                <a:solidFill>
                  <a:schemeClr val="tx1"/>
                </a:solidFill>
                <a:latin typeface="Arial" charset="0"/>
                <a:ea typeface="宋体" pitchFamily="2" charset="-122"/>
              </a:defRPr>
            </a:lvl4pPr>
            <a:lvl5pPr marL="2171700" indent="-342900">
              <a:defRPr>
                <a:solidFill>
                  <a:schemeClr val="tx1"/>
                </a:solidFill>
                <a:latin typeface="Arial" charset="0"/>
                <a:ea typeface="宋体" pitchFamily="2" charset="-122"/>
              </a:defRPr>
            </a:lvl5pPr>
            <a:lvl6pPr marL="2628900" indent="-342900" fontAlgn="base">
              <a:spcBef>
                <a:spcPct val="0"/>
              </a:spcBef>
              <a:spcAft>
                <a:spcPct val="0"/>
              </a:spcAft>
              <a:defRPr>
                <a:solidFill>
                  <a:schemeClr val="tx1"/>
                </a:solidFill>
                <a:latin typeface="Arial" charset="0"/>
                <a:ea typeface="宋体" pitchFamily="2" charset="-122"/>
              </a:defRPr>
            </a:lvl6pPr>
            <a:lvl7pPr marL="3086100" indent="-342900" fontAlgn="base">
              <a:spcBef>
                <a:spcPct val="0"/>
              </a:spcBef>
              <a:spcAft>
                <a:spcPct val="0"/>
              </a:spcAft>
              <a:defRPr>
                <a:solidFill>
                  <a:schemeClr val="tx1"/>
                </a:solidFill>
                <a:latin typeface="Arial" charset="0"/>
                <a:ea typeface="宋体" pitchFamily="2" charset="-122"/>
              </a:defRPr>
            </a:lvl7pPr>
            <a:lvl8pPr marL="3543300" indent="-342900" fontAlgn="base">
              <a:spcBef>
                <a:spcPct val="0"/>
              </a:spcBef>
              <a:spcAft>
                <a:spcPct val="0"/>
              </a:spcAft>
              <a:defRPr>
                <a:solidFill>
                  <a:schemeClr val="tx1"/>
                </a:solidFill>
                <a:latin typeface="Arial" charset="0"/>
                <a:ea typeface="宋体" pitchFamily="2" charset="-122"/>
              </a:defRPr>
            </a:lvl8pPr>
            <a:lvl9pPr marL="4000500" indent="-342900" fontAlgn="base">
              <a:spcBef>
                <a:spcPct val="0"/>
              </a:spcBef>
              <a:spcAft>
                <a:spcPct val="0"/>
              </a:spcAft>
              <a:defRPr>
                <a:solidFill>
                  <a:schemeClr val="tx1"/>
                </a:solidFill>
                <a:latin typeface="Arial" charset="0"/>
                <a:ea typeface="宋体" pitchFamily="2" charset="-122"/>
              </a:defRPr>
            </a:lvl9pPr>
          </a:lstStyle>
          <a:p>
            <a:pPr>
              <a:lnSpc>
                <a:spcPct val="120000"/>
              </a:lnSpc>
            </a:pPr>
            <a:r>
              <a:rPr lang="zh-CN" altLang="en-US" sz="2400" b="1"/>
              <a:t>平抛运动为加速度</a:t>
            </a:r>
            <a:r>
              <a:rPr lang="en-US" altLang="zh-CN" sz="2400" b="1"/>
              <a:t>a=g</a:t>
            </a:r>
            <a:r>
              <a:rPr lang="zh-CN" altLang="en-US" sz="2400" b="1"/>
              <a:t>的匀变速曲线</a:t>
            </a:r>
          </a:p>
          <a:p>
            <a:pPr>
              <a:lnSpc>
                <a:spcPct val="120000"/>
              </a:lnSpc>
            </a:pPr>
            <a:r>
              <a:rPr lang="zh-CN" altLang="en-US" sz="2400" b="1"/>
              <a:t>运动，可分解为水平方向的匀速直线</a:t>
            </a:r>
          </a:p>
          <a:p>
            <a:pPr>
              <a:lnSpc>
                <a:spcPct val="120000"/>
              </a:lnSpc>
            </a:pPr>
            <a:r>
              <a:rPr lang="zh-CN" altLang="en-US" sz="2400" b="1"/>
              <a:t>运动和竖直方向的自由落体运动。</a:t>
            </a:r>
            <a:endParaRPr lang="zh-CN" altLang="en-US" sz="2400" b="1">
              <a:latin typeface="Garamond" pitchFamily="18" charset="0"/>
            </a:endParaRPr>
          </a:p>
        </p:txBody>
      </p:sp>
      <p:graphicFrame>
        <p:nvGraphicFramePr>
          <p:cNvPr id="20487" name="Object 7"/>
          <p:cNvGraphicFramePr>
            <a:graphicFrameLocks noChangeAspect="1"/>
          </p:cNvGraphicFramePr>
          <p:nvPr/>
        </p:nvGraphicFramePr>
        <p:xfrm>
          <a:off x="5248275" y="188913"/>
          <a:ext cx="3743325" cy="3395662"/>
        </p:xfrm>
        <a:graphic>
          <a:graphicData uri="http://schemas.openxmlformats.org/presentationml/2006/ole">
            <mc:AlternateContent xmlns:mc="http://schemas.openxmlformats.org/markup-compatibility/2006">
              <mc:Choice xmlns:v="urn:schemas-microsoft-com:vml" Requires="v">
                <p:oleObj spid="_x0000_s20530" name="Microsoft 公式 3.0" r:id="rId3" imgW="2501640" imgH="2197080" progId="Equation.3">
                  <p:embed/>
                </p:oleObj>
              </mc:Choice>
              <mc:Fallback>
                <p:oleObj name="Microsoft 公式 3.0" r:id="rId3" imgW="2501640" imgH="219708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8275" y="188913"/>
                        <a:ext cx="3743325" cy="3395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0488" name="Group 8"/>
          <p:cNvGrpSpPr>
            <a:grpSpLocks/>
          </p:cNvGrpSpPr>
          <p:nvPr/>
        </p:nvGrpSpPr>
        <p:grpSpPr bwMode="auto">
          <a:xfrm>
            <a:off x="611188" y="4448175"/>
            <a:ext cx="2771775" cy="2409825"/>
            <a:chOff x="3712" y="2271"/>
            <a:chExt cx="1935" cy="1819"/>
          </a:xfrm>
        </p:grpSpPr>
        <p:sp>
          <p:nvSpPr>
            <p:cNvPr id="20489" name="Line 9"/>
            <p:cNvSpPr>
              <a:spLocks noChangeShapeType="1"/>
            </p:cNvSpPr>
            <p:nvPr/>
          </p:nvSpPr>
          <p:spPr bwMode="auto">
            <a:xfrm>
              <a:off x="3937" y="2555"/>
              <a:ext cx="154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0" name="Line 10"/>
            <p:cNvSpPr>
              <a:spLocks noChangeShapeType="1"/>
            </p:cNvSpPr>
            <p:nvPr/>
          </p:nvSpPr>
          <p:spPr bwMode="auto">
            <a:xfrm>
              <a:off x="3937" y="2555"/>
              <a:ext cx="0" cy="140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1" name="Arc 11"/>
            <p:cNvSpPr>
              <a:spLocks/>
            </p:cNvSpPr>
            <p:nvPr/>
          </p:nvSpPr>
          <p:spPr bwMode="auto">
            <a:xfrm>
              <a:off x="3742" y="2548"/>
              <a:ext cx="1451" cy="1349"/>
            </a:xfrm>
            <a:custGeom>
              <a:avLst/>
              <a:gdLst>
                <a:gd name="G0" fmla="+- 0 0 0"/>
                <a:gd name="G1" fmla="+- 21416 0 0"/>
                <a:gd name="G2" fmla="+- 21600 0 0"/>
                <a:gd name="T0" fmla="*/ 2810 w 21600"/>
                <a:gd name="T1" fmla="*/ 0 h 21416"/>
                <a:gd name="T2" fmla="*/ 21600 w 21600"/>
                <a:gd name="T3" fmla="*/ 21416 h 21416"/>
                <a:gd name="T4" fmla="*/ 0 w 21600"/>
                <a:gd name="T5" fmla="*/ 21416 h 21416"/>
              </a:gdLst>
              <a:ahLst/>
              <a:cxnLst>
                <a:cxn ang="0">
                  <a:pos x="T0" y="T1"/>
                </a:cxn>
                <a:cxn ang="0">
                  <a:pos x="T2" y="T3"/>
                </a:cxn>
                <a:cxn ang="0">
                  <a:pos x="T4" y="T5"/>
                </a:cxn>
              </a:cxnLst>
              <a:rect l="0" t="0" r="r" b="b"/>
              <a:pathLst>
                <a:path w="21600" h="21416" fill="none" extrusionOk="0">
                  <a:moveTo>
                    <a:pt x="2810" y="-1"/>
                  </a:moveTo>
                  <a:cubicBezTo>
                    <a:pt x="13561" y="1410"/>
                    <a:pt x="21600" y="10572"/>
                    <a:pt x="21600" y="21416"/>
                  </a:cubicBezTo>
                </a:path>
                <a:path w="21600" h="21416" stroke="0" extrusionOk="0">
                  <a:moveTo>
                    <a:pt x="2810" y="-1"/>
                  </a:moveTo>
                  <a:cubicBezTo>
                    <a:pt x="13561" y="1410"/>
                    <a:pt x="21600" y="10572"/>
                    <a:pt x="21600" y="21416"/>
                  </a:cubicBezTo>
                  <a:lnTo>
                    <a:pt x="0" y="21416"/>
                  </a:lnTo>
                  <a:close/>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2" name="Line 12"/>
            <p:cNvSpPr>
              <a:spLocks noChangeShapeType="1"/>
            </p:cNvSpPr>
            <p:nvPr/>
          </p:nvSpPr>
          <p:spPr bwMode="auto">
            <a:xfrm>
              <a:off x="4889" y="3054"/>
              <a:ext cx="363" cy="453"/>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3" name="Line 13"/>
            <p:cNvSpPr>
              <a:spLocks noChangeShapeType="1"/>
            </p:cNvSpPr>
            <p:nvPr/>
          </p:nvSpPr>
          <p:spPr bwMode="auto">
            <a:xfrm>
              <a:off x="4889" y="3054"/>
              <a:ext cx="45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4" name="Line 14"/>
            <p:cNvSpPr>
              <a:spLocks noChangeShapeType="1"/>
            </p:cNvSpPr>
            <p:nvPr/>
          </p:nvSpPr>
          <p:spPr bwMode="auto">
            <a:xfrm>
              <a:off x="4889" y="3054"/>
              <a:ext cx="0" cy="49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5" name="Line 15"/>
            <p:cNvSpPr>
              <a:spLocks noChangeShapeType="1"/>
            </p:cNvSpPr>
            <p:nvPr/>
          </p:nvSpPr>
          <p:spPr bwMode="auto">
            <a:xfrm>
              <a:off x="4889" y="3507"/>
              <a:ext cx="363"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6" name="Line 16"/>
            <p:cNvSpPr>
              <a:spLocks noChangeShapeType="1"/>
            </p:cNvSpPr>
            <p:nvPr/>
          </p:nvSpPr>
          <p:spPr bwMode="auto">
            <a:xfrm>
              <a:off x="5297" y="3054"/>
              <a:ext cx="0" cy="454"/>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7" name="Text Box 17"/>
            <p:cNvSpPr txBox="1">
              <a:spLocks noChangeArrowheads="1"/>
            </p:cNvSpPr>
            <p:nvPr/>
          </p:nvSpPr>
          <p:spPr bwMode="auto">
            <a:xfrm>
              <a:off x="5310" y="2924"/>
              <a:ext cx="252"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Garamond" pitchFamily="18" charset="0"/>
                </a:rPr>
                <a:t>v</a:t>
              </a:r>
              <a:r>
                <a:rPr lang="en-US" altLang="zh-CN" b="1" baseline="-25000">
                  <a:latin typeface="Garamond" pitchFamily="18" charset="0"/>
                </a:rPr>
                <a:t>0</a:t>
              </a:r>
            </a:p>
          </p:txBody>
        </p:sp>
        <p:sp>
          <p:nvSpPr>
            <p:cNvPr id="20498" name="Line 18"/>
            <p:cNvSpPr>
              <a:spLocks noChangeShapeType="1"/>
            </p:cNvSpPr>
            <p:nvPr/>
          </p:nvSpPr>
          <p:spPr bwMode="auto">
            <a:xfrm>
              <a:off x="3924" y="2549"/>
              <a:ext cx="45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9" name="Text Box 19"/>
            <p:cNvSpPr txBox="1">
              <a:spLocks noChangeArrowheads="1"/>
            </p:cNvSpPr>
            <p:nvPr/>
          </p:nvSpPr>
          <p:spPr bwMode="auto">
            <a:xfrm>
              <a:off x="4306" y="2341"/>
              <a:ext cx="25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Garamond" pitchFamily="18" charset="0"/>
                </a:rPr>
                <a:t>v</a:t>
              </a:r>
              <a:r>
                <a:rPr lang="en-US" altLang="zh-CN" b="1" baseline="-25000">
                  <a:latin typeface="Garamond" pitchFamily="18" charset="0"/>
                </a:rPr>
                <a:t>0</a:t>
              </a:r>
            </a:p>
          </p:txBody>
        </p:sp>
        <p:sp>
          <p:nvSpPr>
            <p:cNvPr id="20500" name="Text Box 20"/>
            <p:cNvSpPr txBox="1">
              <a:spLocks noChangeArrowheads="1"/>
            </p:cNvSpPr>
            <p:nvPr/>
          </p:nvSpPr>
          <p:spPr bwMode="auto">
            <a:xfrm>
              <a:off x="3746" y="2420"/>
              <a:ext cx="21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Garamond" pitchFamily="18" charset="0"/>
                </a:rPr>
                <a:t>o</a:t>
              </a:r>
              <a:endParaRPr lang="en-US" altLang="zh-CN" b="1" baseline="-25000">
                <a:latin typeface="Garamond" pitchFamily="18" charset="0"/>
              </a:endParaRPr>
            </a:p>
          </p:txBody>
        </p:sp>
        <p:sp>
          <p:nvSpPr>
            <p:cNvPr id="20501" name="Text Box 21"/>
            <p:cNvSpPr txBox="1">
              <a:spLocks noChangeArrowheads="1"/>
            </p:cNvSpPr>
            <p:nvPr/>
          </p:nvSpPr>
          <p:spPr bwMode="auto">
            <a:xfrm>
              <a:off x="4662" y="3417"/>
              <a:ext cx="251"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Garamond" pitchFamily="18" charset="0"/>
                </a:rPr>
                <a:t>v</a:t>
              </a:r>
              <a:r>
                <a:rPr lang="en-US" altLang="zh-CN" b="1" baseline="-25000">
                  <a:latin typeface="Garamond" pitchFamily="18" charset="0"/>
                </a:rPr>
                <a:t>y</a:t>
              </a:r>
            </a:p>
          </p:txBody>
        </p:sp>
        <p:sp>
          <p:nvSpPr>
            <p:cNvPr id="20502" name="Text Box 22"/>
            <p:cNvSpPr txBox="1">
              <a:spLocks noChangeArrowheads="1"/>
            </p:cNvSpPr>
            <p:nvPr/>
          </p:nvSpPr>
          <p:spPr bwMode="auto">
            <a:xfrm>
              <a:off x="4785" y="2341"/>
              <a:ext cx="208"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Garamond" pitchFamily="18" charset="0"/>
                </a:rPr>
                <a:t>x</a:t>
              </a:r>
              <a:endParaRPr lang="en-US" altLang="zh-CN" b="1" baseline="-25000">
                <a:latin typeface="Garamond" pitchFamily="18" charset="0"/>
              </a:endParaRPr>
            </a:p>
          </p:txBody>
        </p:sp>
        <p:sp>
          <p:nvSpPr>
            <p:cNvPr id="20503" name="Text Box 23"/>
            <p:cNvSpPr txBox="1">
              <a:spLocks noChangeArrowheads="1"/>
            </p:cNvSpPr>
            <p:nvPr/>
          </p:nvSpPr>
          <p:spPr bwMode="auto">
            <a:xfrm>
              <a:off x="3742" y="2976"/>
              <a:ext cx="178" cy="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baseline="-25000">
                  <a:latin typeface="Garamond" pitchFamily="18" charset="0"/>
                </a:rPr>
                <a:t>y</a:t>
              </a:r>
            </a:p>
          </p:txBody>
        </p:sp>
        <p:sp>
          <p:nvSpPr>
            <p:cNvPr id="20504" name="Text Box 24"/>
            <p:cNvSpPr txBox="1">
              <a:spLocks noChangeArrowheads="1"/>
            </p:cNvSpPr>
            <p:nvPr/>
          </p:nvSpPr>
          <p:spPr bwMode="auto">
            <a:xfrm>
              <a:off x="5251" y="3417"/>
              <a:ext cx="202" cy="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Garamond" pitchFamily="18" charset="0"/>
                </a:rPr>
                <a:t>v</a:t>
              </a:r>
              <a:endParaRPr lang="en-US" altLang="zh-CN" b="1" baseline="-25000">
                <a:latin typeface="Garamond" pitchFamily="18" charset="0"/>
              </a:endParaRPr>
            </a:p>
          </p:txBody>
        </p:sp>
        <p:sp>
          <p:nvSpPr>
            <p:cNvPr id="20505" name="Line 25"/>
            <p:cNvSpPr>
              <a:spLocks noChangeShapeType="1"/>
            </p:cNvSpPr>
            <p:nvPr/>
          </p:nvSpPr>
          <p:spPr bwMode="auto">
            <a:xfrm flipH="1">
              <a:off x="3969" y="3067"/>
              <a:ext cx="907" cy="0"/>
            </a:xfrm>
            <a:prstGeom prst="line">
              <a:avLst/>
            </a:prstGeom>
            <a:noFill/>
            <a:ln w="28575">
              <a:solidFill>
                <a:srgbClr val="66FF3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6" name="Line 26"/>
            <p:cNvSpPr>
              <a:spLocks noChangeShapeType="1"/>
            </p:cNvSpPr>
            <p:nvPr/>
          </p:nvSpPr>
          <p:spPr bwMode="auto">
            <a:xfrm flipH="1" flipV="1">
              <a:off x="4371" y="2562"/>
              <a:ext cx="544" cy="499"/>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7" name="Line 27"/>
            <p:cNvSpPr>
              <a:spLocks noChangeShapeType="1"/>
            </p:cNvSpPr>
            <p:nvPr/>
          </p:nvSpPr>
          <p:spPr bwMode="auto">
            <a:xfrm flipV="1">
              <a:off x="4876" y="2568"/>
              <a:ext cx="0" cy="499"/>
            </a:xfrm>
            <a:prstGeom prst="line">
              <a:avLst/>
            </a:prstGeom>
            <a:noFill/>
            <a:ln w="28575">
              <a:solidFill>
                <a:srgbClr val="66FF3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8" name="Line 28"/>
            <p:cNvSpPr>
              <a:spLocks noChangeShapeType="1"/>
            </p:cNvSpPr>
            <p:nvPr/>
          </p:nvSpPr>
          <p:spPr bwMode="auto">
            <a:xfrm>
              <a:off x="3936" y="2555"/>
              <a:ext cx="953" cy="499"/>
            </a:xfrm>
            <a:prstGeom prst="line">
              <a:avLst/>
            </a:prstGeom>
            <a:noFill/>
            <a:ln w="2857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9" name="Text Box 29"/>
            <p:cNvSpPr txBox="1">
              <a:spLocks noChangeArrowheads="1"/>
            </p:cNvSpPr>
            <p:nvPr/>
          </p:nvSpPr>
          <p:spPr bwMode="auto">
            <a:xfrm>
              <a:off x="4941" y="3000"/>
              <a:ext cx="165"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latin typeface="Garamond" pitchFamily="18" charset="0"/>
                </a:rPr>
                <a:t>)</a:t>
              </a:r>
            </a:p>
          </p:txBody>
        </p:sp>
        <p:sp>
          <p:nvSpPr>
            <p:cNvPr id="20510" name="Text Box 30"/>
            <p:cNvSpPr txBox="1">
              <a:spLocks noChangeArrowheads="1"/>
            </p:cNvSpPr>
            <p:nvPr/>
          </p:nvSpPr>
          <p:spPr bwMode="auto">
            <a:xfrm>
              <a:off x="4092" y="2497"/>
              <a:ext cx="16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latin typeface="Garamond" pitchFamily="18" charset="0"/>
                </a:rPr>
                <a:t>)</a:t>
              </a:r>
            </a:p>
          </p:txBody>
        </p:sp>
        <p:sp>
          <p:nvSpPr>
            <p:cNvPr id="20511" name="Text Box 31"/>
            <p:cNvSpPr txBox="1">
              <a:spLocks noChangeArrowheads="1"/>
            </p:cNvSpPr>
            <p:nvPr/>
          </p:nvSpPr>
          <p:spPr bwMode="auto">
            <a:xfrm>
              <a:off x="4124" y="2497"/>
              <a:ext cx="288"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Garamond" pitchFamily="18" charset="0"/>
                </a:rPr>
                <a:t>α</a:t>
              </a:r>
            </a:p>
          </p:txBody>
        </p:sp>
        <p:sp>
          <p:nvSpPr>
            <p:cNvPr id="20512" name="Text Box 32"/>
            <p:cNvSpPr txBox="1">
              <a:spLocks noChangeArrowheads="1"/>
            </p:cNvSpPr>
            <p:nvPr/>
          </p:nvSpPr>
          <p:spPr bwMode="auto">
            <a:xfrm>
              <a:off x="4960" y="3028"/>
              <a:ext cx="288"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Garamond" pitchFamily="18" charset="0"/>
                </a:rPr>
                <a:t>θ</a:t>
              </a:r>
            </a:p>
          </p:txBody>
        </p:sp>
        <p:sp>
          <p:nvSpPr>
            <p:cNvPr id="20513" name="Text Box 33"/>
            <p:cNvSpPr txBox="1">
              <a:spLocks noChangeArrowheads="1"/>
            </p:cNvSpPr>
            <p:nvPr/>
          </p:nvSpPr>
          <p:spPr bwMode="auto">
            <a:xfrm>
              <a:off x="4274" y="2725"/>
              <a:ext cx="187"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Garamond" pitchFamily="18" charset="0"/>
                </a:rPr>
                <a:t>s</a:t>
              </a:r>
            </a:p>
          </p:txBody>
        </p:sp>
        <p:sp>
          <p:nvSpPr>
            <p:cNvPr id="20514" name="Text Box 34"/>
            <p:cNvSpPr txBox="1">
              <a:spLocks noChangeArrowheads="1"/>
            </p:cNvSpPr>
            <p:nvPr/>
          </p:nvSpPr>
          <p:spPr bwMode="auto">
            <a:xfrm>
              <a:off x="5407" y="2271"/>
              <a:ext cx="240"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Garamond" pitchFamily="18" charset="0"/>
                </a:rPr>
                <a:t>X</a:t>
              </a:r>
            </a:p>
          </p:txBody>
        </p:sp>
        <p:sp>
          <p:nvSpPr>
            <p:cNvPr id="20515" name="Text Box 35"/>
            <p:cNvSpPr txBox="1">
              <a:spLocks noChangeArrowheads="1"/>
            </p:cNvSpPr>
            <p:nvPr/>
          </p:nvSpPr>
          <p:spPr bwMode="auto">
            <a:xfrm>
              <a:off x="3712" y="3813"/>
              <a:ext cx="234"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Garamond" pitchFamily="18" charset="0"/>
                </a:rPr>
                <a:t>Y</a:t>
              </a:r>
            </a:p>
          </p:txBody>
        </p:sp>
      </p:grpSp>
      <p:sp>
        <p:nvSpPr>
          <p:cNvPr id="20516" name="Rectangle 36"/>
          <p:cNvSpPr>
            <a:spLocks noChangeArrowheads="1"/>
          </p:cNvSpPr>
          <p:nvPr/>
        </p:nvSpPr>
        <p:spPr bwMode="auto">
          <a:xfrm>
            <a:off x="152400" y="1752600"/>
            <a:ext cx="533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t>物体具有水平初速度和只受重力作用</a:t>
            </a:r>
          </a:p>
        </p:txBody>
      </p:sp>
      <p:sp>
        <p:nvSpPr>
          <p:cNvPr id="20518" name="Rectangle 38"/>
          <p:cNvSpPr>
            <a:spLocks noChangeArrowheads="1"/>
          </p:cNvSpPr>
          <p:nvPr/>
        </p:nvSpPr>
        <p:spPr bwMode="auto">
          <a:xfrm>
            <a:off x="3962400" y="3933825"/>
            <a:ext cx="4572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a:solidFill>
                  <a:srgbClr val="FF0000"/>
                </a:solidFill>
              </a:rPr>
              <a:t>（</a:t>
            </a:r>
            <a:r>
              <a:rPr lang="en-US" altLang="zh-CN" sz="2400" b="1">
                <a:solidFill>
                  <a:srgbClr val="FF0000"/>
                </a:solidFill>
              </a:rPr>
              <a:t>3</a:t>
            </a:r>
            <a:r>
              <a:rPr lang="zh-CN" altLang="en-US" sz="2400" b="1">
                <a:solidFill>
                  <a:srgbClr val="FF0000"/>
                </a:solidFill>
              </a:rPr>
              <a:t>）平抛时间：  </a:t>
            </a:r>
          </a:p>
          <a:p>
            <a:endParaRPr lang="zh-CN" altLang="en-US" sz="2400" b="1">
              <a:solidFill>
                <a:srgbClr val="FF0000"/>
              </a:solidFill>
            </a:endParaRPr>
          </a:p>
          <a:p>
            <a:endParaRPr lang="zh-CN" altLang="en-US" sz="2400" b="1">
              <a:solidFill>
                <a:srgbClr val="FF0000"/>
              </a:solidFill>
            </a:endParaRPr>
          </a:p>
          <a:p>
            <a:r>
              <a:rPr lang="zh-CN" altLang="en-US" sz="2400" b="1">
                <a:solidFill>
                  <a:srgbClr val="FF0000"/>
                </a:solidFill>
              </a:rPr>
              <a:t>（</a:t>
            </a:r>
            <a:r>
              <a:rPr lang="en-US" altLang="zh-CN" sz="2400" b="1">
                <a:solidFill>
                  <a:srgbClr val="FF0000"/>
                </a:solidFill>
              </a:rPr>
              <a:t>4</a:t>
            </a:r>
            <a:r>
              <a:rPr lang="zh-CN" altLang="en-US" sz="2400" b="1">
                <a:solidFill>
                  <a:srgbClr val="FF0000"/>
                </a:solidFill>
              </a:rPr>
              <a:t>）水平射程：</a:t>
            </a:r>
          </a:p>
        </p:txBody>
      </p:sp>
      <p:graphicFrame>
        <p:nvGraphicFramePr>
          <p:cNvPr id="20519" name="Object 39"/>
          <p:cNvGraphicFramePr>
            <a:graphicFrameLocks noChangeAspect="1"/>
          </p:cNvGraphicFramePr>
          <p:nvPr/>
        </p:nvGraphicFramePr>
        <p:xfrm>
          <a:off x="6345238" y="3573463"/>
          <a:ext cx="1655762" cy="936625"/>
        </p:xfrm>
        <a:graphic>
          <a:graphicData uri="http://schemas.openxmlformats.org/presentationml/2006/ole">
            <mc:AlternateContent xmlns:mc="http://schemas.openxmlformats.org/markup-compatibility/2006">
              <mc:Choice xmlns:v="urn:schemas-microsoft-com:vml" Requires="v">
                <p:oleObj spid="_x0000_s20531" name="Equation" r:id="rId5" imgW="545760" imgH="469800" progId="Equation.DSMT4">
                  <p:embed/>
                </p:oleObj>
              </mc:Choice>
              <mc:Fallback>
                <p:oleObj name="Equation" r:id="rId5" imgW="545760" imgH="469800" progId="Equation.DSMT4">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45238" y="3573463"/>
                        <a:ext cx="1655762" cy="93662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20" name="Object 40"/>
          <p:cNvGraphicFramePr>
            <a:graphicFrameLocks noChangeAspect="1"/>
          </p:cNvGraphicFramePr>
          <p:nvPr/>
        </p:nvGraphicFramePr>
        <p:xfrm>
          <a:off x="6303963" y="4581525"/>
          <a:ext cx="1849437" cy="1081088"/>
        </p:xfrm>
        <a:graphic>
          <a:graphicData uri="http://schemas.openxmlformats.org/presentationml/2006/ole">
            <mc:AlternateContent xmlns:mc="http://schemas.openxmlformats.org/markup-compatibility/2006">
              <mc:Choice xmlns:v="urn:schemas-microsoft-com:vml" Requires="v">
                <p:oleObj spid="_x0000_s20532" name="Equation" r:id="rId7" imgW="1002960" imgH="469800" progId="Equation.DSMT4">
                  <p:embed/>
                </p:oleObj>
              </mc:Choice>
              <mc:Fallback>
                <p:oleObj name="Equation" r:id="rId7" imgW="1002960" imgH="469800" progId="Equation.DSMT4">
                  <p:embed/>
                  <p:pic>
                    <p:nvPicPr>
                      <p:cNvPr id="0" name="Object 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03963" y="4581525"/>
                        <a:ext cx="1849437" cy="1081088"/>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22" name="Text Box 42"/>
          <p:cNvSpPr txBox="1">
            <a:spLocks noChangeArrowheads="1"/>
          </p:cNvSpPr>
          <p:nvPr/>
        </p:nvSpPr>
        <p:spPr bwMode="auto">
          <a:xfrm>
            <a:off x="5003800" y="6237288"/>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solidFill>
                  <a:srgbClr val="FF0000"/>
                </a:solidFill>
              </a:rPr>
              <a:t>运动的合成与分解</a:t>
            </a:r>
          </a:p>
        </p:txBody>
      </p:sp>
      <p:sp>
        <p:nvSpPr>
          <p:cNvPr id="20525" name="Text Box 45"/>
          <p:cNvSpPr txBox="1">
            <a:spLocks noChangeArrowheads="1"/>
          </p:cNvSpPr>
          <p:nvPr/>
        </p:nvSpPr>
        <p:spPr bwMode="auto">
          <a:xfrm>
            <a:off x="304800" y="-31750"/>
            <a:ext cx="2438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b="1">
                <a:solidFill>
                  <a:srgbClr val="FF0000"/>
                </a:solidFill>
              </a:rPr>
              <a:t>小结：</a:t>
            </a:r>
          </a:p>
        </p:txBody>
      </p:sp>
      <p:sp>
        <p:nvSpPr>
          <p:cNvPr id="20526" name="Text Box 46"/>
          <p:cNvSpPr txBox="1">
            <a:spLocks noChangeArrowheads="1"/>
          </p:cNvSpPr>
          <p:nvPr/>
        </p:nvSpPr>
        <p:spPr bwMode="auto">
          <a:xfrm>
            <a:off x="152400" y="687388"/>
            <a:ext cx="4038600" cy="98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80000"/>
              </a:lnSpc>
              <a:spcBef>
                <a:spcPct val="50000"/>
              </a:spcBef>
            </a:pPr>
            <a:r>
              <a:rPr lang="en-US" altLang="zh-CN" sz="2800" b="1">
                <a:solidFill>
                  <a:srgbClr val="0000FF"/>
                </a:solidFill>
              </a:rPr>
              <a:t>1</a:t>
            </a:r>
            <a:r>
              <a:rPr lang="zh-CN" altLang="en-US" sz="2800" b="1">
                <a:solidFill>
                  <a:srgbClr val="0000FF"/>
                </a:solidFill>
              </a:rPr>
              <a:t>、平抛运动的定义：</a:t>
            </a:r>
          </a:p>
          <a:p>
            <a:pPr>
              <a:lnSpc>
                <a:spcPct val="80000"/>
              </a:lnSpc>
              <a:spcBef>
                <a:spcPct val="50000"/>
              </a:spcBef>
            </a:pPr>
            <a:r>
              <a:rPr lang="en-US" altLang="zh-CN" sz="2800" b="1">
                <a:solidFill>
                  <a:srgbClr val="0000FF"/>
                </a:solidFill>
              </a:rPr>
              <a:t>3</a:t>
            </a:r>
            <a:r>
              <a:rPr lang="zh-CN" altLang="en-US" sz="2800" b="1">
                <a:solidFill>
                  <a:srgbClr val="0000FF"/>
                </a:solidFill>
              </a:rPr>
              <a:t>、平抛运动的条件：</a:t>
            </a:r>
          </a:p>
        </p:txBody>
      </p:sp>
      <p:sp>
        <p:nvSpPr>
          <p:cNvPr id="20527" name="Text Box 47"/>
          <p:cNvSpPr txBox="1">
            <a:spLocks noChangeArrowheads="1"/>
          </p:cNvSpPr>
          <p:nvPr/>
        </p:nvSpPr>
        <p:spPr bwMode="auto">
          <a:xfrm>
            <a:off x="152400" y="2224088"/>
            <a:ext cx="434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0000FF"/>
                </a:solidFill>
              </a:rPr>
              <a:t>2</a:t>
            </a:r>
            <a:r>
              <a:rPr lang="zh-CN" altLang="en-US" sz="2800" b="1">
                <a:solidFill>
                  <a:srgbClr val="0000FF"/>
                </a:solidFill>
              </a:rPr>
              <a:t>、平抛运动的性质：</a:t>
            </a:r>
          </a:p>
        </p:txBody>
      </p:sp>
      <p:sp>
        <p:nvSpPr>
          <p:cNvPr id="20528" name="Text Box 48"/>
          <p:cNvSpPr txBox="1">
            <a:spLocks noChangeArrowheads="1"/>
          </p:cNvSpPr>
          <p:nvPr/>
        </p:nvSpPr>
        <p:spPr bwMode="auto">
          <a:xfrm>
            <a:off x="228600" y="4052888"/>
            <a:ext cx="434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0000FF"/>
                </a:solidFill>
              </a:rPr>
              <a:t>3</a:t>
            </a:r>
            <a:r>
              <a:rPr lang="zh-CN" altLang="en-US" sz="2800" b="1">
                <a:solidFill>
                  <a:srgbClr val="0000FF"/>
                </a:solidFill>
              </a:rPr>
              <a:t>、平抛运动的规律：</a:t>
            </a:r>
          </a:p>
        </p:txBody>
      </p:sp>
      <p:sp>
        <p:nvSpPr>
          <p:cNvPr id="20529" name="Text Box 49"/>
          <p:cNvSpPr txBox="1">
            <a:spLocks noChangeArrowheads="1"/>
          </p:cNvSpPr>
          <p:nvPr/>
        </p:nvSpPr>
        <p:spPr bwMode="auto">
          <a:xfrm>
            <a:off x="4191000" y="5791200"/>
            <a:ext cx="434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0000FF"/>
                </a:solidFill>
              </a:rPr>
              <a:t>4</a:t>
            </a:r>
            <a:r>
              <a:rPr lang="zh-CN" altLang="en-US" sz="2800" b="1">
                <a:solidFill>
                  <a:srgbClr val="0000FF"/>
                </a:solidFill>
              </a:rPr>
              <a:t>、物理方法：</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withEffect">
                                  <p:stCondLst>
                                    <p:cond delay="0"/>
                                  </p:stCondLst>
                                  <p:childTnLst>
                                    <p:set>
                                      <p:cBhvr>
                                        <p:cTn id="6" dur="1" fill="hold">
                                          <p:stCondLst>
                                            <p:cond delay="0"/>
                                          </p:stCondLst>
                                        </p:cTn>
                                        <p:tgtEl>
                                          <p:spTgt spid="20516"/>
                                        </p:tgtEl>
                                        <p:attrNameLst>
                                          <p:attrName>style.visibility</p:attrName>
                                        </p:attrNameLst>
                                      </p:cBhvr>
                                      <p:to>
                                        <p:strVal val="visible"/>
                                      </p:to>
                                    </p:set>
                                    <p:animEffect transition="in" filter="dissolve">
                                      <p:cBhvr>
                                        <p:cTn id="7" dur="500"/>
                                        <p:tgtEl>
                                          <p:spTgt spid="205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485"/>
                                        </p:tgtEl>
                                        <p:attrNameLst>
                                          <p:attrName>style.visibility</p:attrName>
                                        </p:attrNameLst>
                                      </p:cBhvr>
                                      <p:to>
                                        <p:strVal val="visible"/>
                                      </p:to>
                                    </p:set>
                                    <p:animEffect transition="in" filter="dissolve">
                                      <p:cBhvr>
                                        <p:cTn id="12" dur="500"/>
                                        <p:tgtEl>
                                          <p:spTgt spid="204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0488"/>
                                        </p:tgtEl>
                                        <p:attrNameLst>
                                          <p:attrName>style.visibility</p:attrName>
                                        </p:attrNameLst>
                                      </p:cBhvr>
                                      <p:to>
                                        <p:strVal val="visible"/>
                                      </p:to>
                                    </p:set>
                                    <p:animEffect transition="in" filter="dissolve">
                                      <p:cBhvr>
                                        <p:cTn id="17" dur="3000"/>
                                        <p:tgtEl>
                                          <p:spTgt spid="204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529"/>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0487"/>
                                        </p:tgtEl>
                                        <p:attrNameLst>
                                          <p:attrName>style.visibility</p:attrName>
                                        </p:attrNameLst>
                                      </p:cBhvr>
                                      <p:to>
                                        <p:strVal val="visible"/>
                                      </p:to>
                                    </p:set>
                                    <p:animEffect transition="in" filter="blinds(horizontal)">
                                      <p:cBhvr>
                                        <p:cTn id="26" dur="500"/>
                                        <p:tgtEl>
                                          <p:spTgt spid="2048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20519"/>
                                        </p:tgtEl>
                                        <p:attrNameLst>
                                          <p:attrName>style.visibility</p:attrName>
                                        </p:attrNameLst>
                                      </p:cBhvr>
                                      <p:to>
                                        <p:strVal val="visible"/>
                                      </p:to>
                                    </p:set>
                                    <p:animEffect transition="in" filter="dissolve">
                                      <p:cBhvr>
                                        <p:cTn id="31" dur="500"/>
                                        <p:tgtEl>
                                          <p:spTgt spid="20519"/>
                                        </p:tgtEl>
                                      </p:cBhvr>
                                    </p:animEffect>
                                  </p:childTnLst>
                                </p:cTn>
                              </p:par>
                              <p:par>
                                <p:cTn id="32" presetID="9" presetClass="entr" presetSubtype="0" fill="hold" nodeType="withEffect">
                                  <p:stCondLst>
                                    <p:cond delay="0"/>
                                  </p:stCondLst>
                                  <p:childTnLst>
                                    <p:set>
                                      <p:cBhvr>
                                        <p:cTn id="33" dur="1" fill="hold">
                                          <p:stCondLst>
                                            <p:cond delay="0"/>
                                          </p:stCondLst>
                                        </p:cTn>
                                        <p:tgtEl>
                                          <p:spTgt spid="20520"/>
                                        </p:tgtEl>
                                        <p:attrNameLst>
                                          <p:attrName>style.visibility</p:attrName>
                                        </p:attrNameLst>
                                      </p:cBhvr>
                                      <p:to>
                                        <p:strVal val="visible"/>
                                      </p:to>
                                    </p:set>
                                    <p:animEffect transition="in" filter="dissolve">
                                      <p:cBhvr>
                                        <p:cTn id="34" dur="500"/>
                                        <p:tgtEl>
                                          <p:spTgt spid="2052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0518"/>
                                        </p:tgtEl>
                                        <p:attrNameLst>
                                          <p:attrName>style.visibility</p:attrName>
                                        </p:attrNameLst>
                                      </p:cBhvr>
                                      <p:to>
                                        <p:strVal val="visible"/>
                                      </p:to>
                                    </p:set>
                                    <p:animEffect transition="in" filter="dissolve">
                                      <p:cBhvr>
                                        <p:cTn id="37" dur="500"/>
                                        <p:tgtEl>
                                          <p:spTgt spid="205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20522"/>
                                        </p:tgtEl>
                                        <p:attrNameLst>
                                          <p:attrName>style.visibility</p:attrName>
                                        </p:attrNameLst>
                                      </p:cBhvr>
                                      <p:to>
                                        <p:strVal val="visible"/>
                                      </p:to>
                                    </p:set>
                                    <p:animEffect transition="in" filter="circle(in)">
                                      <p:cBhvr>
                                        <p:cTn id="42" dur="2000"/>
                                        <p:tgtEl>
                                          <p:spTgt spid="20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516" grpId="0"/>
      <p:bldP spid="20518" grpId="0"/>
      <p:bldP spid="20522" grpId="0"/>
      <p:bldP spid="205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body" idx="1"/>
          </p:nvPr>
        </p:nvSpPr>
        <p:spPr/>
        <p:txBody>
          <a:bodyPr/>
          <a:lstStyle/>
          <a:p>
            <a:pPr>
              <a:buFont typeface="Wingdings 2" pitchFamily="18" charset="2"/>
              <a:buNone/>
            </a:pPr>
            <a:r>
              <a:rPr lang="en-US" altLang="zh-CN"/>
              <a:t>1.</a:t>
            </a:r>
            <a:r>
              <a:rPr lang="zh-CN" altLang="en-US"/>
              <a:t>关于平抛运动的叙述，正确的是（        ）</a:t>
            </a:r>
          </a:p>
          <a:p>
            <a:pPr>
              <a:buFont typeface="Wingdings 2" pitchFamily="18" charset="2"/>
              <a:buNone/>
            </a:pPr>
            <a:r>
              <a:rPr lang="en-US" altLang="zh-CN"/>
              <a:t>A.</a:t>
            </a:r>
            <a:r>
              <a:rPr lang="zh-CN" altLang="en-US"/>
              <a:t>平抛运动是一种在恒力作用下的曲线运动</a:t>
            </a:r>
            <a:r>
              <a:rPr lang="en-US" altLang="zh-CN"/>
              <a:t>.</a:t>
            </a:r>
          </a:p>
          <a:p>
            <a:pPr>
              <a:buFont typeface="Wingdings 2" pitchFamily="18" charset="2"/>
              <a:buNone/>
            </a:pPr>
            <a:r>
              <a:rPr lang="en-US" altLang="zh-CN"/>
              <a:t>B.</a:t>
            </a:r>
            <a:r>
              <a:rPr lang="zh-CN" altLang="en-US"/>
              <a:t>平抛运动的速度方向与加速度方向的夹角一定越来越平抛运动小</a:t>
            </a:r>
            <a:r>
              <a:rPr lang="en-US" altLang="zh-CN"/>
              <a:t>.</a:t>
            </a:r>
          </a:p>
          <a:p>
            <a:pPr>
              <a:buFont typeface="Wingdings 2" pitchFamily="18" charset="2"/>
              <a:buNone/>
            </a:pPr>
            <a:r>
              <a:rPr lang="en-US" altLang="zh-CN"/>
              <a:t>C.</a:t>
            </a:r>
            <a:r>
              <a:rPr lang="zh-CN" altLang="en-US"/>
              <a:t>平抛运动的物体在空中运动的时间与初速度无关</a:t>
            </a:r>
            <a:r>
              <a:rPr lang="en-US" altLang="zh-CN"/>
              <a:t>.</a:t>
            </a:r>
          </a:p>
          <a:p>
            <a:pPr>
              <a:buFont typeface="Wingdings 2" pitchFamily="18" charset="2"/>
              <a:buNone/>
            </a:pPr>
            <a:r>
              <a:rPr lang="en-US" altLang="zh-CN"/>
              <a:t>D.</a:t>
            </a:r>
            <a:r>
              <a:rPr lang="zh-CN" altLang="en-US"/>
              <a:t>平抛运动的物体水平位移与抛出点高度无关</a:t>
            </a:r>
            <a:r>
              <a:rPr lang="en-US" altLang="zh-CN"/>
              <a:t>.</a:t>
            </a:r>
          </a:p>
        </p:txBody>
      </p:sp>
      <p:sp>
        <p:nvSpPr>
          <p:cNvPr id="21508" name="Text Box 4"/>
          <p:cNvSpPr txBox="1">
            <a:spLocks noChangeArrowheads="1"/>
          </p:cNvSpPr>
          <p:nvPr/>
        </p:nvSpPr>
        <p:spPr bwMode="auto">
          <a:xfrm>
            <a:off x="6948488" y="1676400"/>
            <a:ext cx="846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0000"/>
                </a:solidFill>
              </a:rPr>
              <a:t>ABC</a:t>
            </a:r>
          </a:p>
        </p:txBody>
      </p:sp>
      <p:sp>
        <p:nvSpPr>
          <p:cNvPr id="21510" name="Text Box 6"/>
          <p:cNvSpPr txBox="1">
            <a:spLocks noChangeArrowheads="1"/>
          </p:cNvSpPr>
          <p:nvPr/>
        </p:nvSpPr>
        <p:spPr bwMode="auto">
          <a:xfrm>
            <a:off x="2895600" y="425450"/>
            <a:ext cx="2438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sz="3600" b="1">
                <a:solidFill>
                  <a:srgbClr val="FF0000"/>
                </a:solidFill>
              </a:rPr>
              <a:t>课堂练习</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dissolve">
                                      <p:cBhvr>
                                        <p:cTn id="7" dur="500"/>
                                        <p:tgtEl>
                                          <p:spTgt spid="2150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1506">
                                            <p:txEl>
                                              <p:pRg st="1" end="1"/>
                                            </p:txEl>
                                          </p:spTgt>
                                        </p:tgtEl>
                                        <p:attrNameLst>
                                          <p:attrName>style.visibility</p:attrName>
                                        </p:attrNameLst>
                                      </p:cBhvr>
                                      <p:to>
                                        <p:strVal val="visible"/>
                                      </p:to>
                                    </p:set>
                                    <p:animEffect transition="in" filter="dissolve">
                                      <p:cBhvr>
                                        <p:cTn id="10" dur="500"/>
                                        <p:tgtEl>
                                          <p:spTgt spid="21506">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1506">
                                            <p:txEl>
                                              <p:pRg st="2" end="2"/>
                                            </p:txEl>
                                          </p:spTgt>
                                        </p:tgtEl>
                                        <p:attrNameLst>
                                          <p:attrName>style.visibility</p:attrName>
                                        </p:attrNameLst>
                                      </p:cBhvr>
                                      <p:to>
                                        <p:strVal val="visible"/>
                                      </p:to>
                                    </p:set>
                                    <p:animEffect transition="in" filter="dissolve">
                                      <p:cBhvr>
                                        <p:cTn id="13" dur="500"/>
                                        <p:tgtEl>
                                          <p:spTgt spid="21506">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1506">
                                            <p:txEl>
                                              <p:pRg st="3" end="3"/>
                                            </p:txEl>
                                          </p:spTgt>
                                        </p:tgtEl>
                                        <p:attrNameLst>
                                          <p:attrName>style.visibility</p:attrName>
                                        </p:attrNameLst>
                                      </p:cBhvr>
                                      <p:to>
                                        <p:strVal val="visible"/>
                                      </p:to>
                                    </p:set>
                                    <p:animEffect transition="in" filter="dissolve">
                                      <p:cBhvr>
                                        <p:cTn id="16" dur="500"/>
                                        <p:tgtEl>
                                          <p:spTgt spid="21506">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21506">
                                            <p:txEl>
                                              <p:pRg st="4" end="4"/>
                                            </p:txEl>
                                          </p:spTgt>
                                        </p:tgtEl>
                                        <p:attrNameLst>
                                          <p:attrName>style.visibility</p:attrName>
                                        </p:attrNameLst>
                                      </p:cBhvr>
                                      <p:to>
                                        <p:strVal val="visible"/>
                                      </p:to>
                                    </p:set>
                                    <p:animEffect transition="in" filter="dissolve">
                                      <p:cBhvr>
                                        <p:cTn id="19" dur="500"/>
                                        <p:tgtEl>
                                          <p:spTgt spid="21506">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53" presetClass="entr" presetSubtype="0" fill="hold" grpId="0" nodeType="clickEffect">
                                  <p:stCondLst>
                                    <p:cond delay="0"/>
                                  </p:stCondLst>
                                  <p:childTnLst>
                                    <p:set>
                                      <p:cBhvr>
                                        <p:cTn id="23" dur="1" fill="hold">
                                          <p:stCondLst>
                                            <p:cond delay="0"/>
                                          </p:stCondLst>
                                        </p:cTn>
                                        <p:tgtEl>
                                          <p:spTgt spid="21508"/>
                                        </p:tgtEl>
                                        <p:attrNameLst>
                                          <p:attrName>style.visibility</p:attrName>
                                        </p:attrNameLst>
                                      </p:cBhvr>
                                      <p:to>
                                        <p:strVal val="visible"/>
                                      </p:to>
                                    </p:set>
                                    <p:anim calcmode="lin" valueType="num">
                                      <p:cBhvr>
                                        <p:cTn id="24" dur="500" fill="hold"/>
                                        <p:tgtEl>
                                          <p:spTgt spid="21508"/>
                                        </p:tgtEl>
                                        <p:attrNameLst>
                                          <p:attrName>ppt_w</p:attrName>
                                        </p:attrNameLst>
                                      </p:cBhvr>
                                      <p:tavLst>
                                        <p:tav tm="0">
                                          <p:val>
                                            <p:fltVal val="0"/>
                                          </p:val>
                                        </p:tav>
                                        <p:tav tm="100000">
                                          <p:val>
                                            <p:strVal val="#ppt_w"/>
                                          </p:val>
                                        </p:tav>
                                      </p:tavLst>
                                    </p:anim>
                                    <p:anim calcmode="lin" valueType="num">
                                      <p:cBhvr>
                                        <p:cTn id="25" dur="500" fill="hold"/>
                                        <p:tgtEl>
                                          <p:spTgt spid="21508"/>
                                        </p:tgtEl>
                                        <p:attrNameLst>
                                          <p:attrName>ppt_h</p:attrName>
                                        </p:attrNameLst>
                                      </p:cBhvr>
                                      <p:tavLst>
                                        <p:tav tm="0">
                                          <p:val>
                                            <p:fltVal val="0"/>
                                          </p:val>
                                        </p:tav>
                                        <p:tav tm="100000">
                                          <p:val>
                                            <p:strVal val="#ppt_h"/>
                                          </p:val>
                                        </p:tav>
                                      </p:tavLst>
                                    </p:anim>
                                    <p:animEffect transition="in" filter="fade">
                                      <p:cBhvr>
                                        <p:cTn id="26" dur="5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252413" y="533400"/>
            <a:ext cx="8510587" cy="1325563"/>
          </a:xfrm>
        </p:spPr>
        <p:txBody>
          <a:bodyPr/>
          <a:lstStyle/>
          <a:p>
            <a:r>
              <a:rPr lang="en-US" altLang="zh-CN" sz="3200" b="1">
                <a:solidFill>
                  <a:srgbClr val="0000FF"/>
                </a:solidFill>
              </a:rPr>
              <a:t>2</a:t>
            </a:r>
            <a:r>
              <a:rPr lang="zh-CN" altLang="en-US" sz="3200" b="1">
                <a:solidFill>
                  <a:srgbClr val="0000FF"/>
                </a:solidFill>
              </a:rPr>
              <a:t>、从同一高度某点同时水平抛出的</a:t>
            </a:r>
            <a:r>
              <a:rPr lang="en-US" altLang="zh-CN" sz="3200" b="1">
                <a:solidFill>
                  <a:srgbClr val="0000FF"/>
                </a:solidFill>
              </a:rPr>
              <a:t>A.B</a:t>
            </a:r>
            <a:r>
              <a:rPr lang="zh-CN" altLang="en-US" sz="3200" b="1">
                <a:solidFill>
                  <a:srgbClr val="0000FF"/>
                </a:solidFill>
              </a:rPr>
              <a:t>两个物体，则下列说法正确的是（         ）</a:t>
            </a:r>
          </a:p>
        </p:txBody>
      </p:sp>
      <p:sp>
        <p:nvSpPr>
          <p:cNvPr id="22531" name="Rectangle 3"/>
          <p:cNvSpPr>
            <a:spLocks noGrp="1" noRot="1" noChangeArrowheads="1"/>
          </p:cNvSpPr>
          <p:nvPr>
            <p:ph type="body" idx="1"/>
          </p:nvPr>
        </p:nvSpPr>
        <p:spPr>
          <a:xfrm>
            <a:off x="298450" y="1843088"/>
            <a:ext cx="8540750" cy="4422775"/>
          </a:xfrm>
        </p:spPr>
        <p:txBody>
          <a:bodyPr/>
          <a:lstStyle/>
          <a:p>
            <a:pPr>
              <a:buFont typeface="Wingdings 2" pitchFamily="18" charset="2"/>
              <a:buNone/>
            </a:pPr>
            <a:r>
              <a:rPr lang="en-US" altLang="zh-CN"/>
              <a:t>A.</a:t>
            </a:r>
            <a:r>
              <a:rPr lang="zh-CN" altLang="en-US"/>
              <a:t>落地时两物体的水平距离可能相等</a:t>
            </a:r>
          </a:p>
          <a:p>
            <a:pPr>
              <a:buFont typeface="Wingdings 2" pitchFamily="18" charset="2"/>
              <a:buNone/>
            </a:pPr>
            <a:r>
              <a:rPr lang="en-US" altLang="zh-CN"/>
              <a:t>B.</a:t>
            </a:r>
            <a:r>
              <a:rPr lang="zh-CN" altLang="en-US"/>
              <a:t>若</a:t>
            </a:r>
            <a:r>
              <a:rPr lang="en-US" altLang="zh-CN"/>
              <a:t>A</a:t>
            </a:r>
            <a:r>
              <a:rPr lang="zh-CN" altLang="en-US"/>
              <a:t>的初速度较大，在空中的任一时刻它离地面的高度必然较大</a:t>
            </a:r>
          </a:p>
          <a:p>
            <a:pPr>
              <a:buFont typeface="Wingdings 2" pitchFamily="18" charset="2"/>
              <a:buNone/>
            </a:pPr>
            <a:r>
              <a:rPr lang="en-US" altLang="zh-CN"/>
              <a:t>C.</a:t>
            </a:r>
            <a:r>
              <a:rPr lang="zh-CN" altLang="en-US"/>
              <a:t>若</a:t>
            </a:r>
            <a:r>
              <a:rPr lang="en-US" altLang="zh-CN"/>
              <a:t>A</a:t>
            </a:r>
            <a:r>
              <a:rPr lang="zh-CN" altLang="en-US"/>
              <a:t>的初速度较大，落地时它的水平距离必然较小</a:t>
            </a:r>
          </a:p>
          <a:p>
            <a:pPr>
              <a:buFont typeface="Wingdings 2" pitchFamily="18" charset="2"/>
              <a:buNone/>
            </a:pPr>
            <a:r>
              <a:rPr lang="en-US" altLang="zh-CN"/>
              <a:t>D.</a:t>
            </a:r>
            <a:r>
              <a:rPr lang="zh-CN" altLang="en-US"/>
              <a:t>不论</a:t>
            </a:r>
            <a:r>
              <a:rPr lang="en-US" altLang="zh-CN"/>
              <a:t>A.B</a:t>
            </a:r>
            <a:r>
              <a:rPr lang="zh-CN" altLang="en-US"/>
              <a:t>的初速度如何，在空中的任一时刻两物体离地的高度一定相等</a:t>
            </a:r>
          </a:p>
        </p:txBody>
      </p:sp>
      <p:sp>
        <p:nvSpPr>
          <p:cNvPr id="22532" name="Text Box 4"/>
          <p:cNvSpPr txBox="1">
            <a:spLocks noChangeArrowheads="1"/>
          </p:cNvSpPr>
          <p:nvPr/>
        </p:nvSpPr>
        <p:spPr bwMode="auto">
          <a:xfrm>
            <a:off x="6330950" y="1181100"/>
            <a:ext cx="11366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FF0000"/>
                </a:solidFill>
              </a:rPr>
              <a:t>AD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p:cTn id="7" dur="500" fill="hold"/>
                                        <p:tgtEl>
                                          <p:spTgt spid="22530"/>
                                        </p:tgtEl>
                                        <p:attrNameLst>
                                          <p:attrName>ppt_w</p:attrName>
                                        </p:attrNameLst>
                                      </p:cBhvr>
                                      <p:tavLst>
                                        <p:tav tm="0">
                                          <p:val>
                                            <p:fltVal val="0"/>
                                          </p:val>
                                        </p:tav>
                                        <p:tav tm="100000">
                                          <p:val>
                                            <p:strVal val="#ppt_w"/>
                                          </p:val>
                                        </p:tav>
                                      </p:tavLst>
                                    </p:anim>
                                    <p:anim calcmode="lin" valueType="num">
                                      <p:cBhvr>
                                        <p:cTn id="8" dur="500" fill="hold"/>
                                        <p:tgtEl>
                                          <p:spTgt spid="22530"/>
                                        </p:tgtEl>
                                        <p:attrNameLst>
                                          <p:attrName>ppt_h</p:attrName>
                                        </p:attrNameLst>
                                      </p:cBhvr>
                                      <p:tavLst>
                                        <p:tav tm="0">
                                          <p:val>
                                            <p:fltVal val="0"/>
                                          </p:val>
                                        </p:tav>
                                        <p:tav tm="100000">
                                          <p:val>
                                            <p:strVal val="#ppt_h"/>
                                          </p:val>
                                        </p:tav>
                                      </p:tavLst>
                                    </p:anim>
                                    <p:animEffect transition="in" filter="fade">
                                      <p:cBhvr>
                                        <p:cTn id="9" dur="500"/>
                                        <p:tgtEl>
                                          <p:spTgt spid="22530"/>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22531">
                                            <p:txEl>
                                              <p:pRg st="0" end="0"/>
                                            </p:txEl>
                                          </p:spTgt>
                                        </p:tgtEl>
                                        <p:attrNameLst>
                                          <p:attrName>style.visibility</p:attrName>
                                        </p:attrNameLst>
                                      </p:cBhvr>
                                      <p:to>
                                        <p:strVal val="visible"/>
                                      </p:to>
                                    </p:set>
                                    <p:animEffect transition="in" filter="dissolve">
                                      <p:cBhvr>
                                        <p:cTn id="14" dur="500"/>
                                        <p:tgtEl>
                                          <p:spTgt spid="22531">
                                            <p:txEl>
                                              <p:pRg st="0" end="0"/>
                                            </p:txEl>
                                          </p:spTgt>
                                        </p:tgtEl>
                                      </p:cBhvr>
                                    </p:animEffect>
                                  </p:childTnLst>
                                </p:cTn>
                              </p:par>
                              <p:par>
                                <p:cTn id="15" presetID="9" presetClass="entr" presetSubtype="0" fill="hold" nodeType="withEffect">
                                  <p:stCondLst>
                                    <p:cond delay="0"/>
                                  </p:stCondLst>
                                  <p:childTnLst>
                                    <p:set>
                                      <p:cBhvr>
                                        <p:cTn id="16" dur="1" fill="hold">
                                          <p:stCondLst>
                                            <p:cond delay="0"/>
                                          </p:stCondLst>
                                        </p:cTn>
                                        <p:tgtEl>
                                          <p:spTgt spid="22531">
                                            <p:txEl>
                                              <p:pRg st="1" end="1"/>
                                            </p:txEl>
                                          </p:spTgt>
                                        </p:tgtEl>
                                        <p:attrNameLst>
                                          <p:attrName>style.visibility</p:attrName>
                                        </p:attrNameLst>
                                      </p:cBhvr>
                                      <p:to>
                                        <p:strVal val="visible"/>
                                      </p:to>
                                    </p:set>
                                    <p:animEffect transition="in" filter="dissolve">
                                      <p:cBhvr>
                                        <p:cTn id="17" dur="500"/>
                                        <p:tgtEl>
                                          <p:spTgt spid="22531">
                                            <p:txEl>
                                              <p:pRg st="1" end="1"/>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22531">
                                            <p:txEl>
                                              <p:pRg st="2" end="2"/>
                                            </p:txEl>
                                          </p:spTgt>
                                        </p:tgtEl>
                                        <p:attrNameLst>
                                          <p:attrName>style.visibility</p:attrName>
                                        </p:attrNameLst>
                                      </p:cBhvr>
                                      <p:to>
                                        <p:strVal val="visible"/>
                                      </p:to>
                                    </p:set>
                                    <p:animEffect transition="in" filter="dissolve">
                                      <p:cBhvr>
                                        <p:cTn id="20" dur="500"/>
                                        <p:tgtEl>
                                          <p:spTgt spid="22531">
                                            <p:txEl>
                                              <p:pRg st="2" end="2"/>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22531">
                                            <p:txEl>
                                              <p:pRg st="3" end="3"/>
                                            </p:txEl>
                                          </p:spTgt>
                                        </p:tgtEl>
                                        <p:attrNameLst>
                                          <p:attrName>style.visibility</p:attrName>
                                        </p:attrNameLst>
                                      </p:cBhvr>
                                      <p:to>
                                        <p:strVal val="visible"/>
                                      </p:to>
                                    </p:set>
                                    <p:animEffect transition="in" filter="dissolve">
                                      <p:cBhvr>
                                        <p:cTn id="23" dur="500"/>
                                        <p:tgtEl>
                                          <p:spTgt spid="22531">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2532"/>
                                        </p:tgtEl>
                                        <p:attrNameLst>
                                          <p:attrName>style.visibility</p:attrName>
                                        </p:attrNameLst>
                                      </p:cBhvr>
                                      <p:to>
                                        <p:strVal val="visible"/>
                                      </p:to>
                                    </p:set>
                                    <p:animEffect transition="in" filter="dissolve">
                                      <p:cBhvr>
                                        <p:cTn id="28" dur="500"/>
                                        <p:tgtEl>
                                          <p:spTgt spid="22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r>
              <a:rPr lang="en-US" altLang="zh-CN" sz="3200">
                <a:solidFill>
                  <a:srgbClr val="0000FF"/>
                </a:solidFill>
              </a:rPr>
              <a:t>3</a:t>
            </a:r>
            <a:r>
              <a:rPr lang="zh-CN" altLang="en-US" sz="3200">
                <a:solidFill>
                  <a:srgbClr val="0000FF"/>
                </a:solidFill>
              </a:rPr>
              <a:t>、用</a:t>
            </a:r>
            <a:r>
              <a:rPr lang="en-US" altLang="zh-CN" sz="3200">
                <a:solidFill>
                  <a:srgbClr val="0000FF"/>
                </a:solidFill>
              </a:rPr>
              <a:t>m.Vo.h</a:t>
            </a:r>
            <a:r>
              <a:rPr lang="zh-CN" altLang="en-US" sz="3200">
                <a:solidFill>
                  <a:srgbClr val="0000FF"/>
                </a:solidFill>
              </a:rPr>
              <a:t>分别表示平抛运动物体的质量</a:t>
            </a:r>
            <a:r>
              <a:rPr lang="en-US" altLang="zh-CN" sz="3200">
                <a:solidFill>
                  <a:srgbClr val="0000FF"/>
                </a:solidFill>
              </a:rPr>
              <a:t>.</a:t>
            </a:r>
            <a:r>
              <a:rPr lang="zh-CN" altLang="en-US" sz="3200">
                <a:solidFill>
                  <a:srgbClr val="0000FF"/>
                </a:solidFill>
              </a:rPr>
              <a:t>初速度和抛出点离水平地面的高度，则：</a:t>
            </a:r>
          </a:p>
        </p:txBody>
      </p:sp>
      <p:sp>
        <p:nvSpPr>
          <p:cNvPr id="23555" name="Rectangle 3"/>
          <p:cNvSpPr>
            <a:spLocks noGrp="1" noRot="1" noChangeArrowheads="1"/>
          </p:cNvSpPr>
          <p:nvPr>
            <p:ph type="body" idx="1"/>
          </p:nvPr>
        </p:nvSpPr>
        <p:spPr>
          <a:xfrm>
            <a:off x="301625" y="1600200"/>
            <a:ext cx="8540750" cy="2743200"/>
          </a:xfrm>
        </p:spPr>
        <p:txBody>
          <a:bodyPr/>
          <a:lstStyle/>
          <a:p>
            <a:pPr>
              <a:buFont typeface="Wingdings 2" pitchFamily="18" charset="2"/>
              <a:buNone/>
            </a:pPr>
            <a:r>
              <a:rPr lang="en-US" altLang="zh-CN"/>
              <a:t>A.</a:t>
            </a:r>
            <a:r>
              <a:rPr lang="zh-CN" altLang="en-US"/>
              <a:t>物体在空中运动的时间是由（       ）决定的</a:t>
            </a:r>
            <a:r>
              <a:rPr lang="en-US" altLang="zh-CN"/>
              <a:t>.</a:t>
            </a:r>
          </a:p>
          <a:p>
            <a:pPr>
              <a:buFont typeface="Wingdings 2" pitchFamily="18" charset="2"/>
              <a:buNone/>
            </a:pPr>
            <a:r>
              <a:rPr lang="en-US" altLang="zh-CN"/>
              <a:t>B.</a:t>
            </a:r>
            <a:r>
              <a:rPr lang="zh-CN" altLang="en-US"/>
              <a:t>在空中运动的水平位移是由（       ）决定的</a:t>
            </a:r>
            <a:r>
              <a:rPr lang="en-US" altLang="zh-CN"/>
              <a:t>.</a:t>
            </a:r>
          </a:p>
          <a:p>
            <a:pPr>
              <a:buFont typeface="Wingdings 2" pitchFamily="18" charset="2"/>
              <a:buNone/>
            </a:pPr>
            <a:r>
              <a:rPr lang="en-US" altLang="zh-CN"/>
              <a:t>C.</a:t>
            </a:r>
            <a:r>
              <a:rPr lang="zh-CN" altLang="en-US"/>
              <a:t>落地时瞬时速度的大小是由（       ）决定的</a:t>
            </a:r>
            <a:r>
              <a:rPr lang="en-US" altLang="zh-CN"/>
              <a:t>.</a:t>
            </a:r>
          </a:p>
          <a:p>
            <a:pPr>
              <a:buFont typeface="Wingdings 2" pitchFamily="18" charset="2"/>
              <a:buNone/>
            </a:pPr>
            <a:r>
              <a:rPr lang="en-US" altLang="zh-CN"/>
              <a:t>D.</a:t>
            </a:r>
            <a:r>
              <a:rPr lang="zh-CN" altLang="en-US"/>
              <a:t>落地时瞬时速度的方向是由（       ）决定的</a:t>
            </a:r>
            <a:r>
              <a:rPr lang="en-US" altLang="zh-CN"/>
              <a:t>.</a:t>
            </a:r>
          </a:p>
        </p:txBody>
      </p:sp>
      <p:sp>
        <p:nvSpPr>
          <p:cNvPr id="23556" name="Text Box 4"/>
          <p:cNvSpPr txBox="1">
            <a:spLocks noChangeArrowheads="1"/>
          </p:cNvSpPr>
          <p:nvPr/>
        </p:nvSpPr>
        <p:spPr bwMode="auto">
          <a:xfrm>
            <a:off x="6189663" y="1676400"/>
            <a:ext cx="7921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FF0000"/>
                </a:solidFill>
              </a:rPr>
              <a:t>h</a:t>
            </a:r>
          </a:p>
        </p:txBody>
      </p:sp>
      <p:sp>
        <p:nvSpPr>
          <p:cNvPr id="23557" name="Text Box 5"/>
          <p:cNvSpPr txBox="1">
            <a:spLocks noChangeArrowheads="1"/>
          </p:cNvSpPr>
          <p:nvPr/>
        </p:nvSpPr>
        <p:spPr bwMode="auto">
          <a:xfrm>
            <a:off x="5900738" y="2205038"/>
            <a:ext cx="14414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FF0000"/>
                </a:solidFill>
              </a:rPr>
              <a:t>h. Vo</a:t>
            </a:r>
          </a:p>
        </p:txBody>
      </p:sp>
      <p:sp>
        <p:nvSpPr>
          <p:cNvPr id="23558" name="Text Box 6"/>
          <p:cNvSpPr txBox="1">
            <a:spLocks noChangeArrowheads="1"/>
          </p:cNvSpPr>
          <p:nvPr/>
        </p:nvSpPr>
        <p:spPr bwMode="auto">
          <a:xfrm>
            <a:off x="5972175" y="2781300"/>
            <a:ext cx="1800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FF0000"/>
                </a:solidFill>
              </a:rPr>
              <a:t>h. Vo</a:t>
            </a:r>
            <a:endParaRPr lang="en-US" altLang="zh-CN">
              <a:solidFill>
                <a:srgbClr val="FF0000"/>
              </a:solidFill>
            </a:endParaRPr>
          </a:p>
        </p:txBody>
      </p:sp>
      <p:sp>
        <p:nvSpPr>
          <p:cNvPr id="23559" name="Text Box 7"/>
          <p:cNvSpPr txBox="1">
            <a:spLocks noChangeArrowheads="1"/>
          </p:cNvSpPr>
          <p:nvPr/>
        </p:nvSpPr>
        <p:spPr bwMode="auto">
          <a:xfrm>
            <a:off x="5867400" y="3357563"/>
            <a:ext cx="18716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rgbClr val="FF0000"/>
                </a:solidFill>
              </a:rPr>
              <a:t>h. Vo</a:t>
            </a:r>
            <a:endParaRPr lang="en-US" altLang="zh-CN">
              <a:solidFill>
                <a:srgbClr val="FF000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box(in)">
                                      <p:cBhvr>
                                        <p:cTn id="7" dur="500"/>
                                        <p:tgtEl>
                                          <p:spTgt spid="23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3555">
                                            <p:txEl>
                                              <p:pRg st="0" end="0"/>
                                            </p:txEl>
                                          </p:spTgt>
                                        </p:tgtEl>
                                        <p:attrNameLst>
                                          <p:attrName>style.visibility</p:attrName>
                                        </p:attrNameLst>
                                      </p:cBhvr>
                                      <p:to>
                                        <p:strVal val="visible"/>
                                      </p:to>
                                    </p:set>
                                    <p:animEffect transition="in" filter="dissolve">
                                      <p:cBhvr>
                                        <p:cTn id="12" dur="500"/>
                                        <p:tgtEl>
                                          <p:spTgt spid="2355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556"/>
                                        </p:tgtEl>
                                        <p:attrNameLst>
                                          <p:attrName>style.visibility</p:attrName>
                                        </p:attrNameLst>
                                      </p:cBhvr>
                                      <p:to>
                                        <p:strVal val="visible"/>
                                      </p:to>
                                    </p:set>
                                    <p:animEffect transition="in" filter="dissolve">
                                      <p:cBhvr>
                                        <p:cTn id="17" dur="500"/>
                                        <p:tgtEl>
                                          <p:spTgt spid="235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3555">
                                            <p:txEl>
                                              <p:pRg st="1" end="1"/>
                                            </p:txEl>
                                          </p:spTgt>
                                        </p:tgtEl>
                                        <p:attrNameLst>
                                          <p:attrName>style.visibility</p:attrName>
                                        </p:attrNameLst>
                                      </p:cBhvr>
                                      <p:to>
                                        <p:strVal val="visible"/>
                                      </p:to>
                                    </p:set>
                                    <p:animEffect transition="in" filter="dissolve">
                                      <p:cBhvr>
                                        <p:cTn id="22" dur="500"/>
                                        <p:tgtEl>
                                          <p:spTgt spid="23555">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3557"/>
                                        </p:tgtEl>
                                        <p:attrNameLst>
                                          <p:attrName>style.visibility</p:attrName>
                                        </p:attrNameLst>
                                      </p:cBhvr>
                                      <p:to>
                                        <p:strVal val="visible"/>
                                      </p:to>
                                    </p:set>
                                    <p:animEffect transition="in" filter="dissolve">
                                      <p:cBhvr>
                                        <p:cTn id="27" dur="500"/>
                                        <p:tgtEl>
                                          <p:spTgt spid="235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3555">
                                            <p:txEl>
                                              <p:pRg st="2" end="2"/>
                                            </p:txEl>
                                          </p:spTgt>
                                        </p:tgtEl>
                                        <p:attrNameLst>
                                          <p:attrName>style.visibility</p:attrName>
                                        </p:attrNameLst>
                                      </p:cBhvr>
                                      <p:to>
                                        <p:strVal val="visible"/>
                                      </p:to>
                                    </p:set>
                                    <p:animEffect transition="in" filter="dissolve">
                                      <p:cBhvr>
                                        <p:cTn id="32" dur="500"/>
                                        <p:tgtEl>
                                          <p:spTgt spid="23555">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3558">
                                            <p:txEl>
                                              <p:pRg st="0" end="0"/>
                                            </p:txEl>
                                          </p:spTgt>
                                        </p:tgtEl>
                                        <p:attrNameLst>
                                          <p:attrName>style.visibility</p:attrName>
                                        </p:attrNameLst>
                                      </p:cBhvr>
                                      <p:to>
                                        <p:strVal val="visible"/>
                                      </p:to>
                                    </p:set>
                                    <p:animEffect transition="in" filter="dissolve">
                                      <p:cBhvr>
                                        <p:cTn id="37" dur="500"/>
                                        <p:tgtEl>
                                          <p:spTgt spid="23558">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23555">
                                            <p:txEl>
                                              <p:pRg st="3" end="3"/>
                                            </p:txEl>
                                          </p:spTgt>
                                        </p:tgtEl>
                                        <p:attrNameLst>
                                          <p:attrName>style.visibility</p:attrName>
                                        </p:attrNameLst>
                                      </p:cBhvr>
                                      <p:to>
                                        <p:strVal val="visible"/>
                                      </p:to>
                                    </p:set>
                                    <p:animEffect transition="in" filter="dissolve">
                                      <p:cBhvr>
                                        <p:cTn id="42" dur="500"/>
                                        <p:tgtEl>
                                          <p:spTgt spid="23555">
                                            <p:txEl>
                                              <p:pRg st="3" end="3"/>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23559">
                                            <p:txEl>
                                              <p:pRg st="0" end="0"/>
                                            </p:txEl>
                                          </p:spTgt>
                                        </p:tgtEl>
                                        <p:attrNameLst>
                                          <p:attrName>style.visibility</p:attrName>
                                        </p:attrNameLst>
                                      </p:cBhvr>
                                      <p:to>
                                        <p:strVal val="visible"/>
                                      </p:to>
                                    </p:set>
                                    <p:animEffect transition="in" filter="dissolve">
                                      <p:cBhvr>
                                        <p:cTn id="47" dur="500"/>
                                        <p:tgtEl>
                                          <p:spTgt spid="235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6" grpId="0"/>
      <p:bldP spid="2355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ctrTitle"/>
          </p:nvPr>
        </p:nvSpPr>
        <p:spPr>
          <a:xfrm>
            <a:off x="304800" y="381000"/>
            <a:ext cx="5943600" cy="838200"/>
          </a:xfrm>
        </p:spPr>
        <p:txBody>
          <a:bodyPr/>
          <a:lstStyle/>
          <a:p>
            <a:pPr algn="l"/>
            <a:r>
              <a:rPr lang="zh-CN" altLang="en-US">
                <a:solidFill>
                  <a:srgbClr val="0000FF"/>
                </a:solidFill>
              </a:rPr>
              <a:t>一、</a:t>
            </a:r>
            <a:r>
              <a:rPr lang="zh-CN" altLang="en-US" b="1">
                <a:solidFill>
                  <a:srgbClr val="0000FF"/>
                </a:solidFill>
              </a:rPr>
              <a:t>平抛运动的定义</a:t>
            </a:r>
            <a:r>
              <a:rPr lang="en-US" altLang="zh-CN">
                <a:solidFill>
                  <a:srgbClr val="0000FF"/>
                </a:solidFill>
              </a:rPr>
              <a:t>:</a:t>
            </a:r>
          </a:p>
        </p:txBody>
      </p:sp>
      <p:sp>
        <p:nvSpPr>
          <p:cNvPr id="6147" name="Rectangle 3"/>
          <p:cNvSpPr>
            <a:spLocks noGrp="1" noRot="1" noChangeArrowheads="1"/>
          </p:cNvSpPr>
          <p:nvPr>
            <p:ph type="subTitle" idx="1"/>
          </p:nvPr>
        </p:nvSpPr>
        <p:spPr>
          <a:xfrm>
            <a:off x="395288" y="1484313"/>
            <a:ext cx="8424862" cy="1752600"/>
          </a:xfrm>
        </p:spPr>
        <p:txBody>
          <a:bodyPr/>
          <a:lstStyle/>
          <a:p>
            <a:pPr algn="l"/>
            <a:r>
              <a:rPr lang="zh-CN" altLang="en-US" sz="3600"/>
              <a:t>将物体用一定的初速度沿水平方向抛出</a:t>
            </a:r>
            <a:r>
              <a:rPr lang="en-US" altLang="zh-CN" sz="3600"/>
              <a:t>,</a:t>
            </a:r>
            <a:r>
              <a:rPr lang="zh-CN" altLang="en-US" sz="3600"/>
              <a:t>不考虑空气阻力</a:t>
            </a:r>
            <a:r>
              <a:rPr lang="en-US" altLang="zh-CN" sz="3600"/>
              <a:t>,</a:t>
            </a:r>
            <a:r>
              <a:rPr lang="zh-CN" altLang="en-US" sz="3600"/>
              <a:t>物体只在重力作用下所做的运动称为平抛运动</a:t>
            </a:r>
            <a:r>
              <a:rPr lang="en-US" altLang="zh-CN" sz="3600"/>
              <a:t>.</a:t>
            </a:r>
          </a:p>
        </p:txBody>
      </p:sp>
      <p:sp>
        <p:nvSpPr>
          <p:cNvPr id="6148" name="Line 4"/>
          <p:cNvSpPr>
            <a:spLocks noChangeShapeType="1"/>
          </p:cNvSpPr>
          <p:nvPr/>
        </p:nvSpPr>
        <p:spPr bwMode="auto">
          <a:xfrm>
            <a:off x="1187450" y="3500438"/>
            <a:ext cx="647700" cy="936625"/>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9" name="Line 5"/>
          <p:cNvSpPr>
            <a:spLocks noChangeShapeType="1"/>
          </p:cNvSpPr>
          <p:nvPr/>
        </p:nvSpPr>
        <p:spPr bwMode="auto">
          <a:xfrm>
            <a:off x="1835150" y="4437063"/>
            <a:ext cx="1368425"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0" name="Oval 6"/>
          <p:cNvSpPr>
            <a:spLocks noChangeArrowheads="1"/>
          </p:cNvSpPr>
          <p:nvPr/>
        </p:nvSpPr>
        <p:spPr bwMode="auto">
          <a:xfrm>
            <a:off x="1187450" y="3284538"/>
            <a:ext cx="360363" cy="3603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1" name="Rectangle 7"/>
          <p:cNvSpPr>
            <a:spLocks noChangeArrowheads="1"/>
          </p:cNvSpPr>
          <p:nvPr/>
        </p:nvSpPr>
        <p:spPr bwMode="auto">
          <a:xfrm>
            <a:off x="5940425" y="3644900"/>
            <a:ext cx="1368425" cy="1728788"/>
          </a:xfrm>
          <a:prstGeom prst="rect">
            <a:avLst/>
          </a:prstGeom>
          <a:noFill/>
          <a:ln w="44450">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2" name="Rectangle 8"/>
          <p:cNvSpPr>
            <a:spLocks noChangeArrowheads="1"/>
          </p:cNvSpPr>
          <p:nvPr/>
        </p:nvSpPr>
        <p:spPr bwMode="auto">
          <a:xfrm>
            <a:off x="7164388" y="5013325"/>
            <a:ext cx="287337" cy="144463"/>
          </a:xfrm>
          <a:prstGeom prst="rect">
            <a:avLst/>
          </a:prstGeom>
          <a:solidFill>
            <a:srgbClr val="FF00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3" name="Rectangle 9"/>
          <p:cNvSpPr>
            <a:spLocks noChangeArrowheads="1"/>
          </p:cNvSpPr>
          <p:nvPr/>
        </p:nvSpPr>
        <p:spPr bwMode="auto">
          <a:xfrm>
            <a:off x="5940425" y="4652963"/>
            <a:ext cx="1368425" cy="720725"/>
          </a:xfrm>
          <a:prstGeom prst="rect">
            <a:avLst/>
          </a:prstGeom>
          <a:solidFill>
            <a:schemeClr val="accent1"/>
          </a:solidFill>
          <a:ln w="9525">
            <a:solidFill>
              <a:srgbClr val="00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4" name="Rectangle 10"/>
          <p:cNvSpPr>
            <a:spLocks noChangeArrowheads="1"/>
          </p:cNvSpPr>
          <p:nvPr/>
        </p:nvSpPr>
        <p:spPr bwMode="auto">
          <a:xfrm>
            <a:off x="5940425" y="4076700"/>
            <a:ext cx="1368425" cy="792163"/>
          </a:xfrm>
          <a:prstGeom prst="rect">
            <a:avLst/>
          </a:prstGeom>
          <a:solidFill>
            <a:schemeClr val="accent1"/>
          </a:solidFill>
          <a:ln w="9525">
            <a:solidFill>
              <a:srgbClr val="0099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55" name="Freeform 11"/>
          <p:cNvSpPr>
            <a:spLocks/>
          </p:cNvSpPr>
          <p:nvPr/>
        </p:nvSpPr>
        <p:spPr bwMode="auto">
          <a:xfrm>
            <a:off x="7451725" y="5084763"/>
            <a:ext cx="576263" cy="1223962"/>
          </a:xfrm>
          <a:custGeom>
            <a:avLst/>
            <a:gdLst>
              <a:gd name="T0" fmla="*/ 0 w 363"/>
              <a:gd name="T1" fmla="*/ 0 h 771"/>
              <a:gd name="T2" fmla="*/ 181 w 363"/>
              <a:gd name="T3" fmla="*/ 46 h 771"/>
              <a:gd name="T4" fmla="*/ 272 w 363"/>
              <a:gd name="T5" fmla="*/ 182 h 771"/>
              <a:gd name="T6" fmla="*/ 318 w 363"/>
              <a:gd name="T7" fmla="*/ 363 h 771"/>
              <a:gd name="T8" fmla="*/ 363 w 363"/>
              <a:gd name="T9" fmla="*/ 771 h 771"/>
            </a:gdLst>
            <a:ahLst/>
            <a:cxnLst>
              <a:cxn ang="0">
                <a:pos x="T0" y="T1"/>
              </a:cxn>
              <a:cxn ang="0">
                <a:pos x="T2" y="T3"/>
              </a:cxn>
              <a:cxn ang="0">
                <a:pos x="T4" y="T5"/>
              </a:cxn>
              <a:cxn ang="0">
                <a:pos x="T6" y="T7"/>
              </a:cxn>
              <a:cxn ang="0">
                <a:pos x="T8" y="T9"/>
              </a:cxn>
            </a:cxnLst>
            <a:rect l="0" t="0" r="r" b="b"/>
            <a:pathLst>
              <a:path w="363" h="771">
                <a:moveTo>
                  <a:pt x="0" y="0"/>
                </a:moveTo>
                <a:cubicBezTo>
                  <a:pt x="68" y="8"/>
                  <a:pt x="136" y="16"/>
                  <a:pt x="181" y="46"/>
                </a:cubicBezTo>
                <a:cubicBezTo>
                  <a:pt x="226" y="76"/>
                  <a:pt x="249" y="129"/>
                  <a:pt x="272" y="182"/>
                </a:cubicBezTo>
                <a:cubicBezTo>
                  <a:pt x="295" y="235"/>
                  <a:pt x="303" y="265"/>
                  <a:pt x="318" y="363"/>
                </a:cubicBezTo>
                <a:cubicBezTo>
                  <a:pt x="333" y="461"/>
                  <a:pt x="348" y="616"/>
                  <a:pt x="363" y="771"/>
                </a:cubicBezTo>
              </a:path>
            </a:pathLst>
          </a:custGeom>
          <a:noFill/>
          <a:ln w="50800">
            <a:solidFill>
              <a:srgbClr val="0099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6" name="Freeform 12"/>
          <p:cNvSpPr>
            <a:spLocks/>
          </p:cNvSpPr>
          <p:nvPr/>
        </p:nvSpPr>
        <p:spPr bwMode="auto">
          <a:xfrm>
            <a:off x="3203575" y="4292600"/>
            <a:ext cx="2376488" cy="1657350"/>
          </a:xfrm>
          <a:custGeom>
            <a:avLst/>
            <a:gdLst>
              <a:gd name="T0" fmla="*/ 0 w 1497"/>
              <a:gd name="T1" fmla="*/ 0 h 1044"/>
              <a:gd name="T2" fmla="*/ 272 w 1497"/>
              <a:gd name="T3" fmla="*/ 46 h 1044"/>
              <a:gd name="T4" fmla="*/ 590 w 1497"/>
              <a:gd name="T5" fmla="*/ 182 h 1044"/>
              <a:gd name="T6" fmla="*/ 998 w 1497"/>
              <a:gd name="T7" fmla="*/ 454 h 1044"/>
              <a:gd name="T8" fmla="*/ 1361 w 1497"/>
              <a:gd name="T9" fmla="*/ 817 h 1044"/>
              <a:gd name="T10" fmla="*/ 1497 w 1497"/>
              <a:gd name="T11" fmla="*/ 1044 h 1044"/>
            </a:gdLst>
            <a:ahLst/>
            <a:cxnLst>
              <a:cxn ang="0">
                <a:pos x="T0" y="T1"/>
              </a:cxn>
              <a:cxn ang="0">
                <a:pos x="T2" y="T3"/>
              </a:cxn>
              <a:cxn ang="0">
                <a:pos x="T4" y="T5"/>
              </a:cxn>
              <a:cxn ang="0">
                <a:pos x="T6" y="T7"/>
              </a:cxn>
              <a:cxn ang="0">
                <a:pos x="T8" y="T9"/>
              </a:cxn>
              <a:cxn ang="0">
                <a:pos x="T10" y="T11"/>
              </a:cxn>
            </a:cxnLst>
            <a:rect l="0" t="0" r="r" b="b"/>
            <a:pathLst>
              <a:path w="1497" h="1044">
                <a:moveTo>
                  <a:pt x="0" y="0"/>
                </a:moveTo>
                <a:cubicBezTo>
                  <a:pt x="87" y="8"/>
                  <a:pt x="174" y="16"/>
                  <a:pt x="272" y="46"/>
                </a:cubicBezTo>
                <a:cubicBezTo>
                  <a:pt x="370" y="76"/>
                  <a:pt x="469" y="114"/>
                  <a:pt x="590" y="182"/>
                </a:cubicBezTo>
                <a:cubicBezTo>
                  <a:pt x="711" y="250"/>
                  <a:pt x="870" y="348"/>
                  <a:pt x="998" y="454"/>
                </a:cubicBezTo>
                <a:cubicBezTo>
                  <a:pt x="1126" y="560"/>
                  <a:pt x="1278" y="719"/>
                  <a:pt x="1361" y="817"/>
                </a:cubicBezTo>
                <a:cubicBezTo>
                  <a:pt x="1444" y="915"/>
                  <a:pt x="1470" y="979"/>
                  <a:pt x="1497" y="1044"/>
                </a:cubicBezTo>
              </a:path>
            </a:pathLst>
          </a:custGeom>
          <a:noFill/>
          <a:ln w="50800" cap="rnd">
            <a:solidFill>
              <a:srgbClr val="0000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6155"/>
                                        </p:tgtEl>
                                        <p:attrNameLst>
                                          <p:attrName>style.visibility</p:attrName>
                                        </p:attrNameLst>
                                      </p:cBhvr>
                                      <p:to>
                                        <p:strVal val="visible"/>
                                      </p:to>
                                    </p:set>
                                    <p:animEffect transition="in" filter="strips(downLeft)">
                                      <p:cBhvr>
                                        <p:cTn id="7" dur="500"/>
                                        <p:tgtEl>
                                          <p:spTgt spid="6155"/>
                                        </p:tgtEl>
                                      </p:cBhvr>
                                    </p:animEffect>
                                  </p:childTnLst>
                                </p:cTn>
                              </p:par>
                              <p:par>
                                <p:cTn id="8" presetID="0" presetClass="path" presetSubtype="0" accel="50000" decel="50000" fill="hold" grpId="0" nodeType="withEffect">
                                  <p:stCondLst>
                                    <p:cond delay="0"/>
                                  </p:stCondLst>
                                  <p:childTnLst>
                                    <p:animMotion origin="layout" path="M 1.94444E-6 3.31022E-6 L 1.94444E-6 0.0735 " pathEditMode="relative" ptsTypes="AA">
                                      <p:cBhvr>
                                        <p:cTn id="9" dur="2000" fill="hold"/>
                                        <p:tgtEl>
                                          <p:spTgt spid="6154"/>
                                        </p:tgtEl>
                                        <p:attrNameLst>
                                          <p:attrName>ppt_x</p:attrName>
                                          <p:attrName>ppt_y</p:attrName>
                                        </p:attrNameLst>
                                      </p:cBhvr>
                                    </p:animMotion>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6148"/>
                                        </p:tgtEl>
                                        <p:attrNameLst>
                                          <p:attrName>style.visibility</p:attrName>
                                        </p:attrNameLst>
                                      </p:cBhvr>
                                      <p:to>
                                        <p:strVal val="visible"/>
                                      </p:to>
                                    </p:set>
                                    <p:animEffect transition="in" filter="dissolve">
                                      <p:cBhvr>
                                        <p:cTn id="14" dur="500"/>
                                        <p:tgtEl>
                                          <p:spTgt spid="6148"/>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6149"/>
                                        </p:tgtEl>
                                        <p:attrNameLst>
                                          <p:attrName>style.visibility</p:attrName>
                                        </p:attrNameLst>
                                      </p:cBhvr>
                                      <p:to>
                                        <p:strVal val="visible"/>
                                      </p:to>
                                    </p:set>
                                    <p:animEffect transition="in" filter="dissolve">
                                      <p:cBhvr>
                                        <p:cTn id="17" dur="500"/>
                                        <p:tgtEl>
                                          <p:spTgt spid="61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150"/>
                                        </p:tgtEl>
                                        <p:attrNameLst>
                                          <p:attrName>style.visibility</p:attrName>
                                        </p:attrNameLst>
                                      </p:cBhvr>
                                      <p:to>
                                        <p:strVal val="visible"/>
                                      </p:to>
                                    </p:set>
                                    <p:animEffect transition="in" filter="dissolve">
                                      <p:cBhvr>
                                        <p:cTn id="22" dur="500"/>
                                        <p:tgtEl>
                                          <p:spTgt spid="6150"/>
                                        </p:tgtEl>
                                      </p:cBhvr>
                                    </p:animEffect>
                                  </p:childTnLst>
                                </p:cTn>
                              </p:par>
                              <p:par>
                                <p:cTn id="23" presetID="0" presetClass="path" presetSubtype="0" accel="50000" decel="50000" fill="hold" grpId="1" nodeType="withEffect">
                                  <p:stCondLst>
                                    <p:cond delay="0"/>
                                  </p:stCondLst>
                                  <p:childTnLst>
                                    <p:animMotion origin="layout" path="M 2.77778E-7 -1.96532E-6 C 0.01007 0.02012 0.0066 0.03607 0.02222 0.05041 C 0.02917 0.06428 0.03247 0.07422 0.04219 0.08301 C 0.0467 0.10012 0.04097 0.08393 0.05122 0.09757 C 0.05312 0.10012 0.0533 0.10451 0.05556 0.10636 C 0.06319 0.1126 0.07622 0.11376 0.08455 0.11515 C 0.0941 0.11954 0.09687 0.11538 0.10677 0.11237 C 0.13941 0.11584 0.17187 0.11861 0.20451 0.12116 C 0.22083 0.12393 0.23542 0.12763 0.25122 0.13295 C 0.26562 0.13781 0.25556 0.13411 0.27344 0.14197 C 0.27569 0.14289 0.28003 0.14474 0.28003 0.14497 C 0.28889 0.15283 0.29757 0.15746 0.30677 0.16555 C 0.31181 0.16994 0.32708 0.17572 0.33333 0.18035 C 0.36076 0.2007 0.33628 0.18335 0.3533 0.20116 C 0.35747 0.20555 0.36667 0.21295 0.36667 0.21318 C 0.37222 0.22359 0.37865 0.22659 0.38663 0.23353 C 0.39878 0.25781 0.38281 0.22844 0.39774 0.24833 C 0.39948 0.25064 0.40035 0.25457 0.40226 0.25711 C 0.40486 0.26058 0.41406 0.26867 0.41771 0.27191 C 0.41927 0.27492 0.42031 0.27815 0.42205 0.2807 C 0.42413 0.28324 0.42726 0.28393 0.42899 0.28671 C 0.43038 0.28902 0.43003 0.29272 0.4309 0.29549 C 0.43455 0.30544 0.43559 0.30451 0.44219 0.31029 C 0.44514 0.32208 0.44896 0.32809 0.45556 0.33688 C 0.45781 0.34659 0.46128 0.35052 0.46667 0.35769 " pathEditMode="relative" rAng="0" ptsTypes="ffffffffffffffffffffffffA">
                                      <p:cBhvr>
                                        <p:cTn id="24" dur="2000" fill="hold"/>
                                        <p:tgtEl>
                                          <p:spTgt spid="6150"/>
                                        </p:tgtEl>
                                        <p:attrNameLst>
                                          <p:attrName>ppt_x</p:attrName>
                                          <p:attrName>ppt_y</p:attrName>
                                        </p:attrNameLst>
                                      </p:cBhvr>
                                      <p:rCtr x="23333" y="17873"/>
                                    </p:animMotion>
                                  </p:childTnLst>
                                </p:cTn>
                              </p:par>
                            </p:childTnLst>
                          </p:cTn>
                        </p:par>
                        <p:par>
                          <p:cTn id="25" fill="hold" nodeType="afterGroup">
                            <p:stCondLst>
                              <p:cond delay="2000"/>
                            </p:stCondLst>
                            <p:childTnLst>
                              <p:par>
                                <p:cTn id="26" presetID="9" presetClass="entr" presetSubtype="0" fill="hold" grpId="0" nodeType="afterEffect">
                                  <p:stCondLst>
                                    <p:cond delay="0"/>
                                  </p:stCondLst>
                                  <p:childTnLst>
                                    <p:set>
                                      <p:cBhvr>
                                        <p:cTn id="27" dur="1" fill="hold">
                                          <p:stCondLst>
                                            <p:cond delay="0"/>
                                          </p:stCondLst>
                                        </p:cTn>
                                        <p:tgtEl>
                                          <p:spTgt spid="6156"/>
                                        </p:tgtEl>
                                        <p:attrNameLst>
                                          <p:attrName>style.visibility</p:attrName>
                                        </p:attrNameLst>
                                      </p:cBhvr>
                                      <p:to>
                                        <p:strVal val="visible"/>
                                      </p:to>
                                    </p:set>
                                    <p:animEffect transition="in" filter="dissolve">
                                      <p:cBhvr>
                                        <p:cTn id="28" dur="500"/>
                                        <p:tgtEl>
                                          <p:spTgt spid="615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1" fill="hold" grpId="0" nodeType="clickEffect">
                                  <p:stCondLst>
                                    <p:cond delay="0"/>
                                  </p:stCondLst>
                                  <p:childTnLst>
                                    <p:set>
                                      <p:cBhvr>
                                        <p:cTn id="32" dur="1" fill="hold">
                                          <p:stCondLst>
                                            <p:cond delay="0"/>
                                          </p:stCondLst>
                                        </p:cTn>
                                        <p:tgtEl>
                                          <p:spTgt spid="6146"/>
                                        </p:tgtEl>
                                        <p:attrNameLst>
                                          <p:attrName>style.visibility</p:attrName>
                                        </p:attrNameLst>
                                      </p:cBhvr>
                                      <p:to>
                                        <p:strVal val="visible"/>
                                      </p:to>
                                    </p:set>
                                    <p:anim calcmode="lin" valueType="num">
                                      <p:cBhvr additive="base">
                                        <p:cTn id="33" dur="500" fill="hold"/>
                                        <p:tgtEl>
                                          <p:spTgt spid="6146"/>
                                        </p:tgtEl>
                                        <p:attrNameLst>
                                          <p:attrName>ppt_x</p:attrName>
                                        </p:attrNameLst>
                                      </p:cBhvr>
                                      <p:tavLst>
                                        <p:tav tm="0">
                                          <p:val>
                                            <p:strVal val="#ppt_x"/>
                                          </p:val>
                                        </p:tav>
                                        <p:tav tm="100000">
                                          <p:val>
                                            <p:strVal val="#ppt_x"/>
                                          </p:val>
                                        </p:tav>
                                      </p:tavLst>
                                    </p:anim>
                                    <p:anim calcmode="lin" valueType="num">
                                      <p:cBhvr additive="base">
                                        <p:cTn id="34" dur="500" fill="hold"/>
                                        <p:tgtEl>
                                          <p:spTgt spid="6146"/>
                                        </p:tgtEl>
                                        <p:attrNameLst>
                                          <p:attrName>ppt_y</p:attrName>
                                        </p:attrNameLst>
                                      </p:cBhvr>
                                      <p:tavLst>
                                        <p:tav tm="0">
                                          <p:val>
                                            <p:strVal val="0-#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7" presetClass="entr" presetSubtype="0" fill="hold" grpId="0" nodeType="clickEffect">
                                  <p:stCondLst>
                                    <p:cond delay="0"/>
                                  </p:stCondLst>
                                  <p:iterate type="lt">
                                    <p:tmPct val="50000"/>
                                  </p:iterate>
                                  <p:childTnLst>
                                    <p:set>
                                      <p:cBhvr>
                                        <p:cTn id="38" dur="1" fill="hold">
                                          <p:stCondLst>
                                            <p:cond delay="0"/>
                                          </p:stCondLst>
                                        </p:cTn>
                                        <p:tgtEl>
                                          <p:spTgt spid="6147">
                                            <p:txEl>
                                              <p:pRg st="0" end="0"/>
                                            </p:txEl>
                                          </p:spTgt>
                                        </p:tgtEl>
                                        <p:attrNameLst>
                                          <p:attrName>style.visibility</p:attrName>
                                        </p:attrNameLst>
                                      </p:cBhvr>
                                      <p:to>
                                        <p:strVal val="visible"/>
                                      </p:to>
                                    </p:set>
                                    <p:anim calcmode="discrete" valueType="clr">
                                      <p:cBhvr override="childStyle">
                                        <p:cTn id="39" dur="500"/>
                                        <p:tgtEl>
                                          <p:spTgt spid="614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0" dur="500"/>
                                        <p:tgtEl>
                                          <p:spTgt spid="6147">
                                            <p:txEl>
                                              <p:pRg st="0" end="0"/>
                                            </p:txEl>
                                          </p:spTgt>
                                        </p:tgtEl>
                                        <p:attrNameLst>
                                          <p:attrName>fillcolor</p:attrName>
                                        </p:attrNameLst>
                                      </p:cBhvr>
                                      <p:tavLst>
                                        <p:tav tm="0">
                                          <p:val>
                                            <p:clrVal>
                                              <a:schemeClr val="accent2"/>
                                            </p:clrVal>
                                          </p:val>
                                        </p:tav>
                                        <p:tav tm="50000">
                                          <p:val>
                                            <p:clrVal>
                                              <a:schemeClr val="hlink"/>
                                            </p:clrVal>
                                          </p:val>
                                        </p:tav>
                                      </p:tavLst>
                                    </p:anim>
                                    <p:set>
                                      <p:cBhvr>
                                        <p:cTn id="41" dur="500"/>
                                        <p:tgtEl>
                                          <p:spTgt spid="6147">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P spid="6147" grpId="0" build="p"/>
      <p:bldP spid="6148" grpId="0" animBg="1"/>
      <p:bldP spid="6149" grpId="0" animBg="1"/>
      <p:bldP spid="6150" grpId="0" animBg="1"/>
      <p:bldP spid="6150" grpId="1" animBg="1"/>
      <p:bldP spid="6154" grpId="0" animBg="1"/>
      <p:bldP spid="6155" grpId="0" animBg="1"/>
      <p:bldP spid="615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331788" y="274638"/>
            <a:ext cx="7288212" cy="1020762"/>
          </a:xfrm>
        </p:spPr>
        <p:txBody>
          <a:bodyPr/>
          <a:lstStyle/>
          <a:p>
            <a:r>
              <a:rPr lang="zh-CN" altLang="en-US" b="1">
                <a:solidFill>
                  <a:srgbClr val="0000FF"/>
                </a:solidFill>
              </a:rPr>
              <a:t>二、物体做平抛运动的条件</a:t>
            </a:r>
            <a:r>
              <a:rPr lang="en-US" altLang="zh-CN" b="1">
                <a:solidFill>
                  <a:srgbClr val="0000FF"/>
                </a:solidFill>
              </a:rPr>
              <a:t>:</a:t>
            </a:r>
          </a:p>
        </p:txBody>
      </p:sp>
      <p:sp>
        <p:nvSpPr>
          <p:cNvPr id="7171" name="Rectangle 3"/>
          <p:cNvSpPr>
            <a:spLocks noGrp="1" noRot="1" noChangeArrowheads="1"/>
          </p:cNvSpPr>
          <p:nvPr>
            <p:ph type="body" sz="half" idx="1"/>
          </p:nvPr>
        </p:nvSpPr>
        <p:spPr>
          <a:xfrm>
            <a:off x="301625" y="1600200"/>
            <a:ext cx="5284788" cy="588963"/>
          </a:xfrm>
        </p:spPr>
        <p:txBody>
          <a:bodyPr/>
          <a:lstStyle/>
          <a:p>
            <a:pPr>
              <a:buFont typeface="Wingdings 2" pitchFamily="18" charset="2"/>
              <a:buNone/>
            </a:pPr>
            <a:r>
              <a:rPr lang="en-US" altLang="zh-CN" b="1"/>
              <a:t>1. </a:t>
            </a:r>
            <a:r>
              <a:rPr lang="zh-CN" altLang="en-US" b="1"/>
              <a:t>物体具有水平初速度</a:t>
            </a:r>
          </a:p>
        </p:txBody>
      </p:sp>
      <p:graphicFrame>
        <p:nvGraphicFramePr>
          <p:cNvPr id="7173" name="Object 5"/>
          <p:cNvGraphicFramePr>
            <a:graphicFrameLocks noChangeAspect="1"/>
          </p:cNvGraphicFramePr>
          <p:nvPr>
            <p:ph sz="quarter" idx="3"/>
          </p:nvPr>
        </p:nvGraphicFramePr>
        <p:xfrm>
          <a:off x="4716463" y="1557338"/>
          <a:ext cx="466725" cy="647700"/>
        </p:xfrm>
        <a:graphic>
          <a:graphicData uri="http://schemas.openxmlformats.org/presentationml/2006/ole">
            <mc:AlternateContent xmlns:mc="http://schemas.openxmlformats.org/markup-compatibility/2006">
              <mc:Choice xmlns:v="urn:schemas-microsoft-com:vml" Requires="v">
                <p:oleObj spid="_x0000_s7187" name="公式" r:id="rId3" imgW="164880" imgH="228600" progId="Equation.3">
                  <p:embed/>
                </p:oleObj>
              </mc:Choice>
              <mc:Fallback>
                <p:oleObj name="公式" r:id="rId3" imgW="16488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463" y="1557338"/>
                        <a:ext cx="4667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4" name="Text Box 6"/>
          <p:cNvSpPr txBox="1">
            <a:spLocks noChangeArrowheads="1"/>
          </p:cNvSpPr>
          <p:nvPr/>
        </p:nvSpPr>
        <p:spPr bwMode="auto">
          <a:xfrm>
            <a:off x="381000" y="2349500"/>
            <a:ext cx="46085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t>2. </a:t>
            </a:r>
            <a:r>
              <a:rPr lang="zh-CN" altLang="en-US" sz="3200" b="1"/>
              <a:t>物体只受重力</a:t>
            </a:r>
            <a:r>
              <a:rPr lang="en-US" altLang="zh-CN" sz="3200" b="1"/>
              <a:t>G</a:t>
            </a:r>
            <a:r>
              <a:rPr lang="zh-CN" altLang="en-US" sz="3200" b="1"/>
              <a:t>的作用</a:t>
            </a:r>
          </a:p>
        </p:txBody>
      </p:sp>
      <p:sp>
        <p:nvSpPr>
          <p:cNvPr id="7176" name="Oval 8"/>
          <p:cNvSpPr>
            <a:spLocks noChangeArrowheads="1"/>
          </p:cNvSpPr>
          <p:nvPr/>
        </p:nvSpPr>
        <p:spPr bwMode="auto">
          <a:xfrm>
            <a:off x="2124075" y="3141663"/>
            <a:ext cx="431800" cy="431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77" name="Line 9"/>
          <p:cNvSpPr>
            <a:spLocks noChangeShapeType="1"/>
          </p:cNvSpPr>
          <p:nvPr/>
        </p:nvSpPr>
        <p:spPr bwMode="auto">
          <a:xfrm>
            <a:off x="2339975" y="3357563"/>
            <a:ext cx="0" cy="935037"/>
          </a:xfrm>
          <a:prstGeom prst="line">
            <a:avLst/>
          </a:prstGeom>
          <a:noFill/>
          <a:ln w="28575">
            <a:solidFill>
              <a:srgbClr val="FF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78" name="Text Box 10"/>
          <p:cNvSpPr txBox="1">
            <a:spLocks noChangeArrowheads="1"/>
          </p:cNvSpPr>
          <p:nvPr/>
        </p:nvSpPr>
        <p:spPr bwMode="auto">
          <a:xfrm>
            <a:off x="1979613" y="4149725"/>
            <a:ext cx="4333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FF3399"/>
                </a:solidFill>
              </a:rPr>
              <a:t>G</a:t>
            </a:r>
          </a:p>
        </p:txBody>
      </p:sp>
      <p:sp>
        <p:nvSpPr>
          <p:cNvPr id="7179" name="Line 11"/>
          <p:cNvSpPr>
            <a:spLocks noChangeShapeType="1"/>
          </p:cNvSpPr>
          <p:nvPr/>
        </p:nvSpPr>
        <p:spPr bwMode="auto">
          <a:xfrm>
            <a:off x="2339975" y="3357563"/>
            <a:ext cx="647700" cy="0"/>
          </a:xfrm>
          <a:prstGeom prst="line">
            <a:avLst/>
          </a:prstGeom>
          <a:noFill/>
          <a:ln w="9525">
            <a:solidFill>
              <a:srgbClr val="06020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180" name="Object 12"/>
          <p:cNvGraphicFramePr>
            <a:graphicFrameLocks noChangeAspect="1"/>
          </p:cNvGraphicFramePr>
          <p:nvPr/>
        </p:nvGraphicFramePr>
        <p:xfrm>
          <a:off x="3059113" y="2997200"/>
          <a:ext cx="466725" cy="647700"/>
        </p:xfrm>
        <a:graphic>
          <a:graphicData uri="http://schemas.openxmlformats.org/presentationml/2006/ole">
            <mc:AlternateContent xmlns:mc="http://schemas.openxmlformats.org/markup-compatibility/2006">
              <mc:Choice xmlns:v="urn:schemas-microsoft-com:vml" Requires="v">
                <p:oleObj spid="_x0000_s7188" name="公式" r:id="rId5" imgW="164880" imgH="228600" progId="Equation.3">
                  <p:embed/>
                </p:oleObj>
              </mc:Choice>
              <mc:Fallback>
                <p:oleObj name="公式" r:id="rId5" imgW="164880" imgH="2286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2997200"/>
                        <a:ext cx="4667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81" name="Freeform 13"/>
          <p:cNvSpPr>
            <a:spLocks/>
          </p:cNvSpPr>
          <p:nvPr/>
        </p:nvSpPr>
        <p:spPr bwMode="auto">
          <a:xfrm>
            <a:off x="2411413" y="3357563"/>
            <a:ext cx="2665412" cy="2879725"/>
          </a:xfrm>
          <a:custGeom>
            <a:avLst/>
            <a:gdLst>
              <a:gd name="T0" fmla="*/ 0 w 1679"/>
              <a:gd name="T1" fmla="*/ 0 h 1814"/>
              <a:gd name="T2" fmla="*/ 227 w 1679"/>
              <a:gd name="T3" fmla="*/ 45 h 1814"/>
              <a:gd name="T4" fmla="*/ 635 w 1679"/>
              <a:gd name="T5" fmla="*/ 226 h 1814"/>
              <a:gd name="T6" fmla="*/ 953 w 1679"/>
              <a:gd name="T7" fmla="*/ 544 h 1814"/>
              <a:gd name="T8" fmla="*/ 1270 w 1679"/>
              <a:gd name="T9" fmla="*/ 998 h 1814"/>
              <a:gd name="T10" fmla="*/ 1497 w 1679"/>
              <a:gd name="T11" fmla="*/ 1406 h 1814"/>
              <a:gd name="T12" fmla="*/ 1679 w 1679"/>
              <a:gd name="T13" fmla="*/ 1814 h 1814"/>
            </a:gdLst>
            <a:ahLst/>
            <a:cxnLst>
              <a:cxn ang="0">
                <a:pos x="T0" y="T1"/>
              </a:cxn>
              <a:cxn ang="0">
                <a:pos x="T2" y="T3"/>
              </a:cxn>
              <a:cxn ang="0">
                <a:pos x="T4" y="T5"/>
              </a:cxn>
              <a:cxn ang="0">
                <a:pos x="T6" y="T7"/>
              </a:cxn>
              <a:cxn ang="0">
                <a:pos x="T8" y="T9"/>
              </a:cxn>
              <a:cxn ang="0">
                <a:pos x="T10" y="T11"/>
              </a:cxn>
              <a:cxn ang="0">
                <a:pos x="T12" y="T13"/>
              </a:cxn>
            </a:cxnLst>
            <a:rect l="0" t="0" r="r" b="b"/>
            <a:pathLst>
              <a:path w="1679" h="1814">
                <a:moveTo>
                  <a:pt x="0" y="0"/>
                </a:moveTo>
                <a:cubicBezTo>
                  <a:pt x="60" y="3"/>
                  <a:pt x="121" y="7"/>
                  <a:pt x="227" y="45"/>
                </a:cubicBezTo>
                <a:cubicBezTo>
                  <a:pt x="333" y="83"/>
                  <a:pt x="514" y="143"/>
                  <a:pt x="635" y="226"/>
                </a:cubicBezTo>
                <a:cubicBezTo>
                  <a:pt x="756" y="309"/>
                  <a:pt x="847" y="415"/>
                  <a:pt x="953" y="544"/>
                </a:cubicBezTo>
                <a:cubicBezTo>
                  <a:pt x="1059" y="673"/>
                  <a:pt x="1179" y="854"/>
                  <a:pt x="1270" y="998"/>
                </a:cubicBezTo>
                <a:cubicBezTo>
                  <a:pt x="1361" y="1142"/>
                  <a:pt x="1429" y="1270"/>
                  <a:pt x="1497" y="1406"/>
                </a:cubicBezTo>
                <a:cubicBezTo>
                  <a:pt x="1565" y="1542"/>
                  <a:pt x="1622" y="1678"/>
                  <a:pt x="1679" y="1814"/>
                </a:cubicBezTo>
              </a:path>
            </a:pathLst>
          </a:custGeom>
          <a:noFill/>
          <a:ln w="31750" cap="rnd">
            <a:solidFill>
              <a:srgbClr val="009900"/>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2" name="Line 14"/>
          <p:cNvSpPr>
            <a:spLocks noChangeShapeType="1"/>
          </p:cNvSpPr>
          <p:nvPr/>
        </p:nvSpPr>
        <p:spPr bwMode="auto">
          <a:xfrm>
            <a:off x="3563938" y="3789363"/>
            <a:ext cx="720725" cy="792162"/>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3" name="Line 15"/>
          <p:cNvSpPr>
            <a:spLocks noChangeShapeType="1"/>
          </p:cNvSpPr>
          <p:nvPr/>
        </p:nvSpPr>
        <p:spPr bwMode="auto">
          <a:xfrm>
            <a:off x="4572000" y="5157788"/>
            <a:ext cx="720725" cy="1366837"/>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4" name="Text Box 16"/>
          <p:cNvSpPr txBox="1">
            <a:spLocks noChangeArrowheads="1"/>
          </p:cNvSpPr>
          <p:nvPr/>
        </p:nvSpPr>
        <p:spPr bwMode="auto">
          <a:xfrm>
            <a:off x="4284663" y="4365625"/>
            <a:ext cx="7921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00"/>
                </a:solidFill>
              </a:rPr>
              <a:t>V1</a:t>
            </a:r>
          </a:p>
        </p:txBody>
      </p:sp>
      <p:sp>
        <p:nvSpPr>
          <p:cNvPr id="7185" name="Text Box 17"/>
          <p:cNvSpPr txBox="1">
            <a:spLocks noChangeArrowheads="1"/>
          </p:cNvSpPr>
          <p:nvPr/>
        </p:nvSpPr>
        <p:spPr bwMode="auto">
          <a:xfrm>
            <a:off x="5292725" y="6491288"/>
            <a:ext cx="7921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rgbClr val="000000"/>
                </a:solidFill>
              </a:rPr>
              <a:t>V2</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p:cTn id="7" dur="500" fill="hold"/>
                                        <p:tgtEl>
                                          <p:spTgt spid="7170"/>
                                        </p:tgtEl>
                                        <p:attrNameLst>
                                          <p:attrName>ppt_w</p:attrName>
                                        </p:attrNameLst>
                                      </p:cBhvr>
                                      <p:tavLst>
                                        <p:tav tm="0">
                                          <p:val>
                                            <p:fltVal val="0"/>
                                          </p:val>
                                        </p:tav>
                                        <p:tav tm="100000">
                                          <p:val>
                                            <p:strVal val="#ppt_w"/>
                                          </p:val>
                                        </p:tav>
                                      </p:tavLst>
                                    </p:anim>
                                    <p:anim calcmode="lin" valueType="num">
                                      <p:cBhvr>
                                        <p:cTn id="8" dur="500" fill="hold"/>
                                        <p:tgtEl>
                                          <p:spTgt spid="7170"/>
                                        </p:tgtEl>
                                        <p:attrNameLst>
                                          <p:attrName>ppt_h</p:attrName>
                                        </p:attrNameLst>
                                      </p:cBhvr>
                                      <p:tavLst>
                                        <p:tav tm="0">
                                          <p:val>
                                            <p:fltVal val="0"/>
                                          </p:val>
                                        </p:tav>
                                        <p:tav tm="100000">
                                          <p:val>
                                            <p:strVal val="#ppt_h"/>
                                          </p:val>
                                        </p:tav>
                                      </p:tavLst>
                                    </p:anim>
                                    <p:anim calcmode="lin" valueType="num">
                                      <p:cBhvr>
                                        <p:cTn id="9" dur="500" fill="hold"/>
                                        <p:tgtEl>
                                          <p:spTgt spid="7170"/>
                                        </p:tgtEl>
                                        <p:attrNameLst>
                                          <p:attrName>style.rotation</p:attrName>
                                        </p:attrNameLst>
                                      </p:cBhvr>
                                      <p:tavLst>
                                        <p:tav tm="0">
                                          <p:val>
                                            <p:fltVal val="360"/>
                                          </p:val>
                                        </p:tav>
                                        <p:tav tm="100000">
                                          <p:val>
                                            <p:fltVal val="0"/>
                                          </p:val>
                                        </p:tav>
                                      </p:tavLst>
                                    </p:anim>
                                    <p:animEffect transition="in" filter="fade">
                                      <p:cBhvr>
                                        <p:cTn id="10" dur="500"/>
                                        <p:tgtEl>
                                          <p:spTgt spid="717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176"/>
                                        </p:tgtEl>
                                        <p:attrNameLst>
                                          <p:attrName>style.visibility</p:attrName>
                                        </p:attrNameLst>
                                      </p:cBhvr>
                                      <p:to>
                                        <p:strVal val="visible"/>
                                      </p:to>
                                    </p:set>
                                    <p:animEffect transition="in" filter="dissolve">
                                      <p:cBhvr>
                                        <p:cTn id="15" dur="500"/>
                                        <p:tgtEl>
                                          <p:spTgt spid="717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7179"/>
                                        </p:tgtEl>
                                        <p:attrNameLst>
                                          <p:attrName>style.visibility</p:attrName>
                                        </p:attrNameLst>
                                      </p:cBhvr>
                                      <p:to>
                                        <p:strVal val="visible"/>
                                      </p:to>
                                    </p:set>
                                    <p:animEffect transition="in" filter="strips(downRight)">
                                      <p:cBhvr>
                                        <p:cTn id="20" dur="500"/>
                                        <p:tgtEl>
                                          <p:spTgt spid="7179"/>
                                        </p:tgtEl>
                                      </p:cBhvr>
                                    </p:animEffect>
                                  </p:childTnLst>
                                </p:cTn>
                              </p:par>
                              <p:par>
                                <p:cTn id="21" presetID="18" presetClass="entr" presetSubtype="6" fill="hold" nodeType="withEffect">
                                  <p:stCondLst>
                                    <p:cond delay="0"/>
                                  </p:stCondLst>
                                  <p:childTnLst>
                                    <p:set>
                                      <p:cBhvr>
                                        <p:cTn id="22" dur="1" fill="hold">
                                          <p:stCondLst>
                                            <p:cond delay="0"/>
                                          </p:stCondLst>
                                        </p:cTn>
                                        <p:tgtEl>
                                          <p:spTgt spid="7180"/>
                                        </p:tgtEl>
                                        <p:attrNameLst>
                                          <p:attrName>style.visibility</p:attrName>
                                        </p:attrNameLst>
                                      </p:cBhvr>
                                      <p:to>
                                        <p:strVal val="visible"/>
                                      </p:to>
                                    </p:set>
                                    <p:animEffect transition="in" filter="strips(downRight)">
                                      <p:cBhvr>
                                        <p:cTn id="23" dur="500"/>
                                        <p:tgtEl>
                                          <p:spTgt spid="718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7171">
                                            <p:txEl>
                                              <p:pRg st="0" end="0"/>
                                            </p:txEl>
                                          </p:spTgt>
                                        </p:tgtEl>
                                        <p:attrNameLst>
                                          <p:attrName>style.visibility</p:attrName>
                                        </p:attrNameLst>
                                      </p:cBhvr>
                                      <p:to>
                                        <p:strVal val="visible"/>
                                      </p:to>
                                    </p:set>
                                    <p:anim calcmode="lin" valueType="num">
                                      <p:cBhvr>
                                        <p:cTn id="28" dur="500" fill="hold"/>
                                        <p:tgtEl>
                                          <p:spTgt spid="7171">
                                            <p:txEl>
                                              <p:pRg st="0" end="0"/>
                                            </p:txEl>
                                          </p:spTgt>
                                        </p:tgtEl>
                                        <p:attrNameLst>
                                          <p:attrName>ppt_w</p:attrName>
                                        </p:attrNameLst>
                                      </p:cBhvr>
                                      <p:tavLst>
                                        <p:tav tm="0">
                                          <p:val>
                                            <p:fltVal val="0"/>
                                          </p:val>
                                        </p:tav>
                                        <p:tav tm="100000">
                                          <p:val>
                                            <p:strVal val="#ppt_w"/>
                                          </p:val>
                                        </p:tav>
                                      </p:tavLst>
                                    </p:anim>
                                    <p:anim calcmode="lin" valueType="num">
                                      <p:cBhvr>
                                        <p:cTn id="29" dur="500" fill="hold"/>
                                        <p:tgtEl>
                                          <p:spTgt spid="7171">
                                            <p:txEl>
                                              <p:pRg st="0" end="0"/>
                                            </p:txEl>
                                          </p:spTgt>
                                        </p:tgtEl>
                                        <p:attrNameLst>
                                          <p:attrName>ppt_h</p:attrName>
                                        </p:attrNameLst>
                                      </p:cBhvr>
                                      <p:tavLst>
                                        <p:tav tm="0">
                                          <p:val>
                                            <p:fltVal val="0"/>
                                          </p:val>
                                        </p:tav>
                                        <p:tav tm="100000">
                                          <p:val>
                                            <p:strVal val="#ppt_h"/>
                                          </p:val>
                                        </p:tav>
                                      </p:tavLst>
                                    </p:anim>
                                    <p:animEffect transition="in" filter="fade">
                                      <p:cBhvr>
                                        <p:cTn id="30" dur="500"/>
                                        <p:tgtEl>
                                          <p:spTgt spid="7171">
                                            <p:txEl>
                                              <p:pRg st="0" end="0"/>
                                            </p:txEl>
                                          </p:spTgt>
                                        </p:tgtEl>
                                      </p:cBhvr>
                                    </p:animEffect>
                                  </p:childTnLst>
                                </p:cTn>
                              </p:par>
                              <p:par>
                                <p:cTn id="31" presetID="53" presetClass="entr" presetSubtype="0" fill="hold" nodeType="withEffect">
                                  <p:stCondLst>
                                    <p:cond delay="0"/>
                                  </p:stCondLst>
                                  <p:childTnLst>
                                    <p:set>
                                      <p:cBhvr>
                                        <p:cTn id="32" dur="1" fill="hold">
                                          <p:stCondLst>
                                            <p:cond delay="0"/>
                                          </p:stCondLst>
                                        </p:cTn>
                                        <p:tgtEl>
                                          <p:spTgt spid="7173"/>
                                        </p:tgtEl>
                                        <p:attrNameLst>
                                          <p:attrName>style.visibility</p:attrName>
                                        </p:attrNameLst>
                                      </p:cBhvr>
                                      <p:to>
                                        <p:strVal val="visible"/>
                                      </p:to>
                                    </p:set>
                                    <p:anim calcmode="lin" valueType="num">
                                      <p:cBhvr>
                                        <p:cTn id="33" dur="500" fill="hold"/>
                                        <p:tgtEl>
                                          <p:spTgt spid="7173"/>
                                        </p:tgtEl>
                                        <p:attrNameLst>
                                          <p:attrName>ppt_w</p:attrName>
                                        </p:attrNameLst>
                                      </p:cBhvr>
                                      <p:tavLst>
                                        <p:tav tm="0">
                                          <p:val>
                                            <p:fltVal val="0"/>
                                          </p:val>
                                        </p:tav>
                                        <p:tav tm="100000">
                                          <p:val>
                                            <p:strVal val="#ppt_w"/>
                                          </p:val>
                                        </p:tav>
                                      </p:tavLst>
                                    </p:anim>
                                    <p:anim calcmode="lin" valueType="num">
                                      <p:cBhvr>
                                        <p:cTn id="34" dur="500" fill="hold"/>
                                        <p:tgtEl>
                                          <p:spTgt spid="7173"/>
                                        </p:tgtEl>
                                        <p:attrNameLst>
                                          <p:attrName>ppt_h</p:attrName>
                                        </p:attrNameLst>
                                      </p:cBhvr>
                                      <p:tavLst>
                                        <p:tav tm="0">
                                          <p:val>
                                            <p:fltVal val="0"/>
                                          </p:val>
                                        </p:tav>
                                        <p:tav tm="100000">
                                          <p:val>
                                            <p:strVal val="#ppt_h"/>
                                          </p:val>
                                        </p:tav>
                                      </p:tavLst>
                                    </p:anim>
                                    <p:animEffect transition="in" filter="fade">
                                      <p:cBhvr>
                                        <p:cTn id="35" dur="500"/>
                                        <p:tgtEl>
                                          <p:spTgt spid="717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7177"/>
                                        </p:tgtEl>
                                        <p:attrNameLst>
                                          <p:attrName>style.visibility</p:attrName>
                                        </p:attrNameLst>
                                      </p:cBhvr>
                                      <p:to>
                                        <p:strVal val="visible"/>
                                      </p:to>
                                    </p:set>
                                    <p:animEffect transition="in" filter="strips(downRight)">
                                      <p:cBhvr>
                                        <p:cTn id="40" dur="500"/>
                                        <p:tgtEl>
                                          <p:spTgt spid="7177"/>
                                        </p:tgtEl>
                                      </p:cBhvr>
                                    </p:animEffect>
                                  </p:childTnLst>
                                </p:cTn>
                              </p:par>
                              <p:par>
                                <p:cTn id="41" presetID="18" presetClass="entr" presetSubtype="6" fill="hold" grpId="0" nodeType="withEffect">
                                  <p:stCondLst>
                                    <p:cond delay="0"/>
                                  </p:stCondLst>
                                  <p:childTnLst>
                                    <p:set>
                                      <p:cBhvr>
                                        <p:cTn id="42" dur="1" fill="hold">
                                          <p:stCondLst>
                                            <p:cond delay="0"/>
                                          </p:stCondLst>
                                        </p:cTn>
                                        <p:tgtEl>
                                          <p:spTgt spid="7178"/>
                                        </p:tgtEl>
                                        <p:attrNameLst>
                                          <p:attrName>style.visibility</p:attrName>
                                        </p:attrNameLst>
                                      </p:cBhvr>
                                      <p:to>
                                        <p:strVal val="visible"/>
                                      </p:to>
                                    </p:set>
                                    <p:animEffect transition="in" filter="strips(downRight)">
                                      <p:cBhvr>
                                        <p:cTn id="43" dur="500"/>
                                        <p:tgtEl>
                                          <p:spTgt spid="717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53" presetClass="entr" presetSubtype="0" fill="hold" grpId="0" nodeType="clickEffect">
                                  <p:stCondLst>
                                    <p:cond delay="0"/>
                                  </p:stCondLst>
                                  <p:childTnLst>
                                    <p:set>
                                      <p:cBhvr>
                                        <p:cTn id="47" dur="1" fill="hold">
                                          <p:stCondLst>
                                            <p:cond delay="0"/>
                                          </p:stCondLst>
                                        </p:cTn>
                                        <p:tgtEl>
                                          <p:spTgt spid="7174"/>
                                        </p:tgtEl>
                                        <p:attrNameLst>
                                          <p:attrName>style.visibility</p:attrName>
                                        </p:attrNameLst>
                                      </p:cBhvr>
                                      <p:to>
                                        <p:strVal val="visible"/>
                                      </p:to>
                                    </p:set>
                                    <p:anim calcmode="lin" valueType="num">
                                      <p:cBhvr>
                                        <p:cTn id="48" dur="500" fill="hold"/>
                                        <p:tgtEl>
                                          <p:spTgt spid="7174"/>
                                        </p:tgtEl>
                                        <p:attrNameLst>
                                          <p:attrName>ppt_w</p:attrName>
                                        </p:attrNameLst>
                                      </p:cBhvr>
                                      <p:tavLst>
                                        <p:tav tm="0">
                                          <p:val>
                                            <p:fltVal val="0"/>
                                          </p:val>
                                        </p:tav>
                                        <p:tav tm="100000">
                                          <p:val>
                                            <p:strVal val="#ppt_w"/>
                                          </p:val>
                                        </p:tav>
                                      </p:tavLst>
                                    </p:anim>
                                    <p:anim calcmode="lin" valueType="num">
                                      <p:cBhvr>
                                        <p:cTn id="49" dur="500" fill="hold"/>
                                        <p:tgtEl>
                                          <p:spTgt spid="7174"/>
                                        </p:tgtEl>
                                        <p:attrNameLst>
                                          <p:attrName>ppt_h</p:attrName>
                                        </p:attrNameLst>
                                      </p:cBhvr>
                                      <p:tavLst>
                                        <p:tav tm="0">
                                          <p:val>
                                            <p:fltVal val="0"/>
                                          </p:val>
                                        </p:tav>
                                        <p:tav tm="100000">
                                          <p:val>
                                            <p:strVal val="#ppt_h"/>
                                          </p:val>
                                        </p:tav>
                                      </p:tavLst>
                                    </p:anim>
                                    <p:animEffect transition="in" filter="fade">
                                      <p:cBhvr>
                                        <p:cTn id="50" dur="500"/>
                                        <p:tgtEl>
                                          <p:spTgt spid="717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xit" presetSubtype="0" fill="hold" grpId="1" nodeType="clickEffect">
                                  <p:stCondLst>
                                    <p:cond delay="0"/>
                                  </p:stCondLst>
                                  <p:childTnLst>
                                    <p:animEffect transition="out" filter="dissolve">
                                      <p:cBhvr>
                                        <p:cTn id="54" dur="500"/>
                                        <p:tgtEl>
                                          <p:spTgt spid="7179"/>
                                        </p:tgtEl>
                                      </p:cBhvr>
                                    </p:animEffect>
                                    <p:set>
                                      <p:cBhvr>
                                        <p:cTn id="55" dur="1" fill="hold">
                                          <p:stCondLst>
                                            <p:cond delay="499"/>
                                          </p:stCondLst>
                                        </p:cTn>
                                        <p:tgtEl>
                                          <p:spTgt spid="7179"/>
                                        </p:tgtEl>
                                        <p:attrNameLst>
                                          <p:attrName>style.visibility</p:attrName>
                                        </p:attrNameLst>
                                      </p:cBhvr>
                                      <p:to>
                                        <p:strVal val="hidden"/>
                                      </p:to>
                                    </p:set>
                                  </p:childTnLst>
                                </p:cTn>
                              </p:par>
                              <p:par>
                                <p:cTn id="56" presetID="9" presetClass="exit" presetSubtype="0" fill="hold" nodeType="withEffect">
                                  <p:stCondLst>
                                    <p:cond delay="0"/>
                                  </p:stCondLst>
                                  <p:childTnLst>
                                    <p:animEffect transition="out" filter="dissolve">
                                      <p:cBhvr>
                                        <p:cTn id="57" dur="500"/>
                                        <p:tgtEl>
                                          <p:spTgt spid="7180"/>
                                        </p:tgtEl>
                                      </p:cBhvr>
                                    </p:animEffect>
                                    <p:set>
                                      <p:cBhvr>
                                        <p:cTn id="58" dur="1" fill="hold">
                                          <p:stCondLst>
                                            <p:cond delay="499"/>
                                          </p:stCondLst>
                                        </p:cTn>
                                        <p:tgtEl>
                                          <p:spTgt spid="7180"/>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0" presetClass="path" presetSubtype="0" accel="50000" decel="50000" fill="hold" grpId="1" nodeType="clickEffect">
                                  <p:stCondLst>
                                    <p:cond delay="0"/>
                                  </p:stCondLst>
                                  <p:childTnLst>
                                    <p:animMotion origin="layout" path="M 0.0 0.0 C 0.01459 0.00231 0.02934 0.00485 0.04445 0.01178 C 0.05955 0.01872 0.07709 0.03259 0.09115 0.04137 C 0.10521 0.05016 0.11441 0.04946 0.12882 0.06518 C 0.14323 0.0809 0.16077 0.10656 0.17778 0.13615 C 0.19479 0.16574 0.21702 0.21058 0.23108 0.24271 C 0.24514 0.27485 0.25174 0.29449 0.26216 0.32847 C 0.27257 0.36246 0.28282 0.40453 0.29323 0.44683 " pathEditMode="relative" ptsTypes="aaaaaaaA">
                                      <p:cBhvr>
                                        <p:cTn id="62" dur="2000" fill="hold"/>
                                        <p:tgtEl>
                                          <p:spTgt spid="7176"/>
                                        </p:tgtEl>
                                        <p:attrNameLst>
                                          <p:attrName>ppt_x</p:attrName>
                                          <p:attrName>ppt_y</p:attrName>
                                        </p:attrNameLst>
                                      </p:cBhvr>
                                    </p:animMotion>
                                  </p:childTnLst>
                                </p:cTn>
                              </p:par>
                              <p:par>
                                <p:cTn id="63" presetID="0" presetClass="path" presetSubtype="0" accel="50000" decel="50000" fill="hold" grpId="1" nodeType="withEffect">
                                  <p:stCondLst>
                                    <p:cond delay="0"/>
                                  </p:stCondLst>
                                  <p:childTnLst>
                                    <p:animMotion origin="layout" path="M 0.0 0.0 C 0.01459 0.00231 0.02934 0.00485 0.04445 0.01178 C 0.05955 0.01872 0.07709 0.03259 0.09115 0.04137 C 0.10521 0.05016 0.11441 0.04946 0.12882 0.06518 C 0.14323 0.0809 0.16077 0.10656 0.17778 0.13615 C 0.19479 0.16574 0.21702 0.21058 0.23108 0.24271 C 0.24514 0.27485 0.25174 0.29449 0.26216 0.32847 C 0.27257 0.36246 0.28282 0.40453 0.29323 0.44683 " pathEditMode="relative" ptsTypes="aaaaaaaA">
                                      <p:cBhvr>
                                        <p:cTn id="64" dur="2000" fill="hold"/>
                                        <p:tgtEl>
                                          <p:spTgt spid="7177"/>
                                        </p:tgtEl>
                                        <p:attrNameLst>
                                          <p:attrName>ppt_x</p:attrName>
                                          <p:attrName>ppt_y</p:attrName>
                                        </p:attrNameLst>
                                      </p:cBhvr>
                                    </p:animMotion>
                                  </p:childTnLst>
                                </p:cTn>
                              </p:par>
                              <p:par>
                                <p:cTn id="65" presetID="0" presetClass="path" presetSubtype="0" accel="50000" decel="50000" fill="hold" grpId="1" nodeType="withEffect">
                                  <p:stCondLst>
                                    <p:cond delay="0"/>
                                  </p:stCondLst>
                                  <p:childTnLst>
                                    <p:animMotion origin="layout" path="M 0.0 0.0 C 0.01459 0.00231 0.02934 0.00485 0.04445 0.01178 C 0.05955 0.01872 0.07709 0.03259 0.09115 0.04137 C 0.10521 0.05016 0.11441 0.04946 0.12882 0.06518 C 0.14323 0.0809 0.16077 0.10656 0.17778 0.13615 C 0.19479 0.16574 0.21702 0.21058 0.23108 0.24271 C 0.24514 0.27485 0.25174 0.29449 0.26216 0.32847 C 0.27257 0.36246 0.28282 0.40453 0.29323 0.44683 " pathEditMode="relative" ptsTypes="aaaaaaaA">
                                      <p:cBhvr>
                                        <p:cTn id="66" dur="2000" fill="hold"/>
                                        <p:tgtEl>
                                          <p:spTgt spid="7178"/>
                                        </p:tgtEl>
                                        <p:attrNameLst>
                                          <p:attrName>ppt_x</p:attrName>
                                          <p:attrName>ppt_y</p:attrName>
                                        </p:attrNameLst>
                                      </p:cBhvr>
                                    </p:animMotion>
                                  </p:childTnLst>
                                </p:cTn>
                              </p:par>
                            </p:childTnLst>
                          </p:cTn>
                        </p:par>
                        <p:par>
                          <p:cTn id="67" fill="hold" nodeType="afterGroup">
                            <p:stCondLst>
                              <p:cond delay="2000"/>
                            </p:stCondLst>
                            <p:childTnLst>
                              <p:par>
                                <p:cTn id="68" presetID="18" presetClass="entr" presetSubtype="6" fill="hold" grpId="0" nodeType="afterEffect">
                                  <p:stCondLst>
                                    <p:cond delay="0"/>
                                  </p:stCondLst>
                                  <p:childTnLst>
                                    <p:set>
                                      <p:cBhvr>
                                        <p:cTn id="69" dur="1" fill="hold">
                                          <p:stCondLst>
                                            <p:cond delay="0"/>
                                          </p:stCondLst>
                                        </p:cTn>
                                        <p:tgtEl>
                                          <p:spTgt spid="7181"/>
                                        </p:tgtEl>
                                        <p:attrNameLst>
                                          <p:attrName>style.visibility</p:attrName>
                                        </p:attrNameLst>
                                      </p:cBhvr>
                                      <p:to>
                                        <p:strVal val="visible"/>
                                      </p:to>
                                    </p:set>
                                    <p:animEffect transition="in" filter="strips(downRight)">
                                      <p:cBhvr>
                                        <p:cTn id="70" dur="500"/>
                                        <p:tgtEl>
                                          <p:spTgt spid="718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8" presetClass="entr" presetSubtype="6" fill="hold" grpId="2" nodeType="clickEffect">
                                  <p:stCondLst>
                                    <p:cond delay="0"/>
                                  </p:stCondLst>
                                  <p:childTnLst>
                                    <p:set>
                                      <p:cBhvr>
                                        <p:cTn id="74" dur="1" fill="hold">
                                          <p:stCondLst>
                                            <p:cond delay="0"/>
                                          </p:stCondLst>
                                        </p:cTn>
                                        <p:tgtEl>
                                          <p:spTgt spid="7179"/>
                                        </p:tgtEl>
                                        <p:attrNameLst>
                                          <p:attrName>style.visibility</p:attrName>
                                        </p:attrNameLst>
                                      </p:cBhvr>
                                      <p:to>
                                        <p:strVal val="visible"/>
                                      </p:to>
                                    </p:set>
                                    <p:animEffect transition="in" filter="strips(downRight)">
                                      <p:cBhvr>
                                        <p:cTn id="75" dur="500"/>
                                        <p:tgtEl>
                                          <p:spTgt spid="7179"/>
                                        </p:tgtEl>
                                      </p:cBhvr>
                                    </p:animEffect>
                                  </p:childTnLst>
                                </p:cTn>
                              </p:par>
                              <p:par>
                                <p:cTn id="76" presetID="18" presetClass="entr" presetSubtype="6" fill="hold" nodeType="withEffect">
                                  <p:stCondLst>
                                    <p:cond delay="0"/>
                                  </p:stCondLst>
                                  <p:childTnLst>
                                    <p:set>
                                      <p:cBhvr>
                                        <p:cTn id="77" dur="1" fill="hold">
                                          <p:stCondLst>
                                            <p:cond delay="0"/>
                                          </p:stCondLst>
                                        </p:cTn>
                                        <p:tgtEl>
                                          <p:spTgt spid="7180"/>
                                        </p:tgtEl>
                                        <p:attrNameLst>
                                          <p:attrName>style.visibility</p:attrName>
                                        </p:attrNameLst>
                                      </p:cBhvr>
                                      <p:to>
                                        <p:strVal val="visible"/>
                                      </p:to>
                                    </p:set>
                                    <p:animEffect transition="in" filter="strips(downRight)">
                                      <p:cBhvr>
                                        <p:cTn id="78" dur="500"/>
                                        <p:tgtEl>
                                          <p:spTgt spid="718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8" presetClass="entr" presetSubtype="12" fill="hold" grpId="0" nodeType="clickEffect">
                                  <p:stCondLst>
                                    <p:cond delay="0"/>
                                  </p:stCondLst>
                                  <p:childTnLst>
                                    <p:set>
                                      <p:cBhvr>
                                        <p:cTn id="82" dur="1" fill="hold">
                                          <p:stCondLst>
                                            <p:cond delay="0"/>
                                          </p:stCondLst>
                                        </p:cTn>
                                        <p:tgtEl>
                                          <p:spTgt spid="7182"/>
                                        </p:tgtEl>
                                        <p:attrNameLst>
                                          <p:attrName>style.visibility</p:attrName>
                                        </p:attrNameLst>
                                      </p:cBhvr>
                                      <p:to>
                                        <p:strVal val="visible"/>
                                      </p:to>
                                    </p:set>
                                    <p:animEffect transition="in" filter="strips(downLeft)">
                                      <p:cBhvr>
                                        <p:cTn id="83" dur="500"/>
                                        <p:tgtEl>
                                          <p:spTgt spid="7182"/>
                                        </p:tgtEl>
                                      </p:cBhvr>
                                    </p:animEffect>
                                  </p:childTnLst>
                                </p:cTn>
                              </p:par>
                              <p:par>
                                <p:cTn id="84" presetID="18" presetClass="entr" presetSubtype="12" fill="hold" grpId="0" nodeType="withEffect">
                                  <p:stCondLst>
                                    <p:cond delay="0"/>
                                  </p:stCondLst>
                                  <p:childTnLst>
                                    <p:set>
                                      <p:cBhvr>
                                        <p:cTn id="85" dur="1" fill="hold">
                                          <p:stCondLst>
                                            <p:cond delay="0"/>
                                          </p:stCondLst>
                                        </p:cTn>
                                        <p:tgtEl>
                                          <p:spTgt spid="7184"/>
                                        </p:tgtEl>
                                        <p:attrNameLst>
                                          <p:attrName>style.visibility</p:attrName>
                                        </p:attrNameLst>
                                      </p:cBhvr>
                                      <p:to>
                                        <p:strVal val="visible"/>
                                      </p:to>
                                    </p:set>
                                    <p:animEffect transition="in" filter="strips(downLeft)">
                                      <p:cBhvr>
                                        <p:cTn id="86" dur="500"/>
                                        <p:tgtEl>
                                          <p:spTgt spid="718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8" presetClass="entr" presetSubtype="12" fill="hold" grpId="0" nodeType="clickEffect">
                                  <p:stCondLst>
                                    <p:cond delay="0"/>
                                  </p:stCondLst>
                                  <p:childTnLst>
                                    <p:set>
                                      <p:cBhvr>
                                        <p:cTn id="90" dur="1" fill="hold">
                                          <p:stCondLst>
                                            <p:cond delay="0"/>
                                          </p:stCondLst>
                                        </p:cTn>
                                        <p:tgtEl>
                                          <p:spTgt spid="7183"/>
                                        </p:tgtEl>
                                        <p:attrNameLst>
                                          <p:attrName>style.visibility</p:attrName>
                                        </p:attrNameLst>
                                      </p:cBhvr>
                                      <p:to>
                                        <p:strVal val="visible"/>
                                      </p:to>
                                    </p:set>
                                    <p:animEffect transition="in" filter="strips(downLeft)">
                                      <p:cBhvr>
                                        <p:cTn id="91" dur="2000"/>
                                        <p:tgtEl>
                                          <p:spTgt spid="7183"/>
                                        </p:tgtEl>
                                      </p:cBhvr>
                                    </p:animEffect>
                                  </p:childTnLst>
                                </p:cTn>
                              </p:par>
                              <p:par>
                                <p:cTn id="92" presetID="18" presetClass="entr" presetSubtype="12" fill="hold" grpId="0" nodeType="withEffect">
                                  <p:stCondLst>
                                    <p:cond delay="0"/>
                                  </p:stCondLst>
                                  <p:childTnLst>
                                    <p:set>
                                      <p:cBhvr>
                                        <p:cTn id="93" dur="1" fill="hold">
                                          <p:stCondLst>
                                            <p:cond delay="0"/>
                                          </p:stCondLst>
                                        </p:cTn>
                                        <p:tgtEl>
                                          <p:spTgt spid="7185"/>
                                        </p:tgtEl>
                                        <p:attrNameLst>
                                          <p:attrName>style.visibility</p:attrName>
                                        </p:attrNameLst>
                                      </p:cBhvr>
                                      <p:to>
                                        <p:strVal val="visible"/>
                                      </p:to>
                                    </p:set>
                                    <p:animEffect transition="in" filter="strips(downLeft)">
                                      <p:cBhvr>
                                        <p:cTn id="94" dur="2000"/>
                                        <p:tgtEl>
                                          <p:spTgt spid="71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P spid="7174" grpId="0"/>
      <p:bldP spid="7176" grpId="0" animBg="1"/>
      <p:bldP spid="7176" grpId="1" animBg="1"/>
      <p:bldP spid="7177" grpId="0" animBg="1"/>
      <p:bldP spid="7177" grpId="1" animBg="1"/>
      <p:bldP spid="7178" grpId="0"/>
      <p:bldP spid="7178" grpId="1"/>
      <p:bldP spid="7179" grpId="0" animBg="1"/>
      <p:bldP spid="7179" grpId="1" animBg="1"/>
      <p:bldP spid="7179" grpId="2" animBg="1"/>
      <p:bldP spid="7181" grpId="0" animBg="1"/>
      <p:bldP spid="7182" grpId="0" animBg="1"/>
      <p:bldP spid="7183" grpId="0" animBg="1"/>
      <p:bldP spid="7184" grpId="0"/>
      <p:bldP spid="718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395288" y="1385888"/>
            <a:ext cx="50403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solidFill>
                  <a:srgbClr val="0000FF"/>
                </a:solidFill>
                <a:latin typeface="Garamond" pitchFamily="18" charset="0"/>
              </a:rPr>
              <a:t>从受力情况看：</a:t>
            </a:r>
          </a:p>
        </p:txBody>
      </p:sp>
      <p:sp>
        <p:nvSpPr>
          <p:cNvPr id="8196" name="Text Box 4"/>
          <p:cNvSpPr txBox="1">
            <a:spLocks noChangeArrowheads="1"/>
          </p:cNvSpPr>
          <p:nvPr/>
        </p:nvSpPr>
        <p:spPr bwMode="auto">
          <a:xfrm>
            <a:off x="395288" y="3573463"/>
            <a:ext cx="6119812" cy="946150"/>
          </a:xfrm>
          <a:prstGeom prst="rect">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latin typeface="Garamond" pitchFamily="18" charset="0"/>
                <a:ea typeface="华文行楷" pitchFamily="2" charset="-122"/>
              </a:rPr>
              <a:t>结论：平抛运动是加速度</a:t>
            </a:r>
            <a:r>
              <a:rPr lang="en-US" altLang="zh-CN" sz="2800" b="1">
                <a:latin typeface="Garamond" pitchFamily="18" charset="0"/>
                <a:ea typeface="华文行楷" pitchFamily="2" charset="-122"/>
              </a:rPr>
              <a:t>a=g</a:t>
            </a:r>
            <a:r>
              <a:rPr lang="zh-CN" altLang="en-US" sz="2800" b="1">
                <a:latin typeface="Garamond" pitchFamily="18" charset="0"/>
                <a:ea typeface="华文行楷" pitchFamily="2" charset="-122"/>
              </a:rPr>
              <a:t>的匀变速曲线运动。</a:t>
            </a:r>
          </a:p>
        </p:txBody>
      </p:sp>
      <p:grpSp>
        <p:nvGrpSpPr>
          <p:cNvPr id="8197" name="Group 5"/>
          <p:cNvGrpSpPr>
            <a:grpSpLocks/>
          </p:cNvGrpSpPr>
          <p:nvPr/>
        </p:nvGrpSpPr>
        <p:grpSpPr bwMode="auto">
          <a:xfrm>
            <a:off x="6084888" y="2924175"/>
            <a:ext cx="2735262" cy="2232025"/>
            <a:chOff x="3833" y="1253"/>
            <a:chExt cx="1723" cy="1406"/>
          </a:xfrm>
        </p:grpSpPr>
        <p:sp>
          <p:nvSpPr>
            <p:cNvPr id="8198" name="Line 6"/>
            <p:cNvSpPr>
              <a:spLocks noChangeShapeType="1"/>
            </p:cNvSpPr>
            <p:nvPr/>
          </p:nvSpPr>
          <p:spPr bwMode="auto">
            <a:xfrm>
              <a:off x="4604" y="1525"/>
              <a:ext cx="9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9" name="Line 7"/>
            <p:cNvSpPr>
              <a:spLocks noChangeShapeType="1"/>
            </p:cNvSpPr>
            <p:nvPr/>
          </p:nvSpPr>
          <p:spPr bwMode="auto">
            <a:xfrm>
              <a:off x="4604" y="1525"/>
              <a:ext cx="0" cy="11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0" name="Arc 8"/>
            <p:cNvSpPr>
              <a:spLocks/>
            </p:cNvSpPr>
            <p:nvPr/>
          </p:nvSpPr>
          <p:spPr bwMode="auto">
            <a:xfrm>
              <a:off x="3833" y="1525"/>
              <a:ext cx="1678" cy="922"/>
            </a:xfrm>
            <a:custGeom>
              <a:avLst/>
              <a:gdLst>
                <a:gd name="G0" fmla="+- 0 0 0"/>
                <a:gd name="G1" fmla="+- 19086 0 0"/>
                <a:gd name="G2" fmla="+- 21600 0 0"/>
                <a:gd name="T0" fmla="*/ 10114 w 21600"/>
                <a:gd name="T1" fmla="*/ 0 h 19086"/>
                <a:gd name="T2" fmla="*/ 21600 w 21600"/>
                <a:gd name="T3" fmla="*/ 19086 h 19086"/>
                <a:gd name="T4" fmla="*/ 0 w 21600"/>
                <a:gd name="T5" fmla="*/ 19086 h 19086"/>
              </a:gdLst>
              <a:ahLst/>
              <a:cxnLst>
                <a:cxn ang="0">
                  <a:pos x="T0" y="T1"/>
                </a:cxn>
                <a:cxn ang="0">
                  <a:pos x="T2" y="T3"/>
                </a:cxn>
                <a:cxn ang="0">
                  <a:pos x="T4" y="T5"/>
                </a:cxn>
              </a:cxnLst>
              <a:rect l="0" t="0" r="r" b="b"/>
              <a:pathLst>
                <a:path w="21600" h="19086" fill="none" extrusionOk="0">
                  <a:moveTo>
                    <a:pt x="10113" y="0"/>
                  </a:moveTo>
                  <a:cubicBezTo>
                    <a:pt x="17180" y="3745"/>
                    <a:pt x="21600" y="11088"/>
                    <a:pt x="21600" y="19086"/>
                  </a:cubicBezTo>
                </a:path>
                <a:path w="21600" h="19086" stroke="0" extrusionOk="0">
                  <a:moveTo>
                    <a:pt x="10113" y="0"/>
                  </a:moveTo>
                  <a:cubicBezTo>
                    <a:pt x="17180" y="3745"/>
                    <a:pt x="21600" y="11088"/>
                    <a:pt x="21600" y="19086"/>
                  </a:cubicBezTo>
                  <a:lnTo>
                    <a:pt x="0" y="19086"/>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1" name="Line 9"/>
            <p:cNvSpPr>
              <a:spLocks noChangeShapeType="1"/>
            </p:cNvSpPr>
            <p:nvPr/>
          </p:nvSpPr>
          <p:spPr bwMode="auto">
            <a:xfrm>
              <a:off x="4649" y="1525"/>
              <a:ext cx="499" cy="0"/>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2" name="Line 10"/>
            <p:cNvSpPr>
              <a:spLocks noChangeShapeType="1"/>
            </p:cNvSpPr>
            <p:nvPr/>
          </p:nvSpPr>
          <p:spPr bwMode="auto">
            <a:xfrm>
              <a:off x="5148" y="1797"/>
              <a:ext cx="0" cy="499"/>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3" name="Text Box 11"/>
            <p:cNvSpPr txBox="1">
              <a:spLocks noChangeArrowheads="1"/>
            </p:cNvSpPr>
            <p:nvPr/>
          </p:nvSpPr>
          <p:spPr bwMode="auto">
            <a:xfrm>
              <a:off x="4954" y="2296"/>
              <a:ext cx="35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Garamond" pitchFamily="18" charset="0"/>
                </a:rPr>
                <a:t>mg </a:t>
              </a:r>
            </a:p>
          </p:txBody>
        </p:sp>
        <p:sp>
          <p:nvSpPr>
            <p:cNvPr id="8204" name="Text Box 12"/>
            <p:cNvSpPr txBox="1">
              <a:spLocks noChangeArrowheads="1"/>
            </p:cNvSpPr>
            <p:nvPr/>
          </p:nvSpPr>
          <p:spPr bwMode="auto">
            <a:xfrm>
              <a:off x="4967" y="1253"/>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Garamond" pitchFamily="18" charset="0"/>
                </a:rPr>
                <a:t>v</a:t>
              </a:r>
              <a:r>
                <a:rPr lang="en-US" altLang="zh-CN" b="1" baseline="-25000">
                  <a:latin typeface="Garamond" pitchFamily="18" charset="0"/>
                </a:rPr>
                <a:t>0</a:t>
              </a:r>
            </a:p>
          </p:txBody>
        </p:sp>
      </p:grpSp>
      <p:sp>
        <p:nvSpPr>
          <p:cNvPr id="8205" name="Text Box 13"/>
          <p:cNvSpPr txBox="1">
            <a:spLocks noChangeArrowheads="1"/>
          </p:cNvSpPr>
          <p:nvPr/>
        </p:nvSpPr>
        <p:spPr bwMode="auto">
          <a:xfrm>
            <a:off x="684213" y="2060575"/>
            <a:ext cx="52562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solidFill>
                <a:srgbClr val="FFFFFF"/>
              </a:solidFill>
            </a:endParaRPr>
          </a:p>
        </p:txBody>
      </p:sp>
      <p:sp>
        <p:nvSpPr>
          <p:cNvPr id="8206" name="Text Box 14"/>
          <p:cNvSpPr txBox="1">
            <a:spLocks noChangeArrowheads="1"/>
          </p:cNvSpPr>
          <p:nvPr/>
        </p:nvSpPr>
        <p:spPr bwMode="auto">
          <a:xfrm>
            <a:off x="0" y="2708275"/>
            <a:ext cx="5616575"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hlink"/>
              </a:buClr>
              <a:buFont typeface="Wingdings" pitchFamily="2" charset="2"/>
              <a:buNone/>
            </a:pPr>
            <a:endParaRPr lang="en-US" altLang="zh-CN" sz="2800">
              <a:solidFill>
                <a:schemeClr val="hlink"/>
              </a:solidFill>
              <a:effectLst>
                <a:outerShdw blurRad="38100" dist="38100" dir="2700000" algn="tl">
                  <a:srgbClr val="C0C0C0"/>
                </a:outerShdw>
              </a:effectLst>
            </a:endParaRPr>
          </a:p>
          <a:p>
            <a:pPr>
              <a:spcBef>
                <a:spcPct val="50000"/>
              </a:spcBef>
            </a:pPr>
            <a:endParaRPr lang="en-US" altLang="zh-CN" sz="2800">
              <a:solidFill>
                <a:srgbClr val="FFFFFF"/>
              </a:solidFill>
            </a:endParaRPr>
          </a:p>
        </p:txBody>
      </p:sp>
      <p:sp>
        <p:nvSpPr>
          <p:cNvPr id="8207" name="Text Box 15"/>
          <p:cNvSpPr txBox="1">
            <a:spLocks noChangeArrowheads="1"/>
          </p:cNvSpPr>
          <p:nvPr/>
        </p:nvSpPr>
        <p:spPr bwMode="auto">
          <a:xfrm>
            <a:off x="468313" y="3068638"/>
            <a:ext cx="5759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solidFill>
                <a:srgbClr val="FFFFFF"/>
              </a:solidFill>
            </a:endParaRPr>
          </a:p>
        </p:txBody>
      </p:sp>
      <p:graphicFrame>
        <p:nvGraphicFramePr>
          <p:cNvPr id="8208" name="Object 16"/>
          <p:cNvGraphicFramePr>
            <a:graphicFrameLocks noChangeAspect="1"/>
          </p:cNvGraphicFramePr>
          <p:nvPr/>
        </p:nvGraphicFramePr>
        <p:xfrm>
          <a:off x="395288" y="2205038"/>
          <a:ext cx="8039100" cy="601662"/>
        </p:xfrm>
        <a:graphic>
          <a:graphicData uri="http://schemas.openxmlformats.org/presentationml/2006/ole">
            <mc:AlternateContent xmlns:mc="http://schemas.openxmlformats.org/markup-compatibility/2006">
              <mc:Choice xmlns:v="urn:schemas-microsoft-com:vml" Requires="v">
                <p:oleObj spid="_x0000_s8211" name="公式" r:id="rId3" imgW="3073320" imgH="228600" progId="Equation.3">
                  <p:embed/>
                </p:oleObj>
              </mc:Choice>
              <mc:Fallback>
                <p:oleObj name="公式" r:id="rId3" imgW="3073320" imgH="2286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2205038"/>
                        <a:ext cx="8039100" cy="60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10" name="Text Box 18"/>
          <p:cNvSpPr txBox="1">
            <a:spLocks noChangeArrowheads="1"/>
          </p:cNvSpPr>
          <p:nvPr/>
        </p:nvSpPr>
        <p:spPr bwMode="auto">
          <a:xfrm>
            <a:off x="457200" y="304800"/>
            <a:ext cx="5334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600">
                <a:solidFill>
                  <a:srgbClr val="FF0000"/>
                </a:solidFill>
              </a:rPr>
              <a:t>三、平抛运动的运动性质</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left)">
                                      <p:cBhvr>
                                        <p:cTn id="7" dur="500"/>
                                        <p:tgtEl>
                                          <p:spTgt spid="81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8197"/>
                                        </p:tgtEl>
                                        <p:attrNameLst>
                                          <p:attrName>style.visibility</p:attrName>
                                        </p:attrNameLst>
                                      </p:cBhvr>
                                      <p:to>
                                        <p:strVal val="visible"/>
                                      </p:to>
                                    </p:set>
                                    <p:animEffect transition="in" filter="dissolve">
                                      <p:cBhvr>
                                        <p:cTn id="12" dur="500"/>
                                        <p:tgtEl>
                                          <p:spTgt spid="81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nodePh="1">
                                  <p:stCondLst>
                                    <p:cond delay="0"/>
                                  </p:stCondLst>
                                  <p:endCondLst>
                                    <p:cond evt="begin" delay="0">
                                      <p:tn val="15"/>
                                    </p:cond>
                                  </p:endCondLst>
                                  <p:childTnLst>
                                    <p:set>
                                      <p:cBhvr>
                                        <p:cTn id="16" dur="1" fill="hold">
                                          <p:stCondLst>
                                            <p:cond delay="0"/>
                                          </p:stCondLst>
                                        </p:cTn>
                                        <p:tgtEl>
                                          <p:spTgt spid="8206"/>
                                        </p:tgtEl>
                                        <p:attrNameLst>
                                          <p:attrName>style.visibility</p:attrName>
                                        </p:attrNameLst>
                                      </p:cBhvr>
                                      <p:to>
                                        <p:strVal val="visible"/>
                                      </p:to>
                                    </p:set>
                                    <p:animEffect transition="in" filter="checkerboard(across)">
                                      <p:cBhvr>
                                        <p:cTn id="17" dur="500"/>
                                        <p:tgtEl>
                                          <p:spTgt spid="82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208"/>
                                        </p:tgtEl>
                                        <p:attrNameLst>
                                          <p:attrName>style.visibility</p:attrName>
                                        </p:attrNameLst>
                                      </p:cBhvr>
                                      <p:to>
                                        <p:strVal val="visible"/>
                                      </p:to>
                                    </p:set>
                                    <p:animEffect transition="in" filter="dissolve">
                                      <p:cBhvr>
                                        <p:cTn id="22" dur="500"/>
                                        <p:tgtEl>
                                          <p:spTgt spid="820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6" presetClass="entr" presetSubtype="0" fill="hold" grpId="0" nodeType="clickEffect">
                                  <p:stCondLst>
                                    <p:cond delay="0"/>
                                  </p:stCondLst>
                                  <p:childTnLst>
                                    <p:set>
                                      <p:cBhvr>
                                        <p:cTn id="26" dur="1" fill="hold">
                                          <p:stCondLst>
                                            <p:cond delay="0"/>
                                          </p:stCondLst>
                                        </p:cTn>
                                        <p:tgtEl>
                                          <p:spTgt spid="8196"/>
                                        </p:tgtEl>
                                        <p:attrNameLst>
                                          <p:attrName>style.visibility</p:attrName>
                                        </p:attrNameLst>
                                      </p:cBhvr>
                                      <p:to>
                                        <p:strVal val="visible"/>
                                      </p:to>
                                    </p:set>
                                    <p:animEffect transition="in" filter="wipe(down)">
                                      <p:cBhvr>
                                        <p:cTn id="27" dur="580">
                                          <p:stCondLst>
                                            <p:cond delay="0"/>
                                          </p:stCondLst>
                                        </p:cTn>
                                        <p:tgtEl>
                                          <p:spTgt spid="8196"/>
                                        </p:tgtEl>
                                      </p:cBhvr>
                                    </p:animEffect>
                                    <p:anim calcmode="lin" valueType="num">
                                      <p:cBhvr>
                                        <p:cTn id="28" dur="1822" tmFilter="0,0; 0.14,0.36; 0.43,0.73; 0.71,0.91; 1.0,1.0">
                                          <p:stCondLst>
                                            <p:cond delay="0"/>
                                          </p:stCondLst>
                                        </p:cTn>
                                        <p:tgtEl>
                                          <p:spTgt spid="8196"/>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8196"/>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8196"/>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8196"/>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8196"/>
                                        </p:tgtEl>
                                        <p:attrNameLst>
                                          <p:attrName>ppt_y</p:attrName>
                                        </p:attrNameLst>
                                      </p:cBhvr>
                                      <p:tavLst>
                                        <p:tav tm="0" fmla="#ppt_y-sin(pi*$)/81">
                                          <p:val>
                                            <p:fltVal val="0"/>
                                          </p:val>
                                        </p:tav>
                                        <p:tav tm="100000">
                                          <p:val>
                                            <p:fltVal val="1"/>
                                          </p:val>
                                        </p:tav>
                                      </p:tavLst>
                                    </p:anim>
                                    <p:animScale>
                                      <p:cBhvr>
                                        <p:cTn id="33" dur="26">
                                          <p:stCondLst>
                                            <p:cond delay="650"/>
                                          </p:stCondLst>
                                        </p:cTn>
                                        <p:tgtEl>
                                          <p:spTgt spid="8196"/>
                                        </p:tgtEl>
                                      </p:cBhvr>
                                      <p:to x="100000" y="60000"/>
                                    </p:animScale>
                                    <p:animScale>
                                      <p:cBhvr>
                                        <p:cTn id="34" dur="166" decel="50000">
                                          <p:stCondLst>
                                            <p:cond delay="676"/>
                                          </p:stCondLst>
                                        </p:cTn>
                                        <p:tgtEl>
                                          <p:spTgt spid="8196"/>
                                        </p:tgtEl>
                                      </p:cBhvr>
                                      <p:to x="100000" y="100000"/>
                                    </p:animScale>
                                    <p:animScale>
                                      <p:cBhvr>
                                        <p:cTn id="35" dur="26">
                                          <p:stCondLst>
                                            <p:cond delay="1312"/>
                                          </p:stCondLst>
                                        </p:cTn>
                                        <p:tgtEl>
                                          <p:spTgt spid="8196"/>
                                        </p:tgtEl>
                                      </p:cBhvr>
                                      <p:to x="100000" y="80000"/>
                                    </p:animScale>
                                    <p:animScale>
                                      <p:cBhvr>
                                        <p:cTn id="36" dur="166" decel="50000">
                                          <p:stCondLst>
                                            <p:cond delay="1338"/>
                                          </p:stCondLst>
                                        </p:cTn>
                                        <p:tgtEl>
                                          <p:spTgt spid="8196"/>
                                        </p:tgtEl>
                                      </p:cBhvr>
                                      <p:to x="100000" y="100000"/>
                                    </p:animScale>
                                    <p:animScale>
                                      <p:cBhvr>
                                        <p:cTn id="37" dur="26">
                                          <p:stCondLst>
                                            <p:cond delay="1642"/>
                                          </p:stCondLst>
                                        </p:cTn>
                                        <p:tgtEl>
                                          <p:spTgt spid="8196"/>
                                        </p:tgtEl>
                                      </p:cBhvr>
                                      <p:to x="100000" y="90000"/>
                                    </p:animScale>
                                    <p:animScale>
                                      <p:cBhvr>
                                        <p:cTn id="38" dur="166" decel="50000">
                                          <p:stCondLst>
                                            <p:cond delay="1668"/>
                                          </p:stCondLst>
                                        </p:cTn>
                                        <p:tgtEl>
                                          <p:spTgt spid="8196"/>
                                        </p:tgtEl>
                                      </p:cBhvr>
                                      <p:to x="100000" y="100000"/>
                                    </p:animScale>
                                    <p:animScale>
                                      <p:cBhvr>
                                        <p:cTn id="39" dur="26">
                                          <p:stCondLst>
                                            <p:cond delay="1808"/>
                                          </p:stCondLst>
                                        </p:cTn>
                                        <p:tgtEl>
                                          <p:spTgt spid="8196"/>
                                        </p:tgtEl>
                                      </p:cBhvr>
                                      <p:to x="100000" y="95000"/>
                                    </p:animScale>
                                    <p:animScale>
                                      <p:cBhvr>
                                        <p:cTn id="40" dur="166" decel="50000">
                                          <p:stCondLst>
                                            <p:cond delay="1834"/>
                                          </p:stCondLst>
                                        </p:cTn>
                                        <p:tgtEl>
                                          <p:spTgt spid="819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p:bldP spid="8196" grpId="0" animBg="1"/>
      <p:bldP spid="820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r>
              <a:rPr lang="zh-CN" altLang="en-US" b="1">
                <a:solidFill>
                  <a:srgbClr val="FF0000"/>
                </a:solidFill>
              </a:rPr>
              <a:t>平抛运动的频闪照片分析</a:t>
            </a:r>
            <a:r>
              <a:rPr lang="en-US" altLang="zh-CN" b="1">
                <a:solidFill>
                  <a:srgbClr val="FF0000"/>
                </a:solidFill>
              </a:rPr>
              <a:t>:</a:t>
            </a:r>
          </a:p>
        </p:txBody>
      </p:sp>
      <p:sp>
        <p:nvSpPr>
          <p:cNvPr id="13315" name="Rectangle 3"/>
          <p:cNvSpPr>
            <a:spLocks noGrp="1" noRot="1" noChangeArrowheads="1"/>
          </p:cNvSpPr>
          <p:nvPr>
            <p:ph type="body" idx="1"/>
          </p:nvPr>
        </p:nvSpPr>
        <p:spPr>
          <a:xfrm>
            <a:off x="301625" y="1600200"/>
            <a:ext cx="8540750" cy="3251200"/>
          </a:xfrm>
        </p:spPr>
        <p:txBody>
          <a:bodyPr/>
          <a:lstStyle/>
          <a:p>
            <a:pPr>
              <a:buFont typeface="Wingdings 2" pitchFamily="18" charset="2"/>
              <a:buNone/>
            </a:pPr>
            <a:r>
              <a:rPr lang="en-US" altLang="zh-CN"/>
              <a:t>1</a:t>
            </a:r>
            <a:r>
              <a:rPr lang="zh-CN" altLang="en-US"/>
              <a:t>、</a:t>
            </a:r>
            <a:r>
              <a:rPr lang="en-US" altLang="zh-CN"/>
              <a:t>A</a:t>
            </a:r>
            <a:r>
              <a:rPr lang="zh-CN" altLang="en-US"/>
              <a:t>球在竖直方向的分运动与</a:t>
            </a:r>
            <a:r>
              <a:rPr lang="en-US" altLang="zh-CN"/>
              <a:t>B</a:t>
            </a:r>
            <a:r>
              <a:rPr lang="zh-CN" altLang="en-US"/>
              <a:t>球完全相同</a:t>
            </a:r>
            <a:r>
              <a:rPr lang="en-US" altLang="zh-CN"/>
              <a:t>,</a:t>
            </a:r>
            <a:r>
              <a:rPr lang="zh-CN" altLang="en-US"/>
              <a:t>所以平抛运动在竖直方向上的分运动确实是自由落体运动</a:t>
            </a:r>
            <a:r>
              <a:rPr lang="en-US" altLang="zh-CN"/>
              <a:t>.</a:t>
            </a:r>
          </a:p>
          <a:p>
            <a:pPr>
              <a:buFont typeface="Wingdings 2" pitchFamily="18" charset="2"/>
              <a:buNone/>
            </a:pPr>
            <a:r>
              <a:rPr lang="en-US" altLang="zh-CN"/>
              <a:t>   </a:t>
            </a:r>
            <a:r>
              <a:rPr lang="zh-CN" altLang="en-US"/>
              <a:t>相等的时间内</a:t>
            </a:r>
            <a:r>
              <a:rPr lang="en-US" altLang="zh-CN"/>
              <a:t>A</a:t>
            </a:r>
            <a:r>
              <a:rPr lang="zh-CN" altLang="en-US"/>
              <a:t>球的水平位移相同</a:t>
            </a:r>
            <a:r>
              <a:rPr lang="en-US" altLang="zh-CN"/>
              <a:t>,</a:t>
            </a:r>
            <a:r>
              <a:rPr lang="zh-CN" altLang="en-US"/>
              <a:t>所以平抛运动在水平方向确实是匀速直线运动</a:t>
            </a:r>
            <a:r>
              <a:rPr lang="en-US" altLang="zh-CN"/>
              <a:t>.</a:t>
            </a:r>
          </a:p>
          <a:p>
            <a:pPr>
              <a:buFont typeface="Wingdings 2" pitchFamily="18" charset="2"/>
              <a:buNone/>
            </a:pPr>
            <a:r>
              <a:rPr lang="en-US" altLang="zh-CN"/>
              <a:t>1) </a:t>
            </a:r>
            <a:r>
              <a:rPr lang="zh-CN" altLang="en-US"/>
              <a:t>实验结果和理论推理得到统一</a:t>
            </a:r>
            <a:r>
              <a:rPr lang="en-US" altLang="zh-CN"/>
              <a:t>:</a:t>
            </a:r>
          </a:p>
        </p:txBody>
      </p:sp>
      <p:sp>
        <p:nvSpPr>
          <p:cNvPr id="13316" name="Text Box 4"/>
          <p:cNvSpPr txBox="1">
            <a:spLocks noChangeArrowheads="1"/>
          </p:cNvSpPr>
          <p:nvPr/>
        </p:nvSpPr>
        <p:spPr bwMode="auto">
          <a:xfrm>
            <a:off x="539750" y="4797425"/>
            <a:ext cx="81359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zh-CN"/>
          </a:p>
        </p:txBody>
      </p:sp>
      <p:sp>
        <p:nvSpPr>
          <p:cNvPr id="13317" name="Text Box 5"/>
          <p:cNvSpPr txBox="1">
            <a:spLocks noChangeArrowheads="1"/>
          </p:cNvSpPr>
          <p:nvPr/>
        </p:nvSpPr>
        <p:spPr bwMode="auto">
          <a:xfrm>
            <a:off x="611188" y="4953000"/>
            <a:ext cx="79914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0A0AC4"/>
                </a:solidFill>
              </a:rPr>
              <a:t>平抛运动为水平方向上的匀速直线运动和竖直方向上的自由落体运动的合运动</a:t>
            </a:r>
            <a:r>
              <a:rPr lang="en-US" altLang="zh-CN" sz="3200" b="1">
                <a:solidFill>
                  <a:srgbClr val="0A0AC4"/>
                </a:solidFill>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5" grpId="0" build="p"/>
      <p:bldP spid="13317"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a:xfrm>
            <a:off x="322263" y="133350"/>
            <a:ext cx="3716337" cy="1009650"/>
          </a:xfrm>
        </p:spPr>
        <p:txBody>
          <a:bodyPr/>
          <a:lstStyle/>
          <a:p>
            <a:pPr algn="l"/>
            <a:r>
              <a:rPr lang="en-US" altLang="zh-CN" sz="4000">
                <a:solidFill>
                  <a:srgbClr val="FF0000"/>
                </a:solidFill>
              </a:rPr>
              <a:t>2) </a:t>
            </a:r>
            <a:r>
              <a:rPr lang="zh-CN" altLang="en-US" sz="4000">
                <a:solidFill>
                  <a:srgbClr val="FF0000"/>
                </a:solidFill>
              </a:rPr>
              <a:t>图象分析</a:t>
            </a:r>
            <a:r>
              <a:rPr lang="en-US" altLang="zh-CN" sz="4000">
                <a:solidFill>
                  <a:srgbClr val="FF0000"/>
                </a:solidFill>
              </a:rPr>
              <a:t>:</a:t>
            </a:r>
          </a:p>
        </p:txBody>
      </p:sp>
      <p:sp>
        <p:nvSpPr>
          <p:cNvPr id="14339" name="Rectangle 3"/>
          <p:cNvSpPr>
            <a:spLocks noGrp="1" noRot="1" noChangeArrowheads="1"/>
          </p:cNvSpPr>
          <p:nvPr>
            <p:ph type="body" idx="1"/>
          </p:nvPr>
        </p:nvSpPr>
        <p:spPr>
          <a:xfrm>
            <a:off x="6659563" y="3163888"/>
            <a:ext cx="1514475" cy="573087"/>
          </a:xfrm>
          <a:noFill/>
        </p:spPr>
        <p:txBody>
          <a:bodyPr/>
          <a:lstStyle/>
          <a:p>
            <a:pPr>
              <a:lnSpc>
                <a:spcPct val="90000"/>
              </a:lnSpc>
              <a:buFont typeface="Wingdings 2" pitchFamily="18" charset="2"/>
              <a:buNone/>
            </a:pPr>
            <a:r>
              <a:rPr lang="en-US" altLang="zh-CN" sz="2800" i="1">
                <a:solidFill>
                  <a:srgbClr val="FF3300"/>
                </a:solidFill>
              </a:rPr>
              <a:t>x/m</a:t>
            </a:r>
          </a:p>
        </p:txBody>
      </p:sp>
      <p:pic>
        <p:nvPicPr>
          <p:cNvPr id="14340" name="Picture 4"/>
          <p:cNvPicPr>
            <a:picLocks noChangeAspect="1" noChangeArrowheads="1"/>
          </p:cNvPicPr>
          <p:nvPr>
            <p:ph sz="half" idx="4294967295"/>
          </p:nvPr>
        </p:nvPicPr>
        <p:blipFill>
          <a:blip r:embed="rId3" cstate="print">
            <a:extLst>
              <a:ext uri="{28A0092B-C50C-407E-A947-70E740481C1C}">
                <a14:useLocalDpi xmlns:a14="http://schemas.microsoft.com/office/drawing/2010/main" val="0"/>
              </a:ext>
            </a:extLst>
          </a:blip>
          <a:srcRect/>
          <a:stretch>
            <a:fillRect/>
          </a:stretch>
        </p:blipFill>
        <p:spPr>
          <a:xfrm>
            <a:off x="468313" y="1052513"/>
            <a:ext cx="2655887" cy="1295400"/>
          </a:xfrm>
          <a:noFill/>
          <a:ln/>
        </p:spPr>
      </p:pic>
      <p:graphicFrame>
        <p:nvGraphicFramePr>
          <p:cNvPr id="14341" name="Object 5"/>
          <p:cNvGraphicFramePr>
            <a:graphicFrameLocks noChangeAspect="1"/>
          </p:cNvGraphicFramePr>
          <p:nvPr>
            <p:ph idx="4294967295"/>
          </p:nvPr>
        </p:nvGraphicFramePr>
        <p:xfrm>
          <a:off x="0" y="3754438"/>
          <a:ext cx="914400" cy="215900"/>
        </p:xfrm>
        <a:graphic>
          <a:graphicData uri="http://schemas.openxmlformats.org/presentationml/2006/ole">
            <mc:AlternateContent xmlns:mc="http://schemas.openxmlformats.org/markup-compatibility/2006">
              <mc:Choice xmlns:v="urn:schemas-microsoft-com:vml" Requires="v">
                <p:oleObj spid="_x0000_s14401" name="公式" r:id="rId4" imgW="914400" imgH="215640" progId="Equation.3">
                  <p:embed/>
                </p:oleObj>
              </mc:Choice>
              <mc:Fallback>
                <p:oleObj name="公式" r:id="rId4" imgW="914400" imgH="2156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754438"/>
                        <a:ext cx="9144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2" name="Text Box 6"/>
          <p:cNvSpPr txBox="1">
            <a:spLocks noChangeArrowheads="1"/>
          </p:cNvSpPr>
          <p:nvPr/>
        </p:nvSpPr>
        <p:spPr bwMode="auto">
          <a:xfrm>
            <a:off x="395288" y="1412875"/>
            <a:ext cx="3600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graphicFrame>
        <p:nvGraphicFramePr>
          <p:cNvPr id="14400" name="Group 64"/>
          <p:cNvGraphicFramePr>
            <a:graphicFrameLocks noGrp="1"/>
          </p:cNvGraphicFramePr>
          <p:nvPr>
            <p:ph sz="quarter" idx="4294967295"/>
          </p:nvPr>
        </p:nvGraphicFramePr>
        <p:xfrm>
          <a:off x="3708400" y="765175"/>
          <a:ext cx="4613275" cy="1643063"/>
        </p:xfrm>
        <a:graphic>
          <a:graphicData uri="http://schemas.openxmlformats.org/drawingml/2006/table">
            <a:tbl>
              <a:tblPr/>
              <a:tblGrid>
                <a:gridCol w="1609725"/>
                <a:gridCol w="600075"/>
                <a:gridCol w="631825"/>
                <a:gridCol w="617538"/>
                <a:gridCol w="614362"/>
                <a:gridCol w="539750"/>
              </a:tblGrid>
              <a:tr h="4079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99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x/m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51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y/m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Arial"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4373" name="Object 37"/>
          <p:cNvGraphicFramePr>
            <a:graphicFrameLocks noChangeAspect="1"/>
          </p:cNvGraphicFramePr>
          <p:nvPr>
            <p:ph sz="half" idx="4294967295"/>
          </p:nvPr>
        </p:nvGraphicFramePr>
        <p:xfrm>
          <a:off x="468313" y="2505075"/>
          <a:ext cx="2627312" cy="733425"/>
        </p:xfrm>
        <a:graphic>
          <a:graphicData uri="http://schemas.openxmlformats.org/presentationml/2006/ole">
            <mc:AlternateContent xmlns:mc="http://schemas.openxmlformats.org/markup-compatibility/2006">
              <mc:Choice xmlns:v="urn:schemas-microsoft-com:vml" Requires="v">
                <p:oleObj spid="_x0000_s14402" name="Microsoft 公式 3.0" r:id="rId6" imgW="749160" imgH="228600" progId="Equation.3">
                  <p:embed/>
                </p:oleObj>
              </mc:Choice>
              <mc:Fallback>
                <p:oleObj name="Microsoft 公式 3.0" r:id="rId6" imgW="749160" imgH="228600" progId="Equation.3">
                  <p:embed/>
                  <p:pic>
                    <p:nvPicPr>
                      <p:cNvPr id="0" name="Object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13" y="2505075"/>
                        <a:ext cx="262731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74" name="Line 38"/>
          <p:cNvSpPr>
            <a:spLocks noChangeShapeType="1"/>
          </p:cNvSpPr>
          <p:nvPr/>
        </p:nvSpPr>
        <p:spPr bwMode="auto">
          <a:xfrm>
            <a:off x="3132138" y="3429000"/>
            <a:ext cx="3527425" cy="0"/>
          </a:xfrm>
          <a:prstGeom prst="line">
            <a:avLst/>
          </a:prstGeom>
          <a:noFill/>
          <a:ln w="412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5" name="Line 39"/>
          <p:cNvSpPr>
            <a:spLocks noChangeShapeType="1"/>
          </p:cNvSpPr>
          <p:nvPr/>
        </p:nvSpPr>
        <p:spPr bwMode="auto">
          <a:xfrm>
            <a:off x="3132138" y="3429000"/>
            <a:ext cx="0" cy="3429000"/>
          </a:xfrm>
          <a:prstGeom prst="line">
            <a:avLst/>
          </a:prstGeom>
          <a:noFill/>
          <a:ln w="412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6" name="Line 40"/>
          <p:cNvSpPr>
            <a:spLocks noChangeShapeType="1"/>
          </p:cNvSpPr>
          <p:nvPr/>
        </p:nvSpPr>
        <p:spPr bwMode="auto">
          <a:xfrm>
            <a:off x="4572000" y="34290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7" name="Line 41"/>
          <p:cNvSpPr>
            <a:spLocks noChangeShapeType="1"/>
          </p:cNvSpPr>
          <p:nvPr/>
        </p:nvSpPr>
        <p:spPr bwMode="auto">
          <a:xfrm>
            <a:off x="3132138" y="6858000"/>
            <a:ext cx="7143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78" name="Rectangle 42"/>
          <p:cNvSpPr>
            <a:spLocks noChangeArrowheads="1"/>
          </p:cNvSpPr>
          <p:nvPr/>
        </p:nvSpPr>
        <p:spPr bwMode="auto">
          <a:xfrm>
            <a:off x="2819400" y="3200400"/>
            <a:ext cx="3841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b="1">
                <a:solidFill>
                  <a:srgbClr val="FF3300"/>
                </a:solidFill>
              </a:rPr>
              <a:t>0</a:t>
            </a:r>
          </a:p>
        </p:txBody>
      </p:sp>
      <p:sp>
        <p:nvSpPr>
          <p:cNvPr id="14379" name="Text Box 43"/>
          <p:cNvSpPr txBox="1">
            <a:spLocks noChangeArrowheads="1"/>
          </p:cNvSpPr>
          <p:nvPr/>
        </p:nvSpPr>
        <p:spPr bwMode="auto">
          <a:xfrm>
            <a:off x="2057400" y="6400800"/>
            <a:ext cx="936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i="1">
                <a:solidFill>
                  <a:srgbClr val="FF3300"/>
                </a:solidFill>
              </a:rPr>
              <a:t>y/m</a:t>
            </a:r>
          </a:p>
        </p:txBody>
      </p:sp>
      <p:graphicFrame>
        <p:nvGraphicFramePr>
          <p:cNvPr id="14380" name="Object 44"/>
          <p:cNvGraphicFramePr>
            <a:graphicFrameLocks noChangeAspect="1"/>
          </p:cNvGraphicFramePr>
          <p:nvPr>
            <p:ph sz="quarter" idx="4294967295"/>
          </p:nvPr>
        </p:nvGraphicFramePr>
        <p:xfrm>
          <a:off x="0" y="4149725"/>
          <a:ext cx="76200" cy="76200"/>
        </p:xfrm>
        <a:graphic>
          <a:graphicData uri="http://schemas.openxmlformats.org/presentationml/2006/ole">
            <mc:AlternateContent xmlns:mc="http://schemas.openxmlformats.org/markup-compatibility/2006">
              <mc:Choice xmlns:v="urn:schemas-microsoft-com:vml" Requires="v">
                <p:oleObj spid="_x0000_s14403" name="公式" r:id="rId8" imgW="114120" imgH="114120" progId="Equation.3">
                  <p:embed/>
                </p:oleObj>
              </mc:Choice>
              <mc:Fallback>
                <p:oleObj name="公式" r:id="rId8" imgW="114120" imgH="114120" progId="Equation.3">
                  <p:embed/>
                  <p:pic>
                    <p:nvPicPr>
                      <p:cNvPr id="0" name="Object 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4149725"/>
                        <a:ext cx="762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81" name="Line 45"/>
          <p:cNvSpPr>
            <a:spLocks noChangeShapeType="1"/>
          </p:cNvSpPr>
          <p:nvPr/>
        </p:nvSpPr>
        <p:spPr bwMode="auto">
          <a:xfrm>
            <a:off x="3132138" y="34290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82" name="Freeform 46"/>
          <p:cNvSpPr>
            <a:spLocks/>
          </p:cNvSpPr>
          <p:nvPr/>
        </p:nvSpPr>
        <p:spPr bwMode="auto">
          <a:xfrm>
            <a:off x="3132138" y="3429000"/>
            <a:ext cx="2952750" cy="3429000"/>
          </a:xfrm>
          <a:custGeom>
            <a:avLst/>
            <a:gdLst>
              <a:gd name="T0" fmla="*/ 0 w 1769"/>
              <a:gd name="T1" fmla="*/ 0 h 2132"/>
              <a:gd name="T2" fmla="*/ 454 w 1769"/>
              <a:gd name="T3" fmla="*/ 136 h 2132"/>
              <a:gd name="T4" fmla="*/ 907 w 1769"/>
              <a:gd name="T5" fmla="*/ 454 h 2132"/>
              <a:gd name="T6" fmla="*/ 1270 w 1769"/>
              <a:gd name="T7" fmla="*/ 953 h 2132"/>
              <a:gd name="T8" fmla="*/ 1588 w 1769"/>
              <a:gd name="T9" fmla="*/ 1633 h 2132"/>
              <a:gd name="T10" fmla="*/ 1769 w 1769"/>
              <a:gd name="T11" fmla="*/ 2132 h 2132"/>
            </a:gdLst>
            <a:ahLst/>
            <a:cxnLst>
              <a:cxn ang="0">
                <a:pos x="T0" y="T1"/>
              </a:cxn>
              <a:cxn ang="0">
                <a:pos x="T2" y="T3"/>
              </a:cxn>
              <a:cxn ang="0">
                <a:pos x="T4" y="T5"/>
              </a:cxn>
              <a:cxn ang="0">
                <a:pos x="T6" y="T7"/>
              </a:cxn>
              <a:cxn ang="0">
                <a:pos x="T8" y="T9"/>
              </a:cxn>
              <a:cxn ang="0">
                <a:pos x="T10" y="T11"/>
              </a:cxn>
            </a:cxnLst>
            <a:rect l="0" t="0" r="r" b="b"/>
            <a:pathLst>
              <a:path w="1769" h="2132">
                <a:moveTo>
                  <a:pt x="0" y="0"/>
                </a:moveTo>
                <a:cubicBezTo>
                  <a:pt x="151" y="30"/>
                  <a:pt x="303" y="60"/>
                  <a:pt x="454" y="136"/>
                </a:cubicBezTo>
                <a:cubicBezTo>
                  <a:pt x="605" y="212"/>
                  <a:pt x="771" y="318"/>
                  <a:pt x="907" y="454"/>
                </a:cubicBezTo>
                <a:cubicBezTo>
                  <a:pt x="1043" y="590"/>
                  <a:pt x="1156" y="756"/>
                  <a:pt x="1270" y="953"/>
                </a:cubicBezTo>
                <a:cubicBezTo>
                  <a:pt x="1384" y="1150"/>
                  <a:pt x="1505" y="1437"/>
                  <a:pt x="1588" y="1633"/>
                </a:cubicBezTo>
                <a:cubicBezTo>
                  <a:pt x="1671" y="1829"/>
                  <a:pt x="1739" y="2049"/>
                  <a:pt x="1769" y="2132"/>
                </a:cubicBezTo>
              </a:path>
            </a:pathLst>
          </a:custGeom>
          <a:noFill/>
          <a:ln w="381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83" name="Text Box 47"/>
          <p:cNvSpPr txBox="1">
            <a:spLocks noChangeArrowheads="1"/>
          </p:cNvSpPr>
          <p:nvPr/>
        </p:nvSpPr>
        <p:spPr bwMode="auto">
          <a:xfrm>
            <a:off x="2771775" y="3573463"/>
            <a:ext cx="7191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bg1"/>
                </a:solidFill>
              </a:rPr>
              <a:t>5</a:t>
            </a:r>
          </a:p>
        </p:txBody>
      </p:sp>
      <p:sp>
        <p:nvSpPr>
          <p:cNvPr id="14384" name="Text Box 48"/>
          <p:cNvSpPr txBox="1">
            <a:spLocks noChangeArrowheads="1"/>
          </p:cNvSpPr>
          <p:nvPr/>
        </p:nvSpPr>
        <p:spPr bwMode="auto">
          <a:xfrm>
            <a:off x="2700338" y="4005263"/>
            <a:ext cx="10080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bg1"/>
                </a:solidFill>
              </a:rPr>
              <a:t>20</a:t>
            </a:r>
          </a:p>
        </p:txBody>
      </p:sp>
      <p:sp>
        <p:nvSpPr>
          <p:cNvPr id="14385" name="Text Box 49"/>
          <p:cNvSpPr txBox="1">
            <a:spLocks noChangeArrowheads="1"/>
          </p:cNvSpPr>
          <p:nvPr/>
        </p:nvSpPr>
        <p:spPr bwMode="auto">
          <a:xfrm>
            <a:off x="2700338" y="4868863"/>
            <a:ext cx="79216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bg1"/>
                </a:solidFill>
              </a:rPr>
              <a:t>45</a:t>
            </a:r>
          </a:p>
        </p:txBody>
      </p:sp>
      <p:sp>
        <p:nvSpPr>
          <p:cNvPr id="14386" name="Text Box 50"/>
          <p:cNvSpPr txBox="1">
            <a:spLocks noChangeArrowheads="1"/>
          </p:cNvSpPr>
          <p:nvPr/>
        </p:nvSpPr>
        <p:spPr bwMode="auto">
          <a:xfrm>
            <a:off x="2700338" y="6491288"/>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bg1"/>
                </a:solidFill>
              </a:rPr>
              <a:t>80</a:t>
            </a:r>
          </a:p>
        </p:txBody>
      </p:sp>
      <p:sp>
        <p:nvSpPr>
          <p:cNvPr id="14387" name="Text Box 51"/>
          <p:cNvSpPr txBox="1">
            <a:spLocks noChangeArrowheads="1"/>
          </p:cNvSpPr>
          <p:nvPr/>
        </p:nvSpPr>
        <p:spPr bwMode="auto">
          <a:xfrm>
            <a:off x="3563938" y="3068638"/>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bg1"/>
                </a:solidFill>
              </a:rPr>
              <a:t>20</a:t>
            </a:r>
          </a:p>
        </p:txBody>
      </p:sp>
      <p:sp>
        <p:nvSpPr>
          <p:cNvPr id="14388" name="Text Box 52"/>
          <p:cNvSpPr txBox="1">
            <a:spLocks noChangeArrowheads="1"/>
          </p:cNvSpPr>
          <p:nvPr/>
        </p:nvSpPr>
        <p:spPr bwMode="auto">
          <a:xfrm>
            <a:off x="4356100" y="3068638"/>
            <a:ext cx="7921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bg1"/>
                </a:solidFill>
              </a:rPr>
              <a:t>40</a:t>
            </a:r>
          </a:p>
        </p:txBody>
      </p:sp>
      <p:sp>
        <p:nvSpPr>
          <p:cNvPr id="14389" name="Text Box 53"/>
          <p:cNvSpPr txBox="1">
            <a:spLocks noChangeArrowheads="1"/>
          </p:cNvSpPr>
          <p:nvPr/>
        </p:nvSpPr>
        <p:spPr bwMode="auto">
          <a:xfrm>
            <a:off x="5076825" y="3068638"/>
            <a:ext cx="5746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bg1"/>
                </a:solidFill>
              </a:rPr>
              <a:t>60</a:t>
            </a:r>
          </a:p>
        </p:txBody>
      </p:sp>
      <p:sp>
        <p:nvSpPr>
          <p:cNvPr id="14390" name="Text Box 54"/>
          <p:cNvSpPr txBox="1">
            <a:spLocks noChangeArrowheads="1"/>
          </p:cNvSpPr>
          <p:nvPr/>
        </p:nvSpPr>
        <p:spPr bwMode="auto">
          <a:xfrm>
            <a:off x="5795963" y="306863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bg1"/>
                </a:solidFill>
              </a:rPr>
              <a:t>80</a:t>
            </a:r>
          </a:p>
        </p:txBody>
      </p:sp>
      <p:sp>
        <p:nvSpPr>
          <p:cNvPr id="14391" name="Line 55"/>
          <p:cNvSpPr>
            <a:spLocks noChangeShapeType="1"/>
          </p:cNvSpPr>
          <p:nvPr/>
        </p:nvSpPr>
        <p:spPr bwMode="auto">
          <a:xfrm>
            <a:off x="3132138" y="3644900"/>
            <a:ext cx="719137" cy="0"/>
          </a:xfrm>
          <a:prstGeom prst="line">
            <a:avLst/>
          </a:prstGeom>
          <a:noFill/>
          <a:ln w="38100">
            <a:solidFill>
              <a:srgbClr val="3333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92" name="Line 56"/>
          <p:cNvSpPr>
            <a:spLocks noChangeShapeType="1"/>
          </p:cNvSpPr>
          <p:nvPr/>
        </p:nvSpPr>
        <p:spPr bwMode="auto">
          <a:xfrm>
            <a:off x="3132138" y="4149725"/>
            <a:ext cx="1439862" cy="0"/>
          </a:xfrm>
          <a:prstGeom prst="line">
            <a:avLst/>
          </a:prstGeom>
          <a:noFill/>
          <a:ln w="38100">
            <a:solidFill>
              <a:srgbClr val="3333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93" name="Line 57"/>
          <p:cNvSpPr>
            <a:spLocks noChangeShapeType="1"/>
          </p:cNvSpPr>
          <p:nvPr/>
        </p:nvSpPr>
        <p:spPr bwMode="auto">
          <a:xfrm>
            <a:off x="4572000" y="3429000"/>
            <a:ext cx="0" cy="720725"/>
          </a:xfrm>
          <a:prstGeom prst="line">
            <a:avLst/>
          </a:prstGeom>
          <a:noFill/>
          <a:ln w="38100">
            <a:solidFill>
              <a:srgbClr val="3333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94" name="Line 58"/>
          <p:cNvSpPr>
            <a:spLocks noChangeShapeType="1"/>
          </p:cNvSpPr>
          <p:nvPr/>
        </p:nvSpPr>
        <p:spPr bwMode="auto">
          <a:xfrm>
            <a:off x="3132138" y="5084763"/>
            <a:ext cx="2160587" cy="0"/>
          </a:xfrm>
          <a:prstGeom prst="line">
            <a:avLst/>
          </a:prstGeom>
          <a:noFill/>
          <a:ln w="38100">
            <a:solidFill>
              <a:srgbClr val="3333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95" name="Line 59"/>
          <p:cNvSpPr>
            <a:spLocks noChangeShapeType="1"/>
          </p:cNvSpPr>
          <p:nvPr/>
        </p:nvSpPr>
        <p:spPr bwMode="auto">
          <a:xfrm>
            <a:off x="5292725" y="3429000"/>
            <a:ext cx="0" cy="1584325"/>
          </a:xfrm>
          <a:prstGeom prst="line">
            <a:avLst/>
          </a:prstGeom>
          <a:noFill/>
          <a:ln w="38100">
            <a:solidFill>
              <a:srgbClr val="3333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96" name="Line 60"/>
          <p:cNvSpPr>
            <a:spLocks noChangeShapeType="1"/>
          </p:cNvSpPr>
          <p:nvPr/>
        </p:nvSpPr>
        <p:spPr bwMode="auto">
          <a:xfrm>
            <a:off x="3132138" y="6597650"/>
            <a:ext cx="2879725" cy="0"/>
          </a:xfrm>
          <a:prstGeom prst="line">
            <a:avLst/>
          </a:prstGeom>
          <a:noFill/>
          <a:ln w="38100">
            <a:solidFill>
              <a:srgbClr val="3333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97" name="Line 61"/>
          <p:cNvSpPr>
            <a:spLocks noChangeShapeType="1"/>
          </p:cNvSpPr>
          <p:nvPr/>
        </p:nvSpPr>
        <p:spPr bwMode="auto">
          <a:xfrm>
            <a:off x="6011863" y="3429000"/>
            <a:ext cx="0" cy="3168650"/>
          </a:xfrm>
          <a:prstGeom prst="line">
            <a:avLst/>
          </a:prstGeom>
          <a:noFill/>
          <a:ln w="38100">
            <a:solidFill>
              <a:srgbClr val="333399"/>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98" name="Line 62"/>
          <p:cNvSpPr>
            <a:spLocks noChangeShapeType="1"/>
          </p:cNvSpPr>
          <p:nvPr/>
        </p:nvSpPr>
        <p:spPr bwMode="auto">
          <a:xfrm>
            <a:off x="3851275" y="3429000"/>
            <a:ext cx="0" cy="215900"/>
          </a:xfrm>
          <a:prstGeom prst="line">
            <a:avLst/>
          </a:prstGeom>
          <a:noFill/>
          <a:ln w="317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p:cTn id="7" dur="5000" fill="hold"/>
                                        <p:tgtEl>
                                          <p:spTgt spid="14338"/>
                                        </p:tgtEl>
                                        <p:attrNameLst>
                                          <p:attrName>ppt_w</p:attrName>
                                        </p:attrNameLst>
                                      </p:cBhvr>
                                      <p:tavLst>
                                        <p:tav tm="0" fmla="#ppt_w*sin(2.5*pi*$)">
                                          <p:val>
                                            <p:fltVal val="0"/>
                                          </p:val>
                                        </p:tav>
                                        <p:tav tm="100000">
                                          <p:val>
                                            <p:fltVal val="1"/>
                                          </p:val>
                                        </p:tav>
                                      </p:tavLst>
                                    </p:anim>
                                    <p:anim calcmode="lin" valueType="num">
                                      <p:cBhvr>
                                        <p:cTn id="8" dur="5000" fill="hold"/>
                                        <p:tgtEl>
                                          <p:spTgt spid="1433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nodeType="clickEffect">
                                  <p:stCondLst>
                                    <p:cond delay="0"/>
                                  </p:stCondLst>
                                  <p:childTnLst>
                                    <p:set>
                                      <p:cBhvr>
                                        <p:cTn id="12" dur="1" fill="hold">
                                          <p:stCondLst>
                                            <p:cond delay="0"/>
                                          </p:stCondLst>
                                        </p:cTn>
                                        <p:tgtEl>
                                          <p:spTgt spid="14340"/>
                                        </p:tgtEl>
                                        <p:attrNameLst>
                                          <p:attrName>style.visibility</p:attrName>
                                        </p:attrNameLst>
                                      </p:cBhvr>
                                      <p:to>
                                        <p:strVal val="visible"/>
                                      </p:to>
                                    </p:set>
                                    <p:animEffect transition="in" filter="dissolve">
                                      <p:cBhvr>
                                        <p:cTn id="13" dur="500"/>
                                        <p:tgtEl>
                                          <p:spTgt spid="1434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14373"/>
                                        </p:tgtEl>
                                        <p:attrNameLst>
                                          <p:attrName>style.visibility</p:attrName>
                                        </p:attrNameLst>
                                      </p:cBhvr>
                                      <p:to>
                                        <p:strVal val="visible"/>
                                      </p:to>
                                    </p:set>
                                    <p:animEffect transition="in" filter="box(in)">
                                      <p:cBhvr>
                                        <p:cTn id="18" dur="500"/>
                                        <p:tgtEl>
                                          <p:spTgt spid="1437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14400"/>
                                        </p:tgtEl>
                                        <p:attrNameLst>
                                          <p:attrName>style.visibility</p:attrName>
                                        </p:attrNameLst>
                                      </p:cBhvr>
                                      <p:to>
                                        <p:strVal val="visible"/>
                                      </p:to>
                                    </p:set>
                                    <p:animEffect transition="in" filter="dissolve">
                                      <p:cBhvr>
                                        <p:cTn id="23" dur="500"/>
                                        <p:tgtEl>
                                          <p:spTgt spid="1440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4374"/>
                                        </p:tgtEl>
                                        <p:attrNameLst>
                                          <p:attrName>style.visibility</p:attrName>
                                        </p:attrNameLst>
                                      </p:cBhvr>
                                      <p:to>
                                        <p:strVal val="visible"/>
                                      </p:to>
                                    </p:set>
                                    <p:animEffect transition="in" filter="dissolve">
                                      <p:cBhvr>
                                        <p:cTn id="28" dur="500"/>
                                        <p:tgtEl>
                                          <p:spTgt spid="14374"/>
                                        </p:tgtEl>
                                      </p:cBhvr>
                                    </p:animEffect>
                                  </p:childTnLst>
                                </p:cTn>
                              </p:par>
                            </p:childTnLst>
                          </p:cTn>
                        </p:par>
                        <p:par>
                          <p:cTn id="29" fill="hold" nodeType="afterGroup">
                            <p:stCondLst>
                              <p:cond delay="500"/>
                            </p:stCondLst>
                            <p:childTnLst>
                              <p:par>
                                <p:cTn id="30" presetID="9" presetClass="entr" presetSubtype="0" fill="hold" grpId="0" nodeType="afterEffect">
                                  <p:stCondLst>
                                    <p:cond delay="0"/>
                                  </p:stCondLst>
                                  <p:childTnLst>
                                    <p:set>
                                      <p:cBhvr>
                                        <p:cTn id="31" dur="1" fill="hold">
                                          <p:stCondLst>
                                            <p:cond delay="0"/>
                                          </p:stCondLst>
                                        </p:cTn>
                                        <p:tgtEl>
                                          <p:spTgt spid="14378"/>
                                        </p:tgtEl>
                                        <p:attrNameLst>
                                          <p:attrName>style.visibility</p:attrName>
                                        </p:attrNameLst>
                                      </p:cBhvr>
                                      <p:to>
                                        <p:strVal val="visible"/>
                                      </p:to>
                                    </p:set>
                                    <p:animEffect transition="in" filter="dissolve">
                                      <p:cBhvr>
                                        <p:cTn id="32" dur="500"/>
                                        <p:tgtEl>
                                          <p:spTgt spid="14378"/>
                                        </p:tgtEl>
                                      </p:cBhvr>
                                    </p:animEffect>
                                  </p:childTnLst>
                                </p:cTn>
                              </p:par>
                            </p:childTnLst>
                          </p:cTn>
                        </p:par>
                        <p:par>
                          <p:cTn id="33" fill="hold" nodeType="afterGroup">
                            <p:stCondLst>
                              <p:cond delay="1000"/>
                            </p:stCondLst>
                            <p:childTnLst>
                              <p:par>
                                <p:cTn id="34" presetID="9" presetClass="entr" presetSubtype="0" fill="hold" grpId="0" nodeType="afterEffect">
                                  <p:stCondLst>
                                    <p:cond delay="0"/>
                                  </p:stCondLst>
                                  <p:childTnLst>
                                    <p:set>
                                      <p:cBhvr>
                                        <p:cTn id="35" dur="1" fill="hold">
                                          <p:stCondLst>
                                            <p:cond delay="0"/>
                                          </p:stCondLst>
                                        </p:cTn>
                                        <p:tgtEl>
                                          <p:spTgt spid="14375"/>
                                        </p:tgtEl>
                                        <p:attrNameLst>
                                          <p:attrName>style.visibility</p:attrName>
                                        </p:attrNameLst>
                                      </p:cBhvr>
                                      <p:to>
                                        <p:strVal val="visible"/>
                                      </p:to>
                                    </p:set>
                                    <p:animEffect transition="in" filter="dissolve">
                                      <p:cBhvr>
                                        <p:cTn id="36" dur="500"/>
                                        <p:tgtEl>
                                          <p:spTgt spid="14375"/>
                                        </p:tgtEl>
                                      </p:cBhvr>
                                    </p:animEffect>
                                  </p:childTnLst>
                                </p:cTn>
                              </p:par>
                            </p:childTnLst>
                          </p:cTn>
                        </p:par>
                        <p:par>
                          <p:cTn id="37" fill="hold" nodeType="afterGroup">
                            <p:stCondLst>
                              <p:cond delay="1500"/>
                            </p:stCondLst>
                            <p:childTnLst>
                              <p:par>
                                <p:cTn id="38" presetID="9" presetClass="entr" presetSubtype="0" fill="hold" grpId="0" nodeType="afterEffect">
                                  <p:stCondLst>
                                    <p:cond delay="0"/>
                                  </p:stCondLst>
                                  <p:childTnLst>
                                    <p:set>
                                      <p:cBhvr>
                                        <p:cTn id="39" dur="1" fill="hold">
                                          <p:stCondLst>
                                            <p:cond delay="0"/>
                                          </p:stCondLst>
                                        </p:cTn>
                                        <p:tgtEl>
                                          <p:spTgt spid="14379"/>
                                        </p:tgtEl>
                                        <p:attrNameLst>
                                          <p:attrName>style.visibility</p:attrName>
                                        </p:attrNameLst>
                                      </p:cBhvr>
                                      <p:to>
                                        <p:strVal val="visible"/>
                                      </p:to>
                                    </p:set>
                                    <p:animEffect transition="in" filter="dissolve">
                                      <p:cBhvr>
                                        <p:cTn id="40" dur="500"/>
                                        <p:tgtEl>
                                          <p:spTgt spid="14379"/>
                                        </p:tgtEl>
                                      </p:cBhvr>
                                    </p:animEffect>
                                  </p:childTnLst>
                                </p:cTn>
                              </p:par>
                            </p:childTnLst>
                          </p:cTn>
                        </p:par>
                        <p:par>
                          <p:cTn id="41" fill="hold" nodeType="afterGroup">
                            <p:stCondLst>
                              <p:cond delay="2000"/>
                            </p:stCondLst>
                            <p:childTnLst>
                              <p:par>
                                <p:cTn id="42" presetID="9" presetClass="entr" presetSubtype="0" fill="hold" grpId="0" nodeType="afterEffect">
                                  <p:stCondLst>
                                    <p:cond delay="0"/>
                                  </p:stCondLst>
                                  <p:childTnLst>
                                    <p:set>
                                      <p:cBhvr>
                                        <p:cTn id="43" dur="1" fill="hold">
                                          <p:stCondLst>
                                            <p:cond delay="0"/>
                                          </p:stCondLst>
                                        </p:cTn>
                                        <p:tgtEl>
                                          <p:spTgt spid="14339">
                                            <p:txEl>
                                              <p:pRg st="0" end="0"/>
                                            </p:txEl>
                                          </p:spTgt>
                                        </p:tgtEl>
                                        <p:attrNameLst>
                                          <p:attrName>style.visibility</p:attrName>
                                        </p:attrNameLst>
                                      </p:cBhvr>
                                      <p:to>
                                        <p:strVal val="visible"/>
                                      </p:to>
                                    </p:set>
                                    <p:animEffect transition="in" filter="dissolve">
                                      <p:cBhvr>
                                        <p:cTn id="44" dur="500"/>
                                        <p:tgtEl>
                                          <p:spTgt spid="14339">
                                            <p:txEl>
                                              <p:pRg st="0" end="0"/>
                                            </p:txEl>
                                          </p:spTgt>
                                        </p:tgtEl>
                                      </p:cBhvr>
                                    </p:animEffect>
                                  </p:childTnLst>
                                </p:cTn>
                              </p:par>
                            </p:childTnLst>
                          </p:cTn>
                        </p:par>
                        <p:par>
                          <p:cTn id="45" fill="hold" nodeType="afterGroup">
                            <p:stCondLst>
                              <p:cond delay="2500"/>
                            </p:stCondLst>
                            <p:childTnLst>
                              <p:par>
                                <p:cTn id="46" presetID="9" presetClass="entr" presetSubtype="0" fill="hold" grpId="0" nodeType="afterEffect">
                                  <p:stCondLst>
                                    <p:cond delay="0"/>
                                  </p:stCondLst>
                                  <p:childTnLst>
                                    <p:set>
                                      <p:cBhvr>
                                        <p:cTn id="47" dur="1" fill="hold">
                                          <p:stCondLst>
                                            <p:cond delay="0"/>
                                          </p:stCondLst>
                                        </p:cTn>
                                        <p:tgtEl>
                                          <p:spTgt spid="14398"/>
                                        </p:tgtEl>
                                        <p:attrNameLst>
                                          <p:attrName>style.visibility</p:attrName>
                                        </p:attrNameLst>
                                      </p:cBhvr>
                                      <p:to>
                                        <p:strVal val="visible"/>
                                      </p:to>
                                    </p:set>
                                    <p:animEffect transition="in" filter="dissolve">
                                      <p:cBhvr>
                                        <p:cTn id="48" dur="500"/>
                                        <p:tgtEl>
                                          <p:spTgt spid="14398"/>
                                        </p:tgtEl>
                                      </p:cBhvr>
                                    </p:animEffect>
                                  </p:childTnLst>
                                </p:cTn>
                              </p:par>
                            </p:childTnLst>
                          </p:cTn>
                        </p:par>
                        <p:par>
                          <p:cTn id="49" fill="hold" nodeType="afterGroup">
                            <p:stCondLst>
                              <p:cond delay="3000"/>
                            </p:stCondLst>
                            <p:childTnLst>
                              <p:par>
                                <p:cTn id="50" presetID="9" presetClass="entr" presetSubtype="0" fill="hold" grpId="0" nodeType="afterEffect">
                                  <p:stCondLst>
                                    <p:cond delay="0"/>
                                  </p:stCondLst>
                                  <p:childTnLst>
                                    <p:set>
                                      <p:cBhvr>
                                        <p:cTn id="51" dur="1" fill="hold">
                                          <p:stCondLst>
                                            <p:cond delay="0"/>
                                          </p:stCondLst>
                                        </p:cTn>
                                        <p:tgtEl>
                                          <p:spTgt spid="14387"/>
                                        </p:tgtEl>
                                        <p:attrNameLst>
                                          <p:attrName>style.visibility</p:attrName>
                                        </p:attrNameLst>
                                      </p:cBhvr>
                                      <p:to>
                                        <p:strVal val="visible"/>
                                      </p:to>
                                    </p:set>
                                    <p:animEffect transition="in" filter="dissolve">
                                      <p:cBhvr>
                                        <p:cTn id="52" dur="500"/>
                                        <p:tgtEl>
                                          <p:spTgt spid="14387"/>
                                        </p:tgtEl>
                                      </p:cBhvr>
                                    </p:animEffect>
                                  </p:childTnLst>
                                </p:cTn>
                              </p:par>
                            </p:childTnLst>
                          </p:cTn>
                        </p:par>
                        <p:par>
                          <p:cTn id="53" fill="hold" nodeType="afterGroup">
                            <p:stCondLst>
                              <p:cond delay="3500"/>
                            </p:stCondLst>
                            <p:childTnLst>
                              <p:par>
                                <p:cTn id="54" presetID="9" presetClass="entr" presetSubtype="0" fill="hold" grpId="0" nodeType="afterEffect">
                                  <p:stCondLst>
                                    <p:cond delay="0"/>
                                  </p:stCondLst>
                                  <p:childTnLst>
                                    <p:set>
                                      <p:cBhvr>
                                        <p:cTn id="55" dur="1" fill="hold">
                                          <p:stCondLst>
                                            <p:cond delay="0"/>
                                          </p:stCondLst>
                                        </p:cTn>
                                        <p:tgtEl>
                                          <p:spTgt spid="14391"/>
                                        </p:tgtEl>
                                        <p:attrNameLst>
                                          <p:attrName>style.visibility</p:attrName>
                                        </p:attrNameLst>
                                      </p:cBhvr>
                                      <p:to>
                                        <p:strVal val="visible"/>
                                      </p:to>
                                    </p:set>
                                    <p:animEffect transition="in" filter="dissolve">
                                      <p:cBhvr>
                                        <p:cTn id="56" dur="500"/>
                                        <p:tgtEl>
                                          <p:spTgt spid="14391"/>
                                        </p:tgtEl>
                                      </p:cBhvr>
                                    </p:animEffect>
                                  </p:childTnLst>
                                </p:cTn>
                              </p:par>
                            </p:childTnLst>
                          </p:cTn>
                        </p:par>
                        <p:par>
                          <p:cTn id="57" fill="hold" nodeType="afterGroup">
                            <p:stCondLst>
                              <p:cond delay="4000"/>
                            </p:stCondLst>
                            <p:childTnLst>
                              <p:par>
                                <p:cTn id="58" presetID="9" presetClass="entr" presetSubtype="0" fill="hold" grpId="0" nodeType="afterEffect">
                                  <p:stCondLst>
                                    <p:cond delay="0"/>
                                  </p:stCondLst>
                                  <p:childTnLst>
                                    <p:set>
                                      <p:cBhvr>
                                        <p:cTn id="59" dur="1" fill="hold">
                                          <p:stCondLst>
                                            <p:cond delay="0"/>
                                          </p:stCondLst>
                                        </p:cTn>
                                        <p:tgtEl>
                                          <p:spTgt spid="14383"/>
                                        </p:tgtEl>
                                        <p:attrNameLst>
                                          <p:attrName>style.visibility</p:attrName>
                                        </p:attrNameLst>
                                      </p:cBhvr>
                                      <p:to>
                                        <p:strVal val="visible"/>
                                      </p:to>
                                    </p:set>
                                    <p:animEffect transition="in" filter="dissolve">
                                      <p:cBhvr>
                                        <p:cTn id="60" dur="500"/>
                                        <p:tgtEl>
                                          <p:spTgt spid="14383"/>
                                        </p:tgtEl>
                                      </p:cBhvr>
                                    </p:animEffect>
                                  </p:childTnLst>
                                </p:cTn>
                              </p:par>
                            </p:childTnLst>
                          </p:cTn>
                        </p:par>
                        <p:par>
                          <p:cTn id="61" fill="hold" nodeType="afterGroup">
                            <p:stCondLst>
                              <p:cond delay="4500"/>
                            </p:stCondLst>
                            <p:childTnLst>
                              <p:par>
                                <p:cTn id="62" presetID="9" presetClass="entr" presetSubtype="0" fill="hold" grpId="0" nodeType="afterEffect">
                                  <p:stCondLst>
                                    <p:cond delay="0"/>
                                  </p:stCondLst>
                                  <p:childTnLst>
                                    <p:set>
                                      <p:cBhvr>
                                        <p:cTn id="63" dur="1" fill="hold">
                                          <p:stCondLst>
                                            <p:cond delay="0"/>
                                          </p:stCondLst>
                                        </p:cTn>
                                        <p:tgtEl>
                                          <p:spTgt spid="14384"/>
                                        </p:tgtEl>
                                        <p:attrNameLst>
                                          <p:attrName>style.visibility</p:attrName>
                                        </p:attrNameLst>
                                      </p:cBhvr>
                                      <p:to>
                                        <p:strVal val="visible"/>
                                      </p:to>
                                    </p:set>
                                    <p:animEffect transition="in" filter="dissolve">
                                      <p:cBhvr>
                                        <p:cTn id="64" dur="500"/>
                                        <p:tgtEl>
                                          <p:spTgt spid="14384"/>
                                        </p:tgtEl>
                                      </p:cBhvr>
                                    </p:animEffect>
                                  </p:childTnLst>
                                </p:cTn>
                              </p:par>
                            </p:childTnLst>
                          </p:cTn>
                        </p:par>
                        <p:par>
                          <p:cTn id="65" fill="hold" nodeType="afterGroup">
                            <p:stCondLst>
                              <p:cond delay="5000"/>
                            </p:stCondLst>
                            <p:childTnLst>
                              <p:par>
                                <p:cTn id="66" presetID="9" presetClass="entr" presetSubtype="0" fill="hold" grpId="0" nodeType="afterEffect">
                                  <p:stCondLst>
                                    <p:cond delay="0"/>
                                  </p:stCondLst>
                                  <p:childTnLst>
                                    <p:set>
                                      <p:cBhvr>
                                        <p:cTn id="67" dur="1" fill="hold">
                                          <p:stCondLst>
                                            <p:cond delay="0"/>
                                          </p:stCondLst>
                                        </p:cTn>
                                        <p:tgtEl>
                                          <p:spTgt spid="14392"/>
                                        </p:tgtEl>
                                        <p:attrNameLst>
                                          <p:attrName>style.visibility</p:attrName>
                                        </p:attrNameLst>
                                      </p:cBhvr>
                                      <p:to>
                                        <p:strVal val="visible"/>
                                      </p:to>
                                    </p:set>
                                    <p:animEffect transition="in" filter="dissolve">
                                      <p:cBhvr>
                                        <p:cTn id="68" dur="500"/>
                                        <p:tgtEl>
                                          <p:spTgt spid="14392"/>
                                        </p:tgtEl>
                                      </p:cBhvr>
                                    </p:animEffect>
                                  </p:childTnLst>
                                </p:cTn>
                              </p:par>
                            </p:childTnLst>
                          </p:cTn>
                        </p:par>
                        <p:par>
                          <p:cTn id="69" fill="hold" nodeType="afterGroup">
                            <p:stCondLst>
                              <p:cond delay="5500"/>
                            </p:stCondLst>
                            <p:childTnLst>
                              <p:par>
                                <p:cTn id="70" presetID="9" presetClass="entr" presetSubtype="0" fill="hold" grpId="0" nodeType="afterEffect">
                                  <p:stCondLst>
                                    <p:cond delay="0"/>
                                  </p:stCondLst>
                                  <p:childTnLst>
                                    <p:set>
                                      <p:cBhvr>
                                        <p:cTn id="71" dur="1" fill="hold">
                                          <p:stCondLst>
                                            <p:cond delay="0"/>
                                          </p:stCondLst>
                                        </p:cTn>
                                        <p:tgtEl>
                                          <p:spTgt spid="14393"/>
                                        </p:tgtEl>
                                        <p:attrNameLst>
                                          <p:attrName>style.visibility</p:attrName>
                                        </p:attrNameLst>
                                      </p:cBhvr>
                                      <p:to>
                                        <p:strVal val="visible"/>
                                      </p:to>
                                    </p:set>
                                    <p:animEffect transition="in" filter="dissolve">
                                      <p:cBhvr>
                                        <p:cTn id="72" dur="500"/>
                                        <p:tgtEl>
                                          <p:spTgt spid="14393"/>
                                        </p:tgtEl>
                                      </p:cBhvr>
                                    </p:animEffect>
                                  </p:childTnLst>
                                </p:cTn>
                              </p:par>
                            </p:childTnLst>
                          </p:cTn>
                        </p:par>
                        <p:par>
                          <p:cTn id="73" fill="hold" nodeType="afterGroup">
                            <p:stCondLst>
                              <p:cond delay="6000"/>
                            </p:stCondLst>
                            <p:childTnLst>
                              <p:par>
                                <p:cTn id="74" presetID="9" presetClass="entr" presetSubtype="0" fill="hold" grpId="0" nodeType="afterEffect">
                                  <p:stCondLst>
                                    <p:cond delay="0"/>
                                  </p:stCondLst>
                                  <p:childTnLst>
                                    <p:set>
                                      <p:cBhvr>
                                        <p:cTn id="75" dur="1" fill="hold">
                                          <p:stCondLst>
                                            <p:cond delay="0"/>
                                          </p:stCondLst>
                                        </p:cTn>
                                        <p:tgtEl>
                                          <p:spTgt spid="14388"/>
                                        </p:tgtEl>
                                        <p:attrNameLst>
                                          <p:attrName>style.visibility</p:attrName>
                                        </p:attrNameLst>
                                      </p:cBhvr>
                                      <p:to>
                                        <p:strVal val="visible"/>
                                      </p:to>
                                    </p:set>
                                    <p:animEffect transition="in" filter="dissolve">
                                      <p:cBhvr>
                                        <p:cTn id="76" dur="500"/>
                                        <p:tgtEl>
                                          <p:spTgt spid="14388"/>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4385"/>
                                        </p:tgtEl>
                                        <p:attrNameLst>
                                          <p:attrName>style.visibility</p:attrName>
                                        </p:attrNameLst>
                                      </p:cBhvr>
                                      <p:to>
                                        <p:strVal val="visible"/>
                                      </p:to>
                                    </p:set>
                                    <p:animEffect transition="in" filter="dissolve">
                                      <p:cBhvr>
                                        <p:cTn id="81" dur="500"/>
                                        <p:tgtEl>
                                          <p:spTgt spid="14385"/>
                                        </p:tgtEl>
                                      </p:cBhvr>
                                    </p:animEffect>
                                  </p:childTnLst>
                                </p:cTn>
                              </p:par>
                            </p:childTnLst>
                          </p:cTn>
                        </p:par>
                        <p:par>
                          <p:cTn id="82" fill="hold" nodeType="afterGroup">
                            <p:stCondLst>
                              <p:cond delay="500"/>
                            </p:stCondLst>
                            <p:childTnLst>
                              <p:par>
                                <p:cTn id="83" presetID="9" presetClass="entr" presetSubtype="0" fill="hold" grpId="0" nodeType="afterEffect">
                                  <p:stCondLst>
                                    <p:cond delay="0"/>
                                  </p:stCondLst>
                                  <p:childTnLst>
                                    <p:set>
                                      <p:cBhvr>
                                        <p:cTn id="84" dur="1" fill="hold">
                                          <p:stCondLst>
                                            <p:cond delay="0"/>
                                          </p:stCondLst>
                                        </p:cTn>
                                        <p:tgtEl>
                                          <p:spTgt spid="14394"/>
                                        </p:tgtEl>
                                        <p:attrNameLst>
                                          <p:attrName>style.visibility</p:attrName>
                                        </p:attrNameLst>
                                      </p:cBhvr>
                                      <p:to>
                                        <p:strVal val="visible"/>
                                      </p:to>
                                    </p:set>
                                    <p:animEffect transition="in" filter="dissolve">
                                      <p:cBhvr>
                                        <p:cTn id="85" dur="500"/>
                                        <p:tgtEl>
                                          <p:spTgt spid="14394"/>
                                        </p:tgtEl>
                                      </p:cBhvr>
                                    </p:animEffect>
                                  </p:childTnLst>
                                </p:cTn>
                              </p:par>
                            </p:childTnLst>
                          </p:cTn>
                        </p:par>
                        <p:par>
                          <p:cTn id="86" fill="hold" nodeType="afterGroup">
                            <p:stCondLst>
                              <p:cond delay="1000"/>
                            </p:stCondLst>
                            <p:childTnLst>
                              <p:par>
                                <p:cTn id="87" presetID="9" presetClass="entr" presetSubtype="0" fill="hold" grpId="0" nodeType="afterEffect">
                                  <p:stCondLst>
                                    <p:cond delay="0"/>
                                  </p:stCondLst>
                                  <p:childTnLst>
                                    <p:set>
                                      <p:cBhvr>
                                        <p:cTn id="88" dur="1" fill="hold">
                                          <p:stCondLst>
                                            <p:cond delay="0"/>
                                          </p:stCondLst>
                                        </p:cTn>
                                        <p:tgtEl>
                                          <p:spTgt spid="14395"/>
                                        </p:tgtEl>
                                        <p:attrNameLst>
                                          <p:attrName>style.visibility</p:attrName>
                                        </p:attrNameLst>
                                      </p:cBhvr>
                                      <p:to>
                                        <p:strVal val="visible"/>
                                      </p:to>
                                    </p:set>
                                    <p:animEffect transition="in" filter="dissolve">
                                      <p:cBhvr>
                                        <p:cTn id="89" dur="500"/>
                                        <p:tgtEl>
                                          <p:spTgt spid="14395"/>
                                        </p:tgtEl>
                                      </p:cBhvr>
                                    </p:animEffect>
                                  </p:childTnLst>
                                </p:cTn>
                              </p:par>
                            </p:childTnLst>
                          </p:cTn>
                        </p:par>
                        <p:par>
                          <p:cTn id="90" fill="hold" nodeType="afterGroup">
                            <p:stCondLst>
                              <p:cond delay="1500"/>
                            </p:stCondLst>
                            <p:childTnLst>
                              <p:par>
                                <p:cTn id="91" presetID="9" presetClass="entr" presetSubtype="0" fill="hold" grpId="0" nodeType="afterEffect">
                                  <p:stCondLst>
                                    <p:cond delay="0"/>
                                  </p:stCondLst>
                                  <p:childTnLst>
                                    <p:set>
                                      <p:cBhvr>
                                        <p:cTn id="92" dur="1" fill="hold">
                                          <p:stCondLst>
                                            <p:cond delay="0"/>
                                          </p:stCondLst>
                                        </p:cTn>
                                        <p:tgtEl>
                                          <p:spTgt spid="14389"/>
                                        </p:tgtEl>
                                        <p:attrNameLst>
                                          <p:attrName>style.visibility</p:attrName>
                                        </p:attrNameLst>
                                      </p:cBhvr>
                                      <p:to>
                                        <p:strVal val="visible"/>
                                      </p:to>
                                    </p:set>
                                    <p:animEffect transition="in" filter="dissolve">
                                      <p:cBhvr>
                                        <p:cTn id="93" dur="500"/>
                                        <p:tgtEl>
                                          <p:spTgt spid="14389"/>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14386"/>
                                        </p:tgtEl>
                                        <p:attrNameLst>
                                          <p:attrName>style.visibility</p:attrName>
                                        </p:attrNameLst>
                                      </p:cBhvr>
                                      <p:to>
                                        <p:strVal val="visible"/>
                                      </p:to>
                                    </p:set>
                                    <p:animEffect transition="in" filter="dissolve">
                                      <p:cBhvr>
                                        <p:cTn id="98" dur="500"/>
                                        <p:tgtEl>
                                          <p:spTgt spid="14386"/>
                                        </p:tgtEl>
                                      </p:cBhvr>
                                    </p:animEffect>
                                  </p:childTnLst>
                                </p:cTn>
                              </p:par>
                            </p:childTnLst>
                          </p:cTn>
                        </p:par>
                        <p:par>
                          <p:cTn id="99" fill="hold" nodeType="afterGroup">
                            <p:stCondLst>
                              <p:cond delay="500"/>
                            </p:stCondLst>
                            <p:childTnLst>
                              <p:par>
                                <p:cTn id="100" presetID="9" presetClass="entr" presetSubtype="0" fill="hold" grpId="0" nodeType="afterEffect">
                                  <p:stCondLst>
                                    <p:cond delay="0"/>
                                  </p:stCondLst>
                                  <p:childTnLst>
                                    <p:set>
                                      <p:cBhvr>
                                        <p:cTn id="101" dur="1" fill="hold">
                                          <p:stCondLst>
                                            <p:cond delay="0"/>
                                          </p:stCondLst>
                                        </p:cTn>
                                        <p:tgtEl>
                                          <p:spTgt spid="14396"/>
                                        </p:tgtEl>
                                        <p:attrNameLst>
                                          <p:attrName>style.visibility</p:attrName>
                                        </p:attrNameLst>
                                      </p:cBhvr>
                                      <p:to>
                                        <p:strVal val="visible"/>
                                      </p:to>
                                    </p:set>
                                    <p:animEffect transition="in" filter="dissolve">
                                      <p:cBhvr>
                                        <p:cTn id="102" dur="500"/>
                                        <p:tgtEl>
                                          <p:spTgt spid="14396"/>
                                        </p:tgtEl>
                                      </p:cBhvr>
                                    </p:animEffect>
                                  </p:childTnLst>
                                </p:cTn>
                              </p:par>
                            </p:childTnLst>
                          </p:cTn>
                        </p:par>
                        <p:par>
                          <p:cTn id="103" fill="hold" nodeType="afterGroup">
                            <p:stCondLst>
                              <p:cond delay="1000"/>
                            </p:stCondLst>
                            <p:childTnLst>
                              <p:par>
                                <p:cTn id="104" presetID="9" presetClass="entr" presetSubtype="0" fill="hold" grpId="0" nodeType="afterEffect">
                                  <p:stCondLst>
                                    <p:cond delay="0"/>
                                  </p:stCondLst>
                                  <p:childTnLst>
                                    <p:set>
                                      <p:cBhvr>
                                        <p:cTn id="105" dur="1" fill="hold">
                                          <p:stCondLst>
                                            <p:cond delay="0"/>
                                          </p:stCondLst>
                                        </p:cTn>
                                        <p:tgtEl>
                                          <p:spTgt spid="14397"/>
                                        </p:tgtEl>
                                        <p:attrNameLst>
                                          <p:attrName>style.visibility</p:attrName>
                                        </p:attrNameLst>
                                      </p:cBhvr>
                                      <p:to>
                                        <p:strVal val="visible"/>
                                      </p:to>
                                    </p:set>
                                    <p:animEffect transition="in" filter="dissolve">
                                      <p:cBhvr>
                                        <p:cTn id="106" dur="500"/>
                                        <p:tgtEl>
                                          <p:spTgt spid="14397"/>
                                        </p:tgtEl>
                                      </p:cBhvr>
                                    </p:animEffect>
                                  </p:childTnLst>
                                </p:cTn>
                              </p:par>
                            </p:childTnLst>
                          </p:cTn>
                        </p:par>
                        <p:par>
                          <p:cTn id="107" fill="hold" nodeType="afterGroup">
                            <p:stCondLst>
                              <p:cond delay="1500"/>
                            </p:stCondLst>
                            <p:childTnLst>
                              <p:par>
                                <p:cTn id="108" presetID="9" presetClass="entr" presetSubtype="0" fill="hold" grpId="0" nodeType="afterEffect">
                                  <p:stCondLst>
                                    <p:cond delay="0"/>
                                  </p:stCondLst>
                                  <p:childTnLst>
                                    <p:set>
                                      <p:cBhvr>
                                        <p:cTn id="109" dur="1" fill="hold">
                                          <p:stCondLst>
                                            <p:cond delay="0"/>
                                          </p:stCondLst>
                                        </p:cTn>
                                        <p:tgtEl>
                                          <p:spTgt spid="14390"/>
                                        </p:tgtEl>
                                        <p:attrNameLst>
                                          <p:attrName>style.visibility</p:attrName>
                                        </p:attrNameLst>
                                      </p:cBhvr>
                                      <p:to>
                                        <p:strVal val="visible"/>
                                      </p:to>
                                    </p:set>
                                    <p:animEffect transition="in" filter="dissolve">
                                      <p:cBhvr>
                                        <p:cTn id="110" dur="500"/>
                                        <p:tgtEl>
                                          <p:spTgt spid="14390"/>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8" presetClass="entr" presetSubtype="6" fill="hold" grpId="0" nodeType="clickEffect">
                                  <p:stCondLst>
                                    <p:cond delay="0"/>
                                  </p:stCondLst>
                                  <p:childTnLst>
                                    <p:set>
                                      <p:cBhvr>
                                        <p:cTn id="114" dur="1" fill="hold">
                                          <p:stCondLst>
                                            <p:cond delay="0"/>
                                          </p:stCondLst>
                                        </p:cTn>
                                        <p:tgtEl>
                                          <p:spTgt spid="14382"/>
                                        </p:tgtEl>
                                        <p:attrNameLst>
                                          <p:attrName>style.visibility</p:attrName>
                                        </p:attrNameLst>
                                      </p:cBhvr>
                                      <p:to>
                                        <p:strVal val="visible"/>
                                      </p:to>
                                    </p:set>
                                    <p:animEffect transition="in" filter="strips(downRight)">
                                      <p:cBhvr>
                                        <p:cTn id="115" dur="500"/>
                                        <p:tgtEl>
                                          <p:spTgt spid="14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39" grpId="0" build="p" autoUpdateAnimBg="0" advAuto="0"/>
      <p:bldP spid="14374" grpId="0" animBg="1"/>
      <p:bldP spid="14375" grpId="0" animBg="1"/>
      <p:bldP spid="14378" grpId="0" autoUpdateAnimBg="0"/>
      <p:bldP spid="14379" grpId="0" autoUpdateAnimBg="0"/>
      <p:bldP spid="14382" grpId="0" animBg="1"/>
      <p:bldP spid="14383" grpId="0" autoUpdateAnimBg="0"/>
      <p:bldP spid="14384" grpId="0" autoUpdateAnimBg="0"/>
      <p:bldP spid="14385" grpId="0" autoUpdateAnimBg="0"/>
      <p:bldP spid="14386" grpId="0" autoUpdateAnimBg="0"/>
      <p:bldP spid="14387" grpId="0" autoUpdateAnimBg="0"/>
      <p:bldP spid="14388" grpId="0" autoUpdateAnimBg="0"/>
      <p:bldP spid="14389" grpId="0" autoUpdateAnimBg="0"/>
      <p:bldP spid="14390" grpId="0" autoUpdateAnimBg="0"/>
      <p:bldP spid="14391" grpId="0" animBg="1"/>
      <p:bldP spid="14392" grpId="0" animBg="1"/>
      <p:bldP spid="14393" grpId="0" animBg="1"/>
      <p:bldP spid="14394" grpId="0" animBg="1"/>
      <p:bldP spid="14395" grpId="0" animBg="1"/>
      <p:bldP spid="14396" grpId="0" animBg="1"/>
      <p:bldP spid="14397" grpId="0" animBg="1"/>
      <p:bldP spid="1439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body" sz="half" idx="1"/>
          </p:nvPr>
        </p:nvSpPr>
        <p:spPr>
          <a:xfrm>
            <a:off x="225425" y="76200"/>
            <a:ext cx="1908175" cy="685800"/>
          </a:xfrm>
        </p:spPr>
        <p:txBody>
          <a:bodyPr/>
          <a:lstStyle/>
          <a:p>
            <a:pPr>
              <a:buFont typeface="Wingdings 2" pitchFamily="18" charset="2"/>
              <a:buNone/>
            </a:pPr>
            <a:r>
              <a:rPr lang="zh-CN" altLang="en-US" sz="3600" b="1">
                <a:solidFill>
                  <a:srgbClr val="FF0000"/>
                </a:solidFill>
                <a:latin typeface="宋体" pitchFamily="2" charset="-122"/>
              </a:rPr>
              <a:t>位移</a:t>
            </a:r>
            <a:r>
              <a:rPr lang="en-US" altLang="zh-CN" sz="3600">
                <a:solidFill>
                  <a:srgbClr val="FF0000"/>
                </a:solidFill>
                <a:latin typeface="宋体" pitchFamily="2" charset="-122"/>
              </a:rPr>
              <a:t>:</a:t>
            </a:r>
          </a:p>
        </p:txBody>
      </p:sp>
      <p:sp>
        <p:nvSpPr>
          <p:cNvPr id="15363" name="Text Box 3"/>
          <p:cNvSpPr txBox="1">
            <a:spLocks noChangeArrowheads="1"/>
          </p:cNvSpPr>
          <p:nvPr/>
        </p:nvSpPr>
        <p:spPr bwMode="auto">
          <a:xfrm>
            <a:off x="5003800" y="4581525"/>
            <a:ext cx="3744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solidFill>
                <a:srgbClr val="FFFFFF"/>
              </a:solidFill>
            </a:endParaRPr>
          </a:p>
        </p:txBody>
      </p:sp>
      <p:grpSp>
        <p:nvGrpSpPr>
          <p:cNvPr id="15364" name="Group 4"/>
          <p:cNvGrpSpPr>
            <a:grpSpLocks/>
          </p:cNvGrpSpPr>
          <p:nvPr/>
        </p:nvGrpSpPr>
        <p:grpSpPr bwMode="auto">
          <a:xfrm>
            <a:off x="4787900" y="4043363"/>
            <a:ext cx="3033713" cy="2814637"/>
            <a:chOff x="3712" y="2271"/>
            <a:chExt cx="1911" cy="1773"/>
          </a:xfrm>
        </p:grpSpPr>
        <p:sp>
          <p:nvSpPr>
            <p:cNvPr id="15365" name="Line 5"/>
            <p:cNvSpPr>
              <a:spLocks noChangeShapeType="1"/>
            </p:cNvSpPr>
            <p:nvPr/>
          </p:nvSpPr>
          <p:spPr bwMode="auto">
            <a:xfrm>
              <a:off x="3937" y="2555"/>
              <a:ext cx="1542" cy="0"/>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6" name="Line 6"/>
            <p:cNvSpPr>
              <a:spLocks noChangeShapeType="1"/>
            </p:cNvSpPr>
            <p:nvPr/>
          </p:nvSpPr>
          <p:spPr bwMode="auto">
            <a:xfrm>
              <a:off x="3937" y="2555"/>
              <a:ext cx="0" cy="1406"/>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7" name="Arc 7"/>
            <p:cNvSpPr>
              <a:spLocks/>
            </p:cNvSpPr>
            <p:nvPr/>
          </p:nvSpPr>
          <p:spPr bwMode="auto">
            <a:xfrm>
              <a:off x="3742" y="2548"/>
              <a:ext cx="1451" cy="1349"/>
            </a:xfrm>
            <a:custGeom>
              <a:avLst/>
              <a:gdLst>
                <a:gd name="G0" fmla="+- 0 0 0"/>
                <a:gd name="G1" fmla="+- 21416 0 0"/>
                <a:gd name="G2" fmla="+- 21600 0 0"/>
                <a:gd name="T0" fmla="*/ 2810 w 21600"/>
                <a:gd name="T1" fmla="*/ 0 h 21416"/>
                <a:gd name="T2" fmla="*/ 21600 w 21600"/>
                <a:gd name="T3" fmla="*/ 21416 h 21416"/>
                <a:gd name="T4" fmla="*/ 0 w 21600"/>
                <a:gd name="T5" fmla="*/ 21416 h 21416"/>
              </a:gdLst>
              <a:ahLst/>
              <a:cxnLst>
                <a:cxn ang="0">
                  <a:pos x="T0" y="T1"/>
                </a:cxn>
                <a:cxn ang="0">
                  <a:pos x="T2" y="T3"/>
                </a:cxn>
                <a:cxn ang="0">
                  <a:pos x="T4" y="T5"/>
                </a:cxn>
              </a:cxnLst>
              <a:rect l="0" t="0" r="r" b="b"/>
              <a:pathLst>
                <a:path w="21600" h="21416" fill="none" extrusionOk="0">
                  <a:moveTo>
                    <a:pt x="2810" y="-1"/>
                  </a:moveTo>
                  <a:cubicBezTo>
                    <a:pt x="13561" y="1410"/>
                    <a:pt x="21600" y="10572"/>
                    <a:pt x="21600" y="21416"/>
                  </a:cubicBezTo>
                </a:path>
                <a:path w="21600" h="21416" stroke="0" extrusionOk="0">
                  <a:moveTo>
                    <a:pt x="2810" y="-1"/>
                  </a:moveTo>
                  <a:cubicBezTo>
                    <a:pt x="13561" y="1410"/>
                    <a:pt x="21600" y="10572"/>
                    <a:pt x="21600" y="21416"/>
                  </a:cubicBezTo>
                  <a:lnTo>
                    <a:pt x="0" y="21416"/>
                  </a:lnTo>
                  <a:close/>
                </a:path>
              </a:pathLst>
            </a:cu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8" name="Line 8"/>
            <p:cNvSpPr>
              <a:spLocks noChangeShapeType="1"/>
            </p:cNvSpPr>
            <p:nvPr/>
          </p:nvSpPr>
          <p:spPr bwMode="auto">
            <a:xfrm>
              <a:off x="4889" y="3054"/>
              <a:ext cx="363" cy="453"/>
            </a:xfrm>
            <a:prstGeom prst="line">
              <a:avLst/>
            </a:prstGeom>
            <a:noFill/>
            <a:ln w="2857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9" name="Line 9"/>
            <p:cNvSpPr>
              <a:spLocks noChangeShapeType="1"/>
            </p:cNvSpPr>
            <p:nvPr/>
          </p:nvSpPr>
          <p:spPr bwMode="auto">
            <a:xfrm>
              <a:off x="4889" y="3054"/>
              <a:ext cx="45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0" name="Line 10"/>
            <p:cNvSpPr>
              <a:spLocks noChangeShapeType="1"/>
            </p:cNvSpPr>
            <p:nvPr/>
          </p:nvSpPr>
          <p:spPr bwMode="auto">
            <a:xfrm>
              <a:off x="4889" y="3054"/>
              <a:ext cx="0" cy="499"/>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1" name="Line 11"/>
            <p:cNvSpPr>
              <a:spLocks noChangeShapeType="1"/>
            </p:cNvSpPr>
            <p:nvPr/>
          </p:nvSpPr>
          <p:spPr bwMode="auto">
            <a:xfrm>
              <a:off x="4889" y="3507"/>
              <a:ext cx="363"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2" name="Line 12"/>
            <p:cNvSpPr>
              <a:spLocks noChangeShapeType="1"/>
            </p:cNvSpPr>
            <p:nvPr/>
          </p:nvSpPr>
          <p:spPr bwMode="auto">
            <a:xfrm>
              <a:off x="5297" y="3054"/>
              <a:ext cx="0" cy="454"/>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3" name="Text Box 13"/>
            <p:cNvSpPr txBox="1">
              <a:spLocks noChangeArrowheads="1"/>
            </p:cNvSpPr>
            <p:nvPr/>
          </p:nvSpPr>
          <p:spPr bwMode="auto">
            <a:xfrm>
              <a:off x="5310" y="2924"/>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Garamond" pitchFamily="18" charset="0"/>
                </a:rPr>
                <a:t>v</a:t>
              </a:r>
              <a:r>
                <a:rPr lang="en-US" altLang="zh-CN" b="1" baseline="-25000">
                  <a:latin typeface="Garamond" pitchFamily="18" charset="0"/>
                </a:rPr>
                <a:t>0</a:t>
              </a:r>
            </a:p>
          </p:txBody>
        </p:sp>
        <p:sp>
          <p:nvSpPr>
            <p:cNvPr id="15374" name="Line 14"/>
            <p:cNvSpPr>
              <a:spLocks noChangeShapeType="1"/>
            </p:cNvSpPr>
            <p:nvPr/>
          </p:nvSpPr>
          <p:spPr bwMode="auto">
            <a:xfrm>
              <a:off x="3924" y="2549"/>
              <a:ext cx="45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5" name="Text Box 15"/>
            <p:cNvSpPr txBox="1">
              <a:spLocks noChangeArrowheads="1"/>
            </p:cNvSpPr>
            <p:nvPr/>
          </p:nvSpPr>
          <p:spPr bwMode="auto">
            <a:xfrm>
              <a:off x="4306" y="2341"/>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Garamond" pitchFamily="18" charset="0"/>
                </a:rPr>
                <a:t>v</a:t>
              </a:r>
              <a:r>
                <a:rPr lang="en-US" altLang="zh-CN" b="1" baseline="-25000">
                  <a:latin typeface="Garamond" pitchFamily="18" charset="0"/>
                </a:rPr>
                <a:t>0</a:t>
              </a:r>
            </a:p>
          </p:txBody>
        </p:sp>
        <p:sp>
          <p:nvSpPr>
            <p:cNvPr id="15376" name="Text Box 16"/>
            <p:cNvSpPr txBox="1">
              <a:spLocks noChangeArrowheads="1"/>
            </p:cNvSpPr>
            <p:nvPr/>
          </p:nvSpPr>
          <p:spPr bwMode="auto">
            <a:xfrm>
              <a:off x="3746" y="2419"/>
              <a:ext cx="19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Garamond" pitchFamily="18" charset="0"/>
                </a:rPr>
                <a:t>o</a:t>
              </a:r>
              <a:endParaRPr lang="en-US" altLang="zh-CN" b="1" baseline="-25000">
                <a:latin typeface="Garamond" pitchFamily="18" charset="0"/>
              </a:endParaRPr>
            </a:p>
          </p:txBody>
        </p:sp>
        <p:sp>
          <p:nvSpPr>
            <p:cNvPr id="15377" name="Text Box 17"/>
            <p:cNvSpPr txBox="1">
              <a:spLocks noChangeArrowheads="1"/>
            </p:cNvSpPr>
            <p:nvPr/>
          </p:nvSpPr>
          <p:spPr bwMode="auto">
            <a:xfrm>
              <a:off x="4662" y="3417"/>
              <a:ext cx="22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Garamond" pitchFamily="18" charset="0"/>
                </a:rPr>
                <a:t>v</a:t>
              </a:r>
              <a:r>
                <a:rPr lang="en-US" altLang="zh-CN" b="1" baseline="-25000">
                  <a:latin typeface="Garamond" pitchFamily="18" charset="0"/>
                </a:rPr>
                <a:t>y</a:t>
              </a:r>
            </a:p>
          </p:txBody>
        </p:sp>
        <p:sp>
          <p:nvSpPr>
            <p:cNvPr id="15378" name="Text Box 18"/>
            <p:cNvSpPr txBox="1">
              <a:spLocks noChangeArrowheads="1"/>
            </p:cNvSpPr>
            <p:nvPr/>
          </p:nvSpPr>
          <p:spPr bwMode="auto">
            <a:xfrm>
              <a:off x="4785" y="2341"/>
              <a:ext cx="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Garamond" pitchFamily="18" charset="0"/>
                </a:rPr>
                <a:t>x</a:t>
              </a:r>
              <a:endParaRPr lang="en-US" altLang="zh-CN" b="1" baseline="-25000">
                <a:latin typeface="Garamond" pitchFamily="18" charset="0"/>
              </a:endParaRPr>
            </a:p>
          </p:txBody>
        </p:sp>
        <p:sp>
          <p:nvSpPr>
            <p:cNvPr id="15379" name="Text Box 19"/>
            <p:cNvSpPr txBox="1">
              <a:spLocks noChangeArrowheads="1"/>
            </p:cNvSpPr>
            <p:nvPr/>
          </p:nvSpPr>
          <p:spPr bwMode="auto">
            <a:xfrm>
              <a:off x="3742" y="2976"/>
              <a:ext cx="161"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baseline="-25000">
                  <a:latin typeface="Garamond" pitchFamily="18" charset="0"/>
                </a:rPr>
                <a:t>y</a:t>
              </a:r>
            </a:p>
          </p:txBody>
        </p:sp>
        <p:sp>
          <p:nvSpPr>
            <p:cNvPr id="15380" name="Text Box 20"/>
            <p:cNvSpPr txBox="1">
              <a:spLocks noChangeArrowheads="1"/>
            </p:cNvSpPr>
            <p:nvPr/>
          </p:nvSpPr>
          <p:spPr bwMode="auto">
            <a:xfrm>
              <a:off x="5251" y="3417"/>
              <a:ext cx="1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Garamond" pitchFamily="18" charset="0"/>
                </a:rPr>
                <a:t>v</a:t>
              </a:r>
              <a:endParaRPr lang="en-US" altLang="zh-CN" b="1" baseline="-25000">
                <a:latin typeface="Garamond" pitchFamily="18" charset="0"/>
              </a:endParaRPr>
            </a:p>
          </p:txBody>
        </p:sp>
        <p:sp>
          <p:nvSpPr>
            <p:cNvPr id="15381" name="Line 21"/>
            <p:cNvSpPr>
              <a:spLocks noChangeShapeType="1"/>
            </p:cNvSpPr>
            <p:nvPr/>
          </p:nvSpPr>
          <p:spPr bwMode="auto">
            <a:xfrm flipH="1">
              <a:off x="3969" y="3067"/>
              <a:ext cx="907" cy="0"/>
            </a:xfrm>
            <a:prstGeom prst="line">
              <a:avLst/>
            </a:prstGeom>
            <a:noFill/>
            <a:ln w="28575">
              <a:solidFill>
                <a:srgbClr val="66FF3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2" name="Line 22"/>
            <p:cNvSpPr>
              <a:spLocks noChangeShapeType="1"/>
            </p:cNvSpPr>
            <p:nvPr/>
          </p:nvSpPr>
          <p:spPr bwMode="auto">
            <a:xfrm flipH="1" flipV="1">
              <a:off x="4371" y="2562"/>
              <a:ext cx="544" cy="499"/>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3" name="Line 23"/>
            <p:cNvSpPr>
              <a:spLocks noChangeShapeType="1"/>
            </p:cNvSpPr>
            <p:nvPr/>
          </p:nvSpPr>
          <p:spPr bwMode="auto">
            <a:xfrm flipV="1">
              <a:off x="4876" y="2568"/>
              <a:ext cx="0" cy="499"/>
            </a:xfrm>
            <a:prstGeom prst="line">
              <a:avLst/>
            </a:prstGeom>
            <a:noFill/>
            <a:ln w="28575">
              <a:solidFill>
                <a:srgbClr val="66FF3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4" name="Line 24"/>
            <p:cNvSpPr>
              <a:spLocks noChangeShapeType="1"/>
            </p:cNvSpPr>
            <p:nvPr/>
          </p:nvSpPr>
          <p:spPr bwMode="auto">
            <a:xfrm>
              <a:off x="3936" y="2555"/>
              <a:ext cx="953" cy="499"/>
            </a:xfrm>
            <a:prstGeom prst="line">
              <a:avLst/>
            </a:prstGeom>
            <a:noFill/>
            <a:ln w="2857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5" name="Text Box 25"/>
            <p:cNvSpPr txBox="1">
              <a:spLocks noChangeArrowheads="1"/>
            </p:cNvSpPr>
            <p:nvPr/>
          </p:nvSpPr>
          <p:spPr bwMode="auto">
            <a:xfrm>
              <a:off x="4941" y="2999"/>
              <a:ext cx="14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latin typeface="Garamond" pitchFamily="18" charset="0"/>
                </a:rPr>
                <a:t>)</a:t>
              </a:r>
            </a:p>
          </p:txBody>
        </p:sp>
        <p:sp>
          <p:nvSpPr>
            <p:cNvPr id="15386" name="Text Box 26"/>
            <p:cNvSpPr txBox="1">
              <a:spLocks noChangeArrowheads="1"/>
            </p:cNvSpPr>
            <p:nvPr/>
          </p:nvSpPr>
          <p:spPr bwMode="auto">
            <a:xfrm>
              <a:off x="4092" y="2497"/>
              <a:ext cx="14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a:latin typeface="Garamond" pitchFamily="18" charset="0"/>
                </a:rPr>
                <a:t>)</a:t>
              </a:r>
            </a:p>
          </p:txBody>
        </p:sp>
        <p:sp>
          <p:nvSpPr>
            <p:cNvPr id="15387" name="Text Box 27"/>
            <p:cNvSpPr txBox="1">
              <a:spLocks noChangeArrowheads="1"/>
            </p:cNvSpPr>
            <p:nvPr/>
          </p:nvSpPr>
          <p:spPr bwMode="auto">
            <a:xfrm>
              <a:off x="4124" y="2497"/>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Garamond" pitchFamily="18" charset="0"/>
                </a:rPr>
                <a:t>α</a:t>
              </a:r>
            </a:p>
          </p:txBody>
        </p:sp>
        <p:sp>
          <p:nvSpPr>
            <p:cNvPr id="15388" name="Text Box 28"/>
            <p:cNvSpPr txBox="1">
              <a:spLocks noChangeArrowheads="1"/>
            </p:cNvSpPr>
            <p:nvPr/>
          </p:nvSpPr>
          <p:spPr bwMode="auto">
            <a:xfrm>
              <a:off x="4960" y="3028"/>
              <a:ext cx="2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Garamond" pitchFamily="18" charset="0"/>
                </a:rPr>
                <a:t>θ</a:t>
              </a:r>
            </a:p>
          </p:txBody>
        </p:sp>
        <p:sp>
          <p:nvSpPr>
            <p:cNvPr id="15389" name="Text Box 29"/>
            <p:cNvSpPr txBox="1">
              <a:spLocks noChangeArrowheads="1"/>
            </p:cNvSpPr>
            <p:nvPr/>
          </p:nvSpPr>
          <p:spPr bwMode="auto">
            <a:xfrm>
              <a:off x="4274" y="2725"/>
              <a:ext cx="16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Garamond" pitchFamily="18" charset="0"/>
                </a:rPr>
                <a:t>s</a:t>
              </a:r>
            </a:p>
          </p:txBody>
        </p:sp>
        <p:sp>
          <p:nvSpPr>
            <p:cNvPr id="15390" name="Text Box 30"/>
            <p:cNvSpPr txBox="1">
              <a:spLocks noChangeArrowheads="1"/>
            </p:cNvSpPr>
            <p:nvPr/>
          </p:nvSpPr>
          <p:spPr bwMode="auto">
            <a:xfrm>
              <a:off x="5407" y="2271"/>
              <a:ext cx="2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Garamond" pitchFamily="18" charset="0"/>
                </a:rPr>
                <a:t>X</a:t>
              </a:r>
            </a:p>
          </p:txBody>
        </p:sp>
        <p:sp>
          <p:nvSpPr>
            <p:cNvPr id="15391" name="Text Box 31"/>
            <p:cNvSpPr txBox="1">
              <a:spLocks noChangeArrowheads="1"/>
            </p:cNvSpPr>
            <p:nvPr/>
          </p:nvSpPr>
          <p:spPr bwMode="auto">
            <a:xfrm>
              <a:off x="3712" y="3813"/>
              <a:ext cx="21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latin typeface="Garamond" pitchFamily="18" charset="0"/>
                </a:rPr>
                <a:t>Y</a:t>
              </a:r>
            </a:p>
          </p:txBody>
        </p:sp>
      </p:grpSp>
      <p:sp>
        <p:nvSpPr>
          <p:cNvPr id="15393" name="Text Box 33"/>
          <p:cNvSpPr txBox="1">
            <a:spLocks noChangeArrowheads="1"/>
          </p:cNvSpPr>
          <p:nvPr/>
        </p:nvSpPr>
        <p:spPr bwMode="auto">
          <a:xfrm>
            <a:off x="4140200" y="166688"/>
            <a:ext cx="12969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b="1">
                <a:solidFill>
                  <a:srgbClr val="FF0000"/>
                </a:solidFill>
              </a:rPr>
              <a:t>速度</a:t>
            </a:r>
            <a:r>
              <a:rPr lang="en-US" altLang="zh-CN" sz="3200" b="1">
                <a:solidFill>
                  <a:srgbClr val="FF0000"/>
                </a:solidFill>
              </a:rPr>
              <a:t>:</a:t>
            </a:r>
          </a:p>
        </p:txBody>
      </p:sp>
      <p:graphicFrame>
        <p:nvGraphicFramePr>
          <p:cNvPr id="15394" name="Object 34"/>
          <p:cNvGraphicFramePr>
            <a:graphicFrameLocks noChangeAspect="1"/>
          </p:cNvGraphicFramePr>
          <p:nvPr/>
        </p:nvGraphicFramePr>
        <p:xfrm>
          <a:off x="971550" y="1557338"/>
          <a:ext cx="2609850" cy="1143000"/>
        </p:xfrm>
        <a:graphic>
          <a:graphicData uri="http://schemas.openxmlformats.org/presentationml/2006/ole">
            <mc:AlternateContent xmlns:mc="http://schemas.openxmlformats.org/markup-compatibility/2006">
              <mc:Choice xmlns:v="urn:schemas-microsoft-com:vml" Requires="v">
                <p:oleObj spid="_x0000_s15403" name="公式" r:id="rId3" imgW="596880" imgH="393480" progId="Equation.3">
                  <p:embed/>
                </p:oleObj>
              </mc:Choice>
              <mc:Fallback>
                <p:oleObj name="公式" r:id="rId3" imgW="596880" imgH="393480" progId="Equation.3">
                  <p:embed/>
                  <p:pic>
                    <p:nvPicPr>
                      <p:cNvPr id="0"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557338"/>
                        <a:ext cx="26098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95" name="Object 35"/>
          <p:cNvGraphicFramePr>
            <a:graphicFrameLocks noChangeAspect="1"/>
          </p:cNvGraphicFramePr>
          <p:nvPr>
            <p:ph sz="quarter" idx="3"/>
          </p:nvPr>
        </p:nvGraphicFramePr>
        <p:xfrm>
          <a:off x="6180138" y="3927475"/>
          <a:ext cx="1130300" cy="2171700"/>
        </p:xfrm>
        <a:graphic>
          <a:graphicData uri="http://schemas.openxmlformats.org/presentationml/2006/ole">
            <mc:AlternateContent xmlns:mc="http://schemas.openxmlformats.org/markup-compatibility/2006">
              <mc:Choice xmlns:v="urn:schemas-microsoft-com:vml" Requires="v">
                <p:oleObj spid="_x0000_s15404" name="公式" r:id="rId5" imgW="114120" imgH="215640" progId="Equation.3">
                  <p:embed/>
                </p:oleObj>
              </mc:Choice>
              <mc:Fallback>
                <p:oleObj name="公式" r:id="rId5" imgW="114120" imgH="215640" progId="Equation.3">
                  <p:embed/>
                  <p:pic>
                    <p:nvPicPr>
                      <p:cNvPr id="0" name="Object 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0138" y="3927475"/>
                        <a:ext cx="1130300" cy="217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96" name="Object 36"/>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5405" name="公式" r:id="rId7" imgW="114120" imgH="215640" progId="Equation.3">
                  <p:embed/>
                </p:oleObj>
              </mc:Choice>
              <mc:Fallback>
                <p:oleObj name="公式" r:id="rId7" imgW="114120" imgH="215640" progId="Equation.3">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97" name="Object 37"/>
          <p:cNvGraphicFramePr>
            <a:graphicFrameLocks noChangeAspect="1"/>
          </p:cNvGraphicFramePr>
          <p:nvPr/>
        </p:nvGraphicFramePr>
        <p:xfrm>
          <a:off x="1116013" y="476250"/>
          <a:ext cx="1800225" cy="1143000"/>
        </p:xfrm>
        <a:graphic>
          <a:graphicData uri="http://schemas.openxmlformats.org/presentationml/2006/ole">
            <mc:AlternateContent xmlns:mc="http://schemas.openxmlformats.org/markup-compatibility/2006">
              <mc:Choice xmlns:v="urn:schemas-microsoft-com:vml" Requires="v">
                <p:oleObj spid="_x0000_s15406" name="公式" r:id="rId8" imgW="444240" imgH="228600" progId="Equation.3">
                  <p:embed/>
                </p:oleObj>
              </mc:Choice>
              <mc:Fallback>
                <p:oleObj name="公式" r:id="rId8" imgW="444240" imgH="228600" progId="Equation.3">
                  <p:embed/>
                  <p:pic>
                    <p:nvPicPr>
                      <p:cNvPr id="0" name="Object 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6013" y="476250"/>
                        <a:ext cx="180022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98" name="Object 38"/>
          <p:cNvGraphicFramePr>
            <a:graphicFrameLocks noChangeAspect="1"/>
          </p:cNvGraphicFramePr>
          <p:nvPr/>
        </p:nvGraphicFramePr>
        <p:xfrm>
          <a:off x="900113" y="2708275"/>
          <a:ext cx="3024187" cy="1131888"/>
        </p:xfrm>
        <a:graphic>
          <a:graphicData uri="http://schemas.openxmlformats.org/presentationml/2006/ole">
            <mc:AlternateContent xmlns:mc="http://schemas.openxmlformats.org/markup-compatibility/2006">
              <mc:Choice xmlns:v="urn:schemas-microsoft-com:vml" Requires="v">
                <p:oleObj spid="_x0000_s15407" name="公式" r:id="rId10" imgW="825480" imgH="279360" progId="Equation.3">
                  <p:embed/>
                </p:oleObj>
              </mc:Choice>
              <mc:Fallback>
                <p:oleObj name="公式" r:id="rId10" imgW="825480" imgH="279360" progId="Equation.3">
                  <p:embed/>
                  <p:pic>
                    <p:nvPicPr>
                      <p:cNvPr id="0" name="Object 3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0113" y="2708275"/>
                        <a:ext cx="3024187" cy="1131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99" name="Object 39"/>
          <p:cNvGraphicFramePr>
            <a:graphicFrameLocks noChangeAspect="1"/>
          </p:cNvGraphicFramePr>
          <p:nvPr/>
        </p:nvGraphicFramePr>
        <p:xfrm>
          <a:off x="827088" y="3716338"/>
          <a:ext cx="3024187" cy="1512887"/>
        </p:xfrm>
        <a:graphic>
          <a:graphicData uri="http://schemas.openxmlformats.org/presentationml/2006/ole">
            <mc:AlternateContent xmlns:mc="http://schemas.openxmlformats.org/markup-compatibility/2006">
              <mc:Choice xmlns:v="urn:schemas-microsoft-com:vml" Requires="v">
                <p:oleObj spid="_x0000_s15408" name="公式" r:id="rId12" imgW="1079280" imgH="431640" progId="Equation.3">
                  <p:embed/>
                </p:oleObj>
              </mc:Choice>
              <mc:Fallback>
                <p:oleObj name="公式" r:id="rId12" imgW="1079280" imgH="431640" progId="Equation.3">
                  <p:embed/>
                  <p:pic>
                    <p:nvPicPr>
                      <p:cNvPr id="0" name="Object 3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27088" y="3716338"/>
                        <a:ext cx="3024187" cy="15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400" name="Object 40"/>
          <p:cNvGraphicFramePr>
            <a:graphicFrameLocks noChangeAspect="1"/>
          </p:cNvGraphicFramePr>
          <p:nvPr>
            <p:ph sz="quarter" idx="2"/>
          </p:nvPr>
        </p:nvGraphicFramePr>
        <p:xfrm>
          <a:off x="4284663" y="549275"/>
          <a:ext cx="4194175" cy="1092200"/>
        </p:xfrm>
        <a:graphic>
          <a:graphicData uri="http://schemas.openxmlformats.org/presentationml/2006/ole">
            <mc:AlternateContent xmlns:mc="http://schemas.openxmlformats.org/markup-compatibility/2006">
              <mc:Choice xmlns:v="urn:schemas-microsoft-com:vml" Requires="v">
                <p:oleObj spid="_x0000_s15409" name="公式" r:id="rId14" imgW="927000" imgH="241200" progId="Equation.3">
                  <p:embed/>
                </p:oleObj>
              </mc:Choice>
              <mc:Fallback>
                <p:oleObj name="公式" r:id="rId14" imgW="927000" imgH="241200" progId="Equation.3">
                  <p:embed/>
                  <p:pic>
                    <p:nvPicPr>
                      <p:cNvPr id="0" name="Object 4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4663" y="549275"/>
                        <a:ext cx="4194175" cy="1092200"/>
                      </a:xfrm>
                      <a:prstGeom prst="rect">
                        <a:avLst/>
                      </a:prstGeom>
                    </p:spPr>
                  </p:pic>
                </p:oleObj>
              </mc:Fallback>
            </mc:AlternateContent>
          </a:graphicData>
        </a:graphic>
      </p:graphicFrame>
      <p:graphicFrame>
        <p:nvGraphicFramePr>
          <p:cNvPr id="15401" name="Object 41"/>
          <p:cNvGraphicFramePr>
            <a:graphicFrameLocks noChangeAspect="1"/>
          </p:cNvGraphicFramePr>
          <p:nvPr/>
        </p:nvGraphicFramePr>
        <p:xfrm>
          <a:off x="4211638" y="1412875"/>
          <a:ext cx="3960812" cy="1295400"/>
        </p:xfrm>
        <a:graphic>
          <a:graphicData uri="http://schemas.openxmlformats.org/presentationml/2006/ole">
            <mc:AlternateContent xmlns:mc="http://schemas.openxmlformats.org/markup-compatibility/2006">
              <mc:Choice xmlns:v="urn:schemas-microsoft-com:vml" Requires="v">
                <p:oleObj spid="_x0000_s15410" name="公式" r:id="rId16" imgW="888840" imgH="317160" progId="Equation.3">
                  <p:embed/>
                </p:oleObj>
              </mc:Choice>
              <mc:Fallback>
                <p:oleObj name="公式" r:id="rId16" imgW="888840" imgH="317160" progId="Equation.3">
                  <p:embed/>
                  <p:pic>
                    <p:nvPicPr>
                      <p:cNvPr id="0" name="Object 4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11638" y="1412875"/>
                        <a:ext cx="3960812"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402" name="Object 42"/>
          <p:cNvGraphicFramePr>
            <a:graphicFrameLocks noChangeAspect="1"/>
          </p:cNvGraphicFramePr>
          <p:nvPr/>
        </p:nvGraphicFramePr>
        <p:xfrm>
          <a:off x="4356100" y="2565400"/>
          <a:ext cx="3311525" cy="1441450"/>
        </p:xfrm>
        <a:graphic>
          <a:graphicData uri="http://schemas.openxmlformats.org/presentationml/2006/ole">
            <mc:AlternateContent xmlns:mc="http://schemas.openxmlformats.org/markup-compatibility/2006">
              <mc:Choice xmlns:v="urn:schemas-microsoft-com:vml" Requires="v">
                <p:oleObj spid="_x0000_s15411" name="公式" r:id="rId18" imgW="1028520" imgH="457200" progId="Equation.3">
                  <p:embed/>
                </p:oleObj>
              </mc:Choice>
              <mc:Fallback>
                <p:oleObj name="公式" r:id="rId18" imgW="1028520" imgH="457200" progId="Equation.3">
                  <p:embed/>
                  <p:pic>
                    <p:nvPicPr>
                      <p:cNvPr id="0" name="Object 4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56100" y="2565400"/>
                        <a:ext cx="3311525" cy="144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dissolve">
                                      <p:cBhvr>
                                        <p:cTn id="7" dur="1000"/>
                                        <p:tgtEl>
                                          <p:spTgt spid="15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362">
                                            <p:txEl>
                                              <p:pRg st="0" end="0"/>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5397"/>
                                        </p:tgtEl>
                                        <p:attrNameLst>
                                          <p:attrName>style.visibility</p:attrName>
                                        </p:attrNameLst>
                                      </p:cBhvr>
                                      <p:to>
                                        <p:strVal val="visible"/>
                                      </p:to>
                                    </p:set>
                                    <p:animEffect transition="in" filter="dissolve">
                                      <p:cBhvr>
                                        <p:cTn id="16" dur="500"/>
                                        <p:tgtEl>
                                          <p:spTgt spid="1539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15394"/>
                                        </p:tgtEl>
                                        <p:attrNameLst>
                                          <p:attrName>style.visibility</p:attrName>
                                        </p:attrNameLst>
                                      </p:cBhvr>
                                      <p:to>
                                        <p:strVal val="visible"/>
                                      </p:to>
                                    </p:set>
                                    <p:animEffect transition="in" filter="dissolve">
                                      <p:cBhvr>
                                        <p:cTn id="21" dur="500"/>
                                        <p:tgtEl>
                                          <p:spTgt spid="1539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nodeType="clickEffect">
                                  <p:stCondLst>
                                    <p:cond delay="0"/>
                                  </p:stCondLst>
                                  <p:childTnLst>
                                    <p:set>
                                      <p:cBhvr>
                                        <p:cTn id="25" dur="1" fill="hold">
                                          <p:stCondLst>
                                            <p:cond delay="0"/>
                                          </p:stCondLst>
                                        </p:cTn>
                                        <p:tgtEl>
                                          <p:spTgt spid="15398"/>
                                        </p:tgtEl>
                                        <p:attrNameLst>
                                          <p:attrName>style.visibility</p:attrName>
                                        </p:attrNameLst>
                                      </p:cBhvr>
                                      <p:to>
                                        <p:strVal val="visible"/>
                                      </p:to>
                                    </p:set>
                                    <p:animEffect transition="in" filter="dissolve">
                                      <p:cBhvr>
                                        <p:cTn id="26" dur="500"/>
                                        <p:tgtEl>
                                          <p:spTgt spid="1539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15399"/>
                                        </p:tgtEl>
                                        <p:attrNameLst>
                                          <p:attrName>style.visibility</p:attrName>
                                        </p:attrNameLst>
                                      </p:cBhvr>
                                      <p:to>
                                        <p:strVal val="visible"/>
                                      </p:to>
                                    </p:set>
                                    <p:animEffect transition="in" filter="dissolve">
                                      <p:cBhvr>
                                        <p:cTn id="31" dur="500"/>
                                        <p:tgtEl>
                                          <p:spTgt spid="1539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9" presetClass="entr" presetSubtype="0" fill="hold" nodeType="clickEffect">
                                  <p:stCondLst>
                                    <p:cond delay="0"/>
                                  </p:stCondLst>
                                  <p:childTnLst>
                                    <p:set>
                                      <p:cBhvr>
                                        <p:cTn id="35" dur="1" fill="hold">
                                          <p:stCondLst>
                                            <p:cond delay="0"/>
                                          </p:stCondLst>
                                        </p:cTn>
                                        <p:tgtEl>
                                          <p:spTgt spid="15393">
                                            <p:txEl>
                                              <p:pRg st="0" end="0"/>
                                            </p:txEl>
                                          </p:spTgt>
                                        </p:tgtEl>
                                        <p:attrNameLst>
                                          <p:attrName>style.visibility</p:attrName>
                                        </p:attrNameLst>
                                      </p:cBhvr>
                                      <p:to>
                                        <p:strVal val="visible"/>
                                      </p:to>
                                    </p:set>
                                    <p:animEffect transition="in" filter="dissolve">
                                      <p:cBhvr>
                                        <p:cTn id="36" dur="500"/>
                                        <p:tgtEl>
                                          <p:spTgt spid="15393">
                                            <p:txEl>
                                              <p:pRg st="0" end="0"/>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nodeType="clickEffect">
                                  <p:stCondLst>
                                    <p:cond delay="0"/>
                                  </p:stCondLst>
                                  <p:childTnLst>
                                    <p:set>
                                      <p:cBhvr>
                                        <p:cTn id="40" dur="1" fill="hold">
                                          <p:stCondLst>
                                            <p:cond delay="0"/>
                                          </p:stCondLst>
                                        </p:cTn>
                                        <p:tgtEl>
                                          <p:spTgt spid="15400"/>
                                        </p:tgtEl>
                                        <p:attrNameLst>
                                          <p:attrName>style.visibility</p:attrName>
                                        </p:attrNameLst>
                                      </p:cBhvr>
                                      <p:to>
                                        <p:strVal val="visible"/>
                                      </p:to>
                                    </p:set>
                                    <p:animEffect transition="in" filter="dissolve">
                                      <p:cBhvr>
                                        <p:cTn id="41" dur="500"/>
                                        <p:tgtEl>
                                          <p:spTgt spid="15400"/>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15401"/>
                                        </p:tgtEl>
                                        <p:attrNameLst>
                                          <p:attrName>style.visibility</p:attrName>
                                        </p:attrNameLst>
                                      </p:cBhvr>
                                      <p:to>
                                        <p:strVal val="visible"/>
                                      </p:to>
                                    </p:set>
                                    <p:animEffect transition="in" filter="dissolve">
                                      <p:cBhvr>
                                        <p:cTn id="46" dur="500"/>
                                        <p:tgtEl>
                                          <p:spTgt spid="15401"/>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15402"/>
                                        </p:tgtEl>
                                        <p:attrNameLst>
                                          <p:attrName>style.visibility</p:attrName>
                                        </p:attrNameLst>
                                      </p:cBhvr>
                                      <p:to>
                                        <p:strVal val="visible"/>
                                      </p:to>
                                    </p:set>
                                    <p:animEffect transition="in" filter="dissolve">
                                      <p:cBhvr>
                                        <p:cTn id="51" dur="500"/>
                                        <p:tgtEl>
                                          <p:spTgt spid="15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a:xfrm>
            <a:off x="301625" y="228600"/>
            <a:ext cx="3965575" cy="1143000"/>
          </a:xfrm>
        </p:spPr>
        <p:txBody>
          <a:bodyPr/>
          <a:lstStyle/>
          <a:p>
            <a:pPr algn="l"/>
            <a:r>
              <a:rPr lang="zh-CN" altLang="en-US" sz="3600" b="1">
                <a:solidFill>
                  <a:srgbClr val="FF0000"/>
                </a:solidFill>
              </a:rPr>
              <a:t>平抛运动的时间</a:t>
            </a:r>
          </a:p>
        </p:txBody>
      </p:sp>
      <p:sp>
        <p:nvSpPr>
          <p:cNvPr id="16387" name="Rectangle 3"/>
          <p:cNvSpPr>
            <a:spLocks noGrp="1" noRot="1" noChangeArrowheads="1"/>
          </p:cNvSpPr>
          <p:nvPr>
            <p:ph type="body" sz="half" idx="1"/>
          </p:nvPr>
        </p:nvSpPr>
        <p:spPr>
          <a:xfrm>
            <a:off x="301625" y="1600200"/>
            <a:ext cx="4191000" cy="762000"/>
          </a:xfrm>
        </p:spPr>
        <p:txBody>
          <a:bodyPr/>
          <a:lstStyle/>
          <a:p>
            <a:pPr>
              <a:buFont typeface="Wingdings 2" pitchFamily="18" charset="2"/>
              <a:buNone/>
            </a:pPr>
            <a:r>
              <a:rPr lang="zh-CN" altLang="en-US" sz="4400" b="1"/>
              <a:t>水平射程：</a:t>
            </a:r>
            <a:endParaRPr lang="zh-CN" altLang="en-US" sz="2800"/>
          </a:p>
        </p:txBody>
      </p:sp>
      <p:graphicFrame>
        <p:nvGraphicFramePr>
          <p:cNvPr id="16388" name="Rectangle 4"/>
          <p:cNvGraphicFramePr>
            <a:graphicFrameLocks/>
          </p:cNvGraphicFramePr>
          <p:nvPr>
            <p:ph sz="quarter" idx="2"/>
          </p:nvPr>
        </p:nvGraphicFramePr>
        <p:xfrm>
          <a:off x="5045075" y="1600200"/>
          <a:ext cx="3403600" cy="2173288"/>
        </p:xfrm>
        <a:graphic>
          <a:graphicData uri="http://schemas.openxmlformats.org/presentationml/2006/ole">
            <mc:AlternateContent xmlns:mc="http://schemas.openxmlformats.org/markup-compatibility/2006">
              <mc:Choice xmlns:v="urn:schemas-microsoft-com:vml" Requires="v">
                <p:oleObj spid="_x0000_s16394" name="公式" r:id="rId3" imgW="0" imgH="0" progId="Equation.3">
                  <p:embed/>
                </p:oleObj>
              </mc:Choice>
              <mc:Fallback>
                <p:oleObj name="公式" r:id="rId3" imgW="0" imgH="0" progId="Equation.3">
                  <p:embed/>
                  <p:pic>
                    <p:nvPicPr>
                      <p:cNvPr id="0" name="Rectangle 4"/>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045075" y="1600200"/>
                        <a:ext cx="3403600" cy="2173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9" name="Rectangle 5"/>
          <p:cNvGraphicFramePr>
            <a:graphicFrameLocks/>
          </p:cNvGraphicFramePr>
          <p:nvPr>
            <p:ph sz="half" idx="4294967295"/>
          </p:nvPr>
        </p:nvGraphicFramePr>
        <p:xfrm>
          <a:off x="0" y="2516188"/>
          <a:ext cx="4038600" cy="2692400"/>
        </p:xfrm>
        <a:graphic>
          <a:graphicData uri="http://schemas.openxmlformats.org/presentationml/2006/ole">
            <mc:AlternateContent xmlns:mc="http://schemas.openxmlformats.org/markup-compatibility/2006">
              <mc:Choice xmlns:v="urn:schemas-microsoft-com:vml" Requires="v">
                <p:oleObj spid="_x0000_s16395" name="公式" r:id="rId4" imgW="0" imgH="0" progId="Equation.3">
                  <p:embed/>
                </p:oleObj>
              </mc:Choice>
              <mc:Fallback>
                <p:oleObj name="公式" r:id="rId4" imgW="0" imgH="0" progId="Equation.3">
                  <p:embed/>
                  <p:pic>
                    <p:nvPicPr>
                      <p:cNvPr id="0" name="Rectangle 5"/>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2516188"/>
                        <a:ext cx="4038600" cy="269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0" name="Object 6"/>
          <p:cNvGraphicFramePr>
            <a:graphicFrameLocks noChangeAspect="1"/>
          </p:cNvGraphicFramePr>
          <p:nvPr>
            <p:ph sz="half" idx="4294967295"/>
          </p:nvPr>
        </p:nvGraphicFramePr>
        <p:xfrm>
          <a:off x="4876800" y="381000"/>
          <a:ext cx="4267200" cy="1143000"/>
        </p:xfrm>
        <a:graphic>
          <a:graphicData uri="http://schemas.openxmlformats.org/presentationml/2006/ole">
            <mc:AlternateContent xmlns:mc="http://schemas.openxmlformats.org/markup-compatibility/2006">
              <mc:Choice xmlns:v="urn:schemas-microsoft-com:vml" Requires="v">
                <p:oleObj spid="_x0000_s16396" name="Equation" r:id="rId5" imgW="1307880" imgH="469800" progId="Equation.DSMT4">
                  <p:embed/>
                </p:oleObj>
              </mc:Choice>
              <mc:Fallback>
                <p:oleObj name="Equation" r:id="rId5" imgW="1307880" imgH="4698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0" y="381000"/>
                        <a:ext cx="4267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91" name="Object 7"/>
          <p:cNvGraphicFramePr>
            <a:graphicFrameLocks noChangeAspect="1"/>
          </p:cNvGraphicFramePr>
          <p:nvPr>
            <p:ph sz="quarter" idx="3"/>
          </p:nvPr>
        </p:nvGraphicFramePr>
        <p:xfrm>
          <a:off x="3124200" y="2563813"/>
          <a:ext cx="2971800" cy="1855787"/>
        </p:xfrm>
        <a:graphic>
          <a:graphicData uri="http://schemas.openxmlformats.org/presentationml/2006/ole">
            <mc:AlternateContent xmlns:mc="http://schemas.openxmlformats.org/markup-compatibility/2006">
              <mc:Choice xmlns:v="urn:schemas-microsoft-com:vml" Requires="v">
                <p:oleObj spid="_x0000_s16397" name="公式" r:id="rId7" imgW="1015920" imgH="469800" progId="Equation.3">
                  <p:embed/>
                </p:oleObj>
              </mc:Choice>
              <mc:Fallback>
                <p:oleObj name="公式" r:id="rId7" imgW="1015920" imgH="4698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 y="2563813"/>
                        <a:ext cx="2971800" cy="185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slide(fromLeft)">
                                      <p:cBhvr>
                                        <p:cTn id="7" dur="500"/>
                                        <p:tgtEl>
                                          <p:spTgt spid="16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6390"/>
                                        </p:tgtEl>
                                        <p:attrNameLst>
                                          <p:attrName>style.visibility</p:attrName>
                                        </p:attrNameLst>
                                      </p:cBhvr>
                                      <p:to>
                                        <p:strVal val="visible"/>
                                      </p:to>
                                    </p:set>
                                    <p:animEffect transition="in" filter="checkerboard(across)">
                                      <p:cBhvr>
                                        <p:cTn id="12" dur="500"/>
                                        <p:tgtEl>
                                          <p:spTgt spid="163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387">
                                            <p:txEl>
                                              <p:pRg st="0" end="0"/>
                                            </p:txEl>
                                          </p:spTgt>
                                        </p:tgtEl>
                                        <p:attrNameLst>
                                          <p:attrName>style.visibility</p:attrName>
                                        </p:attrNameLst>
                                      </p:cBhvr>
                                      <p:to>
                                        <p:strVal val="visible"/>
                                      </p:to>
                                    </p:set>
                                    <p:animEffect transition="in" filter="dissolve">
                                      <p:cBhvr>
                                        <p:cTn id="17" dur="500"/>
                                        <p:tgtEl>
                                          <p:spTgt spid="1638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63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P spid="16387"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a:xfrm>
            <a:off x="228600" y="304800"/>
            <a:ext cx="8540750" cy="1143000"/>
          </a:xfrm>
        </p:spPr>
        <p:txBody>
          <a:bodyPr/>
          <a:lstStyle/>
          <a:p>
            <a:pPr algn="l">
              <a:tabLst>
                <a:tab pos="1258888" algn="l"/>
              </a:tabLst>
            </a:pPr>
            <a:r>
              <a:rPr lang="zh-CN" altLang="en-US" sz="2400">
                <a:solidFill>
                  <a:schemeClr val="tx1"/>
                </a:solidFill>
              </a:rPr>
              <a:t>例、一架老式飞机在高出地面</a:t>
            </a:r>
            <a:r>
              <a:rPr lang="en-US" altLang="zh-CN" sz="2400">
                <a:solidFill>
                  <a:schemeClr val="tx1"/>
                </a:solidFill>
              </a:rPr>
              <a:t>0.81km</a:t>
            </a:r>
            <a:r>
              <a:rPr lang="zh-CN" altLang="en-US" sz="2400">
                <a:solidFill>
                  <a:schemeClr val="tx1"/>
                </a:solidFill>
              </a:rPr>
              <a:t>的高度</a:t>
            </a:r>
            <a:r>
              <a:rPr lang="en-US" altLang="zh-CN" sz="2400">
                <a:solidFill>
                  <a:schemeClr val="tx1"/>
                </a:solidFill>
              </a:rPr>
              <a:t>,</a:t>
            </a:r>
            <a:r>
              <a:rPr lang="zh-CN" altLang="en-US" sz="2400">
                <a:solidFill>
                  <a:schemeClr val="tx1"/>
                </a:solidFill>
              </a:rPr>
              <a:t>以</a:t>
            </a:r>
            <a:br>
              <a:rPr lang="zh-CN" altLang="en-US" sz="2400">
                <a:solidFill>
                  <a:schemeClr val="tx1"/>
                </a:solidFill>
              </a:rPr>
            </a:br>
            <a:r>
              <a:rPr lang="zh-CN" altLang="en-US" sz="2400">
                <a:solidFill>
                  <a:schemeClr val="tx1"/>
                </a:solidFill>
              </a:rPr>
              <a:t>的速度水平飞行</a:t>
            </a:r>
            <a:r>
              <a:rPr lang="en-US" altLang="zh-CN" sz="2400">
                <a:solidFill>
                  <a:schemeClr val="tx1"/>
                </a:solidFill>
              </a:rPr>
              <a:t>.</a:t>
            </a:r>
            <a:r>
              <a:rPr lang="zh-CN" altLang="en-US" sz="2400">
                <a:solidFill>
                  <a:schemeClr val="tx1"/>
                </a:solidFill>
              </a:rPr>
              <a:t>为了使飞机上投下的炸弹落在指定的目标上</a:t>
            </a:r>
            <a:r>
              <a:rPr lang="en-US" altLang="zh-CN" sz="2400">
                <a:solidFill>
                  <a:schemeClr val="tx1"/>
                </a:solidFill>
              </a:rPr>
              <a:t>,</a:t>
            </a:r>
            <a:r>
              <a:rPr lang="zh-CN" altLang="en-US" sz="2400">
                <a:solidFill>
                  <a:schemeClr val="tx1"/>
                </a:solidFill>
              </a:rPr>
              <a:t>应在与轰炸目标的水平距离多远的地方投弹</a:t>
            </a:r>
            <a:r>
              <a:rPr lang="en-US" altLang="zh-CN" sz="2400">
                <a:solidFill>
                  <a:schemeClr val="tx1"/>
                </a:solidFill>
              </a:rPr>
              <a:t>?</a:t>
            </a:r>
            <a:r>
              <a:rPr lang="zh-CN" altLang="en-US" sz="2400">
                <a:solidFill>
                  <a:schemeClr val="tx1"/>
                </a:solidFill>
              </a:rPr>
              <a:t>不计空气阻力</a:t>
            </a:r>
            <a:r>
              <a:rPr lang="en-US" altLang="zh-CN" sz="2400">
                <a:solidFill>
                  <a:schemeClr val="tx1"/>
                </a:solidFill>
              </a:rPr>
              <a:t>.</a:t>
            </a:r>
          </a:p>
        </p:txBody>
      </p:sp>
      <p:sp>
        <p:nvSpPr>
          <p:cNvPr id="17411" name="Rectangle 3"/>
          <p:cNvSpPr>
            <a:spLocks noGrp="1" noRot="1" noChangeArrowheads="1"/>
          </p:cNvSpPr>
          <p:nvPr>
            <p:ph type="body" idx="1"/>
          </p:nvPr>
        </p:nvSpPr>
        <p:spPr>
          <a:xfrm>
            <a:off x="152400" y="1600200"/>
            <a:ext cx="8839200" cy="1163638"/>
          </a:xfrm>
        </p:spPr>
        <p:txBody>
          <a:bodyPr/>
          <a:lstStyle/>
          <a:p>
            <a:pPr>
              <a:lnSpc>
                <a:spcPct val="90000"/>
              </a:lnSpc>
              <a:buFont typeface="Wingdings 2" pitchFamily="18" charset="2"/>
              <a:buNone/>
            </a:pPr>
            <a:r>
              <a:rPr lang="zh-CN" altLang="en-US" sz="2800">
                <a:solidFill>
                  <a:srgbClr val="FF3300"/>
                </a:solidFill>
              </a:rPr>
              <a:t>解</a:t>
            </a:r>
            <a:r>
              <a:rPr lang="en-US" altLang="zh-CN" sz="2800"/>
              <a:t>:</a:t>
            </a:r>
            <a:r>
              <a:rPr lang="zh-CN" altLang="en-US" sz="2800"/>
              <a:t>分析题意知</a:t>
            </a:r>
            <a:r>
              <a:rPr lang="en-US" altLang="zh-CN" sz="2800"/>
              <a:t>,</a:t>
            </a:r>
            <a:r>
              <a:rPr lang="zh-CN" altLang="en-US" sz="2800"/>
              <a:t>飞机投下的炸弹将做平抛运动到达地面</a:t>
            </a:r>
            <a:r>
              <a:rPr lang="en-US" altLang="zh-CN" sz="2800"/>
              <a:t>.</a:t>
            </a:r>
          </a:p>
          <a:p>
            <a:pPr>
              <a:lnSpc>
                <a:spcPct val="90000"/>
              </a:lnSpc>
              <a:buFont typeface="Wingdings 2" pitchFamily="18" charset="2"/>
              <a:buNone/>
            </a:pPr>
            <a:r>
              <a:rPr lang="zh-CN" altLang="en-US" sz="2800"/>
              <a:t>已知</a:t>
            </a:r>
            <a:r>
              <a:rPr lang="en-US" altLang="zh-CN" sz="2800"/>
              <a:t>h=0.81km.</a:t>
            </a:r>
          </a:p>
          <a:p>
            <a:pPr>
              <a:lnSpc>
                <a:spcPct val="90000"/>
              </a:lnSpc>
              <a:buFont typeface="Wingdings 2" pitchFamily="18" charset="2"/>
              <a:buNone/>
            </a:pPr>
            <a:r>
              <a:rPr lang="zh-CN" altLang="en-US" sz="2800"/>
              <a:t>设经时间</a:t>
            </a:r>
            <a:r>
              <a:rPr lang="en-US" altLang="zh-CN" sz="2800"/>
              <a:t>t</a:t>
            </a:r>
            <a:r>
              <a:rPr lang="zh-CN" altLang="en-US" sz="2800"/>
              <a:t>炸弹到达地面</a:t>
            </a:r>
            <a:r>
              <a:rPr lang="en-US" altLang="zh-CN" sz="2800"/>
              <a:t>,</a:t>
            </a:r>
            <a:r>
              <a:rPr lang="zh-CN" altLang="en-US" sz="2800"/>
              <a:t>则</a:t>
            </a:r>
          </a:p>
        </p:txBody>
      </p:sp>
      <p:graphicFrame>
        <p:nvGraphicFramePr>
          <p:cNvPr id="17412" name="Object 4"/>
          <p:cNvGraphicFramePr>
            <a:graphicFrameLocks noChangeAspect="1"/>
          </p:cNvGraphicFramePr>
          <p:nvPr>
            <p:ph sz="quarter" idx="4294967295"/>
          </p:nvPr>
        </p:nvGraphicFramePr>
        <p:xfrm>
          <a:off x="4572000" y="2459038"/>
          <a:ext cx="3048000" cy="741362"/>
        </p:xfrm>
        <a:graphic>
          <a:graphicData uri="http://schemas.openxmlformats.org/presentationml/2006/ole">
            <mc:AlternateContent xmlns:mc="http://schemas.openxmlformats.org/markup-compatibility/2006">
              <mc:Choice xmlns:v="urn:schemas-microsoft-com:vml" Requires="v">
                <p:oleObj spid="_x0000_s17435" name="公式" r:id="rId3" imgW="1180800" imgH="241200" progId="Equation.3">
                  <p:embed/>
                </p:oleObj>
              </mc:Choice>
              <mc:Fallback>
                <p:oleObj name="公式" r:id="rId3" imgW="1180800" imgH="241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459038"/>
                        <a:ext cx="3048000" cy="741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3" name="Object 5"/>
          <p:cNvGraphicFramePr>
            <a:graphicFrameLocks noChangeAspect="1"/>
          </p:cNvGraphicFramePr>
          <p:nvPr/>
        </p:nvGraphicFramePr>
        <p:xfrm>
          <a:off x="1763713" y="3789363"/>
          <a:ext cx="3529012" cy="1800225"/>
        </p:xfrm>
        <a:graphic>
          <a:graphicData uri="http://schemas.openxmlformats.org/presentationml/2006/ole">
            <mc:AlternateContent xmlns:mc="http://schemas.openxmlformats.org/markup-compatibility/2006">
              <mc:Choice xmlns:v="urn:schemas-microsoft-com:vml" Requires="v">
                <p:oleObj spid="_x0000_s17436" name="公式" r:id="rId5" imgW="1434960" imgH="838080" progId="Equation.3">
                  <p:embed/>
                </p:oleObj>
              </mc:Choice>
              <mc:Fallback>
                <p:oleObj name="公式" r:id="rId5" imgW="1434960" imgH="83808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3789363"/>
                        <a:ext cx="3529012"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4" name="Text Box 6"/>
          <p:cNvSpPr txBox="1">
            <a:spLocks noChangeArrowheads="1"/>
          </p:cNvSpPr>
          <p:nvPr/>
        </p:nvSpPr>
        <p:spPr bwMode="auto">
          <a:xfrm>
            <a:off x="468313" y="5516563"/>
            <a:ext cx="5832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200"/>
              <a:t>代入数值知</a:t>
            </a:r>
            <a:r>
              <a:rPr lang="en-US" altLang="zh-CN" sz="3200"/>
              <a:t>:x=0.89km.</a:t>
            </a:r>
          </a:p>
        </p:txBody>
      </p:sp>
      <p:graphicFrame>
        <p:nvGraphicFramePr>
          <p:cNvPr id="17415" name="Object 7"/>
          <p:cNvGraphicFramePr>
            <a:graphicFrameLocks noChangeAspect="1"/>
          </p:cNvGraphicFramePr>
          <p:nvPr>
            <p:ph sz="quarter" idx="4294967295"/>
          </p:nvPr>
        </p:nvGraphicFramePr>
        <p:xfrm>
          <a:off x="6553200" y="228600"/>
          <a:ext cx="2362200" cy="500063"/>
        </p:xfrm>
        <a:graphic>
          <a:graphicData uri="http://schemas.openxmlformats.org/presentationml/2006/ole">
            <mc:AlternateContent xmlns:mc="http://schemas.openxmlformats.org/markup-compatibility/2006">
              <mc:Choice xmlns:v="urn:schemas-microsoft-com:vml" Requires="v">
                <p:oleObj spid="_x0000_s17437" name="公式" r:id="rId7" imgW="901440" imgH="203040" progId="Equation.3">
                  <p:embed/>
                </p:oleObj>
              </mc:Choice>
              <mc:Fallback>
                <p:oleObj name="公式" r:id="rId7" imgW="901440" imgH="20304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53200" y="228600"/>
                        <a:ext cx="2362200" cy="50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6" name="Freeform 8"/>
          <p:cNvSpPr>
            <a:spLocks/>
          </p:cNvSpPr>
          <p:nvPr/>
        </p:nvSpPr>
        <p:spPr bwMode="auto">
          <a:xfrm>
            <a:off x="6011863" y="4076700"/>
            <a:ext cx="2160587" cy="1439863"/>
          </a:xfrm>
          <a:custGeom>
            <a:avLst/>
            <a:gdLst>
              <a:gd name="T0" fmla="*/ 0 w 1361"/>
              <a:gd name="T1" fmla="*/ 0 h 907"/>
              <a:gd name="T2" fmla="*/ 272 w 1361"/>
              <a:gd name="T3" fmla="*/ 45 h 907"/>
              <a:gd name="T4" fmla="*/ 590 w 1361"/>
              <a:gd name="T5" fmla="*/ 136 h 907"/>
              <a:gd name="T6" fmla="*/ 862 w 1361"/>
              <a:gd name="T7" fmla="*/ 272 h 907"/>
              <a:gd name="T8" fmla="*/ 1134 w 1361"/>
              <a:gd name="T9" fmla="*/ 544 h 907"/>
              <a:gd name="T10" fmla="*/ 1361 w 1361"/>
              <a:gd name="T11" fmla="*/ 907 h 907"/>
            </a:gdLst>
            <a:ahLst/>
            <a:cxnLst>
              <a:cxn ang="0">
                <a:pos x="T0" y="T1"/>
              </a:cxn>
              <a:cxn ang="0">
                <a:pos x="T2" y="T3"/>
              </a:cxn>
              <a:cxn ang="0">
                <a:pos x="T4" y="T5"/>
              </a:cxn>
              <a:cxn ang="0">
                <a:pos x="T6" y="T7"/>
              </a:cxn>
              <a:cxn ang="0">
                <a:pos x="T8" y="T9"/>
              </a:cxn>
              <a:cxn ang="0">
                <a:pos x="T10" y="T11"/>
              </a:cxn>
            </a:cxnLst>
            <a:rect l="0" t="0" r="r" b="b"/>
            <a:pathLst>
              <a:path w="1361" h="907">
                <a:moveTo>
                  <a:pt x="0" y="0"/>
                </a:moveTo>
                <a:cubicBezTo>
                  <a:pt x="87" y="11"/>
                  <a:pt x="174" y="22"/>
                  <a:pt x="272" y="45"/>
                </a:cubicBezTo>
                <a:cubicBezTo>
                  <a:pt x="370" y="68"/>
                  <a:pt x="492" y="98"/>
                  <a:pt x="590" y="136"/>
                </a:cubicBezTo>
                <a:cubicBezTo>
                  <a:pt x="688" y="174"/>
                  <a:pt x="771" y="204"/>
                  <a:pt x="862" y="272"/>
                </a:cubicBezTo>
                <a:cubicBezTo>
                  <a:pt x="953" y="340"/>
                  <a:pt x="1051" y="438"/>
                  <a:pt x="1134" y="544"/>
                </a:cubicBezTo>
                <a:cubicBezTo>
                  <a:pt x="1217" y="650"/>
                  <a:pt x="1289" y="778"/>
                  <a:pt x="1361" y="907"/>
                </a:cubicBezTo>
              </a:path>
            </a:pathLst>
          </a:cu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7" name="Line 9"/>
          <p:cNvSpPr>
            <a:spLocks noChangeShapeType="1"/>
          </p:cNvSpPr>
          <p:nvPr/>
        </p:nvSpPr>
        <p:spPr bwMode="auto">
          <a:xfrm>
            <a:off x="6011863" y="4076700"/>
            <a:ext cx="792162" cy="0"/>
          </a:xfrm>
          <a:prstGeom prst="line">
            <a:avLst/>
          </a:prstGeom>
          <a:noFill/>
          <a:ln w="9525">
            <a:solidFill>
              <a:srgbClr val="FF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18" name="Text Box 10"/>
          <p:cNvSpPr txBox="1">
            <a:spLocks noChangeArrowheads="1"/>
          </p:cNvSpPr>
          <p:nvPr/>
        </p:nvSpPr>
        <p:spPr bwMode="auto">
          <a:xfrm>
            <a:off x="6804025" y="4005263"/>
            <a:ext cx="14398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17419" name="Text Box 11"/>
          <p:cNvSpPr txBox="1">
            <a:spLocks noChangeArrowheads="1"/>
          </p:cNvSpPr>
          <p:nvPr/>
        </p:nvSpPr>
        <p:spPr bwMode="auto">
          <a:xfrm>
            <a:off x="6877050" y="4005263"/>
            <a:ext cx="86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17420" name="Text Box 12"/>
          <p:cNvSpPr txBox="1">
            <a:spLocks noChangeArrowheads="1"/>
          </p:cNvSpPr>
          <p:nvPr/>
        </p:nvSpPr>
        <p:spPr bwMode="auto">
          <a:xfrm>
            <a:off x="7092950" y="3789363"/>
            <a:ext cx="1366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graphicFrame>
        <p:nvGraphicFramePr>
          <p:cNvPr id="17421" name="Object 13"/>
          <p:cNvGraphicFramePr>
            <a:graphicFrameLocks noChangeAspect="1"/>
          </p:cNvGraphicFramePr>
          <p:nvPr/>
        </p:nvGraphicFramePr>
        <p:xfrm>
          <a:off x="6804025" y="3860800"/>
          <a:ext cx="431800" cy="330200"/>
        </p:xfrm>
        <a:graphic>
          <a:graphicData uri="http://schemas.openxmlformats.org/presentationml/2006/ole">
            <mc:AlternateContent xmlns:mc="http://schemas.openxmlformats.org/markup-compatibility/2006">
              <mc:Choice xmlns:v="urn:schemas-microsoft-com:vml" Requires="v">
                <p:oleObj spid="_x0000_s17438" name="公式" r:id="rId9" imgW="164880" imgH="228600" progId="Equation.3">
                  <p:embed/>
                </p:oleObj>
              </mc:Choice>
              <mc:Fallback>
                <p:oleObj name="公式" r:id="rId9" imgW="164880" imgH="22860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04025" y="3860800"/>
                        <a:ext cx="4318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22" name="Line 14"/>
          <p:cNvSpPr>
            <a:spLocks noChangeShapeType="1"/>
          </p:cNvSpPr>
          <p:nvPr/>
        </p:nvSpPr>
        <p:spPr bwMode="auto">
          <a:xfrm>
            <a:off x="5472113" y="5589588"/>
            <a:ext cx="3671887" cy="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3" name="Line 15"/>
          <p:cNvSpPr>
            <a:spLocks noChangeShapeType="1"/>
          </p:cNvSpPr>
          <p:nvPr/>
        </p:nvSpPr>
        <p:spPr bwMode="auto">
          <a:xfrm>
            <a:off x="5651500" y="5589588"/>
            <a:ext cx="288925" cy="144462"/>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4" name="Line 16"/>
          <p:cNvSpPr>
            <a:spLocks noChangeShapeType="1"/>
          </p:cNvSpPr>
          <p:nvPr/>
        </p:nvSpPr>
        <p:spPr bwMode="auto">
          <a:xfrm>
            <a:off x="6011863" y="5589588"/>
            <a:ext cx="288925" cy="144462"/>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5" name="Line 17"/>
          <p:cNvSpPr>
            <a:spLocks noChangeShapeType="1"/>
          </p:cNvSpPr>
          <p:nvPr/>
        </p:nvSpPr>
        <p:spPr bwMode="auto">
          <a:xfrm>
            <a:off x="6372225" y="5589588"/>
            <a:ext cx="288925" cy="144462"/>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6" name="Line 18"/>
          <p:cNvSpPr>
            <a:spLocks noChangeShapeType="1"/>
          </p:cNvSpPr>
          <p:nvPr/>
        </p:nvSpPr>
        <p:spPr bwMode="auto">
          <a:xfrm>
            <a:off x="6705600" y="5562600"/>
            <a:ext cx="288925" cy="144463"/>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7" name="Line 19"/>
          <p:cNvSpPr>
            <a:spLocks noChangeShapeType="1"/>
          </p:cNvSpPr>
          <p:nvPr/>
        </p:nvSpPr>
        <p:spPr bwMode="auto">
          <a:xfrm>
            <a:off x="7092950" y="5589588"/>
            <a:ext cx="288925" cy="144462"/>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8" name="Line 20"/>
          <p:cNvSpPr>
            <a:spLocks noChangeShapeType="1"/>
          </p:cNvSpPr>
          <p:nvPr/>
        </p:nvSpPr>
        <p:spPr bwMode="auto">
          <a:xfrm>
            <a:off x="7451725" y="5589588"/>
            <a:ext cx="288925" cy="144462"/>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9" name="Line 21"/>
          <p:cNvSpPr>
            <a:spLocks noChangeShapeType="1"/>
          </p:cNvSpPr>
          <p:nvPr/>
        </p:nvSpPr>
        <p:spPr bwMode="auto">
          <a:xfrm>
            <a:off x="7812088" y="5589588"/>
            <a:ext cx="288925" cy="144462"/>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0" name="Line 22"/>
          <p:cNvSpPr>
            <a:spLocks noChangeShapeType="1"/>
          </p:cNvSpPr>
          <p:nvPr/>
        </p:nvSpPr>
        <p:spPr bwMode="auto">
          <a:xfrm>
            <a:off x="8172450" y="5589588"/>
            <a:ext cx="288925" cy="144462"/>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1" name="Line 23"/>
          <p:cNvSpPr>
            <a:spLocks noChangeShapeType="1"/>
          </p:cNvSpPr>
          <p:nvPr/>
        </p:nvSpPr>
        <p:spPr bwMode="auto">
          <a:xfrm>
            <a:off x="8534400" y="5638800"/>
            <a:ext cx="287338" cy="95250"/>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dissolve">
                                      <p:cBhvr>
                                        <p:cTn id="7" dur="500"/>
                                        <p:tgtEl>
                                          <p:spTgt spid="17410"/>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7415"/>
                                        </p:tgtEl>
                                        <p:attrNameLst>
                                          <p:attrName>style.visibility</p:attrName>
                                        </p:attrNameLst>
                                      </p:cBhvr>
                                      <p:to>
                                        <p:strVal val="visible"/>
                                      </p:to>
                                    </p:set>
                                    <p:animEffect transition="in" filter="dissolve">
                                      <p:cBhvr>
                                        <p:cTn id="11" dur="500"/>
                                        <p:tgtEl>
                                          <p:spTgt spid="1741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7422"/>
                                        </p:tgtEl>
                                        <p:attrNameLst>
                                          <p:attrName>style.visibility</p:attrName>
                                        </p:attrNameLst>
                                      </p:cBhvr>
                                      <p:to>
                                        <p:strVal val="visible"/>
                                      </p:to>
                                    </p:set>
                                    <p:animEffect transition="in" filter="dissolve">
                                      <p:cBhvr>
                                        <p:cTn id="16" dur="500"/>
                                        <p:tgtEl>
                                          <p:spTgt spid="1742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7423"/>
                                        </p:tgtEl>
                                        <p:attrNameLst>
                                          <p:attrName>style.visibility</p:attrName>
                                        </p:attrNameLst>
                                      </p:cBhvr>
                                      <p:to>
                                        <p:strVal val="visible"/>
                                      </p:to>
                                    </p:set>
                                    <p:animEffect transition="in" filter="dissolve">
                                      <p:cBhvr>
                                        <p:cTn id="19" dur="500"/>
                                        <p:tgtEl>
                                          <p:spTgt spid="1742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7424"/>
                                        </p:tgtEl>
                                        <p:attrNameLst>
                                          <p:attrName>style.visibility</p:attrName>
                                        </p:attrNameLst>
                                      </p:cBhvr>
                                      <p:to>
                                        <p:strVal val="visible"/>
                                      </p:to>
                                    </p:set>
                                    <p:animEffect transition="in" filter="dissolve">
                                      <p:cBhvr>
                                        <p:cTn id="22" dur="500"/>
                                        <p:tgtEl>
                                          <p:spTgt spid="1742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7425"/>
                                        </p:tgtEl>
                                        <p:attrNameLst>
                                          <p:attrName>style.visibility</p:attrName>
                                        </p:attrNameLst>
                                      </p:cBhvr>
                                      <p:to>
                                        <p:strVal val="visible"/>
                                      </p:to>
                                    </p:set>
                                    <p:animEffect transition="in" filter="dissolve">
                                      <p:cBhvr>
                                        <p:cTn id="25" dur="500"/>
                                        <p:tgtEl>
                                          <p:spTgt spid="1742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7426"/>
                                        </p:tgtEl>
                                        <p:attrNameLst>
                                          <p:attrName>style.visibility</p:attrName>
                                        </p:attrNameLst>
                                      </p:cBhvr>
                                      <p:to>
                                        <p:strVal val="visible"/>
                                      </p:to>
                                    </p:set>
                                    <p:animEffect transition="in" filter="dissolve">
                                      <p:cBhvr>
                                        <p:cTn id="28" dur="500"/>
                                        <p:tgtEl>
                                          <p:spTgt spid="1742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7427"/>
                                        </p:tgtEl>
                                        <p:attrNameLst>
                                          <p:attrName>style.visibility</p:attrName>
                                        </p:attrNameLst>
                                      </p:cBhvr>
                                      <p:to>
                                        <p:strVal val="visible"/>
                                      </p:to>
                                    </p:set>
                                    <p:animEffect transition="in" filter="dissolve">
                                      <p:cBhvr>
                                        <p:cTn id="31" dur="500"/>
                                        <p:tgtEl>
                                          <p:spTgt spid="1742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7428"/>
                                        </p:tgtEl>
                                        <p:attrNameLst>
                                          <p:attrName>style.visibility</p:attrName>
                                        </p:attrNameLst>
                                      </p:cBhvr>
                                      <p:to>
                                        <p:strVal val="visible"/>
                                      </p:to>
                                    </p:set>
                                    <p:animEffect transition="in" filter="dissolve">
                                      <p:cBhvr>
                                        <p:cTn id="34" dur="500"/>
                                        <p:tgtEl>
                                          <p:spTgt spid="17428"/>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7429"/>
                                        </p:tgtEl>
                                        <p:attrNameLst>
                                          <p:attrName>style.visibility</p:attrName>
                                        </p:attrNameLst>
                                      </p:cBhvr>
                                      <p:to>
                                        <p:strVal val="visible"/>
                                      </p:to>
                                    </p:set>
                                    <p:animEffect transition="in" filter="dissolve">
                                      <p:cBhvr>
                                        <p:cTn id="37" dur="500"/>
                                        <p:tgtEl>
                                          <p:spTgt spid="17429"/>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430"/>
                                        </p:tgtEl>
                                        <p:attrNameLst>
                                          <p:attrName>style.visibility</p:attrName>
                                        </p:attrNameLst>
                                      </p:cBhvr>
                                      <p:to>
                                        <p:strVal val="visible"/>
                                      </p:to>
                                    </p:set>
                                    <p:animEffect transition="in" filter="dissolve">
                                      <p:cBhvr>
                                        <p:cTn id="40" dur="500"/>
                                        <p:tgtEl>
                                          <p:spTgt spid="17430"/>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7431"/>
                                        </p:tgtEl>
                                        <p:attrNameLst>
                                          <p:attrName>style.visibility</p:attrName>
                                        </p:attrNameLst>
                                      </p:cBhvr>
                                      <p:to>
                                        <p:strVal val="visible"/>
                                      </p:to>
                                    </p:set>
                                    <p:animEffect transition="in" filter="dissolve">
                                      <p:cBhvr>
                                        <p:cTn id="43" dur="500"/>
                                        <p:tgtEl>
                                          <p:spTgt spid="1743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1" nodeType="clickEffect">
                                  <p:stCondLst>
                                    <p:cond delay="0"/>
                                  </p:stCondLst>
                                  <p:childTnLst>
                                    <p:set>
                                      <p:cBhvr>
                                        <p:cTn id="47" dur="1" fill="hold">
                                          <p:stCondLst>
                                            <p:cond delay="0"/>
                                          </p:stCondLst>
                                        </p:cTn>
                                        <p:tgtEl>
                                          <p:spTgt spid="17422"/>
                                        </p:tgtEl>
                                        <p:attrNameLst>
                                          <p:attrName>style.visibility</p:attrName>
                                        </p:attrNameLst>
                                      </p:cBhvr>
                                      <p:to>
                                        <p:strVal val="visible"/>
                                      </p:to>
                                    </p:set>
                                    <p:animEffect transition="in" filter="dissolve">
                                      <p:cBhvr>
                                        <p:cTn id="48" dur="500"/>
                                        <p:tgtEl>
                                          <p:spTgt spid="17422"/>
                                        </p:tgtEl>
                                      </p:cBhvr>
                                    </p:animEffect>
                                  </p:childTnLst>
                                </p:cTn>
                              </p:par>
                              <p:par>
                                <p:cTn id="49" presetID="9" presetClass="entr" presetSubtype="0" fill="hold" grpId="1" nodeType="withEffect">
                                  <p:stCondLst>
                                    <p:cond delay="0"/>
                                  </p:stCondLst>
                                  <p:childTnLst>
                                    <p:set>
                                      <p:cBhvr>
                                        <p:cTn id="50" dur="1" fill="hold">
                                          <p:stCondLst>
                                            <p:cond delay="0"/>
                                          </p:stCondLst>
                                        </p:cTn>
                                        <p:tgtEl>
                                          <p:spTgt spid="17423"/>
                                        </p:tgtEl>
                                        <p:attrNameLst>
                                          <p:attrName>style.visibility</p:attrName>
                                        </p:attrNameLst>
                                      </p:cBhvr>
                                      <p:to>
                                        <p:strVal val="visible"/>
                                      </p:to>
                                    </p:set>
                                    <p:animEffect transition="in" filter="dissolve">
                                      <p:cBhvr>
                                        <p:cTn id="51" dur="500"/>
                                        <p:tgtEl>
                                          <p:spTgt spid="17423"/>
                                        </p:tgtEl>
                                      </p:cBhvr>
                                    </p:animEffect>
                                  </p:childTnLst>
                                </p:cTn>
                              </p:par>
                              <p:par>
                                <p:cTn id="52" presetID="9" presetClass="entr" presetSubtype="0" fill="hold" grpId="1" nodeType="withEffect">
                                  <p:stCondLst>
                                    <p:cond delay="0"/>
                                  </p:stCondLst>
                                  <p:childTnLst>
                                    <p:set>
                                      <p:cBhvr>
                                        <p:cTn id="53" dur="1" fill="hold">
                                          <p:stCondLst>
                                            <p:cond delay="0"/>
                                          </p:stCondLst>
                                        </p:cTn>
                                        <p:tgtEl>
                                          <p:spTgt spid="17424"/>
                                        </p:tgtEl>
                                        <p:attrNameLst>
                                          <p:attrName>style.visibility</p:attrName>
                                        </p:attrNameLst>
                                      </p:cBhvr>
                                      <p:to>
                                        <p:strVal val="visible"/>
                                      </p:to>
                                    </p:set>
                                    <p:animEffect transition="in" filter="dissolve">
                                      <p:cBhvr>
                                        <p:cTn id="54" dur="500"/>
                                        <p:tgtEl>
                                          <p:spTgt spid="17424"/>
                                        </p:tgtEl>
                                      </p:cBhvr>
                                    </p:animEffect>
                                  </p:childTnLst>
                                </p:cTn>
                              </p:par>
                              <p:par>
                                <p:cTn id="55" presetID="9" presetClass="entr" presetSubtype="0" fill="hold" grpId="1" nodeType="withEffect">
                                  <p:stCondLst>
                                    <p:cond delay="0"/>
                                  </p:stCondLst>
                                  <p:childTnLst>
                                    <p:set>
                                      <p:cBhvr>
                                        <p:cTn id="56" dur="1" fill="hold">
                                          <p:stCondLst>
                                            <p:cond delay="0"/>
                                          </p:stCondLst>
                                        </p:cTn>
                                        <p:tgtEl>
                                          <p:spTgt spid="17425"/>
                                        </p:tgtEl>
                                        <p:attrNameLst>
                                          <p:attrName>style.visibility</p:attrName>
                                        </p:attrNameLst>
                                      </p:cBhvr>
                                      <p:to>
                                        <p:strVal val="visible"/>
                                      </p:to>
                                    </p:set>
                                    <p:animEffect transition="in" filter="dissolve">
                                      <p:cBhvr>
                                        <p:cTn id="57" dur="500"/>
                                        <p:tgtEl>
                                          <p:spTgt spid="17425"/>
                                        </p:tgtEl>
                                      </p:cBhvr>
                                    </p:animEffect>
                                  </p:childTnLst>
                                </p:cTn>
                              </p:par>
                              <p:par>
                                <p:cTn id="58" presetID="9" presetClass="entr" presetSubtype="0" fill="hold" grpId="1" nodeType="withEffect">
                                  <p:stCondLst>
                                    <p:cond delay="0"/>
                                  </p:stCondLst>
                                  <p:childTnLst>
                                    <p:set>
                                      <p:cBhvr>
                                        <p:cTn id="59" dur="1" fill="hold">
                                          <p:stCondLst>
                                            <p:cond delay="0"/>
                                          </p:stCondLst>
                                        </p:cTn>
                                        <p:tgtEl>
                                          <p:spTgt spid="17426"/>
                                        </p:tgtEl>
                                        <p:attrNameLst>
                                          <p:attrName>style.visibility</p:attrName>
                                        </p:attrNameLst>
                                      </p:cBhvr>
                                      <p:to>
                                        <p:strVal val="visible"/>
                                      </p:to>
                                    </p:set>
                                    <p:animEffect transition="in" filter="dissolve">
                                      <p:cBhvr>
                                        <p:cTn id="60" dur="500"/>
                                        <p:tgtEl>
                                          <p:spTgt spid="17426"/>
                                        </p:tgtEl>
                                      </p:cBhvr>
                                    </p:animEffect>
                                  </p:childTnLst>
                                </p:cTn>
                              </p:par>
                              <p:par>
                                <p:cTn id="61" presetID="9" presetClass="entr" presetSubtype="0" fill="hold" grpId="1" nodeType="withEffect">
                                  <p:stCondLst>
                                    <p:cond delay="0"/>
                                  </p:stCondLst>
                                  <p:childTnLst>
                                    <p:set>
                                      <p:cBhvr>
                                        <p:cTn id="62" dur="1" fill="hold">
                                          <p:stCondLst>
                                            <p:cond delay="0"/>
                                          </p:stCondLst>
                                        </p:cTn>
                                        <p:tgtEl>
                                          <p:spTgt spid="17427"/>
                                        </p:tgtEl>
                                        <p:attrNameLst>
                                          <p:attrName>style.visibility</p:attrName>
                                        </p:attrNameLst>
                                      </p:cBhvr>
                                      <p:to>
                                        <p:strVal val="visible"/>
                                      </p:to>
                                    </p:set>
                                    <p:animEffect transition="in" filter="dissolve">
                                      <p:cBhvr>
                                        <p:cTn id="63" dur="500"/>
                                        <p:tgtEl>
                                          <p:spTgt spid="17427"/>
                                        </p:tgtEl>
                                      </p:cBhvr>
                                    </p:animEffect>
                                  </p:childTnLst>
                                </p:cTn>
                              </p:par>
                              <p:par>
                                <p:cTn id="64" presetID="9" presetClass="entr" presetSubtype="0" fill="hold" grpId="1" nodeType="withEffect">
                                  <p:stCondLst>
                                    <p:cond delay="0"/>
                                  </p:stCondLst>
                                  <p:childTnLst>
                                    <p:set>
                                      <p:cBhvr>
                                        <p:cTn id="65" dur="1" fill="hold">
                                          <p:stCondLst>
                                            <p:cond delay="0"/>
                                          </p:stCondLst>
                                        </p:cTn>
                                        <p:tgtEl>
                                          <p:spTgt spid="17428"/>
                                        </p:tgtEl>
                                        <p:attrNameLst>
                                          <p:attrName>style.visibility</p:attrName>
                                        </p:attrNameLst>
                                      </p:cBhvr>
                                      <p:to>
                                        <p:strVal val="visible"/>
                                      </p:to>
                                    </p:set>
                                    <p:animEffect transition="in" filter="dissolve">
                                      <p:cBhvr>
                                        <p:cTn id="66" dur="500"/>
                                        <p:tgtEl>
                                          <p:spTgt spid="17428"/>
                                        </p:tgtEl>
                                      </p:cBhvr>
                                    </p:animEffect>
                                  </p:childTnLst>
                                </p:cTn>
                              </p:par>
                              <p:par>
                                <p:cTn id="67" presetID="9" presetClass="entr" presetSubtype="0" fill="hold" grpId="1" nodeType="withEffect">
                                  <p:stCondLst>
                                    <p:cond delay="0"/>
                                  </p:stCondLst>
                                  <p:childTnLst>
                                    <p:set>
                                      <p:cBhvr>
                                        <p:cTn id="68" dur="1" fill="hold">
                                          <p:stCondLst>
                                            <p:cond delay="0"/>
                                          </p:stCondLst>
                                        </p:cTn>
                                        <p:tgtEl>
                                          <p:spTgt spid="17429"/>
                                        </p:tgtEl>
                                        <p:attrNameLst>
                                          <p:attrName>style.visibility</p:attrName>
                                        </p:attrNameLst>
                                      </p:cBhvr>
                                      <p:to>
                                        <p:strVal val="visible"/>
                                      </p:to>
                                    </p:set>
                                    <p:animEffect transition="in" filter="dissolve">
                                      <p:cBhvr>
                                        <p:cTn id="69" dur="500"/>
                                        <p:tgtEl>
                                          <p:spTgt spid="17429"/>
                                        </p:tgtEl>
                                      </p:cBhvr>
                                    </p:animEffect>
                                  </p:childTnLst>
                                </p:cTn>
                              </p:par>
                              <p:par>
                                <p:cTn id="70" presetID="9" presetClass="entr" presetSubtype="0" fill="hold" grpId="1" nodeType="withEffect">
                                  <p:stCondLst>
                                    <p:cond delay="0"/>
                                  </p:stCondLst>
                                  <p:childTnLst>
                                    <p:set>
                                      <p:cBhvr>
                                        <p:cTn id="71" dur="1" fill="hold">
                                          <p:stCondLst>
                                            <p:cond delay="0"/>
                                          </p:stCondLst>
                                        </p:cTn>
                                        <p:tgtEl>
                                          <p:spTgt spid="17430"/>
                                        </p:tgtEl>
                                        <p:attrNameLst>
                                          <p:attrName>style.visibility</p:attrName>
                                        </p:attrNameLst>
                                      </p:cBhvr>
                                      <p:to>
                                        <p:strVal val="visible"/>
                                      </p:to>
                                    </p:set>
                                    <p:animEffect transition="in" filter="dissolve">
                                      <p:cBhvr>
                                        <p:cTn id="72" dur="500"/>
                                        <p:tgtEl>
                                          <p:spTgt spid="17430"/>
                                        </p:tgtEl>
                                      </p:cBhvr>
                                    </p:animEffect>
                                  </p:childTnLst>
                                </p:cTn>
                              </p:par>
                              <p:par>
                                <p:cTn id="73" presetID="9" presetClass="entr" presetSubtype="0" fill="hold" grpId="1" nodeType="withEffect">
                                  <p:stCondLst>
                                    <p:cond delay="0"/>
                                  </p:stCondLst>
                                  <p:childTnLst>
                                    <p:set>
                                      <p:cBhvr>
                                        <p:cTn id="74" dur="1" fill="hold">
                                          <p:stCondLst>
                                            <p:cond delay="0"/>
                                          </p:stCondLst>
                                        </p:cTn>
                                        <p:tgtEl>
                                          <p:spTgt spid="17431"/>
                                        </p:tgtEl>
                                        <p:attrNameLst>
                                          <p:attrName>style.visibility</p:attrName>
                                        </p:attrNameLst>
                                      </p:cBhvr>
                                      <p:to>
                                        <p:strVal val="visible"/>
                                      </p:to>
                                    </p:set>
                                    <p:animEffect transition="in" filter="dissolve">
                                      <p:cBhvr>
                                        <p:cTn id="75" dur="500"/>
                                        <p:tgtEl>
                                          <p:spTgt spid="17431"/>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17416"/>
                                        </p:tgtEl>
                                        <p:attrNameLst>
                                          <p:attrName>style.visibility</p:attrName>
                                        </p:attrNameLst>
                                      </p:cBhvr>
                                      <p:to>
                                        <p:strVal val="visible"/>
                                      </p:to>
                                    </p:set>
                                    <p:animEffect transition="in" filter="dissolve">
                                      <p:cBhvr>
                                        <p:cTn id="78" dur="500"/>
                                        <p:tgtEl>
                                          <p:spTgt spid="1741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17417"/>
                                        </p:tgtEl>
                                        <p:attrNameLst>
                                          <p:attrName>style.visibility</p:attrName>
                                        </p:attrNameLst>
                                      </p:cBhvr>
                                      <p:to>
                                        <p:strVal val="visible"/>
                                      </p:to>
                                    </p:set>
                                    <p:animEffect transition="in" filter="dissolve">
                                      <p:cBhvr>
                                        <p:cTn id="81" dur="500"/>
                                        <p:tgtEl>
                                          <p:spTgt spid="17417"/>
                                        </p:tgtEl>
                                      </p:cBhvr>
                                    </p:animEffect>
                                  </p:childTnLst>
                                </p:cTn>
                              </p:par>
                              <p:par>
                                <p:cTn id="82" presetID="9" presetClass="entr" presetSubtype="0" fill="hold" nodeType="withEffect">
                                  <p:stCondLst>
                                    <p:cond delay="0"/>
                                  </p:stCondLst>
                                  <p:childTnLst>
                                    <p:set>
                                      <p:cBhvr>
                                        <p:cTn id="83" dur="1" fill="hold">
                                          <p:stCondLst>
                                            <p:cond delay="0"/>
                                          </p:stCondLst>
                                        </p:cTn>
                                        <p:tgtEl>
                                          <p:spTgt spid="17421"/>
                                        </p:tgtEl>
                                        <p:attrNameLst>
                                          <p:attrName>style.visibility</p:attrName>
                                        </p:attrNameLst>
                                      </p:cBhvr>
                                      <p:to>
                                        <p:strVal val="visible"/>
                                      </p:to>
                                    </p:set>
                                    <p:animEffect transition="in" filter="dissolve">
                                      <p:cBhvr>
                                        <p:cTn id="84" dur="500"/>
                                        <p:tgtEl>
                                          <p:spTgt spid="17421"/>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7411">
                                            <p:txEl>
                                              <p:pRg st="0" end="0"/>
                                            </p:txEl>
                                          </p:spTgt>
                                        </p:tgtEl>
                                        <p:attrNameLst>
                                          <p:attrName>style.visibility</p:attrName>
                                        </p:attrNameLst>
                                      </p:cBhvr>
                                      <p:to>
                                        <p:strVal val="visible"/>
                                      </p:to>
                                    </p:set>
                                    <p:animEffect transition="in" filter="dissolve">
                                      <p:cBhvr>
                                        <p:cTn id="89" dur="500"/>
                                        <p:tgtEl>
                                          <p:spTgt spid="17411">
                                            <p:txEl>
                                              <p:pRg st="0" end="0"/>
                                            </p:txEl>
                                          </p:spTgt>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17411">
                                            <p:txEl>
                                              <p:pRg st="1" end="1"/>
                                            </p:txEl>
                                          </p:spTgt>
                                        </p:tgtEl>
                                        <p:attrNameLst>
                                          <p:attrName>style.visibility</p:attrName>
                                        </p:attrNameLst>
                                      </p:cBhvr>
                                      <p:to>
                                        <p:strVal val="visible"/>
                                      </p:to>
                                    </p:set>
                                    <p:animEffect transition="in" filter="dissolve">
                                      <p:cBhvr>
                                        <p:cTn id="94" dur="500"/>
                                        <p:tgtEl>
                                          <p:spTgt spid="17411">
                                            <p:txEl>
                                              <p:pRg st="1" end="1"/>
                                            </p:txEl>
                                          </p:spTgt>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17411">
                                            <p:txEl>
                                              <p:pRg st="2" end="2"/>
                                            </p:txEl>
                                          </p:spTgt>
                                        </p:tgtEl>
                                        <p:attrNameLst>
                                          <p:attrName>style.visibility</p:attrName>
                                        </p:attrNameLst>
                                      </p:cBhvr>
                                      <p:to>
                                        <p:strVal val="visible"/>
                                      </p:to>
                                    </p:set>
                                    <p:animEffect transition="in" filter="dissolve">
                                      <p:cBhvr>
                                        <p:cTn id="99" dur="500"/>
                                        <p:tgtEl>
                                          <p:spTgt spid="17411">
                                            <p:txEl>
                                              <p:pRg st="2" end="2"/>
                                            </p:txEl>
                                          </p:spTgt>
                                        </p:tgtEl>
                                      </p:cBhvr>
                                    </p:animEffect>
                                  </p:childTnLst>
                                </p:cTn>
                              </p:par>
                              <p:par>
                                <p:cTn id="100" presetID="9" presetClass="entr" presetSubtype="0" fill="hold" nodeType="withEffect">
                                  <p:stCondLst>
                                    <p:cond delay="0"/>
                                  </p:stCondLst>
                                  <p:childTnLst>
                                    <p:set>
                                      <p:cBhvr>
                                        <p:cTn id="101" dur="1" fill="hold">
                                          <p:stCondLst>
                                            <p:cond delay="0"/>
                                          </p:stCondLst>
                                        </p:cTn>
                                        <p:tgtEl>
                                          <p:spTgt spid="17412"/>
                                        </p:tgtEl>
                                        <p:attrNameLst>
                                          <p:attrName>style.visibility</p:attrName>
                                        </p:attrNameLst>
                                      </p:cBhvr>
                                      <p:to>
                                        <p:strVal val="visible"/>
                                      </p:to>
                                    </p:set>
                                    <p:animEffect transition="in" filter="dissolve">
                                      <p:cBhvr>
                                        <p:cTn id="102" dur="500"/>
                                        <p:tgtEl>
                                          <p:spTgt spid="17412"/>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9" presetClass="entr" presetSubtype="0" fill="hold" nodeType="clickEffect">
                                  <p:stCondLst>
                                    <p:cond delay="0"/>
                                  </p:stCondLst>
                                  <p:childTnLst>
                                    <p:set>
                                      <p:cBhvr>
                                        <p:cTn id="106" dur="1" fill="hold">
                                          <p:stCondLst>
                                            <p:cond delay="0"/>
                                          </p:stCondLst>
                                        </p:cTn>
                                        <p:tgtEl>
                                          <p:spTgt spid="17413"/>
                                        </p:tgtEl>
                                        <p:attrNameLst>
                                          <p:attrName>style.visibility</p:attrName>
                                        </p:attrNameLst>
                                      </p:cBhvr>
                                      <p:to>
                                        <p:strVal val="visible"/>
                                      </p:to>
                                    </p:set>
                                    <p:animEffect transition="in" filter="dissolve">
                                      <p:cBhvr>
                                        <p:cTn id="107" dur="500"/>
                                        <p:tgtEl>
                                          <p:spTgt spid="17413"/>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7414"/>
                                        </p:tgtEl>
                                        <p:attrNameLst>
                                          <p:attrName>style.visibility</p:attrName>
                                        </p:attrNameLst>
                                      </p:cBhvr>
                                      <p:to>
                                        <p:strVal val="visible"/>
                                      </p:to>
                                    </p:set>
                                    <p:animEffect transition="in" filter="dissolve">
                                      <p:cBhvr>
                                        <p:cTn id="110" dur="500"/>
                                        <p:tgtEl>
                                          <p:spTgt spid="174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autoUpdateAnimBg="0"/>
      <p:bldP spid="17411" grpId="0" build="p"/>
      <p:bldP spid="17414" grpId="0"/>
      <p:bldP spid="17416" grpId="0" animBg="1"/>
      <p:bldP spid="17417" grpId="0" animBg="1"/>
      <p:bldP spid="17422" grpId="0" animBg="1"/>
      <p:bldP spid="17422" grpId="1" animBg="1"/>
      <p:bldP spid="17423" grpId="0" animBg="1"/>
      <p:bldP spid="17423" grpId="1" animBg="1"/>
      <p:bldP spid="17424" grpId="0" animBg="1"/>
      <p:bldP spid="17424" grpId="1" animBg="1"/>
      <p:bldP spid="17425" grpId="0" animBg="1"/>
      <p:bldP spid="17425" grpId="1" animBg="1"/>
      <p:bldP spid="17426" grpId="0" animBg="1"/>
      <p:bldP spid="17426" grpId="1" animBg="1"/>
      <p:bldP spid="17427" grpId="0" animBg="1"/>
      <p:bldP spid="17427" grpId="1" animBg="1"/>
      <p:bldP spid="17428" grpId="0" animBg="1"/>
      <p:bldP spid="17428" grpId="1" animBg="1"/>
      <p:bldP spid="17429" grpId="0" animBg="1"/>
      <p:bldP spid="17429" grpId="1" animBg="1"/>
      <p:bldP spid="17430" grpId="0" animBg="1"/>
      <p:bldP spid="17430" grpId="1" animBg="1"/>
      <p:bldP spid="17431" grpId="0" animBg="1"/>
      <p:bldP spid="17431" grpId="1" animBg="1"/>
    </p:bldLst>
  </p:timing>
</p:sld>
</file>

<file path=ppt/theme/theme1.xml><?xml version="1.0" encoding="utf-8"?>
<a:theme xmlns:a="http://schemas.openxmlformats.org/drawingml/2006/main" name="砖雕艺术">
  <a:themeElements>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fontScheme name="砖雕艺术">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砖雕艺术 1">
        <a:dk1>
          <a:srgbClr val="080808"/>
        </a:dk1>
        <a:lt1>
          <a:srgbClr val="FFFFFF"/>
        </a:lt1>
        <a:dk2>
          <a:srgbClr val="0039AC"/>
        </a:dk2>
        <a:lt2>
          <a:srgbClr val="C0C0C0"/>
        </a:lt2>
        <a:accent1>
          <a:srgbClr val="FFFF99"/>
        </a:accent1>
        <a:accent2>
          <a:srgbClr val="FFCC66"/>
        </a:accent2>
        <a:accent3>
          <a:srgbClr val="FFFFFF"/>
        </a:accent3>
        <a:accent4>
          <a:srgbClr val="060606"/>
        </a:accent4>
        <a:accent5>
          <a:srgbClr val="FFFFCA"/>
        </a:accent5>
        <a:accent6>
          <a:srgbClr val="E7B95C"/>
        </a:accent6>
        <a:hlink>
          <a:srgbClr val="0066FF"/>
        </a:hlink>
        <a:folHlink>
          <a:srgbClr val="CC3300"/>
        </a:folHlink>
      </a:clrScheme>
      <a:clrMap bg1="lt1" tx1="dk1" bg2="lt2" tx2="dk2" accent1="accent1" accent2="accent2" accent3="accent3" accent4="accent4" accent5="accent5" accent6="accent6" hlink="hlink" folHlink="folHlink"/>
    </a:extraClrScheme>
    <a:extraClrScheme>
      <a:clrScheme name="砖雕艺术 2">
        <a:dk1>
          <a:srgbClr val="333399"/>
        </a:dk1>
        <a:lt1>
          <a:srgbClr val="ADD3AF"/>
        </a:lt1>
        <a:dk2>
          <a:srgbClr val="D65700"/>
        </a:dk2>
        <a:lt2>
          <a:srgbClr val="B2B2B2"/>
        </a:lt2>
        <a:accent1>
          <a:srgbClr val="B8E9EE"/>
        </a:accent1>
        <a:accent2>
          <a:srgbClr val="FFCC00"/>
        </a:accent2>
        <a:accent3>
          <a:srgbClr val="D3E6D4"/>
        </a:accent3>
        <a:accent4>
          <a:srgbClr val="2A2A82"/>
        </a:accent4>
        <a:accent5>
          <a:srgbClr val="D8F2F5"/>
        </a:accent5>
        <a:accent6>
          <a:srgbClr val="E7B900"/>
        </a:accent6>
        <a:hlink>
          <a:srgbClr val="008080"/>
        </a:hlink>
        <a:folHlink>
          <a:srgbClr val="003366"/>
        </a:folHlink>
      </a:clrScheme>
      <a:clrMap bg1="lt1" tx1="dk1" bg2="lt2" tx2="dk2" accent1="accent1" accent2="accent2" accent3="accent3" accent4="accent4" accent5="accent5" accent6="accent6" hlink="hlink" folHlink="folHlink"/>
    </a:extraClrScheme>
    <a:extraClrScheme>
      <a:clrScheme name="砖雕艺术 3">
        <a:dk1>
          <a:srgbClr val="003BB2"/>
        </a:dk1>
        <a:lt1>
          <a:srgbClr val="CCFFCC"/>
        </a:lt1>
        <a:dk2>
          <a:srgbClr val="003366"/>
        </a:dk2>
        <a:lt2>
          <a:srgbClr val="C0C0C0"/>
        </a:lt2>
        <a:accent1>
          <a:srgbClr val="FFFFFF"/>
        </a:accent1>
        <a:accent2>
          <a:srgbClr val="009900"/>
        </a:accent2>
        <a:accent3>
          <a:srgbClr val="E2FFE2"/>
        </a:accent3>
        <a:accent4>
          <a:srgbClr val="003197"/>
        </a:accent4>
        <a:accent5>
          <a:srgbClr val="FFFFFF"/>
        </a:accent5>
        <a:accent6>
          <a:srgbClr val="008A00"/>
        </a:accent6>
        <a:hlink>
          <a:srgbClr val="333399"/>
        </a:hlink>
        <a:folHlink>
          <a:srgbClr val="E45C00"/>
        </a:folHlink>
      </a:clrScheme>
      <a:clrMap bg1="lt1" tx1="dk1" bg2="lt2" tx2="dk2" accent1="accent1" accent2="accent2" accent3="accent3" accent4="accent4" accent5="accent5" accent6="accent6" hlink="hlink" folHlink="folHlink"/>
    </a:extraClrScheme>
    <a:extraClrScheme>
      <a:clrScheme name="砖雕艺术 4">
        <a:dk1>
          <a:srgbClr val="0000CC"/>
        </a:dk1>
        <a:lt1>
          <a:srgbClr val="CCECFF"/>
        </a:lt1>
        <a:dk2>
          <a:srgbClr val="006666"/>
        </a:dk2>
        <a:lt2>
          <a:srgbClr val="C0C0C0"/>
        </a:lt2>
        <a:accent1>
          <a:srgbClr val="FFFF99"/>
        </a:accent1>
        <a:accent2>
          <a:srgbClr val="FFCCFF"/>
        </a:accent2>
        <a:accent3>
          <a:srgbClr val="E2F4FF"/>
        </a:accent3>
        <a:accent4>
          <a:srgbClr val="0000AE"/>
        </a:accent4>
        <a:accent5>
          <a:srgbClr val="FFFFCA"/>
        </a:accent5>
        <a:accent6>
          <a:srgbClr val="E7B9E7"/>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砖雕艺术 5">
        <a:dk1>
          <a:srgbClr val="000000"/>
        </a:dk1>
        <a:lt1>
          <a:srgbClr val="FFFFCC"/>
        </a:lt1>
        <a:dk2>
          <a:srgbClr val="5A5A86"/>
        </a:dk2>
        <a:lt2>
          <a:srgbClr val="C0C0C0"/>
        </a:lt2>
        <a:accent1>
          <a:srgbClr val="D5E9F7"/>
        </a:accent1>
        <a:accent2>
          <a:srgbClr val="FFCC00"/>
        </a:accent2>
        <a:accent3>
          <a:srgbClr val="FFFFE2"/>
        </a:accent3>
        <a:accent4>
          <a:srgbClr val="000000"/>
        </a:accent4>
        <a:accent5>
          <a:srgbClr val="E7F2FA"/>
        </a:accent5>
        <a:accent6>
          <a:srgbClr val="E7B900"/>
        </a:accent6>
        <a:hlink>
          <a:srgbClr val="CC3300"/>
        </a:hlink>
        <a:folHlink>
          <a:srgbClr val="007D7A"/>
        </a:folHlink>
      </a:clrScheme>
      <a:clrMap bg1="lt1" tx1="dk1" bg2="lt2" tx2="dk2" accent1="accent1" accent2="accent2" accent3="accent3" accent4="accent4" accent5="accent5" accent6="accent6" hlink="hlink" folHlink="folHlink"/>
    </a:extraClrScheme>
    <a:extraClrScheme>
      <a:clrScheme name="砖雕艺术 6">
        <a:dk1>
          <a:srgbClr val="006666"/>
        </a:dk1>
        <a:lt1>
          <a:srgbClr val="FFECD9"/>
        </a:lt1>
        <a:dk2>
          <a:srgbClr val="000099"/>
        </a:dk2>
        <a:lt2>
          <a:srgbClr val="B2B2B2"/>
        </a:lt2>
        <a:accent1>
          <a:srgbClr val="EAEAEA"/>
        </a:accent1>
        <a:accent2>
          <a:srgbClr val="FF6600"/>
        </a:accent2>
        <a:accent3>
          <a:srgbClr val="FFF4E9"/>
        </a:accent3>
        <a:accent4>
          <a:srgbClr val="005656"/>
        </a:accent4>
        <a:accent5>
          <a:srgbClr val="F3F3F3"/>
        </a:accent5>
        <a:accent6>
          <a:srgbClr val="E75C00"/>
        </a:accent6>
        <a:hlink>
          <a:srgbClr val="0066FF"/>
        </a:hlink>
        <a:folHlink>
          <a:srgbClr val="777777"/>
        </a:folHlink>
      </a:clrScheme>
      <a:clrMap bg1="lt1" tx1="dk1" bg2="lt2" tx2="dk2" accent1="accent1" accent2="accent2" accent3="accent3" accent4="accent4" accent5="accent5" accent6="accent6" hlink="hlink" folHlink="folHlink"/>
    </a:extraClrScheme>
    <a:extraClrScheme>
      <a:clrScheme name="砖雕艺术 7">
        <a:dk1>
          <a:srgbClr val="585884"/>
        </a:dk1>
        <a:lt1>
          <a:srgbClr val="DDDDDD"/>
        </a:lt1>
        <a:dk2>
          <a:srgbClr val="000000"/>
        </a:dk2>
        <a:lt2>
          <a:srgbClr val="969696"/>
        </a:lt2>
        <a:accent1>
          <a:srgbClr val="FFFFCC"/>
        </a:accent1>
        <a:accent2>
          <a:srgbClr val="99CC00"/>
        </a:accent2>
        <a:accent3>
          <a:srgbClr val="EBEBEB"/>
        </a:accent3>
        <a:accent4>
          <a:srgbClr val="4A4A70"/>
        </a:accent4>
        <a:accent5>
          <a:srgbClr val="FFFFE2"/>
        </a:accent5>
        <a:accent6>
          <a:srgbClr val="8AB900"/>
        </a:accent6>
        <a:hlink>
          <a:srgbClr val="FF3300"/>
        </a:hlink>
        <a:folHlink>
          <a:srgbClr val="6E3B8B"/>
        </a:folHlink>
      </a:clrScheme>
      <a:clrMap bg1="lt1" tx1="dk1" bg2="lt2" tx2="dk2" accent1="accent1" accent2="accent2" accent3="accent3" accent4="accent4" accent5="accent5" accent6="accent6" hlink="hlink" folHlink="folHlink"/>
    </a:extraClrScheme>
    <a:extraClrScheme>
      <a:clrScheme name="砖雕艺术 8">
        <a:dk1>
          <a:srgbClr val="333399"/>
        </a:dk1>
        <a:lt1>
          <a:srgbClr val="FFD9D9"/>
        </a:lt1>
        <a:dk2>
          <a:srgbClr val="00716E"/>
        </a:dk2>
        <a:lt2>
          <a:srgbClr val="C0C0C0"/>
        </a:lt2>
        <a:accent1>
          <a:srgbClr val="AED2BA"/>
        </a:accent1>
        <a:accent2>
          <a:srgbClr val="FF9933"/>
        </a:accent2>
        <a:accent3>
          <a:srgbClr val="FFE9E9"/>
        </a:accent3>
        <a:accent4>
          <a:srgbClr val="2A2A82"/>
        </a:accent4>
        <a:accent5>
          <a:srgbClr val="D3E5D9"/>
        </a:accent5>
        <a:accent6>
          <a:srgbClr val="E78A2D"/>
        </a:accent6>
        <a:hlink>
          <a:srgbClr val="CC3300"/>
        </a:hlink>
        <a:folHlink>
          <a:srgbClr val="0066C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CDESIGNJ</Template>
  <TotalTime>67</TotalTime>
  <Words>677</Words>
  <Application>Microsoft Office PowerPoint</Application>
  <PresentationFormat>全屏显示(4:3)</PresentationFormat>
  <Paragraphs>125</Paragraphs>
  <Slides>14</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14</vt:i4>
      </vt:variant>
    </vt:vector>
  </HeadingPairs>
  <TitlesOfParts>
    <vt:vector size="24" baseType="lpstr">
      <vt:lpstr>Arial</vt:lpstr>
      <vt:lpstr>宋体</vt:lpstr>
      <vt:lpstr>Wingdings 2</vt:lpstr>
      <vt:lpstr>Wingdings</vt:lpstr>
      <vt:lpstr>隶书</vt:lpstr>
      <vt:lpstr>Garamond</vt:lpstr>
      <vt:lpstr>华文行楷</vt:lpstr>
      <vt:lpstr>砖雕艺术</vt:lpstr>
      <vt:lpstr>Microsoft 公式 3.0</vt:lpstr>
      <vt:lpstr>MathType 5.0 Equation</vt:lpstr>
      <vt:lpstr>PowerPoint 演示文稿</vt:lpstr>
      <vt:lpstr>一、平抛运动的定义:</vt:lpstr>
      <vt:lpstr>二、物体做平抛运动的条件:</vt:lpstr>
      <vt:lpstr>PowerPoint 演示文稿</vt:lpstr>
      <vt:lpstr>平抛运动的频闪照片分析:</vt:lpstr>
      <vt:lpstr>2) 图象分析:</vt:lpstr>
      <vt:lpstr>PowerPoint 演示文稿</vt:lpstr>
      <vt:lpstr>平抛运动的时间</vt:lpstr>
      <vt:lpstr>例、一架老式飞机在高出地面0.81km的高度,以 的速度水平飞行.为了使飞机上投下的炸弹落在指定的目标上,应在与轰炸目标的水平距离多远的地方投弹?不计空气阻力.</vt:lpstr>
      <vt:lpstr>PowerPoint 演示文稿</vt:lpstr>
      <vt:lpstr>PowerPoint 演示文稿</vt:lpstr>
      <vt:lpstr>2、从同一高度某点同时水平抛出的A.B两个物体，则下列说法正确的是（         ）</vt:lpstr>
      <vt:lpstr>3、用m.Vo.h分别表示平抛运动物体的质量.初速度和抛出点离水平地面的高度，则：</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User</cp:lastModifiedBy>
  <cp:revision>30</cp:revision>
  <cp:lastPrinted>1601-01-01T00:00:00Z</cp:lastPrinted>
  <dcterms:created xsi:type="dcterms:W3CDTF">1601-01-01T00:00:00Z</dcterms:created>
  <dcterms:modified xsi:type="dcterms:W3CDTF">2014-09-18T05:46:23Z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