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15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6C8B0-3581-40D7-BD8A-1C4F62D14F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32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08CEF490-501C-4908-AD20-49D6EB344EAB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BEA19B4C-F958-455F-A437-74320D0CB256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400" b="1"/>
              <a:t>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BB30A3C-3EF9-4676-8F64-D03E0FD7D5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D0B39-3FE9-4374-8BAC-9C472E44F3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5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E3BE3-233F-4CE0-B37A-29154F1DBD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2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500D7-5924-480E-9D44-8FCA6B9EEA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30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87298-381C-4F65-8C91-8C040D80EF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5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821CD-F4A9-4E25-A206-C86AB1E159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11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5FD1B-9887-4F59-B7F3-003714572B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5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8CAFB-FD9F-442A-A4E2-3256E46B7D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86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40D9D-C8E1-4FD2-8DE9-3DA33E2AAF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90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7FBF9-6563-46EC-B727-6F3B510AFF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71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463E6-A7E9-4510-A032-5BE4139D86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0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182A1D-E6FE-4D93-B6AC-5EA42D0179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244600" y="4924425"/>
            <a:ext cx="67881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第五章  曲线运动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第三节  实验：研究平抛运动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0" y="5292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322263" y="584200"/>
            <a:ext cx="8497887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125413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例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、在研究平抛物体运动的实验中，如果小球每次从斜槽滚下的初始位置不同，则正确的是                         </a:t>
            </a:r>
          </a:p>
          <a:p>
            <a:pPr indent="125413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                                                                   （            ）</a:t>
            </a:r>
            <a:endParaRPr lang="en-US" sz="2800" b="1">
              <a:latin typeface="华文细黑" pitchFamily="2" charset="-122"/>
              <a:ea typeface="华文细黑" pitchFamily="2" charset="-122"/>
            </a:endParaRPr>
          </a:p>
          <a:p>
            <a:pPr indent="125413" eaLnBrk="0" hangingPunct="0"/>
            <a:r>
              <a:rPr lang="en-US" sz="2800" b="1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．小球平抛的初速度不同</a:t>
            </a:r>
          </a:p>
          <a:p>
            <a:pPr indent="125413" eaLnBrk="0" hangingPunct="0"/>
            <a:r>
              <a:rPr lang="en-US" sz="2800" b="1">
                <a:latin typeface="华文细黑" pitchFamily="2" charset="-122"/>
                <a:ea typeface="华文细黑" pitchFamily="2" charset="-122"/>
              </a:rPr>
              <a:t>B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．小球每次做不同的抛物线运动</a:t>
            </a:r>
          </a:p>
          <a:p>
            <a:pPr indent="125413" eaLnBrk="0" hangingPunct="0"/>
            <a:r>
              <a:rPr lang="en-US" sz="2800" b="1">
                <a:latin typeface="华文细黑" pitchFamily="2" charset="-122"/>
                <a:ea typeface="华文细黑" pitchFamily="2" charset="-122"/>
              </a:rPr>
              <a:t>C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．小球在空中运动的时间每次均不同</a:t>
            </a:r>
          </a:p>
          <a:p>
            <a:pPr indent="125413" eaLnBrk="0" hangingPunct="0"/>
            <a:r>
              <a:rPr lang="en-US" sz="2800" b="1">
                <a:latin typeface="华文细黑" pitchFamily="2" charset="-122"/>
                <a:ea typeface="华文细黑" pitchFamily="2" charset="-122"/>
              </a:rPr>
              <a:t>D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．小球通过相同的水平位移所用时间均不同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7210425" y="1447800"/>
            <a:ext cx="10191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ABD</a:t>
            </a:r>
            <a:r>
              <a:rPr 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347663" y="1098550"/>
            <a:ext cx="5938837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例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、在研究平抛运动的实验中，让小球多次从斜槽上滚下，在白纸上依次记下小球的位置，某甲和某乙得到的记录纸分别如图所示，从图中明显看出甲的实验错误是</a:t>
            </a:r>
          </a:p>
          <a:p>
            <a:pPr eaLnBrk="0" hangingPunct="0"/>
            <a:r>
              <a:rPr lang="zh-CN" altLang="en-US" sz="2800" b="1" u="sng">
                <a:latin typeface="华文细黑" pitchFamily="2" charset="-122"/>
                <a:ea typeface="华文细黑" pitchFamily="2" charset="-122"/>
              </a:rPr>
              <a:t>　　　　　　　　　　　　　 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乙的实验错误是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800" b="1" u="sng">
                <a:latin typeface="华文细黑" pitchFamily="2" charset="-122"/>
                <a:ea typeface="华文细黑" pitchFamily="2" charset="-122"/>
              </a:rPr>
              <a:t>　　　　　　　　　　　　　 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. 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6300788" y="1563688"/>
            <a:ext cx="2566987" cy="1857375"/>
            <a:chOff x="0" y="0"/>
            <a:chExt cx="1776" cy="1680"/>
          </a:xfrm>
        </p:grpSpPr>
        <p:grpSp>
          <p:nvGrpSpPr>
            <p:cNvPr id="14340" name="Group 4"/>
            <p:cNvGrpSpPr>
              <a:grpSpLocks/>
            </p:cNvGrpSpPr>
            <p:nvPr/>
          </p:nvGrpSpPr>
          <p:grpSpPr bwMode="auto">
            <a:xfrm>
              <a:off x="240" y="0"/>
              <a:ext cx="1536" cy="1680"/>
              <a:chOff x="0" y="0"/>
              <a:chExt cx="1536" cy="1680"/>
            </a:xfrm>
          </p:grpSpPr>
          <p:sp>
            <p:nvSpPr>
              <p:cNvPr id="14341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2" name="Line 8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3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4" name="Line 10"/>
              <p:cNvSpPr>
                <a:spLocks noChangeShapeType="1"/>
              </p:cNvSpPr>
              <p:nvPr/>
            </p:nvSpPr>
            <p:spPr bwMode="auto">
              <a:xfrm>
                <a:off x="1536" y="0"/>
                <a:ext cx="0" cy="1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45" name="Oval 11"/>
            <p:cNvSpPr>
              <a:spLocks noChangeAspect="1" noChangeArrowheads="1"/>
            </p:cNvSpPr>
            <p:nvPr/>
          </p:nvSpPr>
          <p:spPr bwMode="auto">
            <a:xfrm>
              <a:off x="720" y="96"/>
              <a:ext cx="51" cy="5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46" name="Oval 12"/>
            <p:cNvSpPr>
              <a:spLocks noChangeAspect="1" noChangeArrowheads="1"/>
            </p:cNvSpPr>
            <p:nvPr/>
          </p:nvSpPr>
          <p:spPr bwMode="auto">
            <a:xfrm>
              <a:off x="1056" y="240"/>
              <a:ext cx="51" cy="5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47" name="Oval 13"/>
            <p:cNvSpPr>
              <a:spLocks noChangeAspect="1" noChangeArrowheads="1"/>
            </p:cNvSpPr>
            <p:nvPr/>
          </p:nvSpPr>
          <p:spPr bwMode="auto">
            <a:xfrm>
              <a:off x="1344" y="720"/>
              <a:ext cx="51" cy="5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48" name="Oval 14"/>
            <p:cNvSpPr>
              <a:spLocks noChangeAspect="1" noChangeArrowheads="1"/>
            </p:cNvSpPr>
            <p:nvPr/>
          </p:nvSpPr>
          <p:spPr bwMode="auto">
            <a:xfrm>
              <a:off x="1581" y="1440"/>
              <a:ext cx="51" cy="5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49" name="Oval 15"/>
            <p:cNvSpPr>
              <a:spLocks noChangeAspect="1" noChangeArrowheads="1"/>
            </p:cNvSpPr>
            <p:nvPr/>
          </p:nvSpPr>
          <p:spPr bwMode="auto">
            <a:xfrm>
              <a:off x="384" y="240"/>
              <a:ext cx="51" cy="5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50" name="Rectangle 16"/>
            <p:cNvSpPr>
              <a:spLocks noChangeArrowheads="1"/>
            </p:cNvSpPr>
            <p:nvPr/>
          </p:nvSpPr>
          <p:spPr bwMode="auto">
            <a:xfrm>
              <a:off x="0" y="176"/>
              <a:ext cx="33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336" y="1296"/>
              <a:ext cx="393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甲</a:t>
              </a:r>
            </a:p>
          </p:txBody>
        </p:sp>
      </p:grpSp>
      <p:grpSp>
        <p:nvGrpSpPr>
          <p:cNvPr id="14352" name="Group 16"/>
          <p:cNvGrpSpPr>
            <a:grpSpLocks/>
          </p:cNvGrpSpPr>
          <p:nvPr/>
        </p:nvGrpSpPr>
        <p:grpSpPr bwMode="auto">
          <a:xfrm>
            <a:off x="6224588" y="3771900"/>
            <a:ext cx="2627312" cy="1844675"/>
            <a:chOff x="0" y="0"/>
            <a:chExt cx="1392" cy="1317"/>
          </a:xfrm>
        </p:grpSpPr>
        <p:sp>
          <p:nvSpPr>
            <p:cNvPr id="14353" name="Oval 19"/>
            <p:cNvSpPr>
              <a:spLocks noChangeAspect="1" noChangeArrowheads="1"/>
            </p:cNvSpPr>
            <p:nvPr/>
          </p:nvSpPr>
          <p:spPr bwMode="auto">
            <a:xfrm>
              <a:off x="263" y="150"/>
              <a:ext cx="42" cy="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54" name="Oval 20"/>
            <p:cNvSpPr>
              <a:spLocks noChangeAspect="1" noChangeArrowheads="1"/>
            </p:cNvSpPr>
            <p:nvPr/>
          </p:nvSpPr>
          <p:spPr bwMode="auto">
            <a:xfrm>
              <a:off x="527" y="188"/>
              <a:ext cx="40" cy="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55" name="Oval 21"/>
            <p:cNvSpPr>
              <a:spLocks noChangeAspect="1" noChangeArrowheads="1"/>
            </p:cNvSpPr>
            <p:nvPr/>
          </p:nvSpPr>
          <p:spPr bwMode="auto">
            <a:xfrm>
              <a:off x="790" y="339"/>
              <a:ext cx="40" cy="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56" name="Oval 22"/>
            <p:cNvSpPr>
              <a:spLocks noChangeAspect="1" noChangeArrowheads="1"/>
            </p:cNvSpPr>
            <p:nvPr/>
          </p:nvSpPr>
          <p:spPr bwMode="auto">
            <a:xfrm>
              <a:off x="1053" y="602"/>
              <a:ext cx="42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57" name="Oval 23"/>
            <p:cNvSpPr>
              <a:spLocks noChangeAspect="1" noChangeArrowheads="1"/>
            </p:cNvSpPr>
            <p:nvPr/>
          </p:nvSpPr>
          <p:spPr bwMode="auto">
            <a:xfrm>
              <a:off x="564" y="301"/>
              <a:ext cx="40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58" name="Oval 24"/>
            <p:cNvSpPr>
              <a:spLocks noChangeAspect="1" noChangeArrowheads="1"/>
            </p:cNvSpPr>
            <p:nvPr/>
          </p:nvSpPr>
          <p:spPr bwMode="auto">
            <a:xfrm>
              <a:off x="865" y="564"/>
              <a:ext cx="40" cy="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59" name="Oval 25"/>
            <p:cNvSpPr>
              <a:spLocks noChangeAspect="1" noChangeArrowheads="1"/>
            </p:cNvSpPr>
            <p:nvPr/>
          </p:nvSpPr>
          <p:spPr bwMode="auto">
            <a:xfrm>
              <a:off x="1256" y="1129"/>
              <a:ext cx="40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grpSp>
          <p:nvGrpSpPr>
            <p:cNvPr id="14360" name="Group 24"/>
            <p:cNvGrpSpPr>
              <a:grpSpLocks/>
            </p:cNvGrpSpPr>
            <p:nvPr/>
          </p:nvGrpSpPr>
          <p:grpSpPr bwMode="auto">
            <a:xfrm>
              <a:off x="188" y="0"/>
              <a:ext cx="1204" cy="1317"/>
              <a:chOff x="0" y="0"/>
              <a:chExt cx="1536" cy="1680"/>
            </a:xfrm>
          </p:grpSpPr>
          <p:sp>
            <p:nvSpPr>
              <p:cNvPr id="14361" name="Line 27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2" name="Line 28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Line 30"/>
              <p:cNvSpPr>
                <a:spLocks noChangeShapeType="1"/>
              </p:cNvSpPr>
              <p:nvPr/>
            </p:nvSpPr>
            <p:spPr bwMode="auto">
              <a:xfrm>
                <a:off x="1536" y="0"/>
                <a:ext cx="0" cy="1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65" name="Rectangle 31"/>
            <p:cNvSpPr>
              <a:spLocks noChangeArrowheads="1"/>
            </p:cNvSpPr>
            <p:nvPr/>
          </p:nvSpPr>
          <p:spPr bwMode="auto">
            <a:xfrm>
              <a:off x="0" y="10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4366" name="Rectangle 32"/>
            <p:cNvSpPr>
              <a:spLocks noChangeArrowheads="1"/>
            </p:cNvSpPr>
            <p:nvPr/>
          </p:nvSpPr>
          <p:spPr bwMode="auto">
            <a:xfrm>
              <a:off x="292" y="102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乙</a:t>
              </a:r>
            </a:p>
          </p:txBody>
        </p:sp>
      </p:grpSp>
      <p:sp>
        <p:nvSpPr>
          <p:cNvPr id="14367" name="Rectangle 33"/>
          <p:cNvSpPr>
            <a:spLocks noChangeArrowheads="1"/>
          </p:cNvSpPr>
          <p:nvPr/>
        </p:nvSpPr>
        <p:spPr bwMode="auto">
          <a:xfrm>
            <a:off x="1447800" y="3200400"/>
            <a:ext cx="2414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槽底不水平</a:t>
            </a:r>
          </a:p>
        </p:txBody>
      </p:sp>
      <p:sp>
        <p:nvSpPr>
          <p:cNvPr id="14368" name="Rectangle 34"/>
          <p:cNvSpPr>
            <a:spLocks noChangeArrowheads="1"/>
          </p:cNvSpPr>
          <p:nvPr/>
        </p:nvSpPr>
        <p:spPr bwMode="auto">
          <a:xfrm>
            <a:off x="665163" y="41148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b="1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每次释放小球的高度不同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7" grpId="0" autoUpdateAnimBg="0"/>
      <p:bldP spid="1436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4800" y="152400"/>
            <a:ext cx="85344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57200"/>
            <a:r>
              <a:rPr lang="zh-CN" altLang="en-US" sz="2800" b="1">
                <a:solidFill>
                  <a:srgbClr val="3333FF"/>
                </a:solidFill>
              </a:rPr>
              <a:t>例</a:t>
            </a:r>
            <a:r>
              <a:rPr lang="en-US" altLang="zh-CN" sz="2800" b="1">
                <a:solidFill>
                  <a:srgbClr val="3333FF"/>
                </a:solidFill>
              </a:rPr>
              <a:t>4</a:t>
            </a:r>
            <a:r>
              <a:rPr lang="zh-CN" altLang="en-US" sz="2800" b="1"/>
              <a:t>、如图为某小球做平抛运动时，用闪光照相的方法获得的</a:t>
            </a:r>
            <a:r>
              <a:rPr lang="zh-CN" altLang="en-US" sz="2800" b="1">
                <a:solidFill>
                  <a:srgbClr val="E40B06"/>
                </a:solidFill>
              </a:rPr>
              <a:t>相片的一部分</a:t>
            </a:r>
            <a:r>
              <a:rPr lang="en-US" sz="2800" b="1"/>
              <a:t>,</a:t>
            </a:r>
            <a:r>
              <a:rPr lang="zh-CN" altLang="en-US" sz="2800" b="1"/>
              <a:t>图中背景方格的边长为</a:t>
            </a:r>
            <a:r>
              <a:rPr lang="en-US" sz="2800" b="1"/>
              <a:t>5cm</a:t>
            </a:r>
            <a:r>
              <a:rPr lang="zh-CN" altLang="en-US" sz="2800" b="1"/>
              <a:t>，</a:t>
            </a:r>
            <a:r>
              <a:rPr lang="en-US" sz="2800" b="1"/>
              <a:t>g=10m/s</a:t>
            </a:r>
            <a:r>
              <a:rPr lang="en-US" sz="2800" b="1" baseline="30000"/>
              <a:t>2</a:t>
            </a:r>
            <a:r>
              <a:rPr lang="zh-CN" altLang="en-US" sz="2800" b="1"/>
              <a:t>，则</a:t>
            </a:r>
          </a:p>
          <a:p>
            <a:pPr indent="457200" eaLnBrk="0" hangingPunct="0"/>
            <a:r>
              <a:rPr lang="zh-CN" altLang="en-US" sz="2800" b="1"/>
              <a:t>（</a:t>
            </a:r>
            <a:r>
              <a:rPr lang="en-US" sz="2800" b="1"/>
              <a:t>1</a:t>
            </a:r>
            <a:r>
              <a:rPr lang="zh-CN" altLang="en-US" sz="2800" b="1"/>
              <a:t>）小球平抛的初速度</a:t>
            </a:r>
            <a:r>
              <a:rPr lang="en-US" sz="2800" b="1"/>
              <a:t>v</a:t>
            </a:r>
            <a:r>
              <a:rPr lang="en-US" sz="2800" b="1" baseline="-25000"/>
              <a:t>o</a:t>
            </a:r>
            <a:r>
              <a:rPr lang="en-US" sz="2800" b="1"/>
              <a:t>=</a:t>
            </a:r>
            <a:r>
              <a:rPr lang="zh-CN" altLang="en-US" sz="2800" b="1" u="sng"/>
              <a:t>　 　　　 </a:t>
            </a:r>
            <a:r>
              <a:rPr lang="en-US" sz="2800" b="1"/>
              <a:t>m/s</a:t>
            </a:r>
          </a:p>
          <a:p>
            <a:pPr indent="457200" eaLnBrk="0" hangingPunct="0"/>
            <a:r>
              <a:rPr lang="zh-CN" altLang="en-US" sz="2800" b="1"/>
              <a:t>（</a:t>
            </a:r>
            <a:r>
              <a:rPr lang="en-US" sz="2800" b="1"/>
              <a:t>2</a:t>
            </a:r>
            <a:r>
              <a:rPr lang="zh-CN" altLang="en-US" sz="2800" b="1"/>
              <a:t>）闪光频率</a:t>
            </a:r>
            <a:r>
              <a:rPr lang="en-US" sz="2800" b="1"/>
              <a:t>f=</a:t>
            </a:r>
            <a:r>
              <a:rPr lang="zh-CN" altLang="en-US" sz="2800" b="1" u="sng"/>
              <a:t>　 　　 </a:t>
            </a:r>
            <a:r>
              <a:rPr lang="en-US" sz="2800" b="1"/>
              <a:t>H</a:t>
            </a:r>
            <a:r>
              <a:rPr lang="en-US" sz="2800" b="1" baseline="-30000"/>
              <a:t>2</a:t>
            </a:r>
            <a:endParaRPr lang="en-US" sz="2800" b="1"/>
          </a:p>
          <a:p>
            <a:pPr indent="457200" eaLnBrk="0" hangingPunct="0"/>
            <a:r>
              <a:rPr lang="zh-CN" altLang="en-US" sz="2800" b="1"/>
              <a:t>（</a:t>
            </a:r>
            <a:r>
              <a:rPr lang="en-US" sz="2800" b="1"/>
              <a:t>3</a:t>
            </a:r>
            <a:r>
              <a:rPr lang="zh-CN" altLang="en-US" sz="2800" b="1"/>
              <a:t>）小球过</a:t>
            </a:r>
            <a:r>
              <a:rPr lang="en-US" sz="2800" b="1"/>
              <a:t>A</a:t>
            </a:r>
            <a:r>
              <a:rPr lang="zh-CN" altLang="en-US" sz="2800" b="1"/>
              <a:t>点的速率</a:t>
            </a:r>
            <a:r>
              <a:rPr lang="en-US" sz="2800" b="1"/>
              <a:t>v</a:t>
            </a:r>
            <a:r>
              <a:rPr lang="en-US" sz="2800" b="1" baseline="-25000"/>
              <a:t>A</a:t>
            </a:r>
            <a:r>
              <a:rPr lang="en-US" sz="2800" b="1"/>
              <a:t>=</a:t>
            </a:r>
            <a:r>
              <a:rPr lang="zh-CN" altLang="en-US" sz="2800" b="1" u="sng"/>
              <a:t>　　 　　 </a:t>
            </a:r>
            <a:r>
              <a:rPr lang="en-US" sz="2800" b="1"/>
              <a:t>m/s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6172200" y="4038600"/>
            <a:ext cx="2592388" cy="2743200"/>
            <a:chOff x="0" y="0"/>
            <a:chExt cx="1200" cy="1344"/>
          </a:xfrm>
        </p:grpSpPr>
        <p:grpSp>
          <p:nvGrpSpPr>
            <p:cNvPr id="15364" name="Group 4"/>
            <p:cNvGrpSpPr>
              <a:grpSpLocks/>
            </p:cNvGrpSpPr>
            <p:nvPr/>
          </p:nvGrpSpPr>
          <p:grpSpPr bwMode="auto">
            <a:xfrm>
              <a:off x="48" y="48"/>
              <a:ext cx="1152" cy="1200"/>
              <a:chOff x="0" y="0"/>
              <a:chExt cx="1600" cy="1600"/>
            </a:xfrm>
          </p:grpSpPr>
          <p:sp>
            <p:nvSpPr>
              <p:cNvPr id="15365" name="Freeform 5"/>
              <p:cNvSpPr>
                <a:spLocks/>
              </p:cNvSpPr>
              <p:nvPr/>
            </p:nvSpPr>
            <p:spPr bwMode="auto">
              <a:xfrm>
                <a:off x="0" y="0"/>
                <a:ext cx="1600" cy="1600"/>
              </a:xfrm>
              <a:custGeom>
                <a:avLst/>
                <a:gdLst>
                  <a:gd name="T0" fmla="*/ 0 w 1600"/>
                  <a:gd name="T1" fmla="*/ 0 h 1600"/>
                  <a:gd name="T2" fmla="*/ 1600 w 1600"/>
                  <a:gd name="T3" fmla="*/ 0 h 1600"/>
                  <a:gd name="T4" fmla="*/ 1600 w 1600"/>
                  <a:gd name="T5" fmla="*/ 160 h 1600"/>
                  <a:gd name="T6" fmla="*/ 0 w 1600"/>
                  <a:gd name="T7" fmla="*/ 160 h 1600"/>
                  <a:gd name="T8" fmla="*/ 0 w 1600"/>
                  <a:gd name="T9" fmla="*/ 320 h 1600"/>
                  <a:gd name="T10" fmla="*/ 1600 w 1600"/>
                  <a:gd name="T11" fmla="*/ 320 h 1600"/>
                  <a:gd name="T12" fmla="*/ 1600 w 1600"/>
                  <a:gd name="T13" fmla="*/ 480 h 1600"/>
                  <a:gd name="T14" fmla="*/ 0 w 1600"/>
                  <a:gd name="T15" fmla="*/ 480 h 1600"/>
                  <a:gd name="T16" fmla="*/ 0 w 1600"/>
                  <a:gd name="T17" fmla="*/ 640 h 1600"/>
                  <a:gd name="T18" fmla="*/ 1600 w 1600"/>
                  <a:gd name="T19" fmla="*/ 640 h 1600"/>
                  <a:gd name="T20" fmla="*/ 1600 w 1600"/>
                  <a:gd name="T21" fmla="*/ 800 h 1600"/>
                  <a:gd name="T22" fmla="*/ 0 w 1600"/>
                  <a:gd name="T23" fmla="*/ 800 h 1600"/>
                  <a:gd name="T24" fmla="*/ 0 w 1600"/>
                  <a:gd name="T25" fmla="*/ 960 h 1600"/>
                  <a:gd name="T26" fmla="*/ 1600 w 1600"/>
                  <a:gd name="T27" fmla="*/ 960 h 1600"/>
                  <a:gd name="T28" fmla="*/ 1600 w 1600"/>
                  <a:gd name="T29" fmla="*/ 1120 h 1600"/>
                  <a:gd name="T30" fmla="*/ 0 w 1600"/>
                  <a:gd name="T31" fmla="*/ 1120 h 1600"/>
                  <a:gd name="T32" fmla="*/ 0 w 1600"/>
                  <a:gd name="T33" fmla="*/ 1280 h 1600"/>
                  <a:gd name="T34" fmla="*/ 1600 w 1600"/>
                  <a:gd name="T35" fmla="*/ 1280 h 1600"/>
                  <a:gd name="T36" fmla="*/ 1600 w 1600"/>
                  <a:gd name="T37" fmla="*/ 1440 h 1600"/>
                  <a:gd name="T38" fmla="*/ 0 w 1600"/>
                  <a:gd name="T39" fmla="*/ 1440 h 1600"/>
                  <a:gd name="T40" fmla="*/ 0 w 1600"/>
                  <a:gd name="T41" fmla="*/ 1600 h 1600"/>
                  <a:gd name="T42" fmla="*/ 1600 w 1600"/>
                  <a:gd name="T43" fmla="*/ 1600 h 1600"/>
                  <a:gd name="T44" fmla="*/ 0 w 1600"/>
                  <a:gd name="T45" fmla="*/ 0 h 1600"/>
                  <a:gd name="T46" fmla="*/ 1600 w 1600"/>
                  <a:gd name="T47" fmla="*/ 160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T44" t="T45" r="T46" b="T47"/>
                <a:pathLst>
                  <a:path w="1600" h="1600">
                    <a:moveTo>
                      <a:pt x="0" y="0"/>
                    </a:moveTo>
                    <a:lnTo>
                      <a:pt x="1600" y="0"/>
                    </a:lnTo>
                    <a:lnTo>
                      <a:pt x="160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1600" y="320"/>
                    </a:lnTo>
                    <a:lnTo>
                      <a:pt x="1600" y="480"/>
                    </a:lnTo>
                    <a:lnTo>
                      <a:pt x="0" y="480"/>
                    </a:lnTo>
                    <a:lnTo>
                      <a:pt x="0" y="640"/>
                    </a:lnTo>
                    <a:lnTo>
                      <a:pt x="1600" y="640"/>
                    </a:lnTo>
                    <a:lnTo>
                      <a:pt x="1600" y="800"/>
                    </a:lnTo>
                    <a:lnTo>
                      <a:pt x="0" y="800"/>
                    </a:lnTo>
                    <a:lnTo>
                      <a:pt x="0" y="960"/>
                    </a:lnTo>
                    <a:lnTo>
                      <a:pt x="1600" y="960"/>
                    </a:lnTo>
                    <a:lnTo>
                      <a:pt x="1600" y="1120"/>
                    </a:lnTo>
                    <a:lnTo>
                      <a:pt x="0" y="1120"/>
                    </a:lnTo>
                    <a:lnTo>
                      <a:pt x="0" y="1280"/>
                    </a:lnTo>
                    <a:lnTo>
                      <a:pt x="1600" y="1280"/>
                    </a:lnTo>
                    <a:lnTo>
                      <a:pt x="1600" y="1440"/>
                    </a:lnTo>
                    <a:lnTo>
                      <a:pt x="0" y="1440"/>
                    </a:lnTo>
                    <a:lnTo>
                      <a:pt x="0" y="1600"/>
                    </a:lnTo>
                    <a:lnTo>
                      <a:pt x="1600" y="1600"/>
                    </a:ln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6" name="Freeform 6"/>
              <p:cNvSpPr>
                <a:spLocks/>
              </p:cNvSpPr>
              <p:nvPr/>
            </p:nvSpPr>
            <p:spPr bwMode="auto">
              <a:xfrm>
                <a:off x="0" y="0"/>
                <a:ext cx="1600" cy="1600"/>
              </a:xfrm>
              <a:custGeom>
                <a:avLst/>
                <a:gdLst>
                  <a:gd name="T0" fmla="*/ 0 w 1600"/>
                  <a:gd name="T1" fmla="*/ 0 h 1600"/>
                  <a:gd name="T2" fmla="*/ 0 w 1600"/>
                  <a:gd name="T3" fmla="*/ 1600 h 1600"/>
                  <a:gd name="T4" fmla="*/ 160 w 1600"/>
                  <a:gd name="T5" fmla="*/ 1600 h 1600"/>
                  <a:gd name="T6" fmla="*/ 160 w 1600"/>
                  <a:gd name="T7" fmla="*/ 0 h 1600"/>
                  <a:gd name="T8" fmla="*/ 320 w 1600"/>
                  <a:gd name="T9" fmla="*/ 0 h 1600"/>
                  <a:gd name="T10" fmla="*/ 320 w 1600"/>
                  <a:gd name="T11" fmla="*/ 1600 h 1600"/>
                  <a:gd name="T12" fmla="*/ 480 w 1600"/>
                  <a:gd name="T13" fmla="*/ 1600 h 1600"/>
                  <a:gd name="T14" fmla="*/ 480 w 1600"/>
                  <a:gd name="T15" fmla="*/ 0 h 1600"/>
                  <a:gd name="T16" fmla="*/ 640 w 1600"/>
                  <a:gd name="T17" fmla="*/ 0 h 1600"/>
                  <a:gd name="T18" fmla="*/ 640 w 1600"/>
                  <a:gd name="T19" fmla="*/ 1600 h 1600"/>
                  <a:gd name="T20" fmla="*/ 800 w 1600"/>
                  <a:gd name="T21" fmla="*/ 1600 h 1600"/>
                  <a:gd name="T22" fmla="*/ 800 w 1600"/>
                  <a:gd name="T23" fmla="*/ 0 h 1600"/>
                  <a:gd name="T24" fmla="*/ 960 w 1600"/>
                  <a:gd name="T25" fmla="*/ 0 h 1600"/>
                  <a:gd name="T26" fmla="*/ 960 w 1600"/>
                  <a:gd name="T27" fmla="*/ 1600 h 1600"/>
                  <a:gd name="T28" fmla="*/ 1120 w 1600"/>
                  <a:gd name="T29" fmla="*/ 1600 h 1600"/>
                  <a:gd name="T30" fmla="*/ 1120 w 1600"/>
                  <a:gd name="T31" fmla="*/ 0 h 1600"/>
                  <a:gd name="T32" fmla="*/ 1280 w 1600"/>
                  <a:gd name="T33" fmla="*/ 0 h 1600"/>
                  <a:gd name="T34" fmla="*/ 1280 w 1600"/>
                  <a:gd name="T35" fmla="*/ 1600 h 1600"/>
                  <a:gd name="T36" fmla="*/ 1440 w 1600"/>
                  <a:gd name="T37" fmla="*/ 1600 h 1600"/>
                  <a:gd name="T38" fmla="*/ 1440 w 1600"/>
                  <a:gd name="T39" fmla="*/ 0 h 1600"/>
                  <a:gd name="T40" fmla="*/ 1600 w 1600"/>
                  <a:gd name="T41" fmla="*/ 0 h 1600"/>
                  <a:gd name="T42" fmla="*/ 1600 w 1600"/>
                  <a:gd name="T43" fmla="*/ 1600 h 1600"/>
                  <a:gd name="T44" fmla="*/ 0 w 1600"/>
                  <a:gd name="T45" fmla="*/ 0 h 1600"/>
                  <a:gd name="T46" fmla="*/ 1600 w 1600"/>
                  <a:gd name="T47" fmla="*/ 160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T44" t="T45" r="T46" b="T47"/>
                <a:pathLst>
                  <a:path w="1600" h="1600">
                    <a:moveTo>
                      <a:pt x="0" y="0"/>
                    </a:moveTo>
                    <a:lnTo>
                      <a:pt x="0" y="1600"/>
                    </a:lnTo>
                    <a:lnTo>
                      <a:pt x="160" y="1600"/>
                    </a:lnTo>
                    <a:lnTo>
                      <a:pt x="160" y="0"/>
                    </a:lnTo>
                    <a:lnTo>
                      <a:pt x="320" y="0"/>
                    </a:lnTo>
                    <a:lnTo>
                      <a:pt x="320" y="1600"/>
                    </a:lnTo>
                    <a:lnTo>
                      <a:pt x="480" y="1600"/>
                    </a:lnTo>
                    <a:lnTo>
                      <a:pt x="480" y="0"/>
                    </a:lnTo>
                    <a:lnTo>
                      <a:pt x="640" y="0"/>
                    </a:lnTo>
                    <a:lnTo>
                      <a:pt x="640" y="1600"/>
                    </a:lnTo>
                    <a:lnTo>
                      <a:pt x="800" y="1600"/>
                    </a:lnTo>
                    <a:lnTo>
                      <a:pt x="800" y="0"/>
                    </a:lnTo>
                    <a:lnTo>
                      <a:pt x="960" y="0"/>
                    </a:lnTo>
                    <a:lnTo>
                      <a:pt x="960" y="1600"/>
                    </a:lnTo>
                    <a:lnTo>
                      <a:pt x="1120" y="1600"/>
                    </a:lnTo>
                    <a:lnTo>
                      <a:pt x="1120" y="0"/>
                    </a:lnTo>
                    <a:lnTo>
                      <a:pt x="1280" y="0"/>
                    </a:lnTo>
                    <a:lnTo>
                      <a:pt x="1280" y="1600"/>
                    </a:lnTo>
                    <a:lnTo>
                      <a:pt x="1440" y="1600"/>
                    </a:lnTo>
                    <a:lnTo>
                      <a:pt x="1440" y="0"/>
                    </a:lnTo>
                    <a:lnTo>
                      <a:pt x="1600" y="0"/>
                    </a:lnTo>
                    <a:lnTo>
                      <a:pt x="1600" y="1600"/>
                    </a:ln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67" name="Oval 7"/>
            <p:cNvSpPr>
              <a:spLocks noChangeAspect="1" noChangeArrowheads="1"/>
            </p:cNvSpPr>
            <p:nvPr/>
          </p:nvSpPr>
          <p:spPr bwMode="auto">
            <a:xfrm>
              <a:off x="257" y="144"/>
              <a:ext cx="31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5368" name="Oval 8"/>
            <p:cNvSpPr>
              <a:spLocks noChangeAspect="1" noChangeArrowheads="1"/>
            </p:cNvSpPr>
            <p:nvPr/>
          </p:nvSpPr>
          <p:spPr bwMode="auto">
            <a:xfrm>
              <a:off x="960" y="1104"/>
              <a:ext cx="31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5369" name="Oval 9"/>
            <p:cNvSpPr>
              <a:spLocks noChangeAspect="1" noChangeArrowheads="1"/>
            </p:cNvSpPr>
            <p:nvPr/>
          </p:nvSpPr>
          <p:spPr bwMode="auto">
            <a:xfrm>
              <a:off x="593" y="528"/>
              <a:ext cx="31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A</a:t>
              </a:r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384" y="48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B</a:t>
              </a: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768" y="105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C</a:t>
              </a:r>
            </a:p>
          </p:txBody>
        </p:sp>
      </p:grp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381000" y="2757488"/>
            <a:ext cx="542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3333FF"/>
                </a:solidFill>
              </a:rPr>
              <a:t>解</a:t>
            </a:r>
            <a:r>
              <a:rPr lang="zh-CN" altLang="en-US" sz="2800" b="1"/>
              <a:t>：由自由落体运动规律，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609600" y="3276600"/>
            <a:ext cx="3736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/>
              <a:t>Δy=gt </a:t>
            </a:r>
            <a:r>
              <a:rPr lang="en-US" sz="2800" b="1" baseline="30000"/>
              <a:t>2</a:t>
            </a:r>
            <a:r>
              <a:rPr lang="en-US" sz="2800" b="1"/>
              <a:t>=2×0.05=0.1m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029200" y="3290888"/>
            <a:ext cx="3270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/>
              <a:t>∴t=0.1s        </a:t>
            </a:r>
            <a:r>
              <a:rPr lang="en-US" sz="2800" b="1">
                <a:solidFill>
                  <a:srgbClr val="3333FF"/>
                </a:solidFill>
              </a:rPr>
              <a:t>f=10Hz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85800" y="3657600"/>
            <a:ext cx="73866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x=v</a:t>
            </a:r>
            <a:r>
              <a:rPr lang="en-US" sz="2800" b="1" baseline="-25000"/>
              <a:t>0</a:t>
            </a:r>
            <a:r>
              <a:rPr lang="en-US" sz="2800" b="1"/>
              <a:t> t   </a:t>
            </a:r>
            <a:r>
              <a:rPr lang="en-US" sz="2800" b="1">
                <a:solidFill>
                  <a:srgbClr val="3333FF"/>
                </a:solidFill>
              </a:rPr>
              <a:t>∴ v</a:t>
            </a:r>
            <a:r>
              <a:rPr lang="en-US" sz="2800" b="1" baseline="-25000">
                <a:solidFill>
                  <a:srgbClr val="3333FF"/>
                </a:solidFill>
              </a:rPr>
              <a:t>0</a:t>
            </a:r>
            <a:r>
              <a:rPr lang="en-US" sz="2800" b="1">
                <a:solidFill>
                  <a:srgbClr val="3333FF"/>
                </a:solidFill>
              </a:rPr>
              <a:t> =x/t=3×0.05/0.1=1.5m/s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57200" y="4281488"/>
            <a:ext cx="6029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/>
              <a:t>v</a:t>
            </a:r>
            <a:r>
              <a:rPr lang="en-US" sz="2800" b="1" baseline="-25000"/>
              <a:t>By</a:t>
            </a:r>
            <a:r>
              <a:rPr lang="en-US" sz="2800" b="1"/>
              <a:t> =(y</a:t>
            </a:r>
            <a:r>
              <a:rPr lang="en-US" sz="2800" b="1" baseline="-25000"/>
              <a:t>1</a:t>
            </a:r>
            <a:r>
              <a:rPr lang="en-US" sz="2800" b="1"/>
              <a:t>+y</a:t>
            </a:r>
            <a:r>
              <a:rPr lang="en-US" sz="2800" b="1" baseline="-25000"/>
              <a:t>2</a:t>
            </a:r>
            <a:r>
              <a:rPr lang="en-US" sz="2800" b="1"/>
              <a:t>)/2t = 8×0.05/0.2=2m/s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57200" y="4814888"/>
            <a:ext cx="3919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/>
              <a:t>v</a:t>
            </a:r>
            <a:r>
              <a:rPr lang="en-US" sz="2800" b="1" baseline="-25000"/>
              <a:t>Ay</a:t>
            </a:r>
            <a:r>
              <a:rPr lang="en-US" sz="2800" b="1"/>
              <a:t> = v</a:t>
            </a:r>
            <a:r>
              <a:rPr lang="en-US" sz="2800" b="1" baseline="-25000"/>
              <a:t>By</a:t>
            </a:r>
            <a:r>
              <a:rPr lang="en-US" sz="2800" b="1"/>
              <a:t> –gt = 2-1 =1m/s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57200" y="5424488"/>
            <a:ext cx="4552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/>
              <a:t>v</a:t>
            </a:r>
            <a:r>
              <a:rPr lang="en-US" sz="2800" b="1" baseline="-25000"/>
              <a:t>A</a:t>
            </a:r>
            <a:r>
              <a:rPr lang="en-US" sz="2800" b="1" baseline="30000"/>
              <a:t>2</a:t>
            </a:r>
            <a:r>
              <a:rPr lang="en-US" sz="2800" b="1"/>
              <a:t> = v</a:t>
            </a:r>
            <a:r>
              <a:rPr lang="en-US" sz="2800" b="1" baseline="-25000"/>
              <a:t>Ay</a:t>
            </a:r>
            <a:r>
              <a:rPr lang="en-US" sz="2800" b="1" baseline="30000"/>
              <a:t>2</a:t>
            </a:r>
            <a:r>
              <a:rPr lang="en-US" sz="2800" b="1"/>
              <a:t> + v</a:t>
            </a:r>
            <a:r>
              <a:rPr lang="en-US" sz="2800" b="1" baseline="-25000"/>
              <a:t>0</a:t>
            </a:r>
            <a:r>
              <a:rPr lang="en-US" sz="2800" b="1" baseline="30000"/>
              <a:t>2</a:t>
            </a:r>
            <a:r>
              <a:rPr lang="en-US" sz="2800" b="1"/>
              <a:t> =1+2.25=3.25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685800" y="5910263"/>
            <a:ext cx="1928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3333FF"/>
                </a:solidFill>
              </a:rPr>
              <a:t>v</a:t>
            </a:r>
            <a:r>
              <a:rPr lang="en-US" sz="3200" b="1" baseline="-25000">
                <a:solidFill>
                  <a:srgbClr val="3333FF"/>
                </a:solidFill>
              </a:rPr>
              <a:t>A</a:t>
            </a:r>
            <a:r>
              <a:rPr lang="en-US" sz="3200" b="1">
                <a:solidFill>
                  <a:srgbClr val="3333FF"/>
                </a:solidFill>
              </a:rPr>
              <a:t>=1.8m/s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562600" y="1385888"/>
            <a:ext cx="62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FF"/>
                </a:solidFill>
              </a:rPr>
              <a:t>1.5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3810000" y="18430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5543550" y="2300288"/>
            <a:ext cx="62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FF"/>
                </a:solidFill>
              </a:rPr>
              <a:t>1.8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 autoUpdateAnimBg="0"/>
      <p:bldP spid="15374" grpId="0" autoUpdateAnimBg="0"/>
      <p:bldP spid="15375" grpId="0" autoUpdateAnimBg="0"/>
      <p:bldP spid="15376" grpId="0" autoUpdateAnimBg="0"/>
      <p:bldP spid="15377" grpId="0" autoUpdateAnimBg="0"/>
      <p:bldP spid="15378" grpId="0" autoUpdateAnimBg="0"/>
      <p:bldP spid="15379" grpId="0" autoUpdateAnimBg="0"/>
      <p:bldP spid="15380" grpId="0" autoUpdateAnimBg="0"/>
      <p:bldP spid="15381" grpId="0" autoUpdateAnimBg="0"/>
      <p:bldP spid="15382" grpId="0" autoUpdateAnimBg="0"/>
      <p:bldP spid="1538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63850"/>
            <a:ext cx="2857500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1113" y="962025"/>
            <a:ext cx="87153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133350">
              <a:tabLst>
                <a:tab pos="266700" algn="l"/>
                <a:tab pos="1466850" algn="l"/>
                <a:tab pos="2667000" algn="l"/>
                <a:tab pos="3867150" algn="l"/>
                <a:tab pos="5067300" algn="l"/>
              </a:tabLst>
            </a:pP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在“研究平抛运动”实验中，某同学只记录了小球运动途中的</a:t>
            </a:r>
            <a:r>
              <a:rPr lang="en-US" sz="2800" b="1" i="1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sz="2800" b="1" i="1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sz="2800" b="1" i="1">
                <a:latin typeface="华文细黑" pitchFamily="2" charset="-122"/>
                <a:ea typeface="华文细黑" pitchFamily="2" charset="-122"/>
              </a:rPr>
              <a:t>B</a:t>
            </a:r>
            <a:r>
              <a:rPr lang="zh-CN" altLang="en-US" sz="2800" b="1" i="1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sz="2800" b="1" i="1">
                <a:latin typeface="华文细黑" pitchFamily="2" charset="-122"/>
                <a:ea typeface="华文细黑" pitchFamily="2" charset="-122"/>
              </a:rPr>
              <a:t>C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三点的位置，取</a:t>
            </a:r>
            <a:r>
              <a:rPr lang="en-US" sz="2800" b="1" i="1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点为坐标原点，则各点的位置坐标如图所示，当</a:t>
            </a:r>
            <a:r>
              <a:rPr lang="en-GB" altLang="en-US" sz="2800" b="1">
                <a:latin typeface="华文细黑" pitchFamily="2" charset="-122"/>
                <a:ea typeface="华文细黑" pitchFamily="2" charset="-122"/>
              </a:rPr>
              <a:t>g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＝</a:t>
            </a:r>
            <a:r>
              <a:rPr lang="en-GB" altLang="en-US" sz="2800" b="1">
                <a:latin typeface="华文细黑" pitchFamily="2" charset="-122"/>
                <a:ea typeface="华文细黑" pitchFamily="2" charset="-122"/>
              </a:rPr>
              <a:t>10 m/s</a:t>
            </a:r>
            <a:r>
              <a:rPr lang="en-GB" altLang="en-US" sz="2800" b="1" baseline="3000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时，下列说法正确的是（      ）</a:t>
            </a:r>
          </a:p>
          <a:p>
            <a:pPr indent="133350" eaLnBrk="0" hangingPunct="0">
              <a:tabLst>
                <a:tab pos="266700" algn="l"/>
                <a:tab pos="1466850" algn="l"/>
                <a:tab pos="2667000" algn="l"/>
                <a:tab pos="3867150" algn="l"/>
                <a:tab pos="5067300" algn="l"/>
              </a:tabLst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A.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小球抛出点的位置坐标是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(0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0)</a:t>
            </a:r>
          </a:p>
          <a:p>
            <a:pPr indent="133350" eaLnBrk="0" hangingPunct="0">
              <a:tabLst>
                <a:tab pos="266700" algn="l"/>
                <a:tab pos="1466850" algn="l"/>
                <a:tab pos="2667000" algn="l"/>
                <a:tab pos="3867150" algn="l"/>
                <a:tab pos="5067300" algn="l"/>
              </a:tabLst>
            </a:pPr>
            <a:r>
              <a:rPr lang="en-US" sz="2800" b="1">
                <a:latin typeface="华文细黑" pitchFamily="2" charset="-122"/>
                <a:ea typeface="华文细黑" pitchFamily="2" charset="-122"/>
              </a:rPr>
              <a:t>	B.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小球抛出点的位置坐标是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(-10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-5)</a:t>
            </a:r>
          </a:p>
          <a:p>
            <a:pPr indent="133350" eaLnBrk="0" hangingPunct="0">
              <a:tabLst>
                <a:tab pos="266700" algn="l"/>
                <a:tab pos="1466850" algn="l"/>
                <a:tab pos="2667000" algn="l"/>
                <a:tab pos="3867150" algn="l"/>
                <a:tab pos="5067300" algn="l"/>
              </a:tabLst>
            </a:pPr>
            <a:r>
              <a:rPr lang="en-US" sz="2800" b="1">
                <a:latin typeface="华文细黑" pitchFamily="2" charset="-122"/>
                <a:ea typeface="华文细黑" pitchFamily="2" charset="-122"/>
              </a:rPr>
              <a:t>	C.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小球平抛初速度为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GB" altLang="en-US" sz="2800" b="1">
                <a:latin typeface="华文细黑" pitchFamily="2" charset="-122"/>
                <a:ea typeface="华文细黑" pitchFamily="2" charset="-122"/>
              </a:rPr>
              <a:t>m/s</a:t>
            </a:r>
            <a:r>
              <a:rPr lang="en-GB" altLang="en-US" sz="2800" b="1" i="1">
                <a:latin typeface="华文细黑" pitchFamily="2" charset="-122"/>
                <a:ea typeface="华文细黑" pitchFamily="2" charset="-122"/>
              </a:rPr>
              <a:t> </a:t>
            </a:r>
            <a:endParaRPr lang="en-GB" altLang="en-US" sz="2800" b="1">
              <a:latin typeface="华文细黑" pitchFamily="2" charset="-122"/>
              <a:ea typeface="华文细黑" pitchFamily="2" charset="-122"/>
            </a:endParaRPr>
          </a:p>
          <a:p>
            <a:pPr indent="133350" eaLnBrk="0" hangingPunct="0">
              <a:tabLst>
                <a:tab pos="266700" algn="l"/>
                <a:tab pos="1466850" algn="l"/>
                <a:tab pos="2667000" algn="l"/>
                <a:tab pos="3867150" algn="l"/>
                <a:tab pos="5067300" algn="l"/>
              </a:tabLst>
            </a:pPr>
            <a:r>
              <a:rPr lang="en-US" sz="2800" b="1">
                <a:latin typeface="华文细黑" pitchFamily="2" charset="-122"/>
                <a:ea typeface="华文细黑" pitchFamily="2" charset="-122"/>
              </a:rPr>
              <a:t>	D.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小球平抛初速度为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GB" altLang="en-US" sz="2800" b="1">
                <a:latin typeface="华文细黑" pitchFamily="2" charset="-122"/>
                <a:ea typeface="华文细黑" pitchFamily="2" charset="-122"/>
              </a:rPr>
              <a:t>m/s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3276600" y="23622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BD</a:t>
            </a:r>
            <a:r>
              <a:rPr 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79388" y="271463"/>
            <a:ext cx="86423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例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、一个同学在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《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研究平抛物体的运动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》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实验中，只画出了如图所示的一部分曲线，于是他在曲线上取水平距离</a:t>
            </a:r>
            <a:r>
              <a:rPr lang="el-GR" altLang="en-US" sz="2800" b="1">
                <a:latin typeface="华文细黑" pitchFamily="2" charset="-122"/>
                <a:ea typeface="华文细黑" pitchFamily="2" charset="-122"/>
              </a:rPr>
              <a:t>Δ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S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相等的三点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B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C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，量得</a:t>
            </a:r>
            <a:r>
              <a:rPr lang="el-GR" altLang="en-US" sz="2800" b="1">
                <a:latin typeface="华文细黑" pitchFamily="2" charset="-122"/>
                <a:ea typeface="华文细黑" pitchFamily="2" charset="-122"/>
              </a:rPr>
              <a:t>Δ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S=0.2m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。又量出它们之间的竖直距离分别为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h1=0.1m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h2=0.2m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，利用这些数据，可求得：</a:t>
            </a:r>
          </a:p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）物体抛出时的初速度为</a:t>
            </a:r>
            <a:r>
              <a:rPr lang="zh-CN" altLang="en-US" sz="2800" b="1" u="sng">
                <a:latin typeface="华文细黑" pitchFamily="2" charset="-122"/>
                <a:ea typeface="华文细黑" pitchFamily="2" charset="-122"/>
              </a:rPr>
              <a:t>         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m/s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；</a:t>
            </a:r>
          </a:p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）物体经过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B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时竖直分速度为</a:t>
            </a:r>
            <a:r>
              <a:rPr lang="zh-CN" altLang="en-US" sz="2800" b="1" u="sng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m/s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；</a:t>
            </a:r>
          </a:p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）抛出点在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点上方高度为</a:t>
            </a:r>
            <a:r>
              <a:rPr lang="zh-CN" altLang="en-US" sz="2800" b="1" u="sng">
                <a:latin typeface="华文细黑" pitchFamily="2" charset="-122"/>
                <a:ea typeface="华文细黑" pitchFamily="2" charset="-122"/>
              </a:rPr>
              <a:t>          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m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处。</a:t>
            </a:r>
            <a:endParaRPr lang="el-GR" altLang="en-US" sz="2800" b="1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7411" name="Picture 8" descr="D:\My Documents\复件 My Pictures\图片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4000500"/>
            <a:ext cx="41814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323850" y="188913"/>
            <a:ext cx="286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解析</a:t>
            </a:r>
            <a:r>
              <a:rPr 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: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(1)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先求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T,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据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357563" y="142875"/>
          <a:ext cx="25288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r:id="rId3" imgW="851217" imgH="241617" progId="Equation.DSMT4">
                  <p:embed/>
                </p:oleObj>
              </mc:Choice>
              <mc:Fallback>
                <p:oleObj r:id="rId3" imgW="851217" imgH="24161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142875"/>
                        <a:ext cx="25288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6143625" y="190500"/>
            <a:ext cx="2009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求得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:T=0.1s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855663" y="857250"/>
          <a:ext cx="30972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5" imgW="1359217" imgH="406717" progId="Equation.DSMT4">
                  <p:embed/>
                </p:oleObj>
              </mc:Choice>
              <mc:Fallback>
                <p:oleObj r:id="rId5" imgW="1359217" imgH="40671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857250"/>
                        <a:ext cx="309721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4000500" y="1071563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/>
              <a:t>=2m/s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571500" y="1714500"/>
            <a:ext cx="109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428750" y="1785938"/>
          <a:ext cx="404336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r:id="rId7" imgW="1663295" imgH="406541" progId="Equation.DSMT4">
                  <p:embed/>
                </p:oleObj>
              </mc:Choice>
              <mc:Fallback>
                <p:oleObj r:id="rId7" imgW="1663295" imgH="40654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785938"/>
                        <a:ext cx="4043363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5429250" y="2047875"/>
            <a:ext cx="1512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/>
              <a:t>=1.5m/s</a:t>
            </a:r>
          </a:p>
        </p:txBody>
      </p:sp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428625" y="2786063"/>
            <a:ext cx="7429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）设抛出点在</a:t>
            </a:r>
            <a:r>
              <a:rPr lang="en-US" sz="2800" b="1" i="1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点上方高度为</a:t>
            </a:r>
            <a:r>
              <a:rPr lang="en-US" sz="2800" b="1" i="1">
                <a:latin typeface="华文细黑" pitchFamily="2" charset="-122"/>
                <a:ea typeface="华文细黑" pitchFamily="2" charset="-122"/>
              </a:rPr>
              <a:t>h,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下落到点</a:t>
            </a:r>
            <a:r>
              <a:rPr lang="en-US" sz="2800" b="1" i="1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的时间为</a:t>
            </a:r>
            <a:r>
              <a:rPr lang="en-US" sz="2800" b="1" i="1">
                <a:latin typeface="华文细黑" pitchFamily="2" charset="-122"/>
                <a:ea typeface="华文细黑" pitchFamily="2" charset="-122"/>
              </a:rPr>
              <a:t>t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则有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: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714375" y="3786188"/>
          <a:ext cx="3919538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r:id="rId9" imgW="1219517" imgH="406717" progId="Equation.DSMT4">
                  <p:embed/>
                </p:oleObj>
              </mc:Choice>
              <mc:Fallback>
                <p:oleObj r:id="rId9" imgW="1219517" imgH="40671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786188"/>
                        <a:ext cx="3919538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714375" y="4643438"/>
          <a:ext cx="41433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r:id="rId11" imgW="1574434" imgH="406541" progId="Equation.DSMT4">
                  <p:embed/>
                </p:oleObj>
              </mc:Choice>
              <mc:Fallback>
                <p:oleObj r:id="rId11" imgW="1574434" imgH="40654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643438"/>
                        <a:ext cx="414337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5"/>
          <p:cNvSpPr>
            <a:spLocks noChangeArrowheads="1"/>
          </p:cNvSpPr>
          <p:nvPr/>
        </p:nvSpPr>
        <p:spPr bwMode="auto">
          <a:xfrm>
            <a:off x="428625" y="5786438"/>
            <a:ext cx="4522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由此两式可求得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h=0.0125m</a:t>
            </a:r>
          </a:p>
        </p:txBody>
      </p:sp>
      <p:pic>
        <p:nvPicPr>
          <p:cNvPr id="18446" name="Picture 8" descr="D:\My Documents\复件 My Pictures\图片1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3643313"/>
            <a:ext cx="41814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323850" y="3357563"/>
            <a:ext cx="864235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800" b="1">
                <a:latin typeface="华文细黑" pitchFamily="2" charset="-122"/>
                <a:ea typeface="华文细黑" pitchFamily="2" charset="-122"/>
              </a:rPr>
              <a:t>⑵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若只有米尺，将玩具手枪子弹从某一高度处水平射出，用米尺测量射出时离地面的高度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h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和水平射程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s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，则子弹初速度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339975" y="4581525"/>
          <a:ext cx="2952750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r:id="rId3" imgW="965936" imgH="445010" progId="Equation.3">
                  <p:embed/>
                </p:oleObj>
              </mc:Choice>
              <mc:Fallback>
                <p:oleObj r:id="rId3" imgW="965936" imgH="44501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81525"/>
                        <a:ext cx="2952750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250825" y="260350"/>
            <a:ext cx="86423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华文细黑" pitchFamily="2" charset="-122"/>
              </a:rPr>
              <a:t>例</a:t>
            </a:r>
            <a:r>
              <a:rPr lang="en-US" altLang="zh-CN" sz="2800" b="1">
                <a:ea typeface="华文细黑" pitchFamily="2" charset="-122"/>
              </a:rPr>
              <a:t>7</a:t>
            </a:r>
            <a:r>
              <a:rPr lang="zh-CN" altLang="en-US" sz="2800" b="1">
                <a:ea typeface="华文细黑" pitchFamily="2" charset="-122"/>
              </a:rPr>
              <a:t>、利用手头的常用仪器，粗略测定玩具手枪子弹射出时的初速度。除玩具手枪外，所给的测量仪器为：⑴只有秒表；⑵只有米尺。</a:t>
            </a:r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142875" y="1773238"/>
            <a:ext cx="88931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解：⑴若只有秒表，将玩具手枪从地面竖直向上发射子弹，用秒表记下从发射到子弹落会地面所用的时间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t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，则子弹上升的时间为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t/2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，故子弹初速度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v</a:t>
            </a:r>
            <a:r>
              <a:rPr lang="en-US" sz="2800" b="1" baseline="-25000"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sz="2800" b="1">
                <a:latin typeface="华文细黑" pitchFamily="2" charset="-122"/>
                <a:ea typeface="华文细黑" pitchFamily="2" charset="-122"/>
              </a:rPr>
              <a:t>=gt/2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2400" y="457200"/>
            <a:ext cx="87630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10000"/>
              </a:spcBef>
            </a:pPr>
            <a:r>
              <a:rPr lang="zh-CN" altLang="en-US" sz="2800" b="1"/>
              <a:t>例</a:t>
            </a:r>
            <a:r>
              <a:rPr lang="en-US" altLang="zh-CN" sz="2800" b="1"/>
              <a:t>8</a:t>
            </a:r>
            <a:r>
              <a:rPr lang="zh-CN" altLang="en-US" sz="2800" b="1"/>
              <a:t>、某同学设计了一个研究平抛运动的实验装置，如图。在水平桌面上放置一个斜面，让钢球从斜面上由静止滚下，钢球滚过桌边后便做平抛运动。在钢球抛出后经过的地方放置一块水平木板，木板由支架固定成水平，木板所在高度可通过竖直标尺读出，木板可以上下自由调节。在木板上固定一张白纸。该同学在完成装置安装后进行了如下步骤的实验：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31019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838200" y="4419600"/>
            <a:ext cx="3886200" cy="762000"/>
            <a:chOff x="0" y="0"/>
            <a:chExt cx="2448" cy="480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0" y="48"/>
              <a:ext cx="244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0" y="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144" y="24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1968" y="24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1584" y="24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1248" y="24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48" y="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/>
                <a:t>O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1172" y="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i="1"/>
                <a:t>a</a:t>
              </a:r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1511" y="9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/>
                <a:t>b</a:t>
              </a:r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1895" y="9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/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8600" y="207963"/>
            <a:ext cx="8534400" cy="637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sz="2800" b="1"/>
              <a:t>A</a:t>
            </a:r>
            <a:r>
              <a:rPr lang="zh-CN" altLang="en-US" sz="2800" b="1"/>
              <a:t>．实验前在白纸上画一条直线，并在线上标出</a:t>
            </a:r>
            <a:r>
              <a:rPr lang="en-US" sz="2800" b="1" i="1"/>
              <a:t>a</a:t>
            </a:r>
            <a:r>
              <a:rPr lang="zh-CN" altLang="en-US" sz="2800" b="1"/>
              <a:t>、</a:t>
            </a:r>
            <a:r>
              <a:rPr lang="en-US" sz="2800" b="1" i="1"/>
              <a:t>b</a:t>
            </a:r>
            <a:r>
              <a:rPr lang="zh-CN" altLang="en-US" sz="2800" b="1"/>
              <a:t>、</a:t>
            </a:r>
            <a:r>
              <a:rPr lang="en-US" sz="2800" b="1" i="1"/>
              <a:t>c</a:t>
            </a:r>
            <a:r>
              <a:rPr lang="zh-CN" altLang="en-US" sz="2800" b="1"/>
              <a:t>三点，且</a:t>
            </a:r>
            <a:r>
              <a:rPr lang="en-US" sz="2800" b="1" i="1"/>
              <a:t>ab</a:t>
            </a:r>
            <a:r>
              <a:rPr lang="zh-CN" altLang="en-US" sz="2800" b="1"/>
              <a:t>＝</a:t>
            </a:r>
            <a:r>
              <a:rPr lang="en-US" sz="2800" b="1" i="1"/>
              <a:t>bc</a:t>
            </a:r>
            <a:r>
              <a:rPr lang="zh-CN" altLang="en-US" sz="2800" b="1"/>
              <a:t>，如图。量出</a:t>
            </a:r>
            <a:r>
              <a:rPr lang="en-US" sz="2800" b="1" i="1"/>
              <a:t>ab</a:t>
            </a:r>
            <a:r>
              <a:rPr lang="zh-CN" altLang="en-US" sz="2800" b="1"/>
              <a:t>长度</a:t>
            </a:r>
            <a:r>
              <a:rPr lang="en-US" sz="2800" b="1" i="1"/>
              <a:t>L</a:t>
            </a:r>
            <a:r>
              <a:rPr lang="en-US" sz="2800" b="1"/>
              <a:t>=20.00cm</a:t>
            </a:r>
            <a:r>
              <a:rPr lang="zh-CN" altLang="en-US" sz="2800" b="1"/>
              <a:t>。   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sz="2800" b="1"/>
              <a:t>B</a:t>
            </a:r>
            <a:r>
              <a:rPr lang="zh-CN" altLang="en-US" sz="2800" b="1"/>
              <a:t>．让钢球从斜面上的某一位置由静止滚下，调节木板高度，使得钢球正好击中</a:t>
            </a:r>
            <a:r>
              <a:rPr lang="en-US" sz="2800" b="1" i="1"/>
              <a:t>a</a:t>
            </a:r>
            <a:r>
              <a:rPr lang="zh-CN" altLang="en-US" sz="2800" b="1"/>
              <a:t>点，记下此时木板离桌面的高度</a:t>
            </a:r>
            <a:r>
              <a:rPr lang="en-US" sz="2800" b="1" i="1"/>
              <a:t>h</a:t>
            </a:r>
            <a:r>
              <a:rPr lang="en-US" sz="2800" b="1" baseline="-30000"/>
              <a:t>1</a:t>
            </a:r>
            <a:r>
              <a:rPr lang="zh-CN" altLang="en-US" sz="2800" b="1"/>
              <a:t>＝</a:t>
            </a:r>
            <a:r>
              <a:rPr lang="en-US" sz="2800" b="1"/>
              <a:t>70.00cm</a:t>
            </a:r>
            <a:r>
              <a:rPr lang="zh-CN" altLang="en-US" sz="2800" b="1"/>
              <a:t>。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sz="2800" b="1"/>
              <a:t>C</a:t>
            </a:r>
            <a:r>
              <a:rPr lang="zh-CN" altLang="en-US" sz="2800" b="1"/>
              <a:t>．让钢球从斜面上的同一位置由静止滚下，调节木板高度，使得钢球正好击中</a:t>
            </a:r>
            <a:r>
              <a:rPr lang="en-US" sz="2800" b="1" i="1"/>
              <a:t>b</a:t>
            </a:r>
            <a:r>
              <a:rPr lang="zh-CN" altLang="en-US" sz="2800" b="1"/>
              <a:t>点，记下此时木板离桌面的高度</a:t>
            </a:r>
            <a:r>
              <a:rPr lang="en-US" sz="2800" b="1" i="1"/>
              <a:t>h</a:t>
            </a:r>
            <a:r>
              <a:rPr lang="en-US" sz="2800" b="1" baseline="-30000"/>
              <a:t>2</a:t>
            </a:r>
            <a:r>
              <a:rPr lang="zh-CN" altLang="en-US" sz="2800" b="1"/>
              <a:t>＝</a:t>
            </a:r>
            <a:r>
              <a:rPr lang="en-US" sz="2800" b="1"/>
              <a:t>80.00</a:t>
            </a:r>
            <a:r>
              <a:rPr lang="zh-CN" altLang="en-US" sz="2800" b="1"/>
              <a:t>（</a:t>
            </a:r>
            <a:r>
              <a:rPr lang="en-US" sz="2800" b="1"/>
              <a:t>cm</a:t>
            </a:r>
            <a:r>
              <a:rPr lang="zh-CN" altLang="en-US" sz="2800" b="1"/>
              <a:t>）。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sz="2800" b="1"/>
              <a:t>D</a:t>
            </a:r>
            <a:r>
              <a:rPr lang="zh-CN" altLang="en-US" sz="2800" b="1"/>
              <a:t>．让钢球从斜面上的同一位置由静止滚下，调节木板高度，使得钢球正好击中</a:t>
            </a:r>
            <a:r>
              <a:rPr lang="en-US" sz="2800" b="1" i="1"/>
              <a:t>c</a:t>
            </a:r>
            <a:r>
              <a:rPr lang="zh-CN" altLang="en-US" sz="2800" b="1"/>
              <a:t>点，记下此时木板离桌面的高度</a:t>
            </a:r>
            <a:r>
              <a:rPr lang="en-US" sz="2800" b="1" i="1"/>
              <a:t>h</a:t>
            </a:r>
            <a:r>
              <a:rPr lang="en-US" sz="2800" b="1" baseline="-30000"/>
              <a:t>3</a:t>
            </a:r>
            <a:r>
              <a:rPr lang="zh-CN" altLang="en-US" sz="2800" b="1"/>
              <a:t>＝</a:t>
            </a:r>
            <a:r>
              <a:rPr lang="en-US" sz="2800" b="1"/>
              <a:t>100.00cm</a:t>
            </a:r>
            <a:r>
              <a:rPr lang="zh-CN" altLang="en-US" sz="2800" b="1"/>
              <a:t>。则该同学由上述测量结果即可粗测出钢球的平抛初速度大小</a:t>
            </a:r>
            <a:r>
              <a:rPr lang="en-US" sz="2800" b="1" i="1"/>
              <a:t>v</a:t>
            </a:r>
            <a:r>
              <a:rPr lang="en-US" sz="2800" b="1" baseline="-30000"/>
              <a:t>o</a:t>
            </a:r>
            <a:r>
              <a:rPr lang="en-US" sz="2800" b="1"/>
              <a:t>=</a:t>
            </a:r>
            <a:r>
              <a:rPr lang="en-US" sz="2800" b="1" u="sng"/>
              <a:t>         </a:t>
            </a:r>
            <a:r>
              <a:rPr lang="en-US" sz="2800" b="1"/>
              <a:t>m/s</a:t>
            </a:r>
            <a:r>
              <a:rPr lang="zh-CN" altLang="en-US" sz="2800" b="1"/>
              <a:t>，钢球击中</a:t>
            </a:r>
            <a:r>
              <a:rPr lang="en-US" sz="2800" b="1" i="1"/>
              <a:t>b</a:t>
            </a:r>
            <a:r>
              <a:rPr lang="zh-CN" altLang="en-US" sz="2800" b="1"/>
              <a:t>点时其竖直分速度大小为</a:t>
            </a:r>
            <a:r>
              <a:rPr lang="en-US" sz="2800" b="1" i="1"/>
              <a:t>v</a:t>
            </a:r>
            <a:r>
              <a:rPr lang="en-US" sz="2800" b="1" i="1" baseline="-30000"/>
              <a:t>by</a:t>
            </a:r>
            <a:r>
              <a:rPr lang="en-US" sz="2800" b="1"/>
              <a:t>=</a:t>
            </a:r>
            <a:r>
              <a:rPr lang="en-US" sz="2800" b="1" u="sng"/>
              <a:t>           </a:t>
            </a:r>
            <a:r>
              <a:rPr lang="en-US" sz="2800" b="1"/>
              <a:t>m/s</a:t>
            </a:r>
            <a:r>
              <a:rPr lang="zh-CN" altLang="en-US" sz="2800" b="1"/>
              <a:t>。已知钢球的重力加速度为</a:t>
            </a:r>
            <a:r>
              <a:rPr lang="en-US" sz="2800" b="1" i="1"/>
              <a:t>g=</a:t>
            </a:r>
            <a:r>
              <a:rPr lang="en-US" sz="2800" b="1"/>
              <a:t>10m/s</a:t>
            </a:r>
            <a:r>
              <a:rPr lang="en-US" sz="2800" b="1" baseline="30000"/>
              <a:t>2</a:t>
            </a:r>
            <a:r>
              <a:rPr lang="zh-CN" altLang="en-US" sz="2800" b="1"/>
              <a:t>，空气阻力不计。</a:t>
            </a:r>
            <a:endParaRPr lang="zh-CN" altLang="en-US" b="1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300788" y="4800600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2.0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372225" y="5257800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1.5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8"/>
          <p:cNvSpPr txBox="1">
            <a:spLocks noChangeArrowheads="1"/>
          </p:cNvSpPr>
          <p:nvPr/>
        </p:nvSpPr>
        <p:spPr bwMode="auto">
          <a:xfrm>
            <a:off x="533400" y="22860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解：</a:t>
            </a:r>
            <a:r>
              <a:rPr lang="zh-CN" altLang="en-US" sz="2800" b="1"/>
              <a:t>按题意画出运动示意图如图示：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4643438" y="2000250"/>
            <a:ext cx="4038600" cy="2884488"/>
            <a:chOff x="0" y="0"/>
            <a:chExt cx="2544" cy="1817"/>
          </a:xfrm>
        </p:grpSpPr>
        <p:grpSp>
          <p:nvGrpSpPr>
            <p:cNvPr id="24580" name="Group 4"/>
            <p:cNvGrpSpPr>
              <a:grpSpLocks/>
            </p:cNvGrpSpPr>
            <p:nvPr/>
          </p:nvGrpSpPr>
          <p:grpSpPr bwMode="auto">
            <a:xfrm>
              <a:off x="0" y="0"/>
              <a:ext cx="2459" cy="1817"/>
              <a:chOff x="0" y="0"/>
              <a:chExt cx="2459" cy="1817"/>
            </a:xfrm>
          </p:grpSpPr>
          <p:sp>
            <p:nvSpPr>
              <p:cNvPr id="24581" name="Freeform 61"/>
              <p:cNvSpPr>
                <a:spLocks/>
              </p:cNvSpPr>
              <p:nvPr/>
            </p:nvSpPr>
            <p:spPr bwMode="auto">
              <a:xfrm>
                <a:off x="424" y="0"/>
                <a:ext cx="1950" cy="1527"/>
              </a:xfrm>
              <a:custGeom>
                <a:avLst/>
                <a:gdLst>
                  <a:gd name="T0" fmla="*/ 0 w 1280"/>
                  <a:gd name="T1" fmla="*/ 0 h 1280"/>
                  <a:gd name="T2" fmla="*/ 160 w 1280"/>
                  <a:gd name="T3" fmla="*/ 20 h 1280"/>
                  <a:gd name="T4" fmla="*/ 320 w 1280"/>
                  <a:gd name="T5" fmla="*/ 80 h 1280"/>
                  <a:gd name="T6" fmla="*/ 480 w 1280"/>
                  <a:gd name="T7" fmla="*/ 180 h 1280"/>
                  <a:gd name="T8" fmla="*/ 640 w 1280"/>
                  <a:gd name="T9" fmla="*/ 320 h 1280"/>
                  <a:gd name="T10" fmla="*/ 800 w 1280"/>
                  <a:gd name="T11" fmla="*/ 500 h 1280"/>
                  <a:gd name="T12" fmla="*/ 960 w 1280"/>
                  <a:gd name="T13" fmla="*/ 720 h 1280"/>
                  <a:gd name="T14" fmla="*/ 1120 w 1280"/>
                  <a:gd name="T15" fmla="*/ 980 h 1280"/>
                  <a:gd name="T16" fmla="*/ 1280 w 1280"/>
                  <a:gd name="T17" fmla="*/ 1280 h 1280"/>
                  <a:gd name="T18" fmla="*/ 0 w 1280"/>
                  <a:gd name="T19" fmla="*/ 0 h 1280"/>
                  <a:gd name="T20" fmla="*/ 1280 w 1280"/>
                  <a:gd name="T21" fmla="*/ 1280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280" h="1280">
                    <a:moveTo>
                      <a:pt x="0" y="0"/>
                    </a:moveTo>
                    <a:cubicBezTo>
                      <a:pt x="53" y="3"/>
                      <a:pt x="107" y="7"/>
                      <a:pt x="160" y="20"/>
                    </a:cubicBezTo>
                    <a:cubicBezTo>
                      <a:pt x="213" y="33"/>
                      <a:pt x="267" y="53"/>
                      <a:pt x="320" y="80"/>
                    </a:cubicBezTo>
                    <a:cubicBezTo>
                      <a:pt x="373" y="107"/>
                      <a:pt x="427" y="140"/>
                      <a:pt x="480" y="180"/>
                    </a:cubicBezTo>
                    <a:cubicBezTo>
                      <a:pt x="533" y="220"/>
                      <a:pt x="587" y="267"/>
                      <a:pt x="640" y="320"/>
                    </a:cubicBezTo>
                    <a:cubicBezTo>
                      <a:pt x="693" y="373"/>
                      <a:pt x="747" y="433"/>
                      <a:pt x="800" y="500"/>
                    </a:cubicBezTo>
                    <a:cubicBezTo>
                      <a:pt x="853" y="567"/>
                      <a:pt x="907" y="640"/>
                      <a:pt x="960" y="720"/>
                    </a:cubicBezTo>
                    <a:cubicBezTo>
                      <a:pt x="1013" y="800"/>
                      <a:pt x="1067" y="887"/>
                      <a:pt x="1120" y="980"/>
                    </a:cubicBezTo>
                    <a:cubicBezTo>
                      <a:pt x="1173" y="1073"/>
                      <a:pt x="1226" y="1176"/>
                      <a:pt x="1280" y="128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2" name="Line 62"/>
              <p:cNvSpPr>
                <a:spLocks noChangeShapeType="1"/>
              </p:cNvSpPr>
              <p:nvPr/>
            </p:nvSpPr>
            <p:spPr bwMode="auto">
              <a:xfrm>
                <a:off x="382" y="1485"/>
                <a:ext cx="20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3" name="Line 63"/>
              <p:cNvSpPr>
                <a:spLocks noChangeShapeType="1"/>
              </p:cNvSpPr>
              <p:nvPr/>
            </p:nvSpPr>
            <p:spPr bwMode="auto">
              <a:xfrm>
                <a:off x="424" y="976"/>
                <a:ext cx="1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4" name="Line 64"/>
              <p:cNvSpPr>
                <a:spLocks noChangeShapeType="1"/>
              </p:cNvSpPr>
              <p:nvPr/>
            </p:nvSpPr>
            <p:spPr bwMode="auto">
              <a:xfrm>
                <a:off x="424" y="1188"/>
                <a:ext cx="1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5" name="Oval 65"/>
              <p:cNvSpPr>
                <a:spLocks noChangeArrowheads="1"/>
              </p:cNvSpPr>
              <p:nvPr/>
            </p:nvSpPr>
            <p:spPr bwMode="auto">
              <a:xfrm>
                <a:off x="1950" y="933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24586" name="Oval 66"/>
              <p:cNvSpPr>
                <a:spLocks noChangeArrowheads="1"/>
              </p:cNvSpPr>
              <p:nvPr/>
            </p:nvSpPr>
            <p:spPr bwMode="auto">
              <a:xfrm>
                <a:off x="2120" y="1145"/>
                <a:ext cx="42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24587" name="Oval 67"/>
              <p:cNvSpPr>
                <a:spLocks noChangeArrowheads="1"/>
              </p:cNvSpPr>
              <p:nvPr/>
            </p:nvSpPr>
            <p:spPr bwMode="auto">
              <a:xfrm>
                <a:off x="2289" y="1442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24588" name="Line 68"/>
              <p:cNvSpPr>
                <a:spLocks noChangeShapeType="1"/>
              </p:cNvSpPr>
              <p:nvPr/>
            </p:nvSpPr>
            <p:spPr bwMode="auto">
              <a:xfrm>
                <a:off x="424" y="0"/>
                <a:ext cx="0" cy="14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9" name="Rectangle 69"/>
              <p:cNvSpPr>
                <a:spLocks noChangeArrowheads="1"/>
              </p:cNvSpPr>
              <p:nvPr/>
            </p:nvSpPr>
            <p:spPr bwMode="auto">
              <a:xfrm>
                <a:off x="1993" y="157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/>
                  <a:t>L</a:t>
                </a:r>
              </a:p>
            </p:txBody>
          </p:sp>
          <p:grpSp>
            <p:nvGrpSpPr>
              <p:cNvPr id="24590" name="Group 14"/>
              <p:cNvGrpSpPr>
                <a:grpSpLocks/>
              </p:cNvGrpSpPr>
              <p:nvPr/>
            </p:nvGrpSpPr>
            <p:grpSpPr bwMode="auto">
              <a:xfrm>
                <a:off x="2162" y="1485"/>
                <a:ext cx="170" cy="127"/>
                <a:chOff x="0" y="0"/>
                <a:chExt cx="480" cy="193"/>
              </a:xfrm>
            </p:grpSpPr>
            <p:sp>
              <p:nvSpPr>
                <p:cNvPr id="24591" name="Line 71"/>
                <p:cNvSpPr>
                  <a:spLocks noChangeShapeType="1"/>
                </p:cNvSpPr>
                <p:nvPr/>
              </p:nvSpPr>
              <p:spPr bwMode="auto">
                <a:xfrm rot="10800000">
                  <a:off x="480" y="2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2" name="Line 72"/>
                <p:cNvSpPr>
                  <a:spLocks noChangeShapeType="1"/>
                </p:cNvSpPr>
                <p:nvPr/>
              </p:nvSpPr>
              <p:spPr bwMode="auto">
                <a:xfrm rot="10800000">
                  <a:off x="2" y="0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3" name="Line 73"/>
                <p:cNvSpPr>
                  <a:spLocks noChangeShapeType="1"/>
                </p:cNvSpPr>
                <p:nvPr/>
              </p:nvSpPr>
              <p:spPr bwMode="auto">
                <a:xfrm rot="10800000">
                  <a:off x="0" y="96"/>
                  <a:ext cx="45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594" name="Group 18"/>
              <p:cNvGrpSpPr>
                <a:grpSpLocks/>
              </p:cNvGrpSpPr>
              <p:nvPr/>
            </p:nvGrpSpPr>
            <p:grpSpPr bwMode="auto">
              <a:xfrm>
                <a:off x="170" y="0"/>
                <a:ext cx="260" cy="1188"/>
                <a:chOff x="0" y="0"/>
                <a:chExt cx="295" cy="1344"/>
              </a:xfrm>
            </p:grpSpPr>
            <p:sp>
              <p:nvSpPr>
                <p:cNvPr id="24595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574"/>
                  <a:ext cx="295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b="1"/>
                    <a:t>80</a:t>
                  </a:r>
                </a:p>
              </p:txBody>
            </p:sp>
            <p:grpSp>
              <p:nvGrpSpPr>
                <p:cNvPr id="24596" name="Group 20"/>
                <p:cNvGrpSpPr>
                  <a:grpSpLocks/>
                </p:cNvGrpSpPr>
                <p:nvPr/>
              </p:nvGrpSpPr>
              <p:grpSpPr bwMode="auto">
                <a:xfrm rot="-5400000">
                  <a:off x="-522" y="570"/>
                  <a:ext cx="1344" cy="204"/>
                  <a:chOff x="0" y="0"/>
                  <a:chExt cx="1229" cy="192"/>
                </a:xfrm>
              </p:grpSpPr>
              <p:sp>
                <p:nvSpPr>
                  <p:cNvPr id="24597" name="Line 77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1221" y="1"/>
                    <a:ext cx="0" cy="19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98" name="Line 78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2" y="0"/>
                    <a:ext cx="0" cy="19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99" name="Line 79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0" y="96"/>
                    <a:ext cx="45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0" name="Line 80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770" y="99"/>
                    <a:ext cx="45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601" name="Group 25"/>
              <p:cNvGrpSpPr>
                <a:grpSpLocks/>
              </p:cNvGrpSpPr>
              <p:nvPr/>
            </p:nvGrpSpPr>
            <p:grpSpPr bwMode="auto">
              <a:xfrm>
                <a:off x="382" y="0"/>
                <a:ext cx="260" cy="976"/>
                <a:chOff x="0" y="0"/>
                <a:chExt cx="258" cy="1344"/>
              </a:xfrm>
            </p:grpSpPr>
            <p:sp>
              <p:nvSpPr>
                <p:cNvPr id="24602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576"/>
                  <a:ext cx="258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b="1"/>
                    <a:t>70</a:t>
                  </a:r>
                </a:p>
              </p:txBody>
            </p:sp>
            <p:grpSp>
              <p:nvGrpSpPr>
                <p:cNvPr id="24603" name="Group 27"/>
                <p:cNvGrpSpPr>
                  <a:grpSpLocks/>
                </p:cNvGrpSpPr>
                <p:nvPr/>
              </p:nvGrpSpPr>
              <p:grpSpPr bwMode="auto">
                <a:xfrm rot="-5400000">
                  <a:off x="-522" y="570"/>
                  <a:ext cx="1344" cy="204"/>
                  <a:chOff x="0" y="0"/>
                  <a:chExt cx="1229" cy="192"/>
                </a:xfrm>
              </p:grpSpPr>
              <p:sp>
                <p:nvSpPr>
                  <p:cNvPr id="24604" name="Line 84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1221" y="1"/>
                    <a:ext cx="0" cy="19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5" name="Line 85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2" y="0"/>
                    <a:ext cx="0" cy="19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6" name="Line 86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0" y="96"/>
                    <a:ext cx="45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7" name="Line 87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770" y="99"/>
                    <a:ext cx="45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608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332" cy="1485"/>
                <a:chOff x="0" y="0"/>
                <a:chExt cx="376" cy="1680"/>
              </a:xfrm>
            </p:grpSpPr>
            <p:sp>
              <p:nvSpPr>
                <p:cNvPr id="24609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719"/>
                  <a:ext cx="376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b="1"/>
                    <a:t>100</a:t>
                  </a:r>
                </a:p>
              </p:txBody>
            </p:sp>
            <p:grpSp>
              <p:nvGrpSpPr>
                <p:cNvPr id="24610" name="Group 34"/>
                <p:cNvGrpSpPr>
                  <a:grpSpLocks/>
                </p:cNvGrpSpPr>
                <p:nvPr/>
              </p:nvGrpSpPr>
              <p:grpSpPr bwMode="auto">
                <a:xfrm rot="-5400000">
                  <a:off x="-654" y="746"/>
                  <a:ext cx="1680" cy="188"/>
                  <a:chOff x="0" y="0"/>
                  <a:chExt cx="1229" cy="192"/>
                </a:xfrm>
              </p:grpSpPr>
              <p:sp>
                <p:nvSpPr>
                  <p:cNvPr id="24611" name="Line 91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1221" y="1"/>
                    <a:ext cx="0" cy="19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2" name="Line 92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2" y="0"/>
                    <a:ext cx="0" cy="19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3" name="Line 93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0" y="96"/>
                    <a:ext cx="45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4" name="Line 94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770" y="99"/>
                    <a:ext cx="45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615" name="Group 39"/>
              <p:cNvGrpSpPr>
                <a:grpSpLocks/>
              </p:cNvGrpSpPr>
              <p:nvPr/>
            </p:nvGrpSpPr>
            <p:grpSpPr bwMode="auto">
              <a:xfrm>
                <a:off x="1993" y="1485"/>
                <a:ext cx="169" cy="127"/>
                <a:chOff x="0" y="0"/>
                <a:chExt cx="480" cy="193"/>
              </a:xfrm>
            </p:grpSpPr>
            <p:sp>
              <p:nvSpPr>
                <p:cNvPr id="24616" name="Line 96"/>
                <p:cNvSpPr>
                  <a:spLocks noChangeShapeType="1"/>
                </p:cNvSpPr>
                <p:nvPr/>
              </p:nvSpPr>
              <p:spPr bwMode="auto">
                <a:xfrm rot="10800000">
                  <a:off x="480" y="2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7" name="Line 97"/>
                <p:cNvSpPr>
                  <a:spLocks noChangeShapeType="1"/>
                </p:cNvSpPr>
                <p:nvPr/>
              </p:nvSpPr>
              <p:spPr bwMode="auto">
                <a:xfrm rot="10800000">
                  <a:off x="2" y="0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8" name="Line 98"/>
                <p:cNvSpPr>
                  <a:spLocks noChangeShapeType="1"/>
                </p:cNvSpPr>
                <p:nvPr/>
              </p:nvSpPr>
              <p:spPr bwMode="auto">
                <a:xfrm rot="10800000">
                  <a:off x="0" y="96"/>
                  <a:ext cx="45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19" name="Line 99"/>
              <p:cNvSpPr>
                <a:spLocks noChangeShapeType="1"/>
              </p:cNvSpPr>
              <p:nvPr/>
            </p:nvSpPr>
            <p:spPr bwMode="auto">
              <a:xfrm>
                <a:off x="1993" y="976"/>
                <a:ext cx="0" cy="5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0" name="Line 100"/>
              <p:cNvSpPr>
                <a:spLocks noChangeShapeType="1"/>
              </p:cNvSpPr>
              <p:nvPr/>
            </p:nvSpPr>
            <p:spPr bwMode="auto">
              <a:xfrm>
                <a:off x="2162" y="1188"/>
                <a:ext cx="0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1" name="Rectangle 101"/>
              <p:cNvSpPr>
                <a:spLocks noChangeArrowheads="1"/>
              </p:cNvSpPr>
              <p:nvPr/>
            </p:nvSpPr>
            <p:spPr bwMode="auto">
              <a:xfrm>
                <a:off x="2162" y="1567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/>
                  <a:t>L</a:t>
                </a:r>
              </a:p>
            </p:txBody>
          </p:sp>
        </p:grpSp>
        <p:sp>
          <p:nvSpPr>
            <p:cNvPr id="24622" name="Text Box 102"/>
            <p:cNvSpPr txBox="1">
              <a:spLocks noChangeArrowheads="1"/>
            </p:cNvSpPr>
            <p:nvPr/>
          </p:nvSpPr>
          <p:spPr bwMode="auto">
            <a:xfrm>
              <a:off x="2332" y="1272"/>
              <a:ext cx="2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sz="2800" b="1"/>
                <a:t>c</a:t>
              </a:r>
            </a:p>
          </p:txBody>
        </p:sp>
        <p:sp>
          <p:nvSpPr>
            <p:cNvPr id="24623" name="Rectangle 103"/>
            <p:cNvSpPr>
              <a:spLocks noChangeArrowheads="1"/>
            </p:cNvSpPr>
            <p:nvPr/>
          </p:nvSpPr>
          <p:spPr bwMode="auto">
            <a:xfrm>
              <a:off x="1950" y="72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/>
                <a:t>a</a:t>
              </a:r>
            </a:p>
          </p:txBody>
        </p:sp>
        <p:sp>
          <p:nvSpPr>
            <p:cNvPr id="24624" name="Rectangle 104"/>
            <p:cNvSpPr>
              <a:spLocks noChangeArrowheads="1"/>
            </p:cNvSpPr>
            <p:nvPr/>
          </p:nvSpPr>
          <p:spPr bwMode="auto">
            <a:xfrm>
              <a:off x="2162" y="976"/>
              <a:ext cx="24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/>
                <a:t>b</a:t>
              </a:r>
            </a:p>
          </p:txBody>
        </p:sp>
      </p:grpSp>
      <p:sp>
        <p:nvSpPr>
          <p:cNvPr id="24625" name="Rectangle 105"/>
          <p:cNvSpPr>
            <a:spLocks noChangeArrowheads="1"/>
          </p:cNvSpPr>
          <p:nvPr/>
        </p:nvSpPr>
        <p:spPr bwMode="auto">
          <a:xfrm>
            <a:off x="1176338" y="838200"/>
            <a:ext cx="5267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/>
              <a:t>由匀变速运动的特点</a:t>
            </a:r>
            <a:r>
              <a:rPr lang="en-US" sz="2800" b="1"/>
              <a:t>:  Δh=gT</a:t>
            </a:r>
            <a:r>
              <a:rPr lang="en-US" sz="2800" b="1" baseline="30000"/>
              <a:t>2   </a:t>
            </a:r>
            <a:r>
              <a:rPr lang="en-US" sz="2800" b="1"/>
              <a:t> </a:t>
            </a:r>
          </a:p>
        </p:txBody>
      </p:sp>
      <p:sp>
        <p:nvSpPr>
          <p:cNvPr id="24626" name="Rectangle 106"/>
          <p:cNvSpPr>
            <a:spLocks noChangeArrowheads="1"/>
          </p:cNvSpPr>
          <p:nvPr/>
        </p:nvSpPr>
        <p:spPr bwMode="auto">
          <a:xfrm>
            <a:off x="1179513" y="1371600"/>
            <a:ext cx="6392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b="1"/>
              <a:t>Δh=(100-80)- (80-70)=10 cm =0.1m</a:t>
            </a:r>
          </a:p>
        </p:txBody>
      </p:sp>
      <p:sp>
        <p:nvSpPr>
          <p:cNvPr id="24627" name="Rectangle 107"/>
          <p:cNvSpPr>
            <a:spLocks noChangeArrowheads="1"/>
          </p:cNvSpPr>
          <p:nvPr/>
        </p:nvSpPr>
        <p:spPr bwMode="auto">
          <a:xfrm>
            <a:off x="1371600" y="1905000"/>
            <a:ext cx="1565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∴T=0.1s</a:t>
            </a:r>
          </a:p>
        </p:txBody>
      </p:sp>
      <p:sp>
        <p:nvSpPr>
          <p:cNvPr id="24628" name="Rectangle 108"/>
          <p:cNvSpPr>
            <a:spLocks noChangeArrowheads="1"/>
          </p:cNvSpPr>
          <p:nvPr/>
        </p:nvSpPr>
        <p:spPr bwMode="auto">
          <a:xfrm>
            <a:off x="1295400" y="2438400"/>
            <a:ext cx="2506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1"/>
              <a:t>v</a:t>
            </a:r>
            <a:r>
              <a:rPr lang="en-US" sz="2800" b="1" baseline="-25000"/>
              <a:t>0</a:t>
            </a:r>
            <a:r>
              <a:rPr lang="en-US" sz="2800" b="1"/>
              <a:t>=L /T=2 m/s  </a:t>
            </a:r>
          </a:p>
        </p:txBody>
      </p:sp>
      <p:sp>
        <p:nvSpPr>
          <p:cNvPr id="24629" name="Rectangle 109"/>
          <p:cNvSpPr>
            <a:spLocks noChangeArrowheads="1"/>
          </p:cNvSpPr>
          <p:nvPr/>
        </p:nvSpPr>
        <p:spPr bwMode="auto">
          <a:xfrm>
            <a:off x="1295400" y="3048000"/>
            <a:ext cx="27225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 i="1"/>
              <a:t>v</a:t>
            </a:r>
            <a:r>
              <a:rPr lang="en-US" sz="2800" b="1" baseline="-25000"/>
              <a:t>by</a:t>
            </a:r>
            <a:r>
              <a:rPr lang="en-US" sz="2800" b="1"/>
              <a:t>=(h</a:t>
            </a:r>
            <a:r>
              <a:rPr lang="en-US" sz="2800" b="1" baseline="-25000"/>
              <a:t>3</a:t>
            </a:r>
            <a:r>
              <a:rPr lang="en-US" sz="2800" b="1"/>
              <a:t> – h</a:t>
            </a:r>
            <a:r>
              <a:rPr lang="en-US" sz="2800" b="1" baseline="-25000"/>
              <a:t>1</a:t>
            </a:r>
            <a:r>
              <a:rPr lang="en-US" sz="2800" b="1"/>
              <a:t> ) /2T</a:t>
            </a:r>
          </a:p>
          <a:p>
            <a:pPr eaLnBrk="0" hangingPunct="0"/>
            <a:r>
              <a:rPr lang="en-US" sz="2800" b="1"/>
              <a:t>   =1.5 m/s  </a:t>
            </a:r>
          </a:p>
        </p:txBody>
      </p:sp>
      <p:pic>
        <p:nvPicPr>
          <p:cNvPr id="246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071938"/>
            <a:ext cx="3602038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631" name="Group 55"/>
          <p:cNvGrpSpPr>
            <a:grpSpLocks/>
          </p:cNvGrpSpPr>
          <p:nvPr/>
        </p:nvGrpSpPr>
        <p:grpSpPr bwMode="auto">
          <a:xfrm>
            <a:off x="4286250" y="5214938"/>
            <a:ext cx="3886200" cy="762000"/>
            <a:chOff x="0" y="0"/>
            <a:chExt cx="2448" cy="480"/>
          </a:xfrm>
        </p:grpSpPr>
        <p:sp>
          <p:nvSpPr>
            <p:cNvPr id="24632" name="Rectangle 6"/>
            <p:cNvSpPr>
              <a:spLocks noChangeArrowheads="1"/>
            </p:cNvSpPr>
            <p:nvPr/>
          </p:nvSpPr>
          <p:spPr bwMode="auto">
            <a:xfrm>
              <a:off x="0" y="48"/>
              <a:ext cx="244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633" name="Line 7"/>
            <p:cNvSpPr>
              <a:spLocks noChangeShapeType="1"/>
            </p:cNvSpPr>
            <p:nvPr/>
          </p:nvSpPr>
          <p:spPr bwMode="auto">
            <a:xfrm>
              <a:off x="0" y="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4" name="Oval 8"/>
            <p:cNvSpPr>
              <a:spLocks noChangeArrowheads="1"/>
            </p:cNvSpPr>
            <p:nvPr/>
          </p:nvSpPr>
          <p:spPr bwMode="auto">
            <a:xfrm>
              <a:off x="144" y="24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4635" name="Oval 9"/>
            <p:cNvSpPr>
              <a:spLocks noChangeArrowheads="1"/>
            </p:cNvSpPr>
            <p:nvPr/>
          </p:nvSpPr>
          <p:spPr bwMode="auto">
            <a:xfrm>
              <a:off x="1968" y="24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4636" name="Oval 10"/>
            <p:cNvSpPr>
              <a:spLocks noChangeArrowheads="1"/>
            </p:cNvSpPr>
            <p:nvPr/>
          </p:nvSpPr>
          <p:spPr bwMode="auto">
            <a:xfrm>
              <a:off x="1584" y="24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4637" name="Oval 11"/>
            <p:cNvSpPr>
              <a:spLocks noChangeArrowheads="1"/>
            </p:cNvSpPr>
            <p:nvPr/>
          </p:nvSpPr>
          <p:spPr bwMode="auto">
            <a:xfrm>
              <a:off x="1248" y="24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4638" name="Rectangle 12"/>
            <p:cNvSpPr>
              <a:spLocks noChangeArrowheads="1"/>
            </p:cNvSpPr>
            <p:nvPr/>
          </p:nvSpPr>
          <p:spPr bwMode="auto">
            <a:xfrm>
              <a:off x="48" y="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/>
                <a:t>O</a:t>
              </a:r>
            </a:p>
          </p:txBody>
        </p:sp>
        <p:sp>
          <p:nvSpPr>
            <p:cNvPr id="24639" name="Rectangle 13"/>
            <p:cNvSpPr>
              <a:spLocks noChangeArrowheads="1"/>
            </p:cNvSpPr>
            <p:nvPr/>
          </p:nvSpPr>
          <p:spPr bwMode="auto">
            <a:xfrm>
              <a:off x="1172" y="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i="1"/>
                <a:t>a</a:t>
              </a:r>
            </a:p>
          </p:txBody>
        </p:sp>
        <p:sp>
          <p:nvSpPr>
            <p:cNvPr id="24640" name="Rectangle 14"/>
            <p:cNvSpPr>
              <a:spLocks noChangeArrowheads="1"/>
            </p:cNvSpPr>
            <p:nvPr/>
          </p:nvSpPr>
          <p:spPr bwMode="auto">
            <a:xfrm>
              <a:off x="1511" y="9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/>
                <a:t>b</a:t>
              </a:r>
            </a:p>
          </p:txBody>
        </p:sp>
        <p:sp>
          <p:nvSpPr>
            <p:cNvPr id="24641" name="Rectangle 15"/>
            <p:cNvSpPr>
              <a:spLocks noChangeArrowheads="1"/>
            </p:cNvSpPr>
            <p:nvPr/>
          </p:nvSpPr>
          <p:spPr bwMode="auto">
            <a:xfrm>
              <a:off x="1895" y="9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/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625" grpId="0" autoUpdateAnimBg="0"/>
      <p:bldP spid="24626" grpId="0" autoUpdateAnimBg="0"/>
      <p:bldP spid="24627" grpId="0" autoUpdateAnimBg="0"/>
      <p:bldP spid="24628" grpId="0" autoUpdateAnimBg="0"/>
      <p:bldP spid="2462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6"/>
          <p:cNvSpPr>
            <a:spLocks noChangeArrowheads="1"/>
          </p:cNvSpPr>
          <p:nvPr/>
        </p:nvSpPr>
        <p:spPr bwMode="auto">
          <a:xfrm>
            <a:off x="533400" y="457200"/>
            <a:ext cx="307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一、实验目的</a:t>
            </a:r>
            <a:endParaRPr lang="en-US" sz="3200" b="1">
              <a:solidFill>
                <a:srgbClr val="FF0000"/>
              </a:solidFill>
            </a:endParaRPr>
          </a:p>
        </p:txBody>
      </p:sp>
      <p:pic>
        <p:nvPicPr>
          <p:cNvPr id="5123" name="Picture 1" descr="D:\My Documents\复件 My Pictures\图片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57600"/>
            <a:ext cx="41433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2" descr="D:\My Documents\复件 My Pictures\图片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4510088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矩形 8"/>
          <p:cNvSpPr>
            <a:spLocks noChangeArrowheads="1"/>
          </p:cNvSpPr>
          <p:nvPr/>
        </p:nvSpPr>
        <p:spPr bwMode="auto">
          <a:xfrm>
            <a:off x="685800" y="1066800"/>
            <a:ext cx="7715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/>
              <a:t>1</a:t>
            </a:r>
            <a:r>
              <a:rPr lang="zh-CN" altLang="en-US" sz="2800" b="1"/>
              <a:t>．用实验方法描出平抛物体的运动轨迹。</a:t>
            </a:r>
            <a:br>
              <a:rPr lang="zh-CN" altLang="en-US" sz="2800" b="1"/>
            </a:br>
            <a:r>
              <a:rPr lang="en-US" sz="2800" b="1"/>
              <a:t>2</a:t>
            </a:r>
            <a:r>
              <a:rPr lang="zh-CN" altLang="en-US" sz="2800" b="1"/>
              <a:t>．从实验轨迹求平抛物体的初速度。</a:t>
            </a:r>
          </a:p>
        </p:txBody>
      </p:sp>
      <p:sp>
        <p:nvSpPr>
          <p:cNvPr id="5126" name="矩形 10"/>
          <p:cNvSpPr>
            <a:spLocks noChangeArrowheads="1"/>
          </p:cNvSpPr>
          <p:nvPr/>
        </p:nvSpPr>
        <p:spPr bwMode="auto">
          <a:xfrm>
            <a:off x="609600" y="2057400"/>
            <a:ext cx="2928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二、实验器材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5127" name="矩形 11"/>
          <p:cNvSpPr>
            <a:spLocks noChangeArrowheads="1"/>
          </p:cNvSpPr>
          <p:nvPr/>
        </p:nvSpPr>
        <p:spPr bwMode="auto">
          <a:xfrm>
            <a:off x="214313" y="2590800"/>
            <a:ext cx="89296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斜槽，铁架台，木板，白纸，小球，图钉，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铅笔，</a:t>
            </a:r>
            <a:r>
              <a:rPr lang="zh-CN" altLang="en-US" sz="2800" b="1">
                <a:solidFill>
                  <a:srgbClr val="FF0000"/>
                </a:solidFill>
              </a:rPr>
              <a:t>有孔的卡片</a:t>
            </a:r>
            <a:r>
              <a:rPr lang="zh-CN" altLang="en-US" sz="2800" b="1"/>
              <a:t>，刻度尺，重锤线。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5" grpId="0" autoUpdateAnimBg="0"/>
      <p:bldP spid="5126" grpId="0" autoUpdateAnimBg="0"/>
      <p:bldP spid="512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643313" y="4948238"/>
          <a:ext cx="14112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419599" imgH="165489" progId="Equation.DSMT4">
                  <p:embed/>
                </p:oleObj>
              </mc:Choice>
              <mc:Fallback>
                <p:oleObj r:id="rId3" imgW="419599" imgH="16548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948238"/>
                        <a:ext cx="141128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643438" y="3929063"/>
          <a:ext cx="18002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5" imgW="609917" imgH="406717" progId="Equation.DSMT4">
                  <p:embed/>
                </p:oleObj>
              </mc:Choice>
              <mc:Fallback>
                <p:oleObj r:id="rId5" imgW="609917" imgH="40671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929063"/>
                        <a:ext cx="1800225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323850" y="142875"/>
            <a:ext cx="263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三、实验原理</a:t>
            </a:r>
            <a:endParaRPr lang="en-US" sz="32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3883025" y="142875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用描迹法</a:t>
            </a:r>
          </a:p>
        </p:txBody>
      </p:sp>
      <p:sp>
        <p:nvSpPr>
          <p:cNvPr id="6150" name="TextBox 10"/>
          <p:cNvSpPr txBox="1">
            <a:spLocks noChangeArrowheads="1"/>
          </p:cNvSpPr>
          <p:nvPr/>
        </p:nvSpPr>
        <p:spPr bwMode="auto">
          <a:xfrm>
            <a:off x="214313" y="785813"/>
            <a:ext cx="871537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sz="3200" b="1"/>
              <a:t>  </a:t>
            </a:r>
            <a:r>
              <a:rPr lang="zh-CN" altLang="en-US" sz="3200" b="1"/>
              <a:t>平抛物体的运动可以看作是两个分运动的合运动：一是水平方向的匀速直线运动，另一个是竖直方向的自由落体运动。令小球做平抛运动，利用描迹法描出小球的运动轨迹，即小球做平抛运动的曲线，建立坐标系。</a:t>
            </a:r>
          </a:p>
        </p:txBody>
      </p:sp>
      <p:sp>
        <p:nvSpPr>
          <p:cNvPr id="6151" name="TextBox 11"/>
          <p:cNvSpPr txBox="1">
            <a:spLocks noChangeArrowheads="1"/>
          </p:cNvSpPr>
          <p:nvPr/>
        </p:nvSpPr>
        <p:spPr bwMode="auto">
          <a:xfrm>
            <a:off x="142875" y="3311525"/>
            <a:ext cx="892968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/>
              <a:t>　测出曲线上的某一点的坐标</a:t>
            </a:r>
            <a:r>
              <a:rPr lang="en-US" sz="3200" b="1"/>
              <a:t>x</a:t>
            </a:r>
            <a:r>
              <a:rPr lang="zh-CN" altLang="en-US" sz="3200" b="1"/>
              <a:t>和</a:t>
            </a:r>
            <a:r>
              <a:rPr lang="en-US" sz="3200" b="1"/>
              <a:t>y</a:t>
            </a:r>
            <a:r>
              <a:rPr lang="zh-CN" altLang="en-US" sz="3200" b="1"/>
              <a:t>，根据重力加速度</a:t>
            </a:r>
            <a:r>
              <a:rPr lang="en-US" sz="3200" b="1"/>
              <a:t>g</a:t>
            </a:r>
            <a:r>
              <a:rPr lang="zh-CN" altLang="en-US" sz="3200" b="1"/>
              <a:t>的数值、利用公式                 求出小球飞行时间</a:t>
            </a:r>
            <a:r>
              <a:rPr lang="en-US" sz="3200" b="1"/>
              <a:t>t</a:t>
            </a:r>
            <a:r>
              <a:rPr lang="zh-CN" altLang="en-US" sz="3200" b="1"/>
              <a:t>，再利用公式             ，求出小球的水平分速度               ，即为小球做平抛运动的初速度。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076325" y="5495925"/>
          <a:ext cx="15906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7" imgW="673417" imgH="444817" progId="Equation.DSMT4">
                  <p:embed/>
                </p:oleObj>
              </mc:Choice>
              <mc:Fallback>
                <p:oleObj r:id="rId7" imgW="673417" imgH="44481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5495925"/>
                        <a:ext cx="15906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  <p:bldP spid="61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4"/>
          <p:cNvSpPr txBox="1">
            <a:spLocks noChangeArrowheads="1"/>
          </p:cNvSpPr>
          <p:nvPr/>
        </p:nvSpPr>
        <p:spPr bwMode="auto">
          <a:xfrm>
            <a:off x="428625" y="142875"/>
            <a:ext cx="307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>
                <a:solidFill>
                  <a:srgbClr val="FF0000"/>
                </a:solidFill>
              </a:rPr>
              <a:t>四、实验步骤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285750" y="714375"/>
            <a:ext cx="51435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sz="3200" b="1"/>
              <a:t>1</a:t>
            </a:r>
            <a:r>
              <a:rPr lang="zh-CN" altLang="en-US" sz="3200" b="1"/>
              <a:t>、安装调整斜槽：用图钉把白纸钉在竖直板上，在木板的左上角固定斜槽，可用平衡法调整斜槽，即将小球轻放在斜槽平直部分的末端处，能使小球在平直轨道上的任意位置静止，就表明水平已调好。</a:t>
            </a:r>
          </a:p>
        </p:txBody>
      </p:sp>
      <p:pic>
        <p:nvPicPr>
          <p:cNvPr id="7172" name="Picture 1" descr="D:\My Documents\复件 My Pictures\图片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1000125"/>
            <a:ext cx="367188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 descr="D:\My Documents\复件 My Pictures\图片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714875"/>
            <a:ext cx="185737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D:\My Documents\复件 My Pictures\图片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637088"/>
            <a:ext cx="4714875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14313" y="285750"/>
            <a:ext cx="8643937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sz="3200" b="1"/>
              <a:t>2</a:t>
            </a:r>
            <a:r>
              <a:rPr lang="zh-CN" altLang="en-US" sz="3200" b="1"/>
              <a:t>、调整木板：用悬挂在槽口的</a:t>
            </a:r>
            <a:r>
              <a:rPr lang="zh-CN" altLang="en-US" sz="3200" b="1">
                <a:solidFill>
                  <a:srgbClr val="00B050"/>
                </a:solidFill>
              </a:rPr>
              <a:t>重锤线</a:t>
            </a:r>
            <a:r>
              <a:rPr lang="zh-CN" altLang="en-US" sz="3200" b="1"/>
              <a:t>把木板调整到</a:t>
            </a:r>
            <a:r>
              <a:rPr lang="zh-CN" altLang="en-US" sz="3200" b="1">
                <a:solidFill>
                  <a:srgbClr val="00B050"/>
                </a:solidFill>
              </a:rPr>
              <a:t>竖直</a:t>
            </a:r>
            <a:r>
              <a:rPr lang="zh-CN" altLang="en-US" sz="3200" b="1"/>
              <a:t>方向、并使木板平面与小球下落的竖直面</a:t>
            </a:r>
            <a:r>
              <a:rPr lang="zh-CN" altLang="en-US" sz="3200" b="1">
                <a:solidFill>
                  <a:srgbClr val="00B050"/>
                </a:solidFill>
              </a:rPr>
              <a:t>平行</a:t>
            </a:r>
            <a:r>
              <a:rPr lang="zh-CN" altLang="en-US" sz="3200" b="1"/>
              <a:t>。然后</a:t>
            </a:r>
            <a:r>
              <a:rPr lang="zh-CN" altLang="en-US" sz="3200" b="1">
                <a:solidFill>
                  <a:srgbClr val="00B050"/>
                </a:solidFill>
              </a:rPr>
              <a:t>把重锤线方向</a:t>
            </a:r>
            <a:r>
              <a:rPr lang="zh-CN" altLang="en-US" sz="3200" b="1"/>
              <a:t>记录到钉在木板的白纸上，固定木板，使在重复实验的过程中，木板与斜槽的相对位置保持不变。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357188" y="4143375"/>
            <a:ext cx="51435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sz="3200" b="1"/>
              <a:t>3</a:t>
            </a:r>
            <a:r>
              <a:rPr lang="zh-CN" altLang="en-US" sz="3200" b="1"/>
              <a:t>、确定坐标原点</a:t>
            </a:r>
            <a:r>
              <a:rPr lang="en-US" sz="3200" b="1"/>
              <a:t>O</a:t>
            </a:r>
            <a:r>
              <a:rPr lang="zh-CN" altLang="en-US" sz="3200" b="1"/>
              <a:t>：把小球放在槽口处，用铅笔记下球在槽口时球心在白纸上的水平投影点</a:t>
            </a:r>
            <a:r>
              <a:rPr lang="en-US" sz="3200" b="1"/>
              <a:t>O</a:t>
            </a:r>
            <a:r>
              <a:rPr lang="zh-CN" altLang="en-US" sz="3200" b="1"/>
              <a:t>，</a:t>
            </a:r>
            <a:r>
              <a:rPr lang="en-US" sz="3200" b="1"/>
              <a:t>O</a:t>
            </a:r>
            <a:r>
              <a:rPr lang="zh-CN" altLang="en-US" sz="3200" b="1"/>
              <a:t>即为坐标原点。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3143250" y="2860675"/>
            <a:ext cx="5715000" cy="3425825"/>
            <a:chOff x="0" y="0"/>
            <a:chExt cx="5715040" cy="3425329"/>
          </a:xfrm>
        </p:grpSpPr>
        <p:pic>
          <p:nvPicPr>
            <p:cNvPr id="8197" name="Picture 3" descr="D:\My Documents\复件 My Pictures\图片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68" y="546130"/>
              <a:ext cx="3143272" cy="2879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0" y="0"/>
              <a:ext cx="2857520" cy="2857519"/>
              <a:chOff x="0" y="0"/>
              <a:chExt cx="3429024" cy="3685889"/>
            </a:xfrm>
          </p:grpSpPr>
          <p:grpSp>
            <p:nvGrpSpPr>
              <p:cNvPr id="8199" name="Group 7"/>
              <p:cNvGrpSpPr>
                <a:grpSpLocks/>
              </p:cNvGrpSpPr>
              <p:nvPr/>
            </p:nvGrpSpPr>
            <p:grpSpPr bwMode="auto">
              <a:xfrm>
                <a:off x="2" y="3"/>
                <a:ext cx="3429024" cy="1500201"/>
                <a:chOff x="0" y="0"/>
                <a:chExt cx="3136" cy="1604"/>
              </a:xfrm>
            </p:grpSpPr>
            <p:sp>
              <p:nvSpPr>
                <p:cNvPr id="8200" name="Freeform 2"/>
                <p:cNvSpPr>
                  <a:spLocks/>
                </p:cNvSpPr>
                <p:nvPr/>
              </p:nvSpPr>
              <p:spPr bwMode="auto">
                <a:xfrm>
                  <a:off x="338" y="532"/>
                  <a:ext cx="2474" cy="825"/>
                </a:xfrm>
                <a:custGeom>
                  <a:avLst/>
                  <a:gdLst>
                    <a:gd name="T0" fmla="*/ 0 w 2474"/>
                    <a:gd name="T1" fmla="*/ 0 h 825"/>
                    <a:gd name="T2" fmla="*/ 1530 w 2474"/>
                    <a:gd name="T3" fmla="*/ 825 h 825"/>
                    <a:gd name="T4" fmla="*/ 2474 w 2474"/>
                    <a:gd name="T5" fmla="*/ 825 h 825"/>
                    <a:gd name="T6" fmla="*/ 0 w 2474"/>
                    <a:gd name="T7" fmla="*/ 0 h 825"/>
                    <a:gd name="T8" fmla="*/ 2474 w 2474"/>
                    <a:gd name="T9" fmla="*/ 825 h 8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T6" t="T7" r="T8" b="T9"/>
                  <a:pathLst>
                    <a:path w="2474" h="825">
                      <a:moveTo>
                        <a:pt x="0" y="0"/>
                      </a:moveTo>
                      <a:lnTo>
                        <a:pt x="1530" y="825"/>
                      </a:lnTo>
                      <a:lnTo>
                        <a:pt x="2474" y="825"/>
                      </a:lnTo>
                    </a:path>
                  </a:pathLst>
                </a:cu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1" name="Freeform 3"/>
                <p:cNvSpPr>
                  <a:spLocks/>
                </p:cNvSpPr>
                <p:nvPr/>
              </p:nvSpPr>
              <p:spPr bwMode="auto">
                <a:xfrm>
                  <a:off x="324" y="577"/>
                  <a:ext cx="2474" cy="825"/>
                </a:xfrm>
                <a:custGeom>
                  <a:avLst/>
                  <a:gdLst>
                    <a:gd name="T0" fmla="*/ 0 w 2474"/>
                    <a:gd name="T1" fmla="*/ 0 h 825"/>
                    <a:gd name="T2" fmla="*/ 1530 w 2474"/>
                    <a:gd name="T3" fmla="*/ 825 h 825"/>
                    <a:gd name="T4" fmla="*/ 2474 w 2474"/>
                    <a:gd name="T5" fmla="*/ 825 h 825"/>
                    <a:gd name="T6" fmla="*/ 0 w 2474"/>
                    <a:gd name="T7" fmla="*/ 0 h 825"/>
                    <a:gd name="T8" fmla="*/ 2474 w 2474"/>
                    <a:gd name="T9" fmla="*/ 825 h 8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T6" t="T7" r="T8" b="T9"/>
                  <a:pathLst>
                    <a:path w="2474" h="825">
                      <a:moveTo>
                        <a:pt x="0" y="0"/>
                      </a:moveTo>
                      <a:lnTo>
                        <a:pt x="1530" y="825"/>
                      </a:lnTo>
                      <a:lnTo>
                        <a:pt x="2474" y="825"/>
                      </a:lnTo>
                    </a:path>
                  </a:pathLst>
                </a:cu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2" name="Freeform 4"/>
                <p:cNvSpPr>
                  <a:spLocks/>
                </p:cNvSpPr>
                <p:nvPr/>
              </p:nvSpPr>
              <p:spPr bwMode="auto">
                <a:xfrm>
                  <a:off x="462" y="352"/>
                  <a:ext cx="2474" cy="825"/>
                </a:xfrm>
                <a:custGeom>
                  <a:avLst/>
                  <a:gdLst>
                    <a:gd name="T0" fmla="*/ 0 w 2474"/>
                    <a:gd name="T1" fmla="*/ 0 h 825"/>
                    <a:gd name="T2" fmla="*/ 1530 w 2474"/>
                    <a:gd name="T3" fmla="*/ 825 h 825"/>
                    <a:gd name="T4" fmla="*/ 2474 w 2474"/>
                    <a:gd name="T5" fmla="*/ 825 h 825"/>
                    <a:gd name="T6" fmla="*/ 0 w 2474"/>
                    <a:gd name="T7" fmla="*/ 0 h 825"/>
                    <a:gd name="T8" fmla="*/ 2474 w 2474"/>
                    <a:gd name="T9" fmla="*/ 825 h 8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T6" t="T7" r="T8" b="T9"/>
                  <a:pathLst>
                    <a:path w="2474" h="825">
                      <a:moveTo>
                        <a:pt x="0" y="0"/>
                      </a:moveTo>
                      <a:lnTo>
                        <a:pt x="1530" y="825"/>
                      </a:lnTo>
                      <a:lnTo>
                        <a:pt x="2474" y="825"/>
                      </a:lnTo>
                    </a:path>
                  </a:pathLst>
                </a:cu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3" name="Freeform 5"/>
                <p:cNvSpPr>
                  <a:spLocks/>
                </p:cNvSpPr>
                <p:nvPr/>
              </p:nvSpPr>
              <p:spPr bwMode="auto">
                <a:xfrm>
                  <a:off x="530" y="217"/>
                  <a:ext cx="2474" cy="825"/>
                </a:xfrm>
                <a:custGeom>
                  <a:avLst/>
                  <a:gdLst>
                    <a:gd name="T0" fmla="*/ 0 w 2474"/>
                    <a:gd name="T1" fmla="*/ 0 h 825"/>
                    <a:gd name="T2" fmla="*/ 1530 w 2474"/>
                    <a:gd name="T3" fmla="*/ 825 h 825"/>
                    <a:gd name="T4" fmla="*/ 2474 w 2474"/>
                    <a:gd name="T5" fmla="*/ 825 h 825"/>
                    <a:gd name="T6" fmla="*/ 0 w 2474"/>
                    <a:gd name="T7" fmla="*/ 0 h 825"/>
                    <a:gd name="T8" fmla="*/ 2474 w 2474"/>
                    <a:gd name="T9" fmla="*/ 825 h 8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T6" t="T7" r="T8" b="T9"/>
                  <a:pathLst>
                    <a:path w="2474" h="825">
                      <a:moveTo>
                        <a:pt x="0" y="0"/>
                      </a:moveTo>
                      <a:lnTo>
                        <a:pt x="1530" y="825"/>
                      </a:lnTo>
                      <a:lnTo>
                        <a:pt x="2474" y="825"/>
                      </a:lnTo>
                    </a:path>
                  </a:pathLst>
                </a:cu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4" name="Freeform 6"/>
                <p:cNvSpPr>
                  <a:spLocks/>
                </p:cNvSpPr>
                <p:nvPr/>
              </p:nvSpPr>
              <p:spPr bwMode="auto">
                <a:xfrm>
                  <a:off x="641" y="14"/>
                  <a:ext cx="2474" cy="825"/>
                </a:xfrm>
                <a:custGeom>
                  <a:avLst/>
                  <a:gdLst>
                    <a:gd name="T0" fmla="*/ 0 w 2474"/>
                    <a:gd name="T1" fmla="*/ 0 h 825"/>
                    <a:gd name="T2" fmla="*/ 1530 w 2474"/>
                    <a:gd name="T3" fmla="*/ 825 h 825"/>
                    <a:gd name="T4" fmla="*/ 2474 w 2474"/>
                    <a:gd name="T5" fmla="*/ 825 h 825"/>
                    <a:gd name="T6" fmla="*/ 0 w 2474"/>
                    <a:gd name="T7" fmla="*/ 0 h 825"/>
                    <a:gd name="T8" fmla="*/ 2474 w 2474"/>
                    <a:gd name="T9" fmla="*/ 825 h 8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T6" t="T7" r="T8" b="T9"/>
                  <a:pathLst>
                    <a:path w="2474" h="825">
                      <a:moveTo>
                        <a:pt x="0" y="0"/>
                      </a:moveTo>
                      <a:lnTo>
                        <a:pt x="1530" y="825"/>
                      </a:lnTo>
                      <a:lnTo>
                        <a:pt x="2474" y="825"/>
                      </a:lnTo>
                    </a:path>
                  </a:pathLst>
                </a:cu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5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1531"/>
                  <a:ext cx="2768" cy="6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820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761" y="850"/>
                  <a:ext cx="359" cy="6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768" y="919"/>
                  <a:ext cx="368" cy="68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8" name="Line 10"/>
                <p:cNvSpPr>
                  <a:spLocks noChangeShapeType="1"/>
                </p:cNvSpPr>
                <p:nvPr/>
              </p:nvSpPr>
              <p:spPr bwMode="auto">
                <a:xfrm>
                  <a:off x="3126" y="827"/>
                  <a:ext cx="6" cy="8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9" name="Line 11"/>
                <p:cNvSpPr>
                  <a:spLocks noChangeShapeType="1"/>
                </p:cNvSpPr>
                <p:nvPr/>
              </p:nvSpPr>
              <p:spPr bwMode="auto">
                <a:xfrm>
                  <a:off x="346" y="584"/>
                  <a:ext cx="0" cy="76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0" name="Line 12"/>
                <p:cNvSpPr>
                  <a:spLocks noChangeShapeType="1"/>
                </p:cNvSpPr>
                <p:nvPr/>
              </p:nvSpPr>
              <p:spPr bwMode="auto">
                <a:xfrm>
                  <a:off x="510" y="664"/>
                  <a:ext cx="0" cy="6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1" name="Line 13"/>
                <p:cNvSpPr>
                  <a:spLocks noChangeShapeType="1"/>
                </p:cNvSpPr>
                <p:nvPr/>
              </p:nvSpPr>
              <p:spPr bwMode="auto">
                <a:xfrm>
                  <a:off x="592" y="724"/>
                  <a:ext cx="0" cy="5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2" name="Oval 14"/>
                <p:cNvSpPr>
                  <a:spLocks noChangeArrowheads="1"/>
                </p:cNvSpPr>
                <p:nvPr/>
              </p:nvSpPr>
              <p:spPr bwMode="auto">
                <a:xfrm>
                  <a:off x="368" y="706"/>
                  <a:ext cx="110" cy="11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8213" name="Oval 15"/>
                <p:cNvSpPr>
                  <a:spLocks noChangeArrowheads="1"/>
                </p:cNvSpPr>
                <p:nvPr/>
              </p:nvSpPr>
              <p:spPr bwMode="auto">
                <a:xfrm>
                  <a:off x="368" y="892"/>
                  <a:ext cx="110" cy="11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8214" name="Oval 16"/>
                <p:cNvSpPr>
                  <a:spLocks noChangeArrowheads="1"/>
                </p:cNvSpPr>
                <p:nvPr/>
              </p:nvSpPr>
              <p:spPr bwMode="auto">
                <a:xfrm>
                  <a:off x="370" y="1087"/>
                  <a:ext cx="110" cy="11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8215" name="Line 17"/>
                <p:cNvSpPr>
                  <a:spLocks noChangeShapeType="1"/>
                </p:cNvSpPr>
                <p:nvPr/>
              </p:nvSpPr>
              <p:spPr bwMode="auto">
                <a:xfrm>
                  <a:off x="586" y="916"/>
                  <a:ext cx="37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0" y="1066"/>
                  <a:ext cx="324" cy="4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722" y="1181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34" y="921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9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496" y="921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218" y="912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888" y="824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678" y="718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490" y="613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294" y="510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090" y="404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04" y="296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746" y="220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596" y="131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48" y="367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598" y="447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764" y="546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58" y="652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160" y="765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340" y="854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5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542" y="967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746" y="1071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122" y="1175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392" y="1175"/>
                  <a:ext cx="62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9" name="Freeform 41"/>
                <p:cNvSpPr>
                  <a:spLocks/>
                </p:cNvSpPr>
                <p:nvPr/>
              </p:nvSpPr>
              <p:spPr bwMode="auto">
                <a:xfrm rot="18394695">
                  <a:off x="423" y="278"/>
                  <a:ext cx="166" cy="16"/>
                </a:xfrm>
                <a:custGeom>
                  <a:avLst/>
                  <a:gdLst>
                    <a:gd name="T0" fmla="*/ 0 w 166"/>
                    <a:gd name="T1" fmla="*/ 0 h 45"/>
                    <a:gd name="T2" fmla="*/ 76 w 166"/>
                    <a:gd name="T3" fmla="*/ 45 h 45"/>
                    <a:gd name="T4" fmla="*/ 166 w 166"/>
                    <a:gd name="T5" fmla="*/ 0 h 45"/>
                    <a:gd name="T6" fmla="*/ 0 w 166"/>
                    <a:gd name="T7" fmla="*/ 0 h 45"/>
                    <a:gd name="T8" fmla="*/ 166 w 166"/>
                    <a:gd name="T9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T6" t="T7" r="T8" b="T9"/>
                  <a:pathLst>
                    <a:path w="166" h="45">
                      <a:moveTo>
                        <a:pt x="0" y="0"/>
                      </a:moveTo>
                      <a:cubicBezTo>
                        <a:pt x="24" y="22"/>
                        <a:pt x="48" y="45"/>
                        <a:pt x="76" y="45"/>
                      </a:cubicBezTo>
                      <a:cubicBezTo>
                        <a:pt x="104" y="45"/>
                        <a:pt x="135" y="22"/>
                        <a:pt x="166" y="0"/>
                      </a:cubicBezTo>
                    </a:path>
                  </a:pathLst>
                </a:cu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08" y="0"/>
                  <a:ext cx="330" cy="5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1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28" y="217"/>
                  <a:ext cx="76" cy="126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2" name="Freeform 44"/>
                <p:cNvSpPr>
                  <a:spLocks/>
                </p:cNvSpPr>
                <p:nvPr/>
              </p:nvSpPr>
              <p:spPr bwMode="auto">
                <a:xfrm rot="18394695">
                  <a:off x="2885" y="1111"/>
                  <a:ext cx="166" cy="16"/>
                </a:xfrm>
                <a:custGeom>
                  <a:avLst/>
                  <a:gdLst>
                    <a:gd name="T0" fmla="*/ 0 w 166"/>
                    <a:gd name="T1" fmla="*/ 0 h 45"/>
                    <a:gd name="T2" fmla="*/ 76 w 166"/>
                    <a:gd name="T3" fmla="*/ 45 h 45"/>
                    <a:gd name="T4" fmla="*/ 166 w 166"/>
                    <a:gd name="T5" fmla="*/ 0 h 45"/>
                    <a:gd name="T6" fmla="*/ 0 w 166"/>
                    <a:gd name="T7" fmla="*/ 0 h 45"/>
                    <a:gd name="T8" fmla="*/ 166 w 166"/>
                    <a:gd name="T9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T6" t="T7" r="T8" b="T9"/>
                  <a:pathLst>
                    <a:path w="166" h="45">
                      <a:moveTo>
                        <a:pt x="0" y="0"/>
                      </a:moveTo>
                      <a:cubicBezTo>
                        <a:pt x="24" y="22"/>
                        <a:pt x="48" y="45"/>
                        <a:pt x="76" y="45"/>
                      </a:cubicBezTo>
                      <a:cubicBezTo>
                        <a:pt x="104" y="45"/>
                        <a:pt x="135" y="22"/>
                        <a:pt x="166" y="0"/>
                      </a:cubicBez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43" name="Line 58"/>
              <p:cNvSpPr>
                <a:spLocks noChangeShapeType="1"/>
              </p:cNvSpPr>
              <p:nvPr/>
            </p:nvSpPr>
            <p:spPr bwMode="auto">
              <a:xfrm>
                <a:off x="3143272" y="1285884"/>
                <a:ext cx="0" cy="240000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44" name="Oval 52"/>
            <p:cNvSpPr>
              <a:spLocks noChangeArrowheads="1"/>
            </p:cNvSpPr>
            <p:nvPr/>
          </p:nvSpPr>
          <p:spPr bwMode="auto">
            <a:xfrm>
              <a:off x="2428892" y="403254"/>
              <a:ext cx="428628" cy="43156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42875" y="177800"/>
            <a:ext cx="87868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sz="2800" b="1"/>
              <a:t>4</a:t>
            </a:r>
            <a:r>
              <a:rPr lang="zh-CN" altLang="en-US" sz="2800" b="1"/>
              <a:t>、描绘运动轨迹：在木板的平面上用手按住卡片，使卡片上有孔的一面保持水平，调整卡片的位置，使从槽上滚下的小球正好穿过卡片的孔，而不擦碰孔的边缘。</a:t>
            </a:r>
          </a:p>
        </p:txBody>
      </p:sp>
      <p:pic>
        <p:nvPicPr>
          <p:cNvPr id="9219" name="Picture 1" descr="D:\My Documents\复件 My Pictures\图片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357563"/>
            <a:ext cx="451167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D:\My Documents\复件 My Pictures\图片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3357563"/>
            <a:ext cx="4108450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14313" y="1500188"/>
            <a:ext cx="8572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sz="2800" b="1"/>
              <a:t>    </a:t>
            </a:r>
            <a:r>
              <a:rPr lang="zh-CN" altLang="en-US" sz="2800" b="1"/>
              <a:t>用铅笔在卡片缺口处的白纸上点个黑点，这就在白纸上记下了小球穿过孔时球心所对应的位置。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214313" y="2357438"/>
            <a:ext cx="87868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sz="2800" b="1"/>
              <a:t>    </a:t>
            </a:r>
            <a:r>
              <a:rPr lang="zh-CN" altLang="en-US" sz="2800" b="1"/>
              <a:t>保证小球每次</a:t>
            </a:r>
            <a:r>
              <a:rPr lang="zh-CN" altLang="en-US" sz="2800" b="1">
                <a:solidFill>
                  <a:srgbClr val="E40B06"/>
                </a:solidFill>
                <a:ea typeface="华文细黑" pitchFamily="2" charset="-122"/>
              </a:rPr>
              <a:t>从斜槽上的同一位置由静止开始滑下</a:t>
            </a:r>
            <a:r>
              <a:rPr lang="zh-CN" altLang="en-US" sz="2800" b="1"/>
              <a:t>，用同样的方法，可找出小球平抛轨迹上的一系列位置。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1" grpId="0" autoUpdateAnimBg="0"/>
      <p:bldP spid="92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D:\My Documents\复件 My Pictures\图片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517775"/>
            <a:ext cx="4500563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285750" y="142875"/>
            <a:ext cx="8643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sz="2800" b="1"/>
              <a:t>5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E40B06"/>
                </a:solidFill>
              </a:rPr>
              <a:t>计算初速度：</a:t>
            </a:r>
            <a:r>
              <a:rPr lang="zh-CN" altLang="en-US" sz="2800" b="1"/>
              <a:t>取下白纸，以</a:t>
            </a:r>
            <a:r>
              <a:rPr lang="en-US" sz="2800" b="1"/>
              <a:t>O</a:t>
            </a:r>
            <a:r>
              <a:rPr lang="zh-CN" altLang="en-US" sz="2800" b="1"/>
              <a:t>点为原点画出竖直向下的</a:t>
            </a:r>
            <a:r>
              <a:rPr lang="en-US" sz="2800" b="1"/>
              <a:t>y</a:t>
            </a:r>
            <a:r>
              <a:rPr lang="zh-CN" altLang="en-US" sz="2800" b="1"/>
              <a:t>轴和水平向右的</a:t>
            </a:r>
            <a:r>
              <a:rPr lang="en-US" sz="2800" b="1"/>
              <a:t>x</a:t>
            </a:r>
            <a:r>
              <a:rPr lang="zh-CN" altLang="en-US" sz="2800" b="1"/>
              <a:t>轴，用平滑的曲线把这些位置连接起来即得小球做平抛运动的轨迹。</a:t>
            </a:r>
          </a:p>
        </p:txBody>
      </p:sp>
      <p:pic>
        <p:nvPicPr>
          <p:cNvPr id="10244" name="Picture 2" descr="D:\My Documents\复件 My Pictures\kj_pingpao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06" b="25000"/>
          <a:stretch>
            <a:fillRect/>
          </a:stretch>
        </p:blipFill>
        <p:spPr bwMode="auto">
          <a:xfrm>
            <a:off x="642938" y="4286250"/>
            <a:ext cx="35433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任意多边形 5"/>
          <p:cNvSpPr>
            <a:spLocks/>
          </p:cNvSpPr>
          <p:nvPr/>
        </p:nvSpPr>
        <p:spPr bwMode="auto">
          <a:xfrm>
            <a:off x="4597400" y="2714625"/>
            <a:ext cx="3332163" cy="3735388"/>
          </a:xfrm>
          <a:custGeom>
            <a:avLst/>
            <a:gdLst>
              <a:gd name="T0" fmla="*/ 0 w 3629465"/>
              <a:gd name="T1" fmla="*/ 2345 h 4180450"/>
              <a:gd name="T2" fmla="*/ 112541 w 3629465"/>
              <a:gd name="T3" fmla="*/ 2345 h 4180450"/>
              <a:gd name="T4" fmla="*/ 126609 w 3629465"/>
              <a:gd name="T5" fmla="*/ 16413 h 4180450"/>
              <a:gd name="T6" fmla="*/ 295421 w 3629465"/>
              <a:gd name="T7" fmla="*/ 58616 h 4180450"/>
              <a:gd name="T8" fmla="*/ 407963 w 3629465"/>
              <a:gd name="T9" fmla="*/ 100819 h 4180450"/>
              <a:gd name="T10" fmla="*/ 520505 w 3629465"/>
              <a:gd name="T11" fmla="*/ 157090 h 4180450"/>
              <a:gd name="T12" fmla="*/ 703385 w 3629465"/>
              <a:gd name="T13" fmla="*/ 227428 h 4180450"/>
              <a:gd name="T14" fmla="*/ 829994 w 3629465"/>
              <a:gd name="T15" fmla="*/ 311834 h 4180450"/>
              <a:gd name="T16" fmla="*/ 970671 w 3629465"/>
              <a:gd name="T17" fmla="*/ 396241 h 4180450"/>
              <a:gd name="T18" fmla="*/ 1139483 w 3629465"/>
              <a:gd name="T19" fmla="*/ 508782 h 4180450"/>
              <a:gd name="T20" fmla="*/ 1252025 w 3629465"/>
              <a:gd name="T21" fmla="*/ 607256 h 4180450"/>
              <a:gd name="T22" fmla="*/ 1420837 w 3629465"/>
              <a:gd name="T23" fmla="*/ 762001 h 4180450"/>
              <a:gd name="T24" fmla="*/ 1434905 w 3629465"/>
              <a:gd name="T25" fmla="*/ 776068 h 4180450"/>
              <a:gd name="T26" fmla="*/ 1561514 w 3629465"/>
              <a:gd name="T27" fmla="*/ 888610 h 4180450"/>
              <a:gd name="T28" fmla="*/ 1730326 w 3629465"/>
              <a:gd name="T29" fmla="*/ 1057422 h 4180450"/>
              <a:gd name="T30" fmla="*/ 1842868 w 3629465"/>
              <a:gd name="T31" fmla="*/ 1169964 h 4180450"/>
              <a:gd name="T32" fmla="*/ 2011680 w 3629465"/>
              <a:gd name="T33" fmla="*/ 1352844 h 4180450"/>
              <a:gd name="T34" fmla="*/ 2152357 w 3629465"/>
              <a:gd name="T35" fmla="*/ 1493521 h 4180450"/>
              <a:gd name="T36" fmla="*/ 2307101 w 3629465"/>
              <a:gd name="T37" fmla="*/ 1732671 h 4180450"/>
              <a:gd name="T38" fmla="*/ 2419643 w 3629465"/>
              <a:gd name="T39" fmla="*/ 1915551 h 4180450"/>
              <a:gd name="T40" fmla="*/ 2560320 w 3629465"/>
              <a:gd name="T41" fmla="*/ 2126567 h 4180450"/>
              <a:gd name="T42" fmla="*/ 2715065 w 3629465"/>
              <a:gd name="T43" fmla="*/ 2365718 h 4180450"/>
              <a:gd name="T44" fmla="*/ 2841674 w 3629465"/>
              <a:gd name="T45" fmla="*/ 2562665 h 4180450"/>
              <a:gd name="T46" fmla="*/ 3123028 w 3629465"/>
              <a:gd name="T47" fmla="*/ 3111305 h 4180450"/>
              <a:gd name="T48" fmla="*/ 3629465 w 3629465"/>
              <a:gd name="T49" fmla="*/ 4180450 h 4180450"/>
              <a:gd name="T50" fmla="*/ 0 w 3629465"/>
              <a:gd name="T51" fmla="*/ 0 h 4180450"/>
              <a:gd name="T52" fmla="*/ 3629465 w 3629465"/>
              <a:gd name="T53" fmla="*/ 4180450 h 4180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T50" t="T51" r="T52" b="T53"/>
            <a:pathLst>
              <a:path w="3629465" h="4180450">
                <a:moveTo>
                  <a:pt x="0" y="2345"/>
                </a:moveTo>
                <a:cubicBezTo>
                  <a:pt x="45719" y="1172"/>
                  <a:pt x="91439" y="0"/>
                  <a:pt x="112541" y="2345"/>
                </a:cubicBezTo>
                <a:cubicBezTo>
                  <a:pt x="133643" y="4690"/>
                  <a:pt x="96129" y="7035"/>
                  <a:pt x="126609" y="16413"/>
                </a:cubicBezTo>
                <a:cubicBezTo>
                  <a:pt x="157089" y="25792"/>
                  <a:pt x="248529" y="44548"/>
                  <a:pt x="295421" y="58616"/>
                </a:cubicBezTo>
                <a:cubicBezTo>
                  <a:pt x="342313" y="72684"/>
                  <a:pt x="370449" y="84407"/>
                  <a:pt x="407963" y="100819"/>
                </a:cubicBezTo>
                <a:cubicBezTo>
                  <a:pt x="445477" y="117231"/>
                  <a:pt x="471268" y="135989"/>
                  <a:pt x="520505" y="157090"/>
                </a:cubicBezTo>
                <a:cubicBezTo>
                  <a:pt x="569742" y="178192"/>
                  <a:pt x="651804" y="201637"/>
                  <a:pt x="703385" y="227428"/>
                </a:cubicBezTo>
                <a:cubicBezTo>
                  <a:pt x="754966" y="253219"/>
                  <a:pt x="785446" y="283699"/>
                  <a:pt x="829994" y="311834"/>
                </a:cubicBezTo>
                <a:cubicBezTo>
                  <a:pt x="874542" y="339969"/>
                  <a:pt x="919090" y="363416"/>
                  <a:pt x="970671" y="396241"/>
                </a:cubicBezTo>
                <a:cubicBezTo>
                  <a:pt x="1022252" y="429066"/>
                  <a:pt x="1092591" y="473613"/>
                  <a:pt x="1139483" y="508782"/>
                </a:cubicBezTo>
                <a:cubicBezTo>
                  <a:pt x="1186375" y="543951"/>
                  <a:pt x="1205133" y="565053"/>
                  <a:pt x="1252025" y="607256"/>
                </a:cubicBezTo>
                <a:cubicBezTo>
                  <a:pt x="1298917" y="649459"/>
                  <a:pt x="1390357" y="733866"/>
                  <a:pt x="1420837" y="762001"/>
                </a:cubicBezTo>
                <a:cubicBezTo>
                  <a:pt x="1451317" y="790136"/>
                  <a:pt x="1411459" y="754967"/>
                  <a:pt x="1434905" y="776068"/>
                </a:cubicBezTo>
                <a:cubicBezTo>
                  <a:pt x="1458351" y="797170"/>
                  <a:pt x="1512277" y="841718"/>
                  <a:pt x="1561514" y="888610"/>
                </a:cubicBezTo>
                <a:cubicBezTo>
                  <a:pt x="1610751" y="935502"/>
                  <a:pt x="1730326" y="1057422"/>
                  <a:pt x="1730326" y="1057422"/>
                </a:cubicBezTo>
                <a:cubicBezTo>
                  <a:pt x="1777218" y="1104314"/>
                  <a:pt x="1795976" y="1120727"/>
                  <a:pt x="1842868" y="1169964"/>
                </a:cubicBezTo>
                <a:cubicBezTo>
                  <a:pt x="1889760" y="1219201"/>
                  <a:pt x="1960099" y="1298918"/>
                  <a:pt x="2011680" y="1352844"/>
                </a:cubicBezTo>
                <a:cubicBezTo>
                  <a:pt x="2063261" y="1406770"/>
                  <a:pt x="2103120" y="1430217"/>
                  <a:pt x="2152357" y="1493521"/>
                </a:cubicBezTo>
                <a:cubicBezTo>
                  <a:pt x="2201594" y="1556825"/>
                  <a:pt x="2262553" y="1662333"/>
                  <a:pt x="2307101" y="1732671"/>
                </a:cubicBezTo>
                <a:cubicBezTo>
                  <a:pt x="2351649" y="1803009"/>
                  <a:pt x="2377440" y="1849902"/>
                  <a:pt x="2419643" y="1915551"/>
                </a:cubicBezTo>
                <a:cubicBezTo>
                  <a:pt x="2461846" y="1981200"/>
                  <a:pt x="2511083" y="2051539"/>
                  <a:pt x="2560320" y="2126567"/>
                </a:cubicBezTo>
                <a:cubicBezTo>
                  <a:pt x="2609557" y="2201595"/>
                  <a:pt x="2715065" y="2365718"/>
                  <a:pt x="2715065" y="2365718"/>
                </a:cubicBezTo>
                <a:cubicBezTo>
                  <a:pt x="2761957" y="2438401"/>
                  <a:pt x="2773680" y="2438401"/>
                  <a:pt x="2841674" y="2562665"/>
                </a:cubicBezTo>
                <a:cubicBezTo>
                  <a:pt x="2909668" y="2686930"/>
                  <a:pt x="2991730" y="2841674"/>
                  <a:pt x="3123028" y="3111305"/>
                </a:cubicBezTo>
                <a:cubicBezTo>
                  <a:pt x="3254326" y="3380936"/>
                  <a:pt x="3519268" y="4002259"/>
                  <a:pt x="3629465" y="418045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246" name="直接箭头连接符 7"/>
          <p:cNvCxnSpPr>
            <a:cxnSpLocks noChangeShapeType="1"/>
            <a:stCxn id="10245" idx="0"/>
          </p:cNvCxnSpPr>
          <p:nvPr/>
        </p:nvCxnSpPr>
        <p:spPr bwMode="auto">
          <a:xfrm flipV="1">
            <a:off x="4597400" y="2714625"/>
            <a:ext cx="4332288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7" name="直接箭头连接符 11"/>
          <p:cNvCxnSpPr>
            <a:cxnSpLocks noChangeShapeType="1"/>
          </p:cNvCxnSpPr>
          <p:nvPr/>
        </p:nvCxnSpPr>
        <p:spPr bwMode="auto">
          <a:xfrm rot="5400000">
            <a:off x="2574132" y="4787106"/>
            <a:ext cx="41402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4257675" y="2262188"/>
            <a:ext cx="3200400" cy="3119437"/>
            <a:chOff x="0" y="0"/>
            <a:chExt cx="3198976" cy="3118142"/>
          </a:xfrm>
        </p:grpSpPr>
        <p:cxnSp>
          <p:nvCxnSpPr>
            <p:cNvPr id="10249" name="直接连接符 15"/>
            <p:cNvCxnSpPr>
              <a:cxnSpLocks noChangeShapeType="1"/>
            </p:cNvCxnSpPr>
            <p:nvPr/>
          </p:nvCxnSpPr>
          <p:spPr bwMode="auto">
            <a:xfrm rot="5400000">
              <a:off x="1813802" y="1666228"/>
              <a:ext cx="2428892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直接连接符 17"/>
            <p:cNvCxnSpPr>
              <a:cxnSpLocks noChangeShapeType="1"/>
            </p:cNvCxnSpPr>
            <p:nvPr/>
          </p:nvCxnSpPr>
          <p:spPr bwMode="auto">
            <a:xfrm rot="10800000">
              <a:off x="385042" y="2880674"/>
              <a:ext cx="2643206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1" name="矩形 19"/>
            <p:cNvSpPr>
              <a:spLocks noChangeArrowheads="1"/>
            </p:cNvSpPr>
            <p:nvPr/>
          </p:nvSpPr>
          <p:spPr bwMode="auto">
            <a:xfrm>
              <a:off x="2813934" y="0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x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252" name="矩形 20"/>
            <p:cNvSpPr>
              <a:spLocks noChangeArrowheads="1"/>
            </p:cNvSpPr>
            <p:nvPr/>
          </p:nvSpPr>
          <p:spPr bwMode="auto">
            <a:xfrm>
              <a:off x="0" y="2594922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y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253" name="TextBox 23"/>
          <p:cNvSpPr txBox="1">
            <a:spLocks noChangeArrowheads="1"/>
          </p:cNvSpPr>
          <p:nvPr/>
        </p:nvSpPr>
        <p:spPr bwMode="auto">
          <a:xfrm>
            <a:off x="0" y="2357438"/>
            <a:ext cx="47339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sz="2800" b="1"/>
              <a:t>  </a:t>
            </a:r>
            <a:r>
              <a:rPr lang="zh-CN" altLang="en-US" sz="2800" b="1"/>
              <a:t>用公式</a:t>
            </a:r>
            <a:r>
              <a:rPr lang="en-US" sz="2800" b="1"/>
              <a:t>x</a:t>
            </a:r>
            <a:r>
              <a:rPr lang="zh-CN" altLang="en-US" sz="2800" b="1"/>
              <a:t>＝</a:t>
            </a:r>
            <a:r>
              <a:rPr lang="en-US" sz="2800" b="1"/>
              <a:t>v</a:t>
            </a:r>
            <a:r>
              <a:rPr lang="en-US" sz="2800" b="1" baseline="-25000"/>
              <a:t>0</a:t>
            </a:r>
            <a:r>
              <a:rPr lang="en-US" sz="2800" b="1"/>
              <a:t>t</a:t>
            </a:r>
            <a:r>
              <a:rPr lang="zh-CN" altLang="en-US" sz="2800" b="1"/>
              <a:t>和</a:t>
            </a:r>
            <a:r>
              <a:rPr lang="en-US" sz="2800" b="1"/>
              <a:t>y</a:t>
            </a:r>
            <a:r>
              <a:rPr lang="zh-CN" altLang="en-US" sz="2800" b="1"/>
              <a:t>＝</a:t>
            </a:r>
            <a:r>
              <a:rPr lang="en-US" sz="2800" b="1"/>
              <a:t>gt</a:t>
            </a:r>
            <a:r>
              <a:rPr lang="en-US" sz="2800" b="1" baseline="30000"/>
              <a:t>2</a:t>
            </a:r>
            <a:r>
              <a:rPr lang="en-US" sz="2800" b="1"/>
              <a:t>/2</a:t>
            </a:r>
            <a:r>
              <a:rPr lang="zh-CN" altLang="en-US" sz="2800" b="1"/>
              <a:t>计算出小球的初速度</a:t>
            </a:r>
            <a:r>
              <a:rPr lang="en-US" sz="2800" b="1"/>
              <a:t>v</a:t>
            </a:r>
            <a:r>
              <a:rPr lang="en-US" sz="2800" b="1" baseline="-25000"/>
              <a:t>0</a:t>
            </a:r>
            <a:r>
              <a:rPr lang="zh-CN" altLang="en-US" sz="2800" b="1"/>
              <a:t>，最后计算出</a:t>
            </a:r>
            <a:r>
              <a:rPr lang="en-US" sz="2800" b="1"/>
              <a:t>v</a:t>
            </a:r>
            <a:r>
              <a:rPr lang="en-US" sz="2800" b="1" baseline="-25000"/>
              <a:t>0</a:t>
            </a:r>
            <a:r>
              <a:rPr lang="zh-CN" altLang="en-US" sz="2800" b="1"/>
              <a:t>的平均值，并将有关数据记入表格内。</a:t>
            </a:r>
          </a:p>
        </p:txBody>
      </p:sp>
      <p:sp>
        <p:nvSpPr>
          <p:cNvPr id="10254" name="TextBox 24"/>
          <p:cNvSpPr txBox="1">
            <a:spLocks noChangeArrowheads="1"/>
          </p:cNvSpPr>
          <p:nvPr/>
        </p:nvSpPr>
        <p:spPr bwMode="auto">
          <a:xfrm>
            <a:off x="357188" y="1428750"/>
            <a:ext cx="8572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sz="2800" b="1"/>
              <a:t>    </a:t>
            </a:r>
            <a:r>
              <a:rPr lang="zh-CN" altLang="en-US" sz="2800" b="1"/>
              <a:t>在曲线上选取</a:t>
            </a:r>
            <a:r>
              <a:rPr lang="en-US" sz="2800" b="1"/>
              <a:t>A</a:t>
            </a:r>
            <a:r>
              <a:rPr lang="zh-CN" altLang="en-US" sz="2800" b="1"/>
              <a:t>、</a:t>
            </a:r>
            <a:r>
              <a:rPr lang="en-US" sz="2800" b="1"/>
              <a:t>B</a:t>
            </a:r>
            <a:r>
              <a:rPr lang="zh-CN" altLang="en-US" sz="2800" b="1"/>
              <a:t>、</a:t>
            </a:r>
            <a:r>
              <a:rPr lang="en-US" sz="2800" b="1"/>
              <a:t>C</a:t>
            </a:r>
            <a:r>
              <a:rPr lang="zh-CN" altLang="en-US" sz="2800" b="1"/>
              <a:t>、</a:t>
            </a:r>
            <a:r>
              <a:rPr lang="en-US" sz="2800" b="1"/>
              <a:t>D</a:t>
            </a:r>
            <a:r>
              <a:rPr lang="zh-CN" altLang="en-US" sz="2800" b="1"/>
              <a:t>、</a:t>
            </a:r>
            <a:r>
              <a:rPr lang="en-US" sz="2800" b="1"/>
              <a:t>E</a:t>
            </a:r>
            <a:r>
              <a:rPr lang="zh-CN" altLang="en-US" sz="2800" b="1"/>
              <a:t>、</a:t>
            </a:r>
            <a:r>
              <a:rPr lang="en-US" sz="2800" b="1"/>
              <a:t>F</a:t>
            </a:r>
            <a:r>
              <a:rPr lang="zh-CN" altLang="en-US" sz="2800" b="1"/>
              <a:t>六个不同的点，用刻度尺和三角板测出它们的坐标</a:t>
            </a:r>
            <a:r>
              <a:rPr lang="en-US" sz="2800" b="1"/>
              <a:t>x</a:t>
            </a:r>
            <a:r>
              <a:rPr lang="zh-CN" altLang="en-US" sz="2800" b="1"/>
              <a:t>和</a:t>
            </a:r>
            <a:r>
              <a:rPr lang="en-US" sz="2800" b="1"/>
              <a:t>y</a:t>
            </a:r>
            <a:r>
              <a:rPr lang="zh-CN" altLang="en-US" sz="2800" b="1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5" grpId="0" animBg="1"/>
      <p:bldP spid="10253" grpId="0" autoUpdateAnimBg="0"/>
      <p:bldP spid="1025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477838" y="71438"/>
            <a:ext cx="3448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五、注意事项有：</a:t>
            </a: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395288" y="682625"/>
            <a:ext cx="4806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ea typeface="华文细黑" pitchFamily="2" charset="-122"/>
              </a:rPr>
              <a:t>⑴</a:t>
            </a:r>
            <a:r>
              <a:rPr lang="zh-CN" altLang="en-US" sz="2800" b="1">
                <a:solidFill>
                  <a:srgbClr val="E40B06"/>
                </a:solidFill>
                <a:ea typeface="华文细黑" pitchFamily="2" charset="-122"/>
              </a:rPr>
              <a:t>斜槽末端的切线必须水平</a:t>
            </a:r>
            <a:r>
              <a:rPr lang="zh-CN" altLang="en-US" sz="2800" b="1">
                <a:ea typeface="华文细黑" pitchFamily="2" charset="-122"/>
              </a:rPr>
              <a:t>。</a:t>
            </a: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395288" y="1258888"/>
            <a:ext cx="84978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ea typeface="华文细黑" pitchFamily="2" charset="-122"/>
              </a:rPr>
              <a:t>⑵</a:t>
            </a:r>
            <a:r>
              <a:rPr lang="en-US" sz="2800" b="1"/>
              <a:t> </a:t>
            </a:r>
            <a:r>
              <a:rPr lang="zh-CN" altLang="en-US" sz="2800" b="1"/>
              <a:t>方木板必须处在竖直面内且与小球运动轨迹所在的</a:t>
            </a:r>
            <a:r>
              <a:rPr lang="zh-CN" altLang="en-US" sz="2800" b="1">
                <a:solidFill>
                  <a:srgbClr val="E40B06"/>
                </a:solidFill>
              </a:rPr>
              <a:t>竖直平面平行</a:t>
            </a:r>
            <a:r>
              <a:rPr lang="zh-CN" altLang="en-US" sz="2800" b="1"/>
              <a:t>，并使小球的运动靠近图板但不接触。 </a:t>
            </a:r>
            <a:endParaRPr lang="zh-CN" altLang="en-US" sz="2800" b="1">
              <a:ea typeface="华文细黑" pitchFamily="2" charset="-122"/>
            </a:endParaRPr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357188" y="2286000"/>
            <a:ext cx="86439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ea typeface="华文细黑" pitchFamily="2" charset="-122"/>
              </a:rPr>
              <a:t>⑶</a:t>
            </a:r>
            <a:r>
              <a:rPr lang="zh-CN" altLang="en-US" sz="2800" b="1">
                <a:solidFill>
                  <a:srgbClr val="E40B06"/>
                </a:solidFill>
              </a:rPr>
              <a:t>坐标原点</a:t>
            </a:r>
            <a:r>
              <a:rPr lang="en-US" sz="2800" b="1">
                <a:solidFill>
                  <a:srgbClr val="E40B06"/>
                </a:solidFill>
              </a:rPr>
              <a:t>(</a:t>
            </a:r>
            <a:r>
              <a:rPr lang="zh-CN" altLang="en-US" sz="2800" b="1">
                <a:solidFill>
                  <a:srgbClr val="E40B06"/>
                </a:solidFill>
              </a:rPr>
              <a:t>小球做平抛运动的起点</a:t>
            </a:r>
            <a:r>
              <a:rPr lang="en-US" sz="2800" b="1">
                <a:solidFill>
                  <a:srgbClr val="E40B06"/>
                </a:solidFill>
              </a:rPr>
              <a:t>)</a:t>
            </a:r>
            <a:r>
              <a:rPr lang="zh-CN" altLang="en-US" sz="2800" b="1">
                <a:solidFill>
                  <a:srgbClr val="E40B06"/>
                </a:solidFill>
              </a:rPr>
              <a:t>不是槽口的端点，应是小球在糟口时球的球心在木板上的水平投影点</a:t>
            </a:r>
            <a:r>
              <a:rPr lang="zh-CN" altLang="en-US" sz="2800" b="1"/>
              <a:t>。</a:t>
            </a:r>
            <a:endParaRPr lang="zh-CN" altLang="en-US" sz="2800" b="1">
              <a:ea typeface="华文细黑" pitchFamily="2" charset="-122"/>
            </a:endParaRPr>
          </a:p>
        </p:txBody>
      </p: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395288" y="3286125"/>
            <a:ext cx="84296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华文细黑" pitchFamily="2" charset="-122"/>
                <a:ea typeface="华文细黑" pitchFamily="2" charset="-122"/>
              </a:rPr>
              <a:t>⑷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如果是用白纸，则应以</a:t>
            </a:r>
            <a:r>
              <a:rPr lang="zh-CN" altLang="en-US" sz="2800" b="1"/>
              <a:t>小球在糟口时球的球心在木板上的水平投影点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为坐标原点，在斜槽末端悬挂重锤线，先以重锤线方向确定</a:t>
            </a:r>
            <a:r>
              <a:rPr lang="en-US" sz="2800" b="1" i="1">
                <a:latin typeface="华文细黑" pitchFamily="2" charset="-122"/>
                <a:ea typeface="华文细黑" pitchFamily="2" charset="-122"/>
              </a:rPr>
              <a:t>y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轴方向，再用直角三角板画出水平线作为</a:t>
            </a:r>
            <a:r>
              <a:rPr lang="en-US" sz="2800" b="1" i="1">
                <a:latin typeface="华文细黑" pitchFamily="2" charset="-122"/>
                <a:ea typeface="华文细黑" pitchFamily="2" charset="-122"/>
              </a:rPr>
              <a:t>x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轴，建立直角坐标系。</a:t>
            </a:r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466725" y="5072063"/>
            <a:ext cx="8362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ea typeface="华文细黑" pitchFamily="2" charset="-122"/>
              </a:rPr>
              <a:t>⑸</a:t>
            </a:r>
            <a:r>
              <a:rPr lang="zh-CN" altLang="en-US" sz="2800" b="1">
                <a:solidFill>
                  <a:srgbClr val="E40B06"/>
                </a:solidFill>
                <a:ea typeface="华文细黑" pitchFamily="2" charset="-122"/>
              </a:rPr>
              <a:t>每次小球应从斜槽上的同一位置由静止开始下滑</a:t>
            </a:r>
            <a:r>
              <a:rPr lang="zh-CN" altLang="en-US" sz="2800" b="1">
                <a:ea typeface="华文细黑" pitchFamily="2" charset="-122"/>
              </a:rPr>
              <a:t>。</a:t>
            </a:r>
          </a:p>
        </p:txBody>
      </p:sp>
      <p:sp>
        <p:nvSpPr>
          <p:cNvPr id="11272" name="TextBox 7"/>
          <p:cNvSpPr txBox="1">
            <a:spLocks noChangeArrowheads="1"/>
          </p:cNvSpPr>
          <p:nvPr/>
        </p:nvSpPr>
        <p:spPr bwMode="auto">
          <a:xfrm>
            <a:off x="466725" y="5643563"/>
            <a:ext cx="84296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sz="2800" b="1"/>
              <a:t>⑹</a:t>
            </a:r>
            <a:r>
              <a:rPr lang="zh-CN" altLang="en-US" sz="2800" b="1"/>
              <a:t>要在平抛轨道上</a:t>
            </a:r>
            <a:r>
              <a:rPr lang="zh-CN" altLang="en-US" sz="2800" b="1">
                <a:solidFill>
                  <a:srgbClr val="E40B06"/>
                </a:solidFill>
              </a:rPr>
              <a:t>选取距</a:t>
            </a:r>
            <a:r>
              <a:rPr lang="en-US" sz="2800" b="1">
                <a:solidFill>
                  <a:srgbClr val="E40B06"/>
                </a:solidFill>
              </a:rPr>
              <a:t>O</a:t>
            </a:r>
            <a:r>
              <a:rPr lang="zh-CN" altLang="en-US" sz="2800" b="1">
                <a:solidFill>
                  <a:srgbClr val="E40B06"/>
                </a:solidFill>
              </a:rPr>
              <a:t>点远些的点</a:t>
            </a:r>
            <a:r>
              <a:rPr lang="zh-CN" altLang="en-US" sz="2800" b="1"/>
              <a:t>来计算球的初速度，这样可使结果的误差较小。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76200" y="609600"/>
            <a:ext cx="8153400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600" b="1">
                <a:latin typeface="Times New Roman" pitchFamily="18" charset="0"/>
              </a:rPr>
              <a:t>       </a:t>
            </a: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例</a:t>
            </a:r>
            <a:r>
              <a:rPr lang="en-US" sz="2600" b="1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、在做“研究平抛运动”的实验时，让小球多次沿同一轨道运动，通过描点法画出小球做平抛运动的轨迹，为了能较准确地描绘运动轨迹，下面列出了一些操作要求，将你认为正确的选项前面的字母填在横线上：＿＿＿＿＿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sz="2600" b="1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．通过调节使斜槽的末端保持水平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sz="2600" b="1">
                <a:latin typeface="华文细黑" pitchFamily="2" charset="-122"/>
                <a:ea typeface="华文细黑" pitchFamily="2" charset="-122"/>
              </a:rPr>
              <a:t>B</a:t>
            </a: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．每次释放小球的位置必须不同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sz="2600" b="1">
                <a:latin typeface="华文细黑" pitchFamily="2" charset="-122"/>
                <a:ea typeface="华文细黑" pitchFamily="2" charset="-122"/>
              </a:rPr>
              <a:t>C</a:t>
            </a: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．每次必须由静止释放小球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sz="2600" b="1">
                <a:latin typeface="华文细黑" pitchFamily="2" charset="-122"/>
                <a:ea typeface="华文细黑" pitchFamily="2" charset="-122"/>
              </a:rPr>
              <a:t>D</a:t>
            </a: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．记录小球位置用的木条</a:t>
            </a:r>
            <a:r>
              <a:rPr lang="en-US" sz="2600" b="1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或凹槽</a:t>
            </a:r>
            <a:r>
              <a:rPr lang="en-US" sz="2600" b="1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每次必须严格地等距 离下降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sz="2600" b="1">
                <a:latin typeface="华文细黑" pitchFamily="2" charset="-122"/>
                <a:ea typeface="华文细黑" pitchFamily="2" charset="-122"/>
              </a:rPr>
              <a:t>E</a:t>
            </a: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．小球运动时不应与木板上的白纸</a:t>
            </a:r>
            <a:r>
              <a:rPr lang="en-US" sz="2600" b="1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或方格纸</a:t>
            </a:r>
            <a:r>
              <a:rPr lang="en-US" sz="2600" b="1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相触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sz="2600" b="1">
                <a:latin typeface="华文细黑" pitchFamily="2" charset="-122"/>
                <a:ea typeface="华文细黑" pitchFamily="2" charset="-122"/>
              </a:rPr>
              <a:t>F</a:t>
            </a:r>
            <a:r>
              <a:rPr lang="zh-CN" altLang="en-US" sz="2600" b="1">
                <a:latin typeface="华文细黑" pitchFamily="2" charset="-122"/>
                <a:ea typeface="华文细黑" pitchFamily="2" charset="-122"/>
              </a:rPr>
              <a:t>．将球的位置记录在纸上后，取下纸，用直尺将点连 成折线              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152400" y="2362200"/>
            <a:ext cx="1449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A  C  E</a:t>
            </a:r>
          </a:p>
        </p:txBody>
      </p:sp>
      <p:pic>
        <p:nvPicPr>
          <p:cNvPr id="12292" name="Picture 4" descr="D:\My Documents\复件 My Pictures\图片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533650"/>
            <a:ext cx="2528887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124200" y="1524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课堂练习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40</TotalTime>
  <Words>1873</Words>
  <Application>Microsoft Office PowerPoint</Application>
  <PresentationFormat>全屏显示(4:3)</PresentationFormat>
  <Paragraphs>128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 2</vt:lpstr>
      <vt:lpstr>Wingdings</vt:lpstr>
      <vt:lpstr>隶书</vt:lpstr>
      <vt:lpstr>华文细黑</vt:lpstr>
      <vt:lpstr>黑体</vt:lpstr>
      <vt:lpstr>Times New Roman</vt:lpstr>
      <vt:lpstr>砖雕艺术</vt:lpstr>
      <vt:lpstr>MathType 6.0 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11</cp:revision>
  <cp:lastPrinted>1601-01-01T00:00:00Z</cp:lastPrinted>
  <dcterms:created xsi:type="dcterms:W3CDTF">1601-01-01T00:00:00Z</dcterms:created>
  <dcterms:modified xsi:type="dcterms:W3CDTF">2014-09-18T05:46:59Z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